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5" r:id="rId3"/>
  </p:sldMasterIdLst>
  <p:notesMasterIdLst>
    <p:notesMasterId r:id="rId68"/>
  </p:notesMasterIdLst>
  <p:handoutMasterIdLst>
    <p:handoutMasterId r:id="rId69"/>
  </p:handoutMasterIdLst>
  <p:sldIdLst>
    <p:sldId id="529" r:id="rId4"/>
    <p:sldId id="875" r:id="rId5"/>
    <p:sldId id="896" r:id="rId6"/>
    <p:sldId id="897" r:id="rId7"/>
    <p:sldId id="898" r:id="rId8"/>
    <p:sldId id="899" r:id="rId9"/>
    <p:sldId id="900" r:id="rId10"/>
    <p:sldId id="901" r:id="rId11"/>
    <p:sldId id="902" r:id="rId12"/>
    <p:sldId id="903" r:id="rId13"/>
    <p:sldId id="904" r:id="rId14"/>
    <p:sldId id="907" r:id="rId15"/>
    <p:sldId id="908" r:id="rId16"/>
    <p:sldId id="909" r:id="rId17"/>
    <p:sldId id="905" r:id="rId18"/>
    <p:sldId id="906" r:id="rId19"/>
    <p:sldId id="830" r:id="rId20"/>
    <p:sldId id="831" r:id="rId21"/>
    <p:sldId id="874" r:id="rId22"/>
    <p:sldId id="832" r:id="rId23"/>
    <p:sldId id="833" r:id="rId24"/>
    <p:sldId id="911" r:id="rId25"/>
    <p:sldId id="834" r:id="rId26"/>
    <p:sldId id="835" r:id="rId27"/>
    <p:sldId id="836" r:id="rId28"/>
    <p:sldId id="837" r:id="rId29"/>
    <p:sldId id="838" r:id="rId30"/>
    <p:sldId id="912" r:id="rId31"/>
    <p:sldId id="913" r:id="rId32"/>
    <p:sldId id="914" r:id="rId33"/>
    <p:sldId id="915" r:id="rId34"/>
    <p:sldId id="916" r:id="rId35"/>
    <p:sldId id="917" r:id="rId36"/>
    <p:sldId id="918" r:id="rId37"/>
    <p:sldId id="919" r:id="rId38"/>
    <p:sldId id="840" r:id="rId39"/>
    <p:sldId id="841" r:id="rId40"/>
    <p:sldId id="842" r:id="rId41"/>
    <p:sldId id="843" r:id="rId42"/>
    <p:sldId id="844" r:id="rId43"/>
    <p:sldId id="845" r:id="rId44"/>
    <p:sldId id="846" r:id="rId45"/>
    <p:sldId id="847" r:id="rId46"/>
    <p:sldId id="849" r:id="rId47"/>
    <p:sldId id="848" r:id="rId48"/>
    <p:sldId id="850" r:id="rId49"/>
    <p:sldId id="851" r:id="rId50"/>
    <p:sldId id="852" r:id="rId51"/>
    <p:sldId id="853" r:id="rId52"/>
    <p:sldId id="854" r:id="rId53"/>
    <p:sldId id="855" r:id="rId54"/>
    <p:sldId id="856" r:id="rId55"/>
    <p:sldId id="858" r:id="rId56"/>
    <p:sldId id="859" r:id="rId57"/>
    <p:sldId id="861" r:id="rId58"/>
    <p:sldId id="865" r:id="rId59"/>
    <p:sldId id="867" r:id="rId60"/>
    <p:sldId id="868" r:id="rId61"/>
    <p:sldId id="869" r:id="rId62"/>
    <p:sldId id="870" r:id="rId63"/>
    <p:sldId id="920" r:id="rId64"/>
    <p:sldId id="871" r:id="rId65"/>
    <p:sldId id="877" r:id="rId66"/>
    <p:sldId id="532" r:id="rId67"/>
  </p:sldIdLst>
  <p:sldSz cx="9144000" cy="6858000" type="screen4x3"/>
  <p:notesSz cx="6807200" cy="9939338"/>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0000"/>
    <a:srgbClr val="0070C0"/>
    <a:srgbClr val="FF9900"/>
    <a:srgbClr val="FF9933"/>
    <a:srgbClr val="FF6699"/>
    <a:srgbClr val="FFCC66"/>
    <a:srgbClr val="F6FC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4" d="100"/>
          <a:sy n="104" d="100"/>
        </p:scale>
        <p:origin x="-1188" y="-78"/>
      </p:cViewPr>
      <p:guideLst>
        <p:guide orient="horz" pos="2303"/>
        <p:guide pos="31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zh-CN" altLang="en-US"/>
          </a:p>
        </p:txBody>
      </p:sp>
      <p:sp>
        <p:nvSpPr>
          <p:cNvPr id="3" name="日期占位符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97B4CDE9-B82B-4B04-80B8-DE0F414CF83B}" type="datetimeFigureOut">
              <a:rPr lang="zh-CN" altLang="en-US" smtClean="0"/>
              <a:pPr/>
              <a:t>2021/12/20</a:t>
            </a:fld>
            <a:endParaRPr lang="zh-CN" altLang="en-US"/>
          </a:p>
        </p:txBody>
      </p:sp>
      <p:sp>
        <p:nvSpPr>
          <p:cNvPr id="4" name="页脚占位符 3"/>
          <p:cNvSpPr>
            <a:spLocks noGrp="1"/>
          </p:cNvSpPr>
          <p:nvPr>
            <p:ph type="ftr" sz="quarter" idx="2"/>
          </p:nvPr>
        </p:nvSpPr>
        <p:spPr>
          <a:xfrm>
            <a:off x="0" y="9440226"/>
            <a:ext cx="2950529" cy="497523"/>
          </a:xfrm>
          <a:prstGeom prst="rect">
            <a:avLst/>
          </a:prstGeom>
        </p:spPr>
        <p:txBody>
          <a:bodyPr vert="horz" lIns="91559" tIns="45779" rIns="91559" bIns="4577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5082" y="9440226"/>
            <a:ext cx="2950529" cy="497523"/>
          </a:xfrm>
          <a:prstGeom prst="rect">
            <a:avLst/>
          </a:prstGeom>
        </p:spPr>
        <p:txBody>
          <a:bodyPr vert="horz" lIns="91559" tIns="45779" rIns="91559" bIns="45779" rtlCol="0" anchor="b"/>
          <a:lstStyle>
            <a:lvl1pPr algn="r">
              <a:defRPr sz="1200"/>
            </a:lvl1pPr>
          </a:lstStyle>
          <a:p>
            <a:fld id="{3D8FCB88-BA01-4590-88DA-AFEC401C877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hdr" sz="quarter"/>
          </p:nvPr>
        </p:nvSpPr>
        <p:spPr>
          <a:xfrm>
            <a:off x="1" y="0"/>
            <a:ext cx="2948939" cy="495934"/>
          </a:xfrm>
          <a:prstGeom prst="rect">
            <a:avLst/>
          </a:prstGeom>
          <a:noFill/>
          <a:ln w="9525">
            <a:noFill/>
          </a:ln>
        </p:spPr>
        <p:txBody>
          <a:bodyPr lIns="91559" tIns="45779" rIns="91559" bIns="45779"/>
          <a:lstStyle/>
          <a:p>
            <a:pPr lvl="0" eaLnBrk="0" fontAlgn="base" hangingPunct="0"/>
            <a:endParaRPr lang="zh-CN" altLang="en-US" sz="1200" strike="noStrike" noProof="1">
              <a:latin typeface="Arial" panose="020B0604020202020204" pitchFamily="34" charset="0"/>
            </a:endParaRPr>
          </a:p>
        </p:txBody>
      </p:sp>
      <p:sp>
        <p:nvSpPr>
          <p:cNvPr id="3075" name="Rectangle 3"/>
          <p:cNvSpPr>
            <a:spLocks noGrp="1"/>
          </p:cNvSpPr>
          <p:nvPr>
            <p:ph type="dt"/>
          </p:nvPr>
        </p:nvSpPr>
        <p:spPr>
          <a:xfrm>
            <a:off x="3855082" y="0"/>
            <a:ext cx="2950529" cy="495934"/>
          </a:xfrm>
          <a:prstGeom prst="rect">
            <a:avLst/>
          </a:prstGeom>
          <a:noFill/>
          <a:ln w="9525">
            <a:noFill/>
          </a:ln>
        </p:spPr>
        <p:txBody>
          <a:bodyPr lIns="91559" tIns="45779" rIns="91559" bIns="45779"/>
          <a:lstStyle/>
          <a:p>
            <a:pPr lvl="0" algn="r" eaLnBrk="0" fontAlgn="base" hangingPunct="0"/>
            <a:endParaRPr lang="en-US" altLang="x-none" sz="1200" strike="noStrike" noProof="1">
              <a:latin typeface="Arial" panose="020B0604020202020204" pitchFamily="34" charset="0"/>
            </a:endParaRPr>
          </a:p>
        </p:txBody>
      </p:sp>
      <p:sp>
        <p:nvSpPr>
          <p:cNvPr id="5124" name="Rectangle 4"/>
          <p:cNvSpPr>
            <a:spLocks noGrp="1" noRot="1" noChangeAspect="1"/>
          </p:cNvSpPr>
          <p:nvPr>
            <p:ph type="sldImg"/>
          </p:nvPr>
        </p:nvSpPr>
        <p:spPr>
          <a:xfrm>
            <a:off x="919163" y="746125"/>
            <a:ext cx="4968875" cy="3727450"/>
          </a:xfrm>
          <a:prstGeom prst="rect">
            <a:avLst/>
          </a:prstGeom>
          <a:noFill/>
          <a:ln w="9525">
            <a:noFill/>
          </a:ln>
        </p:spPr>
      </p:sp>
      <p:sp>
        <p:nvSpPr>
          <p:cNvPr id="5125" name="Rectangle 5"/>
          <p:cNvSpPr>
            <a:spLocks noGrp="1" noRot="1"/>
          </p:cNvSpPr>
          <p:nvPr>
            <p:ph type="body" sz="quarter"/>
          </p:nvPr>
        </p:nvSpPr>
        <p:spPr>
          <a:xfrm>
            <a:off x="678813" y="4720908"/>
            <a:ext cx="5447985" cy="4474530"/>
          </a:xfrm>
          <a:prstGeom prst="rect">
            <a:avLst/>
          </a:prstGeom>
          <a:noFill/>
          <a:ln w="9525">
            <a:noFill/>
          </a:ln>
        </p:spPr>
        <p:txBody>
          <a:bodyPr lIns="91559" tIns="45779" rIns="91559" bIns="45779" anchor="ctr"/>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3078" name="Rectangle 6"/>
          <p:cNvSpPr>
            <a:spLocks noGrp="1"/>
          </p:cNvSpPr>
          <p:nvPr>
            <p:ph type="ftr" sz="quarter"/>
          </p:nvPr>
        </p:nvSpPr>
        <p:spPr>
          <a:xfrm>
            <a:off x="1" y="9440225"/>
            <a:ext cx="2948939" cy="497524"/>
          </a:xfrm>
          <a:prstGeom prst="rect">
            <a:avLst/>
          </a:prstGeom>
          <a:noFill/>
          <a:ln w="9525">
            <a:noFill/>
          </a:ln>
        </p:spPr>
        <p:txBody>
          <a:bodyPr lIns="91559" tIns="45779" rIns="91559" bIns="45779" anchor="b"/>
          <a:lstStyle/>
          <a:p>
            <a:pPr lvl="0" eaLnBrk="0" fontAlgn="base" hangingPunct="0"/>
            <a:endParaRPr lang="en-US" altLang="x-none" sz="1200" strike="noStrike" noProof="1">
              <a:latin typeface="Arial" panose="020B0604020202020204" pitchFamily="34" charset="0"/>
            </a:endParaRPr>
          </a:p>
        </p:txBody>
      </p:sp>
      <p:sp>
        <p:nvSpPr>
          <p:cNvPr id="3079" name="Rectangle 7"/>
          <p:cNvSpPr>
            <a:spLocks noGrp="1"/>
          </p:cNvSpPr>
          <p:nvPr>
            <p:ph type="sldNum" sz="quarter"/>
          </p:nvPr>
        </p:nvSpPr>
        <p:spPr>
          <a:xfrm>
            <a:off x="3855082" y="9440225"/>
            <a:ext cx="2950529" cy="497524"/>
          </a:xfrm>
          <a:prstGeom prst="rect">
            <a:avLst/>
          </a:prstGeom>
          <a:noFill/>
          <a:ln w="9525">
            <a:noFill/>
          </a:ln>
        </p:spPr>
        <p:txBody>
          <a:bodyPr lIns="91559" tIns="45779" rIns="91559" bIns="45779" anchor="b"/>
          <a:lstStyle/>
          <a:p>
            <a:pPr lvl="0" algn="r" eaLnBrk="0" fontAlgn="base" hangingPunct="0"/>
            <a:fld id="{9A0DB2DC-4C9A-4742-B13C-FB6460FD3503}" type="slidenum">
              <a:rPr lang="zh-CN" altLang="en-US" sz="1200" strike="noStrike" noProof="1" dirty="0">
                <a:latin typeface="Arial" panose="020B0604020202020204" pitchFamily="34" charset="0"/>
                <a:ea typeface="黑体" panose="02010609060101010101" pitchFamily="49" charset="-122"/>
                <a:cs typeface="+mn-cs"/>
              </a:rPr>
              <a:pPr lvl="0" algn="r" eaLnBrk="0" fontAlgn="base" hangingPunct="0"/>
              <a:t>‹#›</a:t>
            </a:fld>
            <a:endParaRPr lang="zh-CN" altLang="en-US" sz="1200" strike="noStrike" noProof="1">
              <a:latin typeface="Arial" panose="020B0604020202020204" pitchFamily="34" charset="0"/>
            </a:endParaRPr>
          </a:p>
        </p:txBody>
      </p:sp>
    </p:spTree>
    <p:extLst>
      <p:ext uri="{BB962C8B-B14F-4D97-AF65-F5344CB8AC3E}">
        <p14:creationId xmlns:p14="http://schemas.microsoft.com/office/powerpoint/2010/main" xmlns="" val="3568306501"/>
      </p:ext>
    </p:extLst>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en-US" altLang="zh-CN" dirty="0">
                <a:sym typeface="+mn-ea"/>
              </a:rPr>
              <a:t>在公开发布及各类出版物中的“在岗职工”相关数据包含制度中的“劳务派遣人员”相关数据。</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en-US" altLang="zh-CN" dirty="0">
                <a:sym typeface="+mn-ea"/>
              </a:rPr>
              <a:t>在公开发布及各类出版物中的“在岗职工”相关数据包含制度中的“劳务派遣人员”相关数据。</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为了更加准确地反映单位实际用工情况，对劳务派遣公司的劳务派遣人员，由过去统计在劳务派遣公司，改为实际用工单位统计，统计原则是</a:t>
            </a:r>
            <a:r>
              <a:rPr lang="en-US" altLang="zh-CN"/>
              <a:t>“</a:t>
            </a:r>
            <a:r>
              <a:rPr lang="zh-CN" altLang="en-US"/>
              <a:t>谁用工谁统计</a:t>
            </a:r>
            <a:r>
              <a:rPr lang="en-US" altLang="zh-CN"/>
              <a:t>”</a:t>
            </a:r>
            <a:r>
              <a:rPr lang="zh-CN" altLang="en-US"/>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lIns="91431" tIns="45715" rIns="91431" bIns="45715">
            <a:normAutofit/>
          </a:bodyPr>
          <a:lstStyle/>
          <a:p>
            <a:r>
              <a:rPr lang="zh-CN" altLang="en-US" dirty="0" smtClean="0"/>
              <a:t>第二职业者（外派人员），派出单位统计工资，派入单位有发放补贴的就统计在其他从业人员里</a:t>
            </a:r>
            <a:endParaRPr lang="en-US" altLang="zh-CN" dirty="0" smtClean="0"/>
          </a:p>
          <a:p>
            <a:r>
              <a:rPr lang="zh-CN" altLang="en-US" dirty="0" smtClean="0"/>
              <a:t>内退人员（提前退休）不纳入统计范围</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在国家机关、党群组织、企业、事业单位中从事行政事务、业务、行政执法的人员，从事安保、消防等业务的人员</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工作性质偏向服务性质的人员</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涉及制造业的工人，加工人员，生产辅助人员等</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dirty="0"/>
              <a:t>月平均</a:t>
            </a:r>
            <a:r>
              <a:rPr lang="zh-CN" altLang="en-US" dirty="0" smtClean="0"/>
              <a:t>人数：</a:t>
            </a:r>
            <a:r>
              <a:rPr lang="en-US" altLang="zh-CN" dirty="0"/>
              <a:t>4</a:t>
            </a:r>
            <a:r>
              <a:rPr lang="zh-CN" altLang="en-US" dirty="0"/>
              <a:t>月份的平均人数是由</a:t>
            </a:r>
            <a:r>
              <a:rPr lang="en-US" altLang="zh-CN" dirty="0"/>
              <a:t>4</a:t>
            </a:r>
            <a:r>
              <a:rPr lang="zh-CN" altLang="en-US" dirty="0"/>
              <a:t>月份每天实有人数之和除以</a:t>
            </a:r>
            <a:r>
              <a:rPr lang="en-US" altLang="zh-CN" dirty="0"/>
              <a:t>30</a:t>
            </a:r>
            <a:r>
              <a:rPr lang="zh-CN" altLang="en-US" dirty="0"/>
              <a:t>天（</a:t>
            </a:r>
            <a:r>
              <a:rPr lang="en-US" altLang="zh-CN" dirty="0"/>
              <a:t>5</a:t>
            </a:r>
            <a:r>
              <a:rPr lang="zh-CN" altLang="en-US" dirty="0"/>
              <a:t>月份就除以</a:t>
            </a:r>
            <a:r>
              <a:rPr lang="en-US" altLang="zh-CN" dirty="0"/>
              <a:t>31</a:t>
            </a:r>
            <a:r>
              <a:rPr lang="zh-CN" altLang="en-US" dirty="0"/>
              <a:t>天，即日历日数）</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建立不满整月，要除以整月的天数，</a:t>
            </a:r>
            <a:r>
              <a:rPr lang="en-US" altLang="zh-CN"/>
              <a:t>4</a:t>
            </a:r>
            <a:r>
              <a:rPr lang="zh-CN" altLang="en-US"/>
              <a:t>月中建立的新单位，就要除以</a:t>
            </a:r>
            <a:r>
              <a:rPr lang="en-US" altLang="zh-CN"/>
              <a:t>30</a:t>
            </a:r>
            <a:r>
              <a:rPr lang="zh-CN" altLang="en-US"/>
              <a:t>天；</a:t>
            </a:r>
            <a:r>
              <a:rPr lang="en-US" altLang="zh-CN"/>
              <a:t>5</a:t>
            </a:r>
            <a:r>
              <a:rPr lang="zh-CN" altLang="en-US"/>
              <a:t>月份新建立的单位，年报填写平均人数，就要除以</a:t>
            </a:r>
            <a:r>
              <a:rPr lang="en-US" altLang="zh-CN"/>
              <a:t>12</a:t>
            </a:r>
            <a:r>
              <a:rPr lang="zh-CN" altLang="en-US"/>
              <a:t>个月（完整一年的月份数）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wrap="square" lIns="91559" tIns="45779" rIns="91559" bIns="45779" anchor="t"/>
          <a:lstStyle/>
          <a:p>
            <a:pPr lvl="0"/>
            <a:endParaRPr lang="zh-CN" altLang="en-US"/>
          </a:p>
        </p:txBody>
      </p:sp>
      <p:sp>
        <p:nvSpPr>
          <p:cNvPr id="10243" name="灯片编号占位符 3"/>
          <p:cNvSpPr>
            <a:spLocks noGrp="1"/>
          </p:cNvSpPr>
          <p:nvPr>
            <p:ph type="sldNum" sz="quarter"/>
          </p:nvPr>
        </p:nvSpPr>
        <p:spPr>
          <a:xfrm>
            <a:off x="3890056" y="8696325"/>
            <a:ext cx="2975964" cy="457785"/>
          </a:xfrm>
          <a:prstGeom prst="rect">
            <a:avLst/>
          </a:prstGeom>
          <a:noFill/>
          <a:ln w="9525">
            <a:noFill/>
          </a:ln>
        </p:spPr>
        <p:txBody>
          <a:bodyPr vert="horz" lIns="91559" tIns="45779" rIns="91559" bIns="45779" anchor="b"/>
          <a:lstStyle/>
          <a:p>
            <a:pPr lvl="0" algn="r" fontAlgn="base"/>
            <a:fld id="{9A0DB2DC-4C9A-4742-B13C-FB6460FD3503}" type="slidenum">
              <a:rPr lang="zh-CN" altLang="en-US" sz="1200"/>
              <a:pPr lvl="0" algn="r" fontAlgn="base"/>
              <a:t>2</a:t>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dirty="0" smtClean="0">
                <a:solidFill>
                  <a:schemeClr val="bg1"/>
                </a:solidFill>
                <a:ea typeface="黑体" panose="02010609060101010101" pitchFamily="49" charset="-122"/>
                <a:sym typeface="+mn-ea"/>
              </a:rPr>
              <a:t>只要</a:t>
            </a:r>
            <a:r>
              <a:rPr lang="zh-CN" altLang="en-US" dirty="0">
                <a:solidFill>
                  <a:schemeClr val="bg1"/>
                </a:solidFill>
                <a:ea typeface="黑体" panose="02010609060101010101" pitchFamily="49" charset="-122"/>
                <a:sym typeface="+mn-ea"/>
              </a:rPr>
              <a:t>发放给</a:t>
            </a:r>
            <a:r>
              <a:rPr lang="zh-CN" altLang="en-US" dirty="0">
                <a:solidFill>
                  <a:srgbClr val="FFFF00"/>
                </a:solidFill>
                <a:ea typeface="黑体" panose="02010609060101010101" pitchFamily="49" charset="-122"/>
                <a:sym typeface="+mn-ea"/>
              </a:rPr>
              <a:t>个人自由支配</a:t>
            </a:r>
            <a:r>
              <a:rPr lang="zh-CN" altLang="en-US" dirty="0">
                <a:solidFill>
                  <a:schemeClr val="bg1"/>
                </a:solidFill>
                <a:ea typeface="黑体" panose="02010609060101010101" pitchFamily="49" charset="-122"/>
                <a:sym typeface="+mn-ea"/>
              </a:rPr>
              <a:t>的均应列入工资总额的计算范围。</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高温津贴，属于工资总额；清凉饮料属于福利，不属于工资（用个人自由支配来区分）</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dirty="0"/>
              <a:t>差旅费、误餐费，属于实报实销，只能用于特定用途，不能由个人自由支配，所以不计入劳动</a:t>
            </a:r>
            <a:r>
              <a:rPr lang="zh-CN" altLang="en-US" dirty="0" smtClean="0"/>
              <a:t>工资总额；</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noRot="1"/>
          </p:cNvSpPr>
          <p:nvPr>
            <p:ph type="body"/>
          </p:nvPr>
        </p:nvSpPr>
        <p:spPr/>
        <p:txBody>
          <a:bodyPr lIns="91431" tIns="45715" rIns="91431" bIns="45715" anchor="ctr"/>
          <a:lstStyle/>
          <a:p>
            <a:pPr lvl="0"/>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为了更加准确地反映单位实际用工情况，对劳务派遣公司的劳务派遣人员，由过去统计在劳务派遣公司，改为实际用工单位统计，统计原则是</a:t>
            </a:r>
            <a:r>
              <a:rPr lang="en-US" altLang="zh-CN"/>
              <a:t>“</a:t>
            </a:r>
            <a:r>
              <a:rPr lang="zh-CN" altLang="en-US"/>
              <a:t>谁用工谁统计</a:t>
            </a:r>
            <a:r>
              <a:rPr lang="en-US" altLang="zh-CN"/>
              <a:t>”</a:t>
            </a:r>
            <a:r>
              <a:rPr lang="zh-CN" altLang="en-US"/>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noRot="1"/>
          </p:cNvSpPr>
          <p:nvPr>
            <p:ph type="body"/>
          </p:nvPr>
        </p:nvSpPr>
        <p:spPr/>
        <p:txBody>
          <a:bodyPr lIns="91431" tIns="45715" rIns="91431" bIns="45715" anchor="ctr"/>
          <a:lstStyle/>
          <a:p>
            <a:pPr lvl="0">
              <a:spcBef>
                <a:spcPct val="0"/>
              </a:spcBef>
            </a:pPr>
            <a:r>
              <a:rPr lang="zh-CN" altLang="en-US" dirty="0">
                <a:sym typeface="+mn-ea"/>
              </a:rPr>
              <a:t>劳务外包人员和工资的统计，由实际管理和组织他们的单位负责，而不是为哪个单位干活就由哪个单位统计。</a:t>
            </a:r>
            <a:endParaRPr lang="zh-CN" altLang="en-US" dirty="0"/>
          </a:p>
          <a:p>
            <a:pPr lvl="0">
              <a:spcBef>
                <a:spcPct val="0"/>
              </a:spcBef>
            </a:pPr>
            <a:r>
              <a:rPr lang="zh-CN" altLang="en-US" dirty="0">
                <a:sym typeface="+mn-ea"/>
              </a:rPr>
              <a:t>例如：本单位的食堂是由本单位的人在做，由本单位统计，如果外包给其他餐饮公司，则相关厨师、服务员等都不应该在本单位统计，而应该由饮食集团公司统计。类似情况还有保洁、保安外包等。</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noRot="1"/>
          </p:cNvSpPr>
          <p:nvPr>
            <p:ph type="body"/>
          </p:nvPr>
        </p:nvSpPr>
        <p:spPr/>
        <p:txBody>
          <a:bodyPr lIns="91431" tIns="45715" rIns="91431" bIns="45715" anchor="ctr"/>
          <a:lstStyle/>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noRot="1"/>
          </p:cNvSpPr>
          <p:nvPr>
            <p:ph type="body"/>
          </p:nvPr>
        </p:nvSpPr>
        <p:spPr/>
        <p:txBody>
          <a:bodyPr lIns="91431" tIns="45715" rIns="91431" bIns="45715" anchor="ctr"/>
          <a:lstStyle/>
          <a:p>
            <a:r>
              <a:rPr lang="en-US" altLang="zh-CN" dirty="0" smtClean="0">
                <a:solidFill>
                  <a:schemeClr val="bg1"/>
                </a:solidFill>
                <a:latin typeface="黑体" panose="02010609060101010101" pitchFamily="49" charset="-122"/>
                <a:cs typeface="黑体" panose="02010609060101010101" pitchFamily="49" charset="-122"/>
                <a:sym typeface="+mn-ea"/>
              </a:rPr>
              <a:t>1.</a:t>
            </a:r>
            <a:r>
              <a:rPr lang="zh-CN" altLang="en-US" dirty="0" smtClean="0">
                <a:solidFill>
                  <a:schemeClr val="bg1"/>
                </a:solidFill>
                <a:latin typeface="黑体" panose="02010609060101010101" pitchFamily="49" charset="-122"/>
                <a:cs typeface="黑体" panose="02010609060101010101" pitchFamily="49" charset="-122"/>
                <a:sym typeface="+mn-ea"/>
              </a:rPr>
              <a:t>劳务派遣人员遵循</a:t>
            </a:r>
            <a:r>
              <a:rPr lang="zh-CN" altLang="en-US" b="1" dirty="0" smtClean="0">
                <a:solidFill>
                  <a:srgbClr val="FFFF00"/>
                </a:solidFill>
                <a:latin typeface="黑体" panose="02010609060101010101" pitchFamily="49" charset="-122"/>
                <a:cs typeface="黑体" panose="02010609060101010101" pitchFamily="49" charset="-122"/>
                <a:sym typeface="+mn-ea"/>
              </a:rPr>
              <a:t>“谁用工谁统计”</a:t>
            </a:r>
            <a:r>
              <a:rPr lang="zh-CN" altLang="en-US" dirty="0" smtClean="0">
                <a:solidFill>
                  <a:schemeClr val="bg1"/>
                </a:solidFill>
                <a:latin typeface="黑体" panose="02010609060101010101" pitchFamily="49" charset="-122"/>
                <a:cs typeface="黑体" panose="02010609060101010101" pitchFamily="49" charset="-122"/>
                <a:sym typeface="+mn-ea"/>
              </a:rPr>
              <a:t>的原则，统计为</a:t>
            </a:r>
            <a:r>
              <a:rPr lang="en-US" altLang="zh-CN" dirty="0" smtClean="0">
                <a:solidFill>
                  <a:schemeClr val="bg1"/>
                </a:solidFill>
                <a:latin typeface="黑体" panose="02010609060101010101" pitchFamily="49" charset="-122"/>
                <a:cs typeface="黑体" panose="02010609060101010101" pitchFamily="49" charset="-122"/>
                <a:sym typeface="+mn-ea"/>
              </a:rPr>
              <a:t>“</a:t>
            </a:r>
            <a:r>
              <a:rPr lang="zh-CN" altLang="en-US" dirty="0" smtClean="0">
                <a:solidFill>
                  <a:schemeClr val="bg1"/>
                </a:solidFill>
                <a:latin typeface="黑体" panose="02010609060101010101" pitchFamily="49" charset="-122"/>
                <a:cs typeface="黑体" panose="02010609060101010101" pitchFamily="49" charset="-122"/>
                <a:sym typeface="+mn-ea"/>
              </a:rPr>
              <a:t>劳务派遣人员</a:t>
            </a:r>
            <a:r>
              <a:rPr lang="en-US" altLang="zh-CN" dirty="0" smtClean="0">
                <a:solidFill>
                  <a:schemeClr val="bg1"/>
                </a:solidFill>
                <a:latin typeface="黑体" panose="02010609060101010101" pitchFamily="49" charset="-122"/>
                <a:cs typeface="黑体" panose="02010609060101010101" pitchFamily="49" charset="-122"/>
                <a:sym typeface="+mn-ea"/>
              </a:rPr>
              <a:t>”</a:t>
            </a:r>
            <a:endParaRPr lang="zh-CN" altLang="en-US" dirty="0" smtClean="0">
              <a:solidFill>
                <a:schemeClr val="bg1"/>
              </a:solidFill>
              <a:latin typeface="黑体" panose="02010609060101010101" pitchFamily="49" charset="-122"/>
              <a:cs typeface="黑体" panose="02010609060101010101" pitchFamily="49" charset="-122"/>
              <a:sym typeface="+mn-ea"/>
            </a:endParaRPr>
          </a:p>
          <a:p>
            <a:r>
              <a:rPr lang="en-US" altLang="zh-CN" dirty="0" smtClean="0">
                <a:solidFill>
                  <a:schemeClr val="bg1"/>
                </a:solidFill>
              </a:rPr>
              <a:t>2.</a:t>
            </a:r>
            <a:r>
              <a:rPr lang="zh-CN" altLang="en-US" dirty="0" smtClean="0">
                <a:solidFill>
                  <a:schemeClr val="bg1"/>
                </a:solidFill>
              </a:rPr>
              <a:t>劳务派遣人员工资总额均由</a:t>
            </a:r>
            <a:r>
              <a:rPr lang="zh-CN" altLang="en-US" dirty="0" smtClean="0">
                <a:solidFill>
                  <a:srgbClr val="FFFF00"/>
                </a:solidFill>
              </a:rPr>
              <a:t>实际用工单位</a:t>
            </a:r>
            <a:r>
              <a:rPr lang="zh-CN" altLang="en-US" dirty="0" smtClean="0">
                <a:solidFill>
                  <a:schemeClr val="bg1"/>
                </a:solidFill>
              </a:rPr>
              <a:t>统计填报</a:t>
            </a:r>
          </a:p>
          <a:p>
            <a:r>
              <a:rPr lang="en-US" altLang="zh-CN" dirty="0" smtClean="0">
                <a:solidFill>
                  <a:schemeClr val="bg1"/>
                </a:solidFill>
              </a:rPr>
              <a:t>3.</a:t>
            </a:r>
            <a:r>
              <a:rPr lang="zh-CN" altLang="en-US" dirty="0" smtClean="0">
                <a:solidFill>
                  <a:schemeClr val="bg1"/>
                </a:solidFill>
              </a:rPr>
              <a:t>工资总额</a:t>
            </a:r>
            <a:r>
              <a:rPr lang="zh-CN" altLang="en-US" dirty="0" smtClean="0">
                <a:solidFill>
                  <a:srgbClr val="FFFF00"/>
                </a:solidFill>
              </a:rPr>
              <a:t>不</a:t>
            </a:r>
            <a:r>
              <a:rPr lang="zh-CN" altLang="en-US" dirty="0" smtClean="0">
                <a:solidFill>
                  <a:schemeClr val="bg1"/>
                </a:solidFill>
              </a:rPr>
              <a:t>包括因使用劳务派遣人员而支付的</a:t>
            </a:r>
            <a:r>
              <a:rPr lang="zh-CN" altLang="en-US" dirty="0" smtClean="0">
                <a:solidFill>
                  <a:srgbClr val="FFFF00"/>
                </a:solidFill>
              </a:rPr>
              <a:t>管理费用</a:t>
            </a:r>
            <a:endParaRPr lang="zh-CN" altLang="en-US" dirty="0" smtClean="0">
              <a:solidFill>
                <a:schemeClr val="bg1"/>
              </a:solidFill>
            </a:endParaRPr>
          </a:p>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noRot="1"/>
          </p:cNvSpPr>
          <p:nvPr>
            <p:ph type="body"/>
          </p:nvPr>
        </p:nvSpPr>
        <p:spPr/>
        <p:txBody>
          <a:bodyPr lIns="91431" tIns="45715" rIns="91431" bIns="45715" anchor="ctr"/>
          <a:lstStyle/>
          <a:p>
            <a:pPr lvl="0"/>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应付职工薪酬一般大于工资总额</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a:miter/>
          </a:ln>
        </p:spPr>
      </p:sp>
      <p:sp>
        <p:nvSpPr>
          <p:cNvPr id="12290" name="备注占位符 2"/>
          <p:cNvSpPr>
            <a:spLocks noGrp="1"/>
          </p:cNvSpPr>
          <p:nvPr>
            <p:ph type="body"/>
          </p:nvPr>
        </p:nvSpPr>
        <p:spPr/>
        <p:txBody>
          <a:bodyPr wrap="square" lIns="91559" tIns="45779" rIns="91559" bIns="45779" anchor="t"/>
          <a:lstStyle/>
          <a:p>
            <a:pPr lvl="0"/>
            <a:endParaRPr lang="zh-CN" altLang="en-US"/>
          </a:p>
        </p:txBody>
      </p:sp>
      <p:sp>
        <p:nvSpPr>
          <p:cNvPr id="12291" name="灯片编号占位符 3"/>
          <p:cNvSpPr>
            <a:spLocks noGrp="1"/>
          </p:cNvSpPr>
          <p:nvPr>
            <p:ph type="sldNum" sz="quarter"/>
          </p:nvPr>
        </p:nvSpPr>
        <p:spPr>
          <a:xfrm>
            <a:off x="3890056" y="8696325"/>
            <a:ext cx="2975964" cy="457785"/>
          </a:xfrm>
          <a:prstGeom prst="rect">
            <a:avLst/>
          </a:prstGeom>
          <a:noFill/>
          <a:ln w="9525">
            <a:noFill/>
          </a:ln>
        </p:spPr>
        <p:txBody>
          <a:bodyPr vert="horz" wrap="square" lIns="91559" tIns="45779" rIns="91559" bIns="45779" anchor="b"/>
          <a:lstStyle/>
          <a:p>
            <a:pPr lvl="0" algn="r"/>
            <a:fld id="{9A0DB2DC-4C9A-4742-B13C-FB6460FD3503}" type="slidenum">
              <a:rPr lang="zh-CN" altLang="en-US" sz="1200">
                <a:latin typeface="Calibri" panose="020F0502020204030204" pitchFamily="34" charset="0"/>
                <a:ea typeface="宋体" panose="02010600030101010101" pitchFamily="2" charset="-122"/>
              </a:rPr>
              <a:pPr lvl="0" algn="r"/>
              <a:t>3</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wrap="square" lIns="91559" tIns="45779" rIns="91559" bIns="45779" anchor="t"/>
          <a:lstStyle/>
          <a:p>
            <a:pPr lvl="0"/>
            <a:endParaRPr lang="zh-CN" altLang="en-US"/>
          </a:p>
        </p:txBody>
      </p:sp>
      <p:sp>
        <p:nvSpPr>
          <p:cNvPr id="10243" name="灯片编号占位符 3"/>
          <p:cNvSpPr>
            <a:spLocks noGrp="1"/>
          </p:cNvSpPr>
          <p:nvPr>
            <p:ph type="sldNum" sz="quarter"/>
          </p:nvPr>
        </p:nvSpPr>
        <p:spPr>
          <a:xfrm>
            <a:off x="3890056" y="8696325"/>
            <a:ext cx="2975964" cy="457785"/>
          </a:xfrm>
          <a:prstGeom prst="rect">
            <a:avLst/>
          </a:prstGeom>
          <a:noFill/>
          <a:ln w="9525">
            <a:noFill/>
          </a:ln>
        </p:spPr>
        <p:txBody>
          <a:bodyPr vert="horz" lIns="91559" tIns="45779" rIns="91559" bIns="45779" anchor="b"/>
          <a:lstStyle/>
          <a:p>
            <a:pPr lvl="0" algn="r" fontAlgn="base"/>
            <a:fld id="{9A0DB2DC-4C9A-4742-B13C-FB6460FD3503}" type="slidenum">
              <a:rPr lang="zh-CN" altLang="en-US" sz="1200"/>
              <a:pPr lvl="0" algn="r" fontAlgn="base"/>
              <a:t>55</a:t>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wrap="square" lIns="91550" tIns="45774" rIns="91550" bIns="45774" anchor="t"/>
          <a:lstStyle/>
          <a:p>
            <a:pPr lvl="0"/>
            <a:endParaRPr lang="zh-CN" altLang="en-US"/>
          </a:p>
        </p:txBody>
      </p:sp>
      <p:sp>
        <p:nvSpPr>
          <p:cNvPr id="10243" name="灯片编号占位符 3"/>
          <p:cNvSpPr>
            <a:spLocks noGrp="1"/>
          </p:cNvSpPr>
          <p:nvPr>
            <p:ph type="sldNum" sz="quarter"/>
          </p:nvPr>
        </p:nvSpPr>
        <p:spPr>
          <a:xfrm>
            <a:off x="3890056" y="8696326"/>
            <a:ext cx="2975964" cy="457785"/>
          </a:xfrm>
          <a:prstGeom prst="rect">
            <a:avLst/>
          </a:prstGeom>
          <a:noFill/>
          <a:ln w="9525">
            <a:noFill/>
          </a:ln>
        </p:spPr>
        <p:txBody>
          <a:bodyPr vert="horz" lIns="91550" tIns="45774" rIns="91550" bIns="45774" anchor="b"/>
          <a:lstStyle/>
          <a:p>
            <a:pPr lvl="0" algn="r" fontAlgn="base"/>
            <a:fld id="{9A0DB2DC-4C9A-4742-B13C-FB6460FD3503}" type="slidenum">
              <a:rPr lang="zh-CN" altLang="en-US" sz="1200"/>
              <a:pPr lvl="0" algn="r" fontAlgn="base"/>
              <a:t>57</a:t>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wrap="square" lIns="91550" tIns="45774" rIns="91550" bIns="45774" anchor="t"/>
          <a:lstStyle/>
          <a:p>
            <a:pPr lvl="0"/>
            <a:endParaRPr lang="zh-CN" altLang="en-US" dirty="0"/>
          </a:p>
        </p:txBody>
      </p:sp>
      <p:sp>
        <p:nvSpPr>
          <p:cNvPr id="10243" name="灯片编号占位符 3"/>
          <p:cNvSpPr>
            <a:spLocks noGrp="1"/>
          </p:cNvSpPr>
          <p:nvPr>
            <p:ph type="sldNum" sz="quarter"/>
          </p:nvPr>
        </p:nvSpPr>
        <p:spPr>
          <a:xfrm>
            <a:off x="3890056" y="8696326"/>
            <a:ext cx="2975964" cy="457785"/>
          </a:xfrm>
          <a:prstGeom prst="rect">
            <a:avLst/>
          </a:prstGeom>
          <a:noFill/>
          <a:ln w="9525">
            <a:noFill/>
          </a:ln>
        </p:spPr>
        <p:txBody>
          <a:bodyPr vert="horz" lIns="91550" tIns="45774" rIns="91550" bIns="45774" anchor="b"/>
          <a:lstStyle/>
          <a:p>
            <a:pPr lvl="0" algn="r" fontAlgn="base"/>
            <a:fld id="{9A0DB2DC-4C9A-4742-B13C-FB6460FD3503}" type="slidenum">
              <a:rPr lang="zh-CN" altLang="en-US" sz="1200"/>
              <a:pPr lvl="0" algn="r" fontAlgn="base"/>
              <a:t>59</a:t>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lIns="91431" tIns="45715" rIns="91431" bIns="45715">
            <a:normAutofit/>
          </a:bodyPr>
          <a:lstStyle/>
          <a:p>
            <a:pPr defTabSz="914307">
              <a:defRPr/>
            </a:pPr>
            <a:r>
              <a:rPr lang="zh-CN" altLang="en-US" dirty="0" smtClean="0">
                <a:solidFill>
                  <a:schemeClr val="bg1"/>
                </a:solidFill>
                <a:latin typeface="黑体" panose="02010609060101010101" pitchFamily="49" charset="-122"/>
                <a:sym typeface="+mn-ea"/>
              </a:rPr>
              <a:t>在岗职工的平均工资一般高于劳务派遣人员的平均工资。其他从业人员中有外方人员，平均工资才会高。</a:t>
            </a:r>
          </a:p>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lIns="91431" tIns="45715" rIns="91431" bIns="45715">
            <a:normAutofit/>
          </a:bodyPr>
          <a:lstStyle/>
          <a:p>
            <a:pPr defTabSz="914307">
              <a:defRPr/>
            </a:pPr>
            <a:r>
              <a:rPr lang="zh-CN" altLang="en-US" dirty="0" smtClean="0">
                <a:solidFill>
                  <a:schemeClr val="bg1"/>
                </a:solidFill>
                <a:latin typeface="黑体" panose="02010609060101010101" pitchFamily="49" charset="-122"/>
                <a:sym typeface="+mn-ea"/>
              </a:rPr>
              <a:t>在岗职工的平均工资一般高于劳务派遣人员的平均工资。其他从业人员中有外方人员，平均工资才会高。</a:t>
            </a: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a:miter/>
          </a:ln>
        </p:spPr>
      </p:sp>
      <p:sp>
        <p:nvSpPr>
          <p:cNvPr id="12290" name="备注占位符 2"/>
          <p:cNvSpPr>
            <a:spLocks noGrp="1"/>
          </p:cNvSpPr>
          <p:nvPr>
            <p:ph type="body"/>
          </p:nvPr>
        </p:nvSpPr>
        <p:spPr/>
        <p:txBody>
          <a:bodyPr wrap="square" lIns="91559" tIns="45779" rIns="91559" bIns="45779" anchor="t"/>
          <a:lstStyle/>
          <a:p>
            <a:pPr lvl="0"/>
            <a:endParaRPr lang="zh-CN" altLang="en-US"/>
          </a:p>
        </p:txBody>
      </p:sp>
      <p:sp>
        <p:nvSpPr>
          <p:cNvPr id="12291" name="灯片编号占位符 3"/>
          <p:cNvSpPr>
            <a:spLocks noGrp="1"/>
          </p:cNvSpPr>
          <p:nvPr>
            <p:ph type="sldNum" sz="quarter"/>
          </p:nvPr>
        </p:nvSpPr>
        <p:spPr>
          <a:xfrm>
            <a:off x="3890056" y="8696325"/>
            <a:ext cx="2975964" cy="457785"/>
          </a:xfrm>
          <a:prstGeom prst="rect">
            <a:avLst/>
          </a:prstGeom>
          <a:noFill/>
          <a:ln w="9525">
            <a:noFill/>
          </a:ln>
        </p:spPr>
        <p:txBody>
          <a:bodyPr vert="horz" wrap="square" lIns="91559" tIns="45779" rIns="91559" bIns="45779" anchor="b"/>
          <a:lstStyle/>
          <a:p>
            <a:pPr lvl="0" algn="r"/>
            <a:fld id="{9A0DB2DC-4C9A-4742-B13C-FB6460FD3503}" type="slidenum">
              <a:rPr lang="zh-CN" altLang="en-US" sz="1200">
                <a:latin typeface="Calibri" panose="020F0502020204030204" pitchFamily="34" charset="0"/>
                <a:ea typeface="宋体" panose="02010600030101010101" pitchFamily="2" charset="-122"/>
              </a:rPr>
              <a:pPr lvl="0" algn="r"/>
              <a:t>4</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wrap="square" lIns="91559" tIns="45779" rIns="91559" bIns="45779" anchor="t"/>
          <a:lstStyle/>
          <a:p>
            <a:pPr lvl="0"/>
            <a:endParaRPr lang="zh-CN" altLang="en-US"/>
          </a:p>
        </p:txBody>
      </p:sp>
      <p:sp>
        <p:nvSpPr>
          <p:cNvPr id="10243" name="灯片编号占位符 3"/>
          <p:cNvSpPr>
            <a:spLocks noGrp="1"/>
          </p:cNvSpPr>
          <p:nvPr>
            <p:ph type="sldNum" sz="quarter"/>
          </p:nvPr>
        </p:nvSpPr>
        <p:spPr>
          <a:xfrm>
            <a:off x="3890056" y="8696325"/>
            <a:ext cx="2975964" cy="457785"/>
          </a:xfrm>
          <a:prstGeom prst="rect">
            <a:avLst/>
          </a:prstGeom>
          <a:noFill/>
          <a:ln w="9525">
            <a:noFill/>
          </a:ln>
        </p:spPr>
        <p:txBody>
          <a:bodyPr vert="horz" lIns="91559" tIns="45779" rIns="91559" bIns="45779" anchor="b"/>
          <a:lstStyle/>
          <a:p>
            <a:pPr lvl="0" algn="r" fontAlgn="base"/>
            <a:fld id="{9A0DB2DC-4C9A-4742-B13C-FB6460FD3503}" type="slidenum">
              <a:rPr lang="zh-CN" altLang="en-US" sz="1200"/>
              <a:pPr lvl="0" algn="r" fontAlgn="base"/>
              <a:t>8</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lIns="91431" tIns="45715" rIns="91431" bIns="45715">
            <a:normAutofit/>
          </a:bodyPr>
          <a:lstStyle/>
          <a:p>
            <a:r>
              <a:rPr lang="zh-CN" altLang="en-US" dirty="0" smtClean="0"/>
              <a:t>总公司、分公司为例，分公司作为独立法人，有独立的财务账发放工资，从业人员和工资总额就由分公司统计上报。</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wrap="square" lIns="91559" tIns="45779" rIns="91559" bIns="45779" anchor="t"/>
          <a:lstStyle/>
          <a:p>
            <a:pPr lvl="0"/>
            <a:endParaRPr lang="zh-CN" altLang="en-US"/>
          </a:p>
        </p:txBody>
      </p:sp>
      <p:sp>
        <p:nvSpPr>
          <p:cNvPr id="10243" name="灯片编号占位符 3"/>
          <p:cNvSpPr>
            <a:spLocks noGrp="1"/>
          </p:cNvSpPr>
          <p:nvPr>
            <p:ph type="sldNum" sz="quarter"/>
          </p:nvPr>
        </p:nvSpPr>
        <p:spPr>
          <a:xfrm>
            <a:off x="3890056" y="8696325"/>
            <a:ext cx="2975964" cy="457785"/>
          </a:xfrm>
          <a:prstGeom prst="rect">
            <a:avLst/>
          </a:prstGeom>
          <a:noFill/>
          <a:ln w="9525">
            <a:noFill/>
          </a:ln>
        </p:spPr>
        <p:txBody>
          <a:bodyPr vert="horz" lIns="91559" tIns="45779" rIns="91559" bIns="45779" anchor="b"/>
          <a:lstStyle/>
          <a:p>
            <a:pPr lvl="0" algn="r" fontAlgn="base"/>
            <a:fld id="{9A0DB2DC-4C9A-4742-B13C-FB6460FD3503}" type="slidenum">
              <a:rPr lang="zh-CN" altLang="en-US" sz="1200"/>
              <a:pPr lvl="0" algn="r" fontAlgn="base"/>
              <a:t>19</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判断是否是从业人员，可从是否取得劳动报酬、是否签订劳动合同来界定</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lIns="91431" tIns="45715" rIns="91431" bIns="45715"/>
          <a:lstStyle/>
          <a:p>
            <a:r>
              <a:rPr lang="zh-CN" altLang="en-US"/>
              <a:t>实习的在校学生不领取真正意义上的劳动报酬，一般称实习补贴，但是打工兼职的学生领取的是劳动报酬，以此区分是否纳入从业人员的统计范围之内。</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609600"/>
            <a:ext cx="184785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066800" y="609600"/>
            <a:ext cx="5436428" cy="54864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530820CF-B880-4189-942D-D702A7CBA730}" type="datetimeFigureOut">
              <a:rPr lang="zh-CN" altLang="en-US" strike="noStrike" noProof="1">
                <a:latin typeface="+mn-lt"/>
                <a:ea typeface="+mn-ea"/>
                <a:cs typeface="+mn-cs"/>
              </a:rPr>
              <a:pPr fontAlgn="auto"/>
              <a:t>2021/12/20</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8338A4-A964-4845-8823-9E87D3B412B9}" type="slidenum">
              <a:rPr lang="zh-CN" altLang="en-US" strike="noStrike" noProof="1">
                <a:latin typeface="+mn-lt"/>
                <a:ea typeface="+mn-ea"/>
                <a:cs typeface="+mn-cs"/>
              </a:rPr>
              <a:pPr fontAlgn="auto"/>
              <a:t>‹#›</a:t>
            </a:fld>
            <a:endParaRPr lang="zh-CN" alt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066800" y="1981200"/>
            <a:ext cx="3621786" cy="41148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36414" y="1981200"/>
            <a:ext cx="3621786" cy="41148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609600"/>
            <a:ext cx="184785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066800" y="609600"/>
            <a:ext cx="5436428" cy="54864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066800" y="1981200"/>
            <a:ext cx="3621786" cy="41148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36414" y="1981200"/>
            <a:ext cx="3621786" cy="41148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609600"/>
            <a:ext cx="184785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066800" y="609600"/>
            <a:ext cx="5436428" cy="54864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530820CF-B880-4189-942D-D702A7CBA730}" type="datetimeFigureOut">
              <a:rPr lang="zh-CN" altLang="en-US" strike="noStrike" noProof="1">
                <a:latin typeface="+mn-lt"/>
                <a:ea typeface="+mn-ea"/>
                <a:cs typeface="+mn-cs"/>
              </a:rPr>
              <a:pPr fontAlgn="auto"/>
              <a:t>2021/12/20</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8338A4-A964-4845-8823-9E87D3B412B9}" type="slidenum">
              <a:rPr lang="zh-CN" altLang="en-US" strike="noStrike" noProof="1">
                <a:latin typeface="+mn-lt"/>
                <a:ea typeface="+mn-ea"/>
                <a:cs typeface="+mn-cs"/>
              </a:rPr>
              <a:pPr fontAlgn="auto"/>
              <a:t>‹#›</a:t>
            </a:fld>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066800" y="1981200"/>
            <a:ext cx="3621786" cy="41148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36414" y="1981200"/>
            <a:ext cx="3621786" cy="4114800"/>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2"/>
          <p:cNvPicPr>
            <a:picLocks noChangeAspect="1"/>
          </p:cNvPicPr>
          <p:nvPr/>
        </p:nvPicPr>
        <p:blipFill>
          <a:blip r:embed="rId14"/>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1066800" y="609600"/>
            <a:ext cx="7391400" cy="1143000"/>
          </a:xfrm>
          <a:prstGeom prst="rect">
            <a:avLst/>
          </a:prstGeom>
          <a:noFill/>
          <a:ln w="9525">
            <a:noFill/>
          </a:ln>
        </p:spPr>
        <p:txBody>
          <a:bodyPr anchor="ctr"/>
          <a:lstStyle/>
          <a:p>
            <a:pPr lvl="0"/>
            <a:r>
              <a:rPr lang="zh-CN" altLang="en-US"/>
              <a:t>单击此处编辑母版标题样式</a:t>
            </a:r>
          </a:p>
        </p:txBody>
      </p:sp>
      <p:sp>
        <p:nvSpPr>
          <p:cNvPr id="1028" name="Rectangle 4"/>
          <p:cNvSpPr>
            <a:spLocks noGrp="1"/>
          </p:cNvSpPr>
          <p:nvPr>
            <p:ph type="body"/>
          </p:nvPr>
        </p:nvSpPr>
        <p:spPr>
          <a:xfrm>
            <a:off x="1066800" y="1981200"/>
            <a:ext cx="7391400" cy="4114800"/>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9" name="Rectangle 5"/>
          <p:cNvSpPr>
            <a:spLocks noGrp="1"/>
          </p:cNvSpPr>
          <p:nvPr>
            <p:ph type="dt" sz="half"/>
          </p:nvPr>
        </p:nvSpPr>
        <p:spPr>
          <a:xfrm>
            <a:off x="1066800" y="6248400"/>
            <a:ext cx="1828800" cy="457200"/>
          </a:xfrm>
          <a:prstGeom prst="rect">
            <a:avLst/>
          </a:prstGeom>
          <a:noFill/>
          <a:ln w="9525">
            <a:noFill/>
          </a:ln>
        </p:spPr>
        <p:txBody>
          <a:bodyPr/>
          <a:lstStyle>
            <a:lvl1pPr>
              <a:defRPr sz="1400"/>
            </a:lvl1p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1030" name="Rectangle 6"/>
          <p:cNvSpPr>
            <a:spLocks noGrp="1"/>
          </p:cNvSpPr>
          <p:nvPr>
            <p:ph type="ftr" sz="quarter"/>
          </p:nvPr>
        </p:nvSpPr>
        <p:spPr>
          <a:xfrm>
            <a:off x="3429000" y="6248400"/>
            <a:ext cx="2895600" cy="457200"/>
          </a:xfrm>
          <a:prstGeom prst="rect">
            <a:avLst/>
          </a:prstGeom>
          <a:noFill/>
          <a:ln w="9525">
            <a:noFill/>
          </a:ln>
        </p:spPr>
        <p:txBody>
          <a:bodyPr/>
          <a:lstStyle>
            <a:lvl1pPr algn="ctr">
              <a:defRPr sz="1400"/>
            </a:lvl1p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1031" name="Rectangle 7"/>
          <p:cNvSpPr>
            <a:spLocks noGrp="1"/>
          </p:cNvSpPr>
          <p:nvPr>
            <p:ph type="sldNum" sz="quarter"/>
          </p:nvPr>
        </p:nvSpPr>
        <p:spPr>
          <a:xfrm>
            <a:off x="6553200" y="6248400"/>
            <a:ext cx="1905000" cy="45720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2"/>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2051" name="Rectangle 3"/>
          <p:cNvSpPr>
            <a:spLocks noGrp="1"/>
          </p:cNvSpPr>
          <p:nvPr>
            <p:ph type="title"/>
          </p:nvPr>
        </p:nvSpPr>
        <p:spPr>
          <a:xfrm>
            <a:off x="1066800" y="609600"/>
            <a:ext cx="7391400" cy="1143000"/>
          </a:xfrm>
          <a:prstGeom prst="rect">
            <a:avLst/>
          </a:prstGeom>
          <a:noFill/>
          <a:ln w="9525">
            <a:noFill/>
          </a:ln>
        </p:spPr>
        <p:txBody>
          <a:bodyPr anchor="ctr"/>
          <a:lstStyle/>
          <a:p>
            <a:pPr lvl="0"/>
            <a:r>
              <a:rPr lang="zh-CN" altLang="en-US"/>
              <a:t>单击此处编辑母版标题样式</a:t>
            </a:r>
          </a:p>
        </p:txBody>
      </p:sp>
      <p:sp>
        <p:nvSpPr>
          <p:cNvPr id="2052" name="Rectangle 4"/>
          <p:cNvSpPr>
            <a:spLocks noGrp="1"/>
          </p:cNvSpPr>
          <p:nvPr>
            <p:ph type="body"/>
          </p:nvPr>
        </p:nvSpPr>
        <p:spPr>
          <a:xfrm>
            <a:off x="1066800" y="1981200"/>
            <a:ext cx="7391400" cy="4114800"/>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053" name="Rectangle 5"/>
          <p:cNvSpPr>
            <a:spLocks noGrp="1"/>
          </p:cNvSpPr>
          <p:nvPr>
            <p:ph type="dt" sz="half"/>
          </p:nvPr>
        </p:nvSpPr>
        <p:spPr>
          <a:xfrm>
            <a:off x="1066800" y="6248400"/>
            <a:ext cx="1828800" cy="457200"/>
          </a:xfrm>
          <a:prstGeom prst="rect">
            <a:avLst/>
          </a:prstGeom>
          <a:noFill/>
          <a:ln w="9525">
            <a:noFill/>
          </a:ln>
        </p:spPr>
        <p:txBody>
          <a:bodyPr/>
          <a:lstStyle>
            <a:lvl1pPr>
              <a:defRPr sz="1400"/>
            </a:lvl1p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2054" name="Rectangle 6"/>
          <p:cNvSpPr>
            <a:spLocks noGrp="1"/>
          </p:cNvSpPr>
          <p:nvPr>
            <p:ph type="ftr" sz="quarter"/>
          </p:nvPr>
        </p:nvSpPr>
        <p:spPr>
          <a:xfrm>
            <a:off x="3429000" y="6248400"/>
            <a:ext cx="2895600" cy="457200"/>
          </a:xfrm>
          <a:prstGeom prst="rect">
            <a:avLst/>
          </a:prstGeom>
          <a:noFill/>
          <a:ln w="9525">
            <a:noFill/>
          </a:ln>
        </p:spPr>
        <p:txBody>
          <a:bodyPr/>
          <a:lstStyle>
            <a:lvl1pPr algn="ctr">
              <a:defRPr sz="1400"/>
            </a:lvl1p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2055" name="Rectangle 7"/>
          <p:cNvSpPr>
            <a:spLocks noGrp="1"/>
          </p:cNvSpPr>
          <p:nvPr>
            <p:ph type="sldNum" sz="quarter"/>
          </p:nvPr>
        </p:nvSpPr>
        <p:spPr>
          <a:xfrm>
            <a:off x="6553200" y="6248400"/>
            <a:ext cx="1905000" cy="45720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2"/>
          <p:cNvPicPr>
            <a:picLocks noChangeAspect="1"/>
          </p:cNvPicPr>
          <p:nvPr/>
        </p:nvPicPr>
        <p:blipFill>
          <a:blip r:embed="rId14"/>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1066800" y="609600"/>
            <a:ext cx="7391400" cy="1143000"/>
          </a:xfrm>
          <a:prstGeom prst="rect">
            <a:avLst/>
          </a:prstGeom>
          <a:noFill/>
          <a:ln w="9525">
            <a:noFill/>
          </a:ln>
        </p:spPr>
        <p:txBody>
          <a:bodyPr anchor="ctr"/>
          <a:lstStyle/>
          <a:p>
            <a:pPr lvl="0"/>
            <a:r>
              <a:rPr lang="zh-CN" altLang="en-US"/>
              <a:t>单击此处编辑母版标题样式</a:t>
            </a:r>
          </a:p>
        </p:txBody>
      </p:sp>
      <p:sp>
        <p:nvSpPr>
          <p:cNvPr id="1028" name="Rectangle 4"/>
          <p:cNvSpPr>
            <a:spLocks noGrp="1"/>
          </p:cNvSpPr>
          <p:nvPr>
            <p:ph type="body"/>
          </p:nvPr>
        </p:nvSpPr>
        <p:spPr>
          <a:xfrm>
            <a:off x="1066800" y="1981200"/>
            <a:ext cx="7391400" cy="4114800"/>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9" name="Rectangle 5"/>
          <p:cNvSpPr>
            <a:spLocks noGrp="1"/>
          </p:cNvSpPr>
          <p:nvPr>
            <p:ph type="dt" sz="half"/>
          </p:nvPr>
        </p:nvSpPr>
        <p:spPr>
          <a:xfrm>
            <a:off x="1066800" y="6248400"/>
            <a:ext cx="1828800" cy="457200"/>
          </a:xfrm>
          <a:prstGeom prst="rect">
            <a:avLst/>
          </a:prstGeom>
          <a:noFill/>
          <a:ln w="9525">
            <a:noFill/>
          </a:ln>
        </p:spPr>
        <p:txBody>
          <a:bodyPr/>
          <a:lstStyle>
            <a:lvl1pPr>
              <a:defRPr sz="1400"/>
            </a:lvl1p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1030" name="Rectangle 6"/>
          <p:cNvSpPr>
            <a:spLocks noGrp="1"/>
          </p:cNvSpPr>
          <p:nvPr>
            <p:ph type="ftr" sz="quarter"/>
          </p:nvPr>
        </p:nvSpPr>
        <p:spPr>
          <a:xfrm>
            <a:off x="3429000" y="6248400"/>
            <a:ext cx="2895600" cy="457200"/>
          </a:xfrm>
          <a:prstGeom prst="rect">
            <a:avLst/>
          </a:prstGeom>
          <a:noFill/>
          <a:ln w="9525">
            <a:noFill/>
          </a:ln>
        </p:spPr>
        <p:txBody>
          <a:bodyPr/>
          <a:lstStyle>
            <a:lvl1pPr algn="ctr">
              <a:defRPr sz="1400"/>
            </a:lvl1pPr>
          </a:lstStyle>
          <a:p>
            <a:pPr lvl="0" fontAlgn="base"/>
            <a:endParaRPr lang="en-US" altLang="x-none" strike="noStrike" noProof="1">
              <a:latin typeface="Times New Roman" panose="02020603050405020304" pitchFamily="18" charset="0"/>
              <a:ea typeface="宋体" panose="02010600030101010101" pitchFamily="2" charset="-122"/>
            </a:endParaRPr>
          </a:p>
        </p:txBody>
      </p:sp>
      <p:sp>
        <p:nvSpPr>
          <p:cNvPr id="1031" name="Rectangle 7"/>
          <p:cNvSpPr>
            <a:spLocks noGrp="1"/>
          </p:cNvSpPr>
          <p:nvPr>
            <p:ph type="sldNum" sz="quarter"/>
          </p:nvPr>
        </p:nvSpPr>
        <p:spPr>
          <a:xfrm>
            <a:off x="6553200" y="6248400"/>
            <a:ext cx="1905000" cy="45720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pPr lvl="0" fontAlgn="base"/>
              <a:t>‹#›</a:t>
            </a:fld>
            <a:endParaRPr lang="zh-CN" altLang="en-US" strike="noStrike" noProof="1">
              <a:latin typeface="Times New Roman" panose="02020603050405020304" pitchFamily="18"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chemeClr val="tx1"/>
          </a:solidFill>
          <a:latin typeface="Times New Roman" panose="02020603050405020304" pitchFamily="18" charset="0"/>
          <a:ea typeface="黑体" panose="02010609060101010101" pitchFamily="49"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14338"/>
          <p:cNvSpPr txBox="1"/>
          <p:nvPr/>
        </p:nvSpPr>
        <p:spPr>
          <a:xfrm>
            <a:off x="1541463" y="1384935"/>
            <a:ext cx="7200900" cy="1014730"/>
          </a:xfrm>
          <a:prstGeom prst="rect">
            <a:avLst/>
          </a:prstGeom>
          <a:noFill/>
          <a:ln w="9525">
            <a:noFill/>
          </a:ln>
        </p:spPr>
        <p:txBody>
          <a:bodyPr anchor="t">
            <a:spAutoFit/>
          </a:bodyPr>
          <a:lstStyle/>
          <a:p>
            <a:pPr algn="ctr">
              <a:spcBef>
                <a:spcPct val="50000"/>
              </a:spcBef>
              <a:buFontTx/>
            </a:pPr>
            <a:r>
              <a:rPr lang="zh-CN" altLang="en-US" sz="6000" b="1" dirty="0">
                <a:solidFill>
                  <a:srgbClr val="FFFF00"/>
                </a:solidFill>
                <a:latin typeface="微软雅黑" panose="020B0503020204020204" pitchFamily="34" charset="-122"/>
                <a:ea typeface="微软雅黑" panose="020B0503020204020204" pitchFamily="34" charset="-122"/>
              </a:rPr>
              <a:t>从业人员及工资总额</a:t>
            </a:r>
          </a:p>
        </p:txBody>
      </p:sp>
      <p:sp>
        <p:nvSpPr>
          <p:cNvPr id="6146" name="文本框 14339"/>
          <p:cNvSpPr txBox="1"/>
          <p:nvPr/>
        </p:nvSpPr>
        <p:spPr>
          <a:xfrm>
            <a:off x="5631815" y="5219700"/>
            <a:ext cx="3452495" cy="1245235"/>
          </a:xfrm>
          <a:prstGeom prst="rect">
            <a:avLst/>
          </a:prstGeom>
          <a:noFill/>
          <a:ln w="9525">
            <a:noFill/>
          </a:ln>
        </p:spPr>
        <p:txBody>
          <a:bodyPr wrap="square" anchor="t">
            <a:spAutoFit/>
          </a:bodyPr>
          <a:lstStyle/>
          <a:p>
            <a:pPr algn="l">
              <a:spcBef>
                <a:spcPct val="50000"/>
              </a:spcBef>
              <a:buFontTx/>
            </a:pPr>
            <a:r>
              <a:rPr lang="zh-CN" altLang="en-US" sz="3000" b="1" dirty="0">
                <a:solidFill>
                  <a:schemeClr val="bg1"/>
                </a:solidFill>
                <a:latin typeface="黑体" panose="02010609060101010101" pitchFamily="49" charset="-122"/>
                <a:cs typeface="黑体" panose="02010609060101010101" pitchFamily="49" charset="-122"/>
              </a:rPr>
              <a:t>广州市统计局</a:t>
            </a:r>
          </a:p>
          <a:p>
            <a:pPr algn="l">
              <a:spcBef>
                <a:spcPct val="50000"/>
              </a:spcBef>
              <a:buFontTx/>
            </a:pPr>
            <a:r>
              <a:rPr lang="zh-CN" altLang="en-US" sz="3000" b="1" dirty="0">
                <a:solidFill>
                  <a:schemeClr val="bg1"/>
                </a:solidFill>
                <a:latin typeface="黑体" panose="02010609060101010101" pitchFamily="49" charset="-122"/>
                <a:cs typeface="黑体" panose="02010609060101010101" pitchFamily="49" charset="-122"/>
              </a:rPr>
              <a:t>人口和社会科技处</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0100" y="214290"/>
            <a:ext cx="7849870" cy="707886"/>
          </a:xfrm>
          <a:prstGeom prst="rect">
            <a:avLst/>
          </a:prstGeom>
          <a:noFill/>
        </p:spPr>
        <p:txBody>
          <a:bodyPr wrap="square" rtlCol="0">
            <a:spAutoFit/>
          </a:bodyPr>
          <a:lstStyle/>
          <a:p>
            <a:pPr>
              <a:buNone/>
            </a:pPr>
            <a:r>
              <a:rPr lang="zh-CN" altLang="en-US" sz="4000" b="1" dirty="0">
                <a:solidFill>
                  <a:srgbClr val="FFFF00"/>
                </a:solidFill>
                <a:latin typeface="黑体" panose="02010609060101010101" pitchFamily="49" charset="-122"/>
                <a:sym typeface="+mn-ea"/>
              </a:rPr>
              <a:t>从业人员及工资总额</a:t>
            </a:r>
            <a:r>
              <a:rPr lang="zh-CN" altLang="en-US" sz="4000" b="1" dirty="0" smtClean="0">
                <a:solidFill>
                  <a:srgbClr val="FFFF00"/>
                </a:solidFill>
                <a:latin typeface="黑体" panose="02010609060101010101" pitchFamily="49" charset="-122"/>
                <a:sym typeface="+mn-ea"/>
              </a:rPr>
              <a:t>（</a:t>
            </a:r>
            <a:r>
              <a:rPr lang="en-US" altLang="zh-CN" sz="4000" b="1" dirty="0" smtClean="0">
                <a:solidFill>
                  <a:srgbClr val="FFFF00"/>
                </a:solidFill>
                <a:latin typeface="黑体" panose="02010609060101010101" pitchFamily="49" charset="-122"/>
                <a:sym typeface="+mn-ea"/>
              </a:rPr>
              <a:t>I202-1</a:t>
            </a:r>
            <a:r>
              <a:rPr lang="zh-CN" altLang="en-US" sz="4000" b="1" dirty="0">
                <a:solidFill>
                  <a:srgbClr val="FFFF00"/>
                </a:solidFill>
                <a:latin typeface="黑体" panose="02010609060101010101" pitchFamily="49" charset="-122"/>
                <a:sym typeface="+mn-ea"/>
              </a:rPr>
              <a:t>表）</a:t>
            </a:r>
            <a:endParaRPr lang="zh-CN" altLang="en-US" sz="4000" b="1" dirty="0">
              <a:solidFill>
                <a:srgbClr val="FFFF00"/>
              </a:solidFill>
              <a:latin typeface="黑体" panose="02010609060101010101" pitchFamily="49" charset="-122"/>
              <a:ea typeface="微软雅黑" panose="020B0503020204020204" pitchFamily="34" charset="-122"/>
              <a:sym typeface="+mn-ea"/>
            </a:endParaRPr>
          </a:p>
        </p:txBody>
      </p:sp>
      <p:sp>
        <p:nvSpPr>
          <p:cNvPr id="100" name="文本框 99"/>
          <p:cNvSpPr txBox="1"/>
          <p:nvPr/>
        </p:nvSpPr>
        <p:spPr>
          <a:xfrm>
            <a:off x="1601788" y="2593023"/>
            <a:ext cx="5080000" cy="229870"/>
          </a:xfrm>
          <a:prstGeom prst="rect">
            <a:avLst/>
          </a:prstGeom>
          <a:noFill/>
          <a:ln w="9525">
            <a:noFill/>
          </a:ln>
        </p:spPr>
        <p:txBody>
          <a:bodyPr>
            <a:spAutoFit/>
          </a:bodyPr>
          <a:lstStyle/>
          <a:p>
            <a:r>
              <a:rPr lang="en-US" sz="900">
                <a:latin typeface="宋体" panose="02010600030101010101" pitchFamily="2" charset="-122"/>
              </a:rPr>
              <a:t> </a:t>
            </a:r>
            <a:endParaRPr lang="zh-CN" altLang="en-US"/>
          </a:p>
        </p:txBody>
      </p:sp>
      <p:pic>
        <p:nvPicPr>
          <p:cNvPr id="5" name="图片 4" descr="sendpix222"/>
          <p:cNvPicPr>
            <a:picLocks noChangeAspect="1"/>
          </p:cNvPicPr>
          <p:nvPr/>
        </p:nvPicPr>
        <p:blipFill>
          <a:blip r:embed="rId2"/>
          <a:stretch>
            <a:fillRect/>
          </a:stretch>
        </p:blipFill>
        <p:spPr>
          <a:xfrm>
            <a:off x="1142976" y="928670"/>
            <a:ext cx="7833995" cy="5690870"/>
          </a:xfrm>
          <a:prstGeom prst="rect">
            <a:avLst/>
          </a:prstGeom>
        </p:spPr>
      </p:pic>
      <p:sp>
        <p:nvSpPr>
          <p:cNvPr id="6" name="TextBox 5"/>
          <p:cNvSpPr txBox="1"/>
          <p:nvPr/>
        </p:nvSpPr>
        <p:spPr>
          <a:xfrm>
            <a:off x="1071538" y="2928934"/>
            <a:ext cx="1857388" cy="584775"/>
          </a:xfrm>
          <a:prstGeom prst="rect">
            <a:avLst/>
          </a:prstGeom>
          <a:noFill/>
          <a:ln w="19050">
            <a:solidFill>
              <a:srgbClr val="FF0000"/>
            </a:solidFill>
          </a:ln>
        </p:spPr>
        <p:txBody>
          <a:bodyPr wrap="square" rtlCol="0">
            <a:spAutoFit/>
          </a:bodyPr>
          <a:lstStyle/>
          <a:p>
            <a:r>
              <a:rPr lang="zh-CN" altLang="en-US" sz="3200" b="1" dirty="0" smtClean="0">
                <a:solidFill>
                  <a:srgbClr val="FF0000"/>
                </a:solidFill>
              </a:rPr>
              <a:t>增加指标</a:t>
            </a:r>
            <a:endParaRPr lang="zh-CN" altLang="en-US" sz="3200" b="1" dirty="0">
              <a:solidFill>
                <a:srgbClr val="FF0000"/>
              </a:solidFill>
            </a:endParaRPr>
          </a:p>
        </p:txBody>
      </p:sp>
      <p:cxnSp>
        <p:nvCxnSpPr>
          <p:cNvPr id="8" name="直接箭头连接符 7"/>
          <p:cNvCxnSpPr/>
          <p:nvPr/>
        </p:nvCxnSpPr>
        <p:spPr>
          <a:xfrm rot="16200000" flipH="1">
            <a:off x="1250133" y="3821909"/>
            <a:ext cx="785818"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par>
                                <p:cTn id="18" presetID="16" presetClass="entr" presetSubtype="2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928802"/>
            <a:ext cx="7572428" cy="1938992"/>
          </a:xfrm>
          <a:prstGeom prst="rect">
            <a:avLst/>
          </a:prstGeom>
          <a:noFill/>
        </p:spPr>
        <p:txBody>
          <a:bodyPr wrap="square" rtlCol="0">
            <a:spAutoFit/>
          </a:bodyPr>
          <a:lstStyle/>
          <a:p>
            <a:pPr algn="ctr"/>
            <a:r>
              <a:rPr lang="zh-CN" altLang="en-US" sz="4000" dirty="0" smtClean="0">
                <a:solidFill>
                  <a:srgbClr val="FFFF00"/>
                </a:solidFill>
              </a:rPr>
              <a:t>广州市企业就业人员变动和新增      就业岗位需求情况调查表</a:t>
            </a:r>
            <a:endParaRPr lang="en-US" altLang="zh-CN" sz="4000" dirty="0" smtClean="0">
              <a:solidFill>
                <a:srgbClr val="FFFF00"/>
              </a:solidFill>
            </a:endParaRPr>
          </a:p>
          <a:p>
            <a:pPr algn="ctr"/>
            <a:r>
              <a:rPr lang="zh-CN" altLang="en-US" sz="4000" dirty="0" smtClean="0">
                <a:solidFill>
                  <a:srgbClr val="FFFF00"/>
                </a:solidFill>
              </a:rPr>
              <a:t>（穗</a:t>
            </a:r>
            <a:r>
              <a:rPr lang="en-US" sz="4000" dirty="0" smtClean="0">
                <a:solidFill>
                  <a:srgbClr val="FFFF00"/>
                </a:solidFill>
              </a:rPr>
              <a:t>I101</a:t>
            </a:r>
            <a:r>
              <a:rPr lang="zh-CN" altLang="en-US" sz="4000" dirty="0" smtClean="0">
                <a:solidFill>
                  <a:srgbClr val="FFFF00"/>
                </a:solidFill>
              </a:rPr>
              <a:t>表）</a:t>
            </a:r>
            <a:endParaRPr lang="zh-CN" altLang="en-US" sz="4000" dirty="0">
              <a:solidFill>
                <a:srgbClr val="FFFF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2976" y="142852"/>
            <a:ext cx="5923280" cy="646331"/>
          </a:xfrm>
          <a:prstGeom prst="rect">
            <a:avLst/>
          </a:prstGeom>
          <a:noFill/>
        </p:spPr>
        <p:txBody>
          <a:bodyPr wrap="square" rtlCol="0">
            <a:spAutoFit/>
          </a:bodyPr>
          <a:lstStyle/>
          <a:p>
            <a:r>
              <a:rPr lang="zh-CN" altLang="en-US" b="1" dirty="0" smtClean="0">
                <a:solidFill>
                  <a:srgbClr val="FFFF00"/>
                </a:solidFill>
                <a:latin typeface="微软雅黑" panose="020B0503020204020204" pitchFamily="34" charset="-122"/>
                <a:ea typeface="微软雅黑" panose="020B0503020204020204" pitchFamily="34" charset="-122"/>
              </a:rPr>
              <a:t>报送时间</a:t>
            </a:r>
            <a:endParaRPr lang="zh-CN" altLang="en-US" b="1" dirty="0">
              <a:solidFill>
                <a:srgbClr val="FFFF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1071538" y="1357298"/>
          <a:ext cx="7286676" cy="3857652"/>
        </p:xfrm>
        <a:graphic>
          <a:graphicData uri="http://schemas.openxmlformats.org/drawingml/2006/table">
            <a:tbl>
              <a:tblPr>
                <a:tableStyleId>{8799B23B-EC83-4686-B30A-512413B5E67A}</a:tableStyleId>
              </a:tblPr>
              <a:tblGrid>
                <a:gridCol w="3143272"/>
                <a:gridCol w="1857388"/>
                <a:gridCol w="2286016"/>
              </a:tblGrid>
              <a:tr h="1216664">
                <a:tc>
                  <a:txBody>
                    <a:bodyPr/>
                    <a:lstStyle/>
                    <a:p>
                      <a:pPr marL="0" marR="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zh-CN" altLang="en-US" sz="2800" u="none" strike="noStrike" dirty="0" smtClean="0">
                          <a:solidFill>
                            <a:schemeClr val="bg1"/>
                          </a:solidFill>
                          <a:latin typeface="黑体" pitchFamily="49" charset="-122"/>
                          <a:ea typeface="黑体" pitchFamily="49" charset="-122"/>
                        </a:rPr>
                        <a:t>报送时间</a:t>
                      </a:r>
                      <a:endParaRPr lang="zh-CN" altLang="en-US" sz="2800" b="0" i="0" u="none" strike="noStrike" dirty="0" smtClean="0">
                        <a:solidFill>
                          <a:schemeClr val="bg1"/>
                        </a:solidFill>
                        <a:latin typeface="黑体" pitchFamily="49" charset="-122"/>
                        <a:ea typeface="黑体" pitchFamily="49" charset="-122"/>
                      </a:endParaRPr>
                    </a:p>
                  </a:txBody>
                  <a:tcPr marL="9525" marR="9525" marT="9525" marB="0" anchor="ctr"/>
                </a:tc>
                <a:tc>
                  <a:txBody>
                    <a:bodyPr/>
                    <a:lstStyle/>
                    <a:p>
                      <a:pPr algn="ctr" fontAlgn="ctr"/>
                      <a:r>
                        <a:rPr lang="zh-CN" altLang="en-US" sz="2800" b="0" i="0" u="none" strike="noStrike" dirty="0" smtClean="0">
                          <a:solidFill>
                            <a:schemeClr val="bg1"/>
                          </a:solidFill>
                          <a:latin typeface="黑体" pitchFamily="49" charset="-122"/>
                          <a:ea typeface="黑体" pitchFamily="49" charset="-122"/>
                        </a:rPr>
                        <a:t>开始时间</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a:r>
                        <a:rPr lang="zh-CN" altLang="en-US" sz="2800" dirty="0" smtClean="0">
                          <a:solidFill>
                            <a:schemeClr val="bg1"/>
                          </a:solidFill>
                          <a:latin typeface="黑体" pitchFamily="49" charset="-122"/>
                          <a:ea typeface="黑体" pitchFamily="49" charset="-122"/>
                        </a:rPr>
                        <a:t>截止时间</a:t>
                      </a:r>
                      <a:endParaRPr lang="zh-CN" sz="2800" dirty="0">
                        <a:solidFill>
                          <a:schemeClr val="bg1"/>
                        </a:solidFill>
                        <a:latin typeface="黑体" pitchFamily="49" charset="-122"/>
                        <a:ea typeface="黑体" pitchFamily="49" charset="-122"/>
                      </a:endParaRPr>
                    </a:p>
                  </a:txBody>
                  <a:tcPr marL="9525" marR="9525" marT="9525" marB="0" anchor="ctr"/>
                </a:tc>
              </a:tr>
              <a:tr h="2640988">
                <a:tc>
                  <a:txBody>
                    <a:bodyPr/>
                    <a:lstStyle/>
                    <a:p>
                      <a:pPr algn="ctr" fontAlgn="ct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穗</a:t>
                      </a:r>
                      <a:r>
                        <a:rPr 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I101</a:t>
                      </a: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表</a:t>
                      </a:r>
                      <a:endParaRPr lang="en-US" altLang="zh-CN" sz="2800" b="0" i="0" u="none" kern="1200" baseline="0" dirty="0" smtClean="0">
                        <a:solidFill>
                          <a:schemeClr val="bg1"/>
                        </a:solidFill>
                        <a:latin typeface="微软雅黑" panose="020B0503020204020204" pitchFamily="34" charset="-122"/>
                        <a:ea typeface="微软雅黑" panose="020B0503020204020204" pitchFamily="34" charset="-122"/>
                        <a:cs typeface="+mn-cs"/>
                      </a:endParaRPr>
                    </a:p>
                    <a:p>
                      <a:pPr algn="ctr" fontAlgn="ct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广州市企业就业人员变动和新增就业岗位需求情况</a:t>
                      </a:r>
                      <a:r>
                        <a:rPr lang="en-US" altLang="zh-CN" sz="2800" b="0" i="0" u="none" kern="1200" baseline="0" dirty="0" smtClean="0">
                          <a:solidFill>
                            <a:schemeClr val="bg1"/>
                          </a:solidFill>
                          <a:latin typeface="微软雅黑" panose="020B0503020204020204" pitchFamily="34" charset="-122"/>
                          <a:ea typeface="微软雅黑" panose="020B0503020204020204" pitchFamily="34" charset="-122"/>
                          <a:cs typeface="+mn-cs"/>
                        </a:rPr>
                        <a:t/>
                      </a:r>
                      <a:br>
                        <a:rPr lang="en-US" altLang="zh-CN" sz="2800" b="0" i="0" u="none" kern="1200" baseline="0" dirty="0" smtClean="0">
                          <a:solidFill>
                            <a:schemeClr val="bg1"/>
                          </a:solidFill>
                          <a:latin typeface="微软雅黑" panose="020B0503020204020204" pitchFamily="34" charset="-122"/>
                          <a:ea typeface="微软雅黑" panose="020B0503020204020204" pitchFamily="34" charset="-122"/>
                          <a:cs typeface="+mn-cs"/>
                        </a:rPr>
                      </a:b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调查表</a:t>
                      </a:r>
                      <a:endParaRPr lang="zh-CN" altLang="en-US" sz="28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1</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20</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marL="0" marR="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en-US" altLang="zh-CN" sz="2800" u="none" strike="noStrike" dirty="0" smtClean="0">
                          <a:solidFill>
                            <a:schemeClr val="bg1"/>
                          </a:solidFill>
                          <a:latin typeface="黑体" pitchFamily="49" charset="-122"/>
                          <a:ea typeface="黑体" pitchFamily="49" charset="-122"/>
                        </a:rPr>
                        <a:t>3</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10</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smtClean="0">
                        <a:solidFill>
                          <a:schemeClr val="bg1"/>
                        </a:solidFill>
                        <a:latin typeface="黑体" pitchFamily="49" charset="-122"/>
                        <a:ea typeface="黑体" pitchFamily="49" charset="-122"/>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标题 163841"/>
          <p:cNvSpPr>
            <a:spLocks noGrp="1"/>
          </p:cNvSpPr>
          <p:nvPr>
            <p:ph type="title" idx="4294967295"/>
          </p:nvPr>
        </p:nvSpPr>
        <p:spPr>
          <a:xfrm>
            <a:off x="1254760" y="1628775"/>
            <a:ext cx="7531100" cy="3361690"/>
          </a:xfrm>
        </p:spPr>
        <p:txBody>
          <a:bodyPr lIns="101600" tIns="38100" rIns="76200" bIns="38100" anchor="b"/>
          <a:lstStyle/>
          <a:p>
            <a:pPr algn="l"/>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调查表由单位负责人或委托单位的其他主要负责人填写</a:t>
            </a:r>
            <a:r>
              <a:rPr lang="zh-CN" altLang="en-US"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altLang="zh-CN"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
            </a:r>
            <a:br>
              <a:rPr lang="en-US" altLang="zh-CN"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b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
            </a:r>
            <a:b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b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本调查表中人员需求情况涉及干部、工人在内，准备招用职位情况是预计</a:t>
            </a:r>
            <a:r>
              <a:rPr lang="en-US" altLang="zh-CN"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2022</a:t>
            </a:r>
            <a:r>
              <a:rPr lang="zh-CN" altLang="en-US"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全年的。因此，填好本调查表需要单位负责人通盘考虑。</a:t>
            </a:r>
          </a:p>
        </p:txBody>
      </p:sp>
      <p:sp>
        <p:nvSpPr>
          <p:cNvPr id="2" name="文本框 1"/>
          <p:cNvSpPr txBox="1"/>
          <p:nvPr/>
        </p:nvSpPr>
        <p:spPr>
          <a:xfrm>
            <a:off x="1188085" y="158115"/>
            <a:ext cx="4859020" cy="768350"/>
          </a:xfrm>
          <a:prstGeom prst="rect">
            <a:avLst/>
          </a:prstGeom>
          <a:noFill/>
        </p:spPr>
        <p:txBody>
          <a:bodyPr wrap="square" rtlCol="0">
            <a:spAutoFit/>
          </a:bodyPr>
          <a:lstStyle/>
          <a:p>
            <a:r>
              <a:rPr lang="zh-CN" altLang="en-US" sz="4400" b="1">
                <a:solidFill>
                  <a:srgbClr val="FFFF00"/>
                </a:solidFill>
                <a:latin typeface="微软雅黑" panose="020B0503020204020204" pitchFamily="34" charset="-122"/>
                <a:ea typeface="微软雅黑" panose="020B0503020204020204" pitchFamily="34" charset="-122"/>
              </a:rPr>
              <a:t>填报要求</a:t>
            </a:r>
          </a:p>
        </p:txBody>
      </p:sp>
      <p:cxnSp>
        <p:nvCxnSpPr>
          <p:cNvPr id="8" name="直接连接符 7"/>
          <p:cNvCxnSpPr/>
          <p:nvPr/>
        </p:nvCxnSpPr>
        <p:spPr>
          <a:xfrm>
            <a:off x="1071538" y="1000108"/>
            <a:ext cx="3286148"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矩形 164866"/>
          <p:cNvSpPr/>
          <p:nvPr/>
        </p:nvSpPr>
        <p:spPr>
          <a:xfrm>
            <a:off x="-4368800" y="2378075"/>
            <a:ext cx="184150" cy="762000"/>
          </a:xfrm>
          <a:prstGeom prst="rect">
            <a:avLst/>
          </a:prstGeom>
          <a:noFill/>
          <a:ln w="9525">
            <a:noFill/>
          </a:ln>
        </p:spPr>
        <p:txBody>
          <a:bodyPr wrap="none" anchor="t">
            <a:spAutoFit/>
          </a:bodyPr>
          <a:lstStyle/>
          <a:p>
            <a:pPr marL="342900" indent="-342900">
              <a:spcBef>
                <a:spcPct val="20000"/>
              </a:spcBef>
            </a:pPr>
            <a:endParaRPr lang="zh-CN" altLang="en-US" sz="4400" b="1" dirty="0">
              <a:solidFill>
                <a:schemeClr val="tx2"/>
              </a:solidFill>
              <a:latin typeface="黑体" panose="02010609060101010101" pitchFamily="49" charset="-122"/>
              <a:ea typeface="黑体" panose="02010609060101010101" pitchFamily="49" charset="-122"/>
            </a:endParaRPr>
          </a:p>
        </p:txBody>
      </p:sp>
      <p:sp>
        <p:nvSpPr>
          <p:cNvPr id="188419" name="标题 164867"/>
          <p:cNvSpPr>
            <a:spLocks noGrp="1"/>
          </p:cNvSpPr>
          <p:nvPr>
            <p:ph type="title" idx="4294967295"/>
          </p:nvPr>
        </p:nvSpPr>
        <p:spPr>
          <a:xfrm>
            <a:off x="1071538" y="1714488"/>
            <a:ext cx="7786742" cy="2524451"/>
          </a:xfrm>
        </p:spPr>
        <p:txBody>
          <a:bodyPr lIns="101600" tIns="38100" rIns="76200" bIns="38100" anchor="b"/>
          <a:lstStyle/>
          <a:p>
            <a:pPr algn="l"/>
            <a:r>
              <a:rPr lang="zh-CN" altLang="en-US" sz="4800" dirty="0">
                <a:solidFill>
                  <a:srgbClr val="FFFF00"/>
                </a:solidFill>
              </a:rPr>
              <a:t> </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3.</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本调查表主要由两大部分组成：第一部分基本情况，为必填项目，为</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D</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部分；第二部分</a:t>
            </a:r>
            <a:r>
              <a:rPr lang="zh-CN" altLang="en-US"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有减员计划、新增</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人员需求的单位填写，简称为</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Z</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部分。</a:t>
            </a:r>
          </a:p>
        </p:txBody>
      </p:sp>
      <p:sp>
        <p:nvSpPr>
          <p:cNvPr id="2" name="文本框 1"/>
          <p:cNvSpPr txBox="1"/>
          <p:nvPr/>
        </p:nvSpPr>
        <p:spPr>
          <a:xfrm>
            <a:off x="1188085" y="158115"/>
            <a:ext cx="4859020" cy="768350"/>
          </a:xfrm>
          <a:prstGeom prst="rect">
            <a:avLst/>
          </a:prstGeom>
          <a:noFill/>
        </p:spPr>
        <p:txBody>
          <a:bodyPr wrap="square" rtlCol="0">
            <a:spAutoFit/>
          </a:bodyPr>
          <a:lstStyle/>
          <a:p>
            <a:r>
              <a:rPr lang="zh-CN" altLang="en-US" sz="4400" b="1">
                <a:solidFill>
                  <a:srgbClr val="FFFF00"/>
                </a:solidFill>
                <a:latin typeface="微软雅黑" panose="020B0503020204020204" pitchFamily="34" charset="-122"/>
                <a:ea typeface="微软雅黑" panose="020B0503020204020204" pitchFamily="34" charset="-122"/>
              </a:rPr>
              <a:t>填报要求</a:t>
            </a:r>
          </a:p>
        </p:txBody>
      </p:sp>
      <p:cxnSp>
        <p:nvCxnSpPr>
          <p:cNvPr id="6" name="直接连接符 5"/>
          <p:cNvCxnSpPr/>
          <p:nvPr/>
        </p:nvCxnSpPr>
        <p:spPr>
          <a:xfrm>
            <a:off x="1071538" y="1000108"/>
            <a:ext cx="3286148"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71538" y="142852"/>
            <a:ext cx="7573307" cy="6572296"/>
          </a:xfrm>
          <a:prstGeom prst="rect">
            <a:avLst/>
          </a:prstGeom>
          <a:noFill/>
          <a:ln w="9525">
            <a:noFill/>
            <a:miter lim="800000"/>
            <a:headEnd/>
            <a:tailEnd/>
          </a:ln>
          <a:effectLst/>
        </p:spPr>
      </p:pic>
      <p:sp>
        <p:nvSpPr>
          <p:cNvPr id="3" name="TextBox 2"/>
          <p:cNvSpPr txBox="1"/>
          <p:nvPr/>
        </p:nvSpPr>
        <p:spPr>
          <a:xfrm>
            <a:off x="0" y="2571744"/>
            <a:ext cx="2000232" cy="584775"/>
          </a:xfrm>
          <a:prstGeom prst="rect">
            <a:avLst/>
          </a:prstGeom>
          <a:noFill/>
          <a:ln w="19050">
            <a:noFill/>
          </a:ln>
        </p:spPr>
        <p:txBody>
          <a:bodyPr wrap="square" rtlCol="0">
            <a:spAutoFit/>
          </a:bodyPr>
          <a:lstStyle/>
          <a:p>
            <a:pPr algn="ctr"/>
            <a:r>
              <a:rPr lang="zh-CN" altLang="en-US" sz="3200" dirty="0" smtClean="0">
                <a:solidFill>
                  <a:srgbClr val="FF0000"/>
                </a:solidFill>
              </a:rPr>
              <a:t>现有情况</a:t>
            </a:r>
            <a:endParaRPr lang="zh-CN" altLang="en-US" sz="3200" dirty="0">
              <a:solidFill>
                <a:srgbClr val="FF0000"/>
              </a:solidFill>
            </a:endParaRPr>
          </a:p>
        </p:txBody>
      </p:sp>
      <p:sp>
        <p:nvSpPr>
          <p:cNvPr id="4" name="TextBox 3"/>
          <p:cNvSpPr txBox="1"/>
          <p:nvPr/>
        </p:nvSpPr>
        <p:spPr>
          <a:xfrm>
            <a:off x="1214414" y="4429132"/>
            <a:ext cx="2000264" cy="584775"/>
          </a:xfrm>
          <a:prstGeom prst="rect">
            <a:avLst/>
          </a:prstGeom>
          <a:noFill/>
          <a:ln w="19050">
            <a:solidFill>
              <a:schemeClr val="bg1"/>
            </a:solidFill>
          </a:ln>
        </p:spPr>
        <p:txBody>
          <a:bodyPr wrap="square" rtlCol="0">
            <a:spAutoFit/>
          </a:bodyPr>
          <a:lstStyle/>
          <a:p>
            <a:pPr algn="ctr"/>
            <a:r>
              <a:rPr lang="zh-CN" altLang="en-US" sz="3200" dirty="0" smtClean="0">
                <a:solidFill>
                  <a:srgbClr val="FF0000"/>
                </a:solidFill>
              </a:rPr>
              <a:t>需求情况</a:t>
            </a:r>
            <a:endParaRPr lang="zh-CN" altLang="en-US" sz="3200" dirty="0">
              <a:solidFill>
                <a:srgbClr val="FF0000"/>
              </a:solidFill>
            </a:endParaRPr>
          </a:p>
        </p:txBody>
      </p:sp>
      <p:sp>
        <p:nvSpPr>
          <p:cNvPr id="5" name="矩形 4"/>
          <p:cNvSpPr/>
          <p:nvPr/>
        </p:nvSpPr>
        <p:spPr>
          <a:xfrm>
            <a:off x="2714612" y="3571876"/>
            <a:ext cx="642942" cy="3571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43768" y="3571876"/>
            <a:ext cx="857256" cy="3571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4414" y="1928802"/>
            <a:ext cx="7215238" cy="3929090"/>
          </a:xfrm>
          <a:prstGeom prst="rect">
            <a:avLst/>
          </a:prstGeom>
          <a:noFill/>
          <a:ln w="9525">
            <a:noFill/>
            <a:miter lim="800000"/>
            <a:headEnd/>
            <a:tailEnd/>
          </a:ln>
          <a:effectLst/>
        </p:spPr>
      </p:pic>
      <p:sp>
        <p:nvSpPr>
          <p:cNvPr id="3" name="矩形 2"/>
          <p:cNvSpPr/>
          <p:nvPr/>
        </p:nvSpPr>
        <p:spPr>
          <a:xfrm>
            <a:off x="2143108" y="357166"/>
            <a:ext cx="5214974" cy="1384995"/>
          </a:xfrm>
          <a:prstGeom prst="rect">
            <a:avLst/>
          </a:prstGeom>
        </p:spPr>
        <p:txBody>
          <a:bodyPr wrap="square">
            <a:spAutoFit/>
          </a:bodyPr>
          <a:lstStyle/>
          <a:p>
            <a:pPr algn="ctr"/>
            <a:r>
              <a:rPr lang="zh-CN" altLang="en-US" sz="2800" dirty="0" smtClean="0">
                <a:solidFill>
                  <a:srgbClr val="FFFF00"/>
                </a:solidFill>
              </a:rPr>
              <a:t>广州市企业就业人员变动和新增      就业岗位需求情况调查表</a:t>
            </a:r>
            <a:endParaRPr lang="en-US" altLang="zh-CN" sz="2800" dirty="0" smtClean="0">
              <a:solidFill>
                <a:srgbClr val="FFFF00"/>
              </a:solidFill>
            </a:endParaRPr>
          </a:p>
          <a:p>
            <a:pPr algn="ctr"/>
            <a:r>
              <a:rPr lang="zh-CN" altLang="en-US" sz="2800" dirty="0" smtClean="0">
                <a:solidFill>
                  <a:srgbClr val="FFFF00"/>
                </a:solidFill>
              </a:rPr>
              <a:t>（穗</a:t>
            </a:r>
            <a:r>
              <a:rPr lang="en-US" sz="2800" dirty="0" smtClean="0">
                <a:solidFill>
                  <a:srgbClr val="FFFF00"/>
                </a:solidFill>
              </a:rPr>
              <a:t>I101</a:t>
            </a:r>
            <a:r>
              <a:rPr lang="zh-CN" altLang="en-US" sz="2800" dirty="0" smtClean="0">
                <a:solidFill>
                  <a:srgbClr val="FFFF00"/>
                </a:solidFill>
              </a:rPr>
              <a:t>表）</a:t>
            </a:r>
            <a:endParaRPr lang="zh-CN" altLang="en-US" sz="2800" dirty="0">
              <a:solidFill>
                <a:srgbClr val="FFFF00"/>
              </a:solidFill>
            </a:endParaRPr>
          </a:p>
        </p:txBody>
      </p:sp>
      <p:sp>
        <p:nvSpPr>
          <p:cNvPr id="7" name="矩形 6"/>
          <p:cNvSpPr/>
          <p:nvPr/>
        </p:nvSpPr>
        <p:spPr>
          <a:xfrm>
            <a:off x="2857488" y="3143248"/>
            <a:ext cx="571504" cy="4286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0208" y="1379855"/>
            <a:ext cx="7886700" cy="5073015"/>
          </a:xfrm>
        </p:spPr>
        <p:txBody>
          <a:bodyPr>
            <a:noAutofit/>
          </a:bodyPr>
          <a:lstStyle/>
          <a:p>
            <a:pPr marL="0" indent="0">
              <a:lnSpc>
                <a:spcPct val="100000"/>
              </a:lnSpc>
              <a:buFont typeface="Wingdings" panose="05000000000000000000" pitchFamily="2" charset="2"/>
              <a:buNone/>
            </a:pP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一、人员统计原则</a:t>
            </a:r>
          </a:p>
          <a:p>
            <a:pPr marL="0" indent="0">
              <a:lnSpc>
                <a:spcPct val="100000"/>
              </a:lnSpc>
              <a:buFont typeface="Wingdings" panose="05000000000000000000" pitchFamily="2" charset="2"/>
              <a:buNone/>
            </a:pP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zh-CN" altLang="en-US" sz="3600"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谁发工资谁统计</a:t>
            </a:r>
            <a:r>
              <a:rPr lang="en-US" altLang="zh-CN" sz="3600"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a:t>
            </a:r>
          </a:p>
          <a:p>
            <a:pPr marL="0" indent="0">
              <a:lnSpc>
                <a:spcPct val="100000"/>
              </a:lnSpc>
              <a:buFont typeface="Wingdings" panose="05000000000000000000" pitchFamily="2" charset="2"/>
              <a:buNone/>
            </a:pPr>
            <a:r>
              <a:rPr lang="en-US" altLang="zh-CN" sz="3600"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 法人</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单位在本地区以外的产业活动单位，其人员和工资应包含在法人单位中。视同法人的产业活动单位</a:t>
            </a:r>
            <a:r>
              <a:rPr lang="zh-CN"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应</a:t>
            </a:r>
            <a:r>
              <a:rPr lang="zh-CN" altLang="zh-CN" sz="3600" dirty="0">
                <a:solidFill>
                  <a:srgbClr val="FFFF00"/>
                </a:solidFill>
                <a:latin typeface="黑体" panose="02010609060101010101" pitchFamily="49" charset="-122"/>
                <a:ea typeface="黑体" panose="02010609060101010101" pitchFamily="49" charset="-122"/>
                <a:cs typeface="黑体" panose="02010609060101010101" pitchFamily="49" charset="-122"/>
                <a:sym typeface="+mn-ea"/>
              </a:rPr>
              <a:t>独立</a:t>
            </a:r>
            <a:r>
              <a:rPr lang="zh-CN"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填报人员和工资，其上级法人单位在报送劳动工资统计数据时</a:t>
            </a:r>
            <a:r>
              <a:rPr lang="zh-CN" altLang="zh-CN" sz="3600" dirty="0">
                <a:solidFill>
                  <a:srgbClr val="FFFF00"/>
                </a:solidFill>
                <a:latin typeface="黑体" panose="02010609060101010101" pitchFamily="49" charset="-122"/>
                <a:ea typeface="黑体" panose="02010609060101010101" pitchFamily="49" charset="-122"/>
                <a:cs typeface="黑体" panose="02010609060101010101" pitchFamily="49" charset="-122"/>
                <a:sym typeface="+mn-ea"/>
              </a:rPr>
              <a:t>不能包含其数据</a:t>
            </a:r>
            <a:r>
              <a:rPr lang="zh-CN" altLang="zh-CN" sz="3600" dirty="0" smtClean="0">
                <a:solidFill>
                  <a:srgbClr val="FFFF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zh-CN" sz="3600" dirty="0">
              <a:solidFill>
                <a:srgbClr val="FFFF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314" name="Rectangle 4"/>
          <p:cNvSpPr>
            <a:spLocks noGrp="1"/>
          </p:cNvSpPr>
          <p:nvPr/>
        </p:nvSpPr>
        <p:spPr>
          <a:xfrm>
            <a:off x="1116013" y="261303"/>
            <a:ext cx="4649787" cy="631825"/>
          </a:xfrm>
          <a:prstGeom prst="rect">
            <a:avLst/>
          </a:prstGeom>
          <a:noFill/>
          <a:ln w="9525">
            <a:noFill/>
          </a:ln>
        </p:spPr>
        <p:txBody>
          <a:bodyPr anchor="ctr"/>
          <a:lstStyle/>
          <a:p>
            <a:r>
              <a:rPr lang="zh-CN" altLang="en-US" sz="4400" b="1" dirty="0">
                <a:solidFill>
                  <a:srgbClr val="FFFF00"/>
                </a:solidFill>
                <a:latin typeface="微软雅黑" panose="020B0503020204020204" pitchFamily="34" charset="-122"/>
                <a:ea typeface="微软雅黑" panose="020B0503020204020204" pitchFamily="34" charset="-122"/>
              </a:rPr>
              <a:t>统计原则</a:t>
            </a:r>
          </a:p>
        </p:txBody>
      </p:sp>
      <p:cxnSp>
        <p:nvCxnSpPr>
          <p:cNvPr id="5" name="直接连接符 4"/>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6558" y="1182370"/>
            <a:ext cx="7886700" cy="5073015"/>
          </a:xfrm>
        </p:spPr>
        <p:txBody>
          <a:bodyPr>
            <a:noAutofit/>
          </a:bodyPr>
          <a:lstStyle/>
          <a:p>
            <a:pPr marL="0" indent="0">
              <a:lnSpc>
                <a:spcPct val="100000"/>
              </a:lnSpc>
              <a:buFont typeface="Wingdings" panose="05000000000000000000" pitchFamily="2" charset="2"/>
              <a:buNone/>
            </a:pP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二、工资总额统计原则</a:t>
            </a:r>
          </a:p>
          <a:p>
            <a:pPr marL="0" indent="0">
              <a:lnSpc>
                <a:spcPct val="100000"/>
              </a:lnSpc>
              <a:buFont typeface="Wingdings" panose="05000000000000000000" pitchFamily="2" charset="2"/>
              <a:buNone/>
            </a:pP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altLang="zh-CN" sz="36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实际发放</a:t>
            </a:r>
            <a:r>
              <a:rPr lang="en-US" altLang="zh-CN" sz="36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原则</a:t>
            </a:r>
          </a:p>
          <a:p>
            <a:pPr marL="0" indent="0">
              <a:lnSpc>
                <a:spcPct val="100000"/>
              </a:lnSpc>
              <a:buFont typeface="Wingdings" panose="05000000000000000000" pitchFamily="2" charset="2"/>
              <a:buNone/>
            </a:pP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    以工资发放时间为统计，何时发放何时统计。</a:t>
            </a:r>
          </a:p>
          <a:p>
            <a:pPr marL="0" indent="0">
              <a:lnSpc>
                <a:spcPct val="100000"/>
              </a:lnSpc>
              <a:buFont typeface="Wingdings" panose="05000000000000000000" pitchFamily="2" charset="2"/>
              <a:buNone/>
            </a:pP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    如：</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2020</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12</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月的工资在</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2021</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月发放，要统计在</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2021</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月份。一季度单位填报工资总额时，应以</a:t>
            </a:r>
            <a:r>
              <a:rPr lang="zh-CN" altLang="en-US"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1月至3月</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财务账</a:t>
            </a:r>
            <a:r>
              <a:rPr lang="zh-CN" altLang="en-US" sz="36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及实际发放工资凭证</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为填报依据。</a:t>
            </a:r>
          </a:p>
        </p:txBody>
      </p:sp>
      <p:sp>
        <p:nvSpPr>
          <p:cNvPr id="13314" name="Rectangle 4"/>
          <p:cNvSpPr>
            <a:spLocks noGrp="1"/>
          </p:cNvSpPr>
          <p:nvPr/>
        </p:nvSpPr>
        <p:spPr>
          <a:xfrm>
            <a:off x="1116013" y="261303"/>
            <a:ext cx="4649787" cy="631825"/>
          </a:xfrm>
          <a:prstGeom prst="rect">
            <a:avLst/>
          </a:prstGeom>
          <a:noFill/>
          <a:ln w="9525">
            <a:noFill/>
          </a:ln>
        </p:spPr>
        <p:txBody>
          <a:bodyPr anchor="ctr"/>
          <a:lstStyle/>
          <a:p>
            <a:r>
              <a:rPr lang="zh-CN" altLang="en-US" sz="4400" b="1" dirty="0">
                <a:solidFill>
                  <a:srgbClr val="FFFF00"/>
                </a:solidFill>
                <a:latin typeface="微软雅黑" panose="020B0503020204020204" pitchFamily="34" charset="-122"/>
                <a:ea typeface="微软雅黑" panose="020B0503020204020204" pitchFamily="34" charset="-122"/>
              </a:rPr>
              <a:t>统计原则</a:t>
            </a:r>
          </a:p>
        </p:txBody>
      </p:sp>
      <p:cxnSp>
        <p:nvCxnSpPr>
          <p:cNvPr id="5" name="直接连接符 4"/>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a:solidFill>
                  <a:srgbClr val="FFFF00"/>
                </a:solidFill>
                <a:latin typeface="微软雅黑" panose="020B0503020204020204" pitchFamily="34" charset="-122"/>
                <a:ea typeface="微软雅黑" panose="020B0503020204020204" pitchFamily="34" charset="-122"/>
              </a:rPr>
              <a:t>主要内容</a:t>
            </a:r>
          </a:p>
        </p:txBody>
      </p:sp>
      <p:grpSp>
        <p:nvGrpSpPr>
          <p:cNvPr id="3" name="组合 15"/>
          <p:cNvGrpSpPr/>
          <p:nvPr/>
        </p:nvGrpSpPr>
        <p:grpSpPr>
          <a:xfrm>
            <a:off x="2453005" y="1984378"/>
            <a:ext cx="6048084" cy="674272"/>
            <a:chOff x="4247964" y="2134450"/>
            <a:chExt cx="4254690" cy="672354"/>
          </a:xfrm>
        </p:grpSpPr>
        <p:sp>
          <p:nvSpPr>
            <p:cNvPr id="9222" name="TextBox 6"/>
            <p:cNvSpPr txBox="1"/>
            <p:nvPr/>
          </p:nvSpPr>
          <p:spPr>
            <a:xfrm>
              <a:off x="4876171" y="2162311"/>
              <a:ext cx="3626483" cy="644493"/>
            </a:xfrm>
            <a:prstGeom prst="rect">
              <a:avLst/>
            </a:prstGeom>
            <a:noFill/>
            <a:ln w="9525">
              <a:noFill/>
            </a:ln>
          </p:spPr>
          <p:txBody>
            <a:bodyPr wrap="square" anchor="t">
              <a:spAutoFit/>
            </a:bodyPr>
            <a:lstStyle/>
            <a:p>
              <a:r>
                <a:rPr lang="zh-CN" altLang="en-US" b="1" dirty="0">
                  <a:solidFill>
                    <a:schemeClr val="bg1"/>
                  </a:solidFill>
                  <a:latin typeface="黑体" panose="02010609060101010101" pitchFamily="49" charset="-122"/>
                </a:rPr>
                <a:t>统计</a:t>
              </a:r>
              <a:r>
                <a:rPr lang="zh-CN" altLang="en-US" b="1" dirty="0" smtClean="0">
                  <a:solidFill>
                    <a:schemeClr val="bg1"/>
                  </a:solidFill>
                  <a:latin typeface="黑体" panose="02010609060101010101" pitchFamily="49" charset="-122"/>
                </a:rPr>
                <a:t>范围、报送时间等</a:t>
              </a:r>
              <a:endParaRPr lang="zh-CN" altLang="en-US" b="1" dirty="0">
                <a:solidFill>
                  <a:schemeClr val="bg1"/>
                </a:solidFill>
                <a:latin typeface="黑体" panose="02010609060101010101" pitchFamily="49" charset="-122"/>
              </a:endParaRPr>
            </a:p>
          </p:txBody>
        </p:sp>
        <p:sp>
          <p:nvSpPr>
            <p:cNvPr id="9223"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1</a:t>
              </a:r>
            </a:p>
          </p:txBody>
        </p:sp>
      </p:grpSp>
      <p:grpSp>
        <p:nvGrpSpPr>
          <p:cNvPr id="4" name="组合 15"/>
          <p:cNvGrpSpPr/>
          <p:nvPr/>
        </p:nvGrpSpPr>
        <p:grpSpPr>
          <a:xfrm>
            <a:off x="2453005" y="2835275"/>
            <a:ext cx="4093210" cy="673100"/>
            <a:chOff x="4247964" y="2134450"/>
            <a:chExt cx="2942899" cy="671186"/>
          </a:xfrm>
        </p:grpSpPr>
        <p:sp>
          <p:nvSpPr>
            <p:cNvPr id="22" name="TextBox 6"/>
            <p:cNvSpPr txBox="1"/>
            <p:nvPr/>
          </p:nvSpPr>
          <p:spPr>
            <a:xfrm>
              <a:off x="4876172" y="2162311"/>
              <a:ext cx="2314691" cy="643325"/>
            </a:xfrm>
            <a:prstGeom prst="rect">
              <a:avLst/>
            </a:prstGeom>
            <a:noFill/>
            <a:ln w="9525">
              <a:noFill/>
            </a:ln>
          </p:spPr>
          <p:txBody>
            <a:bodyPr wrap="square" anchor="t">
              <a:spAutoFit/>
            </a:bodyPr>
            <a:lstStyle/>
            <a:p>
              <a:r>
                <a:rPr lang="zh-CN" altLang="en-US" b="1" dirty="0" smtClean="0">
                  <a:solidFill>
                    <a:schemeClr val="bg1"/>
                  </a:solidFill>
                  <a:latin typeface="黑体" panose="02010609060101010101" pitchFamily="49" charset="-122"/>
                </a:rPr>
                <a:t>主要指标解释</a:t>
              </a:r>
              <a:endParaRPr lang="zh-CN" altLang="en-US" b="1" dirty="0">
                <a:solidFill>
                  <a:schemeClr val="bg1"/>
                </a:solidFill>
                <a:latin typeface="黑体" panose="02010609060101010101" pitchFamily="49" charset="-122"/>
              </a:endParaRPr>
            </a:p>
          </p:txBody>
        </p:sp>
        <p:sp>
          <p:nvSpPr>
            <p:cNvPr id="24"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2</a:t>
              </a:r>
            </a:p>
          </p:txBody>
        </p:sp>
      </p:grpSp>
      <p:grpSp>
        <p:nvGrpSpPr>
          <p:cNvPr id="5" name="组合 15"/>
          <p:cNvGrpSpPr/>
          <p:nvPr/>
        </p:nvGrpSpPr>
        <p:grpSpPr>
          <a:xfrm>
            <a:off x="2458085" y="3643314"/>
            <a:ext cx="6073700" cy="645448"/>
            <a:chOff x="4247964" y="2122744"/>
            <a:chExt cx="4375734" cy="643268"/>
          </a:xfrm>
        </p:grpSpPr>
        <p:sp>
          <p:nvSpPr>
            <p:cNvPr id="32" name="TextBox 6"/>
            <p:cNvSpPr txBox="1"/>
            <p:nvPr/>
          </p:nvSpPr>
          <p:spPr>
            <a:xfrm>
              <a:off x="4895977" y="2122744"/>
              <a:ext cx="3727721" cy="643268"/>
            </a:xfrm>
            <a:prstGeom prst="rect">
              <a:avLst/>
            </a:prstGeom>
            <a:noFill/>
            <a:ln w="9525">
              <a:noFill/>
            </a:ln>
          </p:spPr>
          <p:txBody>
            <a:bodyPr wrap="square" anchor="t">
              <a:spAutoFit/>
            </a:bodyPr>
            <a:lstStyle/>
            <a:p>
              <a:r>
                <a:rPr lang="zh-CN" altLang="en-US" b="1" dirty="0" smtClean="0">
                  <a:solidFill>
                    <a:schemeClr val="bg1"/>
                  </a:solidFill>
                  <a:latin typeface="黑体" panose="02010609060101010101" pitchFamily="49" charset="-122"/>
                </a:rPr>
                <a:t>注意事项及审核要点</a:t>
              </a:r>
              <a:endParaRPr lang="zh-CN" altLang="en-US" b="1" dirty="0">
                <a:solidFill>
                  <a:schemeClr val="bg1"/>
                </a:solidFill>
                <a:latin typeface="黑体" panose="02010609060101010101" pitchFamily="49" charset="-122"/>
              </a:endParaRPr>
            </a:p>
          </p:txBody>
        </p:sp>
        <p:sp>
          <p:nvSpPr>
            <p:cNvPr id="33"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3</a:t>
              </a:r>
            </a:p>
          </p:txBody>
        </p:sp>
      </p:grpSp>
      <p:cxnSp>
        <p:nvCxnSpPr>
          <p:cNvPr id="9" name="直接连接符 8"/>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14546" y="2714620"/>
            <a:ext cx="4214842" cy="85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a:solidFill>
                  <a:srgbClr val="FFFF00"/>
                </a:solidFill>
                <a:latin typeface="微软雅黑" panose="020B0503020204020204" pitchFamily="34" charset="-122"/>
                <a:ea typeface="微软雅黑" panose="020B0503020204020204" pitchFamily="34" charset="-122"/>
              </a:rPr>
              <a:t>主要内容</a:t>
            </a:r>
          </a:p>
        </p:txBody>
      </p:sp>
      <p:grpSp>
        <p:nvGrpSpPr>
          <p:cNvPr id="3" name="组合 15"/>
          <p:cNvGrpSpPr/>
          <p:nvPr/>
        </p:nvGrpSpPr>
        <p:grpSpPr>
          <a:xfrm>
            <a:off x="2453005" y="1984378"/>
            <a:ext cx="6048084" cy="674272"/>
            <a:chOff x="4247964" y="2134450"/>
            <a:chExt cx="4254690" cy="672354"/>
          </a:xfrm>
        </p:grpSpPr>
        <p:sp>
          <p:nvSpPr>
            <p:cNvPr id="9222" name="TextBox 6"/>
            <p:cNvSpPr txBox="1"/>
            <p:nvPr/>
          </p:nvSpPr>
          <p:spPr>
            <a:xfrm>
              <a:off x="4876171" y="2162311"/>
              <a:ext cx="3626483" cy="644493"/>
            </a:xfrm>
            <a:prstGeom prst="rect">
              <a:avLst/>
            </a:prstGeom>
            <a:noFill/>
            <a:ln w="9525">
              <a:noFill/>
            </a:ln>
          </p:spPr>
          <p:txBody>
            <a:bodyPr wrap="square" anchor="t">
              <a:spAutoFit/>
            </a:bodyPr>
            <a:lstStyle/>
            <a:p>
              <a:r>
                <a:rPr lang="zh-CN" altLang="en-US" b="1" dirty="0">
                  <a:solidFill>
                    <a:schemeClr val="bg1"/>
                  </a:solidFill>
                  <a:latin typeface="黑体" panose="02010609060101010101" pitchFamily="49" charset="-122"/>
                </a:rPr>
                <a:t>统计</a:t>
              </a:r>
              <a:r>
                <a:rPr lang="zh-CN" altLang="en-US" b="1" dirty="0" smtClean="0">
                  <a:solidFill>
                    <a:schemeClr val="bg1"/>
                  </a:solidFill>
                  <a:latin typeface="黑体" panose="02010609060101010101" pitchFamily="49" charset="-122"/>
                </a:rPr>
                <a:t>范围、报送时间等</a:t>
              </a:r>
              <a:endParaRPr lang="zh-CN" altLang="en-US" b="1" dirty="0">
                <a:solidFill>
                  <a:schemeClr val="bg1"/>
                </a:solidFill>
                <a:latin typeface="黑体" panose="02010609060101010101" pitchFamily="49" charset="-122"/>
              </a:endParaRPr>
            </a:p>
          </p:txBody>
        </p:sp>
        <p:sp>
          <p:nvSpPr>
            <p:cNvPr id="9223"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1</a:t>
              </a:r>
            </a:p>
          </p:txBody>
        </p:sp>
      </p:grpSp>
      <p:grpSp>
        <p:nvGrpSpPr>
          <p:cNvPr id="4" name="组合 15"/>
          <p:cNvGrpSpPr/>
          <p:nvPr/>
        </p:nvGrpSpPr>
        <p:grpSpPr>
          <a:xfrm>
            <a:off x="2453005" y="2835275"/>
            <a:ext cx="4093210" cy="673100"/>
            <a:chOff x="4247964" y="2134450"/>
            <a:chExt cx="2942899" cy="671186"/>
          </a:xfrm>
        </p:grpSpPr>
        <p:sp>
          <p:nvSpPr>
            <p:cNvPr id="22" name="TextBox 6"/>
            <p:cNvSpPr txBox="1"/>
            <p:nvPr/>
          </p:nvSpPr>
          <p:spPr>
            <a:xfrm>
              <a:off x="4876172" y="2162311"/>
              <a:ext cx="2314691" cy="643325"/>
            </a:xfrm>
            <a:prstGeom prst="rect">
              <a:avLst/>
            </a:prstGeom>
            <a:noFill/>
            <a:ln w="9525">
              <a:noFill/>
            </a:ln>
          </p:spPr>
          <p:txBody>
            <a:bodyPr wrap="square" anchor="t">
              <a:spAutoFit/>
            </a:bodyPr>
            <a:lstStyle/>
            <a:p>
              <a:r>
                <a:rPr lang="zh-CN" altLang="en-US" b="1" dirty="0" smtClean="0">
                  <a:solidFill>
                    <a:schemeClr val="bg1"/>
                  </a:solidFill>
                  <a:latin typeface="黑体" panose="02010609060101010101" pitchFamily="49" charset="-122"/>
                </a:rPr>
                <a:t>主要指标解释</a:t>
              </a:r>
              <a:endParaRPr lang="zh-CN" altLang="en-US" b="1" dirty="0">
                <a:solidFill>
                  <a:schemeClr val="bg1"/>
                </a:solidFill>
                <a:latin typeface="黑体" panose="02010609060101010101" pitchFamily="49" charset="-122"/>
              </a:endParaRPr>
            </a:p>
          </p:txBody>
        </p:sp>
        <p:sp>
          <p:nvSpPr>
            <p:cNvPr id="24"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2</a:t>
              </a:r>
            </a:p>
          </p:txBody>
        </p:sp>
      </p:grpSp>
      <p:grpSp>
        <p:nvGrpSpPr>
          <p:cNvPr id="5" name="组合 15"/>
          <p:cNvGrpSpPr/>
          <p:nvPr/>
        </p:nvGrpSpPr>
        <p:grpSpPr>
          <a:xfrm>
            <a:off x="2458085" y="3643314"/>
            <a:ext cx="6002261" cy="645448"/>
            <a:chOff x="4247964" y="2122744"/>
            <a:chExt cx="4324267" cy="643268"/>
          </a:xfrm>
        </p:grpSpPr>
        <p:sp>
          <p:nvSpPr>
            <p:cNvPr id="32" name="TextBox 6"/>
            <p:cNvSpPr txBox="1"/>
            <p:nvPr/>
          </p:nvSpPr>
          <p:spPr>
            <a:xfrm>
              <a:off x="4844510" y="2122744"/>
              <a:ext cx="3727721" cy="643268"/>
            </a:xfrm>
            <a:prstGeom prst="rect">
              <a:avLst/>
            </a:prstGeom>
            <a:noFill/>
            <a:ln w="9525">
              <a:noFill/>
            </a:ln>
          </p:spPr>
          <p:txBody>
            <a:bodyPr wrap="square" anchor="t">
              <a:spAutoFit/>
            </a:bodyPr>
            <a:lstStyle/>
            <a:p>
              <a:r>
                <a:rPr lang="zh-CN" altLang="en-US" b="1" dirty="0" smtClean="0">
                  <a:solidFill>
                    <a:schemeClr val="bg1"/>
                  </a:solidFill>
                  <a:latin typeface="黑体" panose="02010609060101010101" pitchFamily="49" charset="-122"/>
                </a:rPr>
                <a:t>注意事项及审核要点</a:t>
              </a:r>
              <a:endParaRPr lang="zh-CN" altLang="en-US" b="1" dirty="0">
                <a:solidFill>
                  <a:schemeClr val="bg1"/>
                </a:solidFill>
                <a:latin typeface="黑体" panose="02010609060101010101" pitchFamily="49" charset="-122"/>
              </a:endParaRPr>
            </a:p>
          </p:txBody>
        </p:sp>
        <p:sp>
          <p:nvSpPr>
            <p:cNvPr id="33"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3</a:t>
              </a:r>
            </a:p>
          </p:txBody>
        </p:sp>
      </p:grpSp>
      <p:cxnSp>
        <p:nvCxnSpPr>
          <p:cNvPr id="9" name="直接连接符 8"/>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14546" y="1785926"/>
            <a:ext cx="6143668" cy="928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p:nvPr/>
        </p:nvSpPr>
        <p:spPr>
          <a:xfrm>
            <a:off x="523875" y="1948180"/>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
        <p:nvSpPr>
          <p:cNvPr id="15362" name="Rectangle 4"/>
          <p:cNvSpPr>
            <a:spLocks noGrp="1"/>
          </p:cNvSpPr>
          <p:nvPr/>
        </p:nvSpPr>
        <p:spPr>
          <a:xfrm>
            <a:off x="1116330" y="254000"/>
            <a:ext cx="5038725" cy="631825"/>
          </a:xfrm>
          <a:prstGeom prst="rect">
            <a:avLst/>
          </a:prstGeom>
          <a:noFill/>
          <a:ln w="9525">
            <a:noFill/>
          </a:ln>
        </p:spPr>
        <p:txBody>
          <a:bodyPr anchor="ctr"/>
          <a:lstStyle/>
          <a:p>
            <a:r>
              <a:rPr lang="zh-CN" altLang="en-US" sz="4400" b="1" dirty="0">
                <a:solidFill>
                  <a:srgbClr val="FFFF00"/>
                </a:solidFill>
                <a:latin typeface="微软雅黑" panose="020B0503020204020204" pitchFamily="34" charset="-122"/>
                <a:ea typeface="微软雅黑" panose="020B0503020204020204" pitchFamily="34" charset="-122"/>
              </a:rPr>
              <a:t>主要指标</a:t>
            </a:r>
          </a:p>
        </p:txBody>
      </p:sp>
      <p:cxnSp>
        <p:nvCxnSpPr>
          <p:cNvPr id="3" name="直接连接符 2"/>
          <p:cNvCxnSpPr/>
          <p:nvPr/>
        </p:nvCxnSpPr>
        <p:spPr>
          <a:xfrm>
            <a:off x="1043305" y="1031240"/>
            <a:ext cx="3456940" cy="2159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
        <p:nvSpPr>
          <p:cNvPr id="2" name="标题 1"/>
          <p:cNvSpPr/>
          <p:nvPr/>
        </p:nvSpPr>
        <p:spPr>
          <a:xfrm>
            <a:off x="3783330" y="1309370"/>
            <a:ext cx="4281170"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从业人员期末人数</a:t>
            </a:r>
            <a:endParaRPr lang="en-US" altLang="zh-CN" sz="4000" b="1" strike="noStrike" noProof="1">
              <a:solidFill>
                <a:schemeClr val="tx1"/>
              </a:solidFill>
              <a:effectLst/>
              <a:latin typeface="Times New Roman" panose="02020603050405020304" pitchFamily="18" charset="0"/>
              <a:ea typeface="黑体" panose="02010609060101010101" pitchFamily="49" charset="-122"/>
              <a:cs typeface="+mn-cs"/>
            </a:endParaRPr>
          </a:p>
        </p:txBody>
      </p:sp>
      <p:sp>
        <p:nvSpPr>
          <p:cNvPr id="4" name="标题 1"/>
          <p:cNvSpPr/>
          <p:nvPr/>
        </p:nvSpPr>
        <p:spPr>
          <a:xfrm>
            <a:off x="1212850" y="4351020"/>
            <a:ext cx="1318895" cy="80645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fontAlgn="base">
              <a:lnSpc>
                <a:spcPct val="90000"/>
              </a:lnSpc>
            </a:pPr>
            <a:r>
              <a:rPr lang="zh-CN" altLang="en-US" sz="4000" b="1" strike="noStrike" noProof="1">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工资</a:t>
            </a:r>
          </a:p>
        </p:txBody>
      </p:sp>
      <p:sp>
        <p:nvSpPr>
          <p:cNvPr id="5" name="标题 1"/>
          <p:cNvSpPr/>
          <p:nvPr/>
        </p:nvSpPr>
        <p:spPr>
          <a:xfrm>
            <a:off x="3783330" y="3835400"/>
            <a:ext cx="226377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工资总额</a:t>
            </a:r>
          </a:p>
        </p:txBody>
      </p:sp>
      <p:sp>
        <p:nvSpPr>
          <p:cNvPr id="6" name="标题 1"/>
          <p:cNvSpPr/>
          <p:nvPr/>
        </p:nvSpPr>
        <p:spPr>
          <a:xfrm>
            <a:off x="3783330" y="2520950"/>
            <a:ext cx="4281170"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从业人员平均人数</a:t>
            </a:r>
            <a:endParaRPr lang="en-US" altLang="zh-CN" sz="4000" b="1" strike="noStrike" noProof="1">
              <a:solidFill>
                <a:schemeClr val="tx1"/>
              </a:solidFill>
              <a:effectLst/>
              <a:latin typeface="Times New Roman" panose="02020603050405020304" pitchFamily="18" charset="0"/>
              <a:ea typeface="黑体" panose="02010609060101010101" pitchFamily="49" charset="-122"/>
              <a:cs typeface="+mn-cs"/>
            </a:endParaRPr>
          </a:p>
        </p:txBody>
      </p:sp>
      <p:sp>
        <p:nvSpPr>
          <p:cNvPr id="7" name="标题 1"/>
          <p:cNvSpPr/>
          <p:nvPr/>
        </p:nvSpPr>
        <p:spPr>
          <a:xfrm>
            <a:off x="3783330" y="5246370"/>
            <a:ext cx="226377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平均工资</a:t>
            </a:r>
          </a:p>
        </p:txBody>
      </p:sp>
      <p:cxnSp>
        <p:nvCxnSpPr>
          <p:cNvPr id="8" name="肘形连接符 7"/>
          <p:cNvCxnSpPr>
            <a:stCxn id="13314" idx="3"/>
            <a:endCxn id="2" idx="1"/>
          </p:cNvCxnSpPr>
          <p:nvPr/>
        </p:nvCxnSpPr>
        <p:spPr>
          <a:xfrm flipV="1">
            <a:off x="2825750" y="1712595"/>
            <a:ext cx="957580" cy="638810"/>
          </a:xfrm>
          <a:prstGeom prst="bentConnector3">
            <a:avLst>
              <a:gd name="adj1" fmla="val 50000"/>
            </a:avLst>
          </a:prstGeom>
          <a:ln w="28575" cmpd="sng">
            <a:solidFill>
              <a:schemeClr val="tx1"/>
            </a:solidFill>
            <a:prstDash val="solid"/>
          </a:ln>
        </p:spPr>
        <p:style>
          <a:lnRef idx="1">
            <a:schemeClr val="accent4"/>
          </a:lnRef>
          <a:fillRef idx="0">
            <a:schemeClr val="accent4"/>
          </a:fillRef>
          <a:effectRef idx="0">
            <a:schemeClr val="accent4"/>
          </a:effectRef>
          <a:fontRef idx="minor">
            <a:schemeClr val="tx1"/>
          </a:fontRef>
        </p:style>
      </p:cxnSp>
      <p:cxnSp>
        <p:nvCxnSpPr>
          <p:cNvPr id="9" name="肘形连接符 8"/>
          <p:cNvCxnSpPr>
            <a:stCxn id="13314" idx="3"/>
            <a:endCxn id="6" idx="1"/>
          </p:cNvCxnSpPr>
          <p:nvPr/>
        </p:nvCxnSpPr>
        <p:spPr>
          <a:xfrm>
            <a:off x="2825750" y="2351405"/>
            <a:ext cx="957580" cy="572770"/>
          </a:xfrm>
          <a:prstGeom prst="bentConnector3">
            <a:avLst>
              <a:gd name="adj1" fmla="val 50000"/>
            </a:avLst>
          </a:prstGeom>
          <a:ln w="28575" cmpd="sng">
            <a:solidFill>
              <a:schemeClr val="tx1"/>
            </a:solidFill>
            <a:prstDash val="solid"/>
          </a:ln>
        </p:spPr>
        <p:style>
          <a:lnRef idx="1">
            <a:schemeClr val="accent4"/>
          </a:lnRef>
          <a:fillRef idx="0">
            <a:schemeClr val="accent4"/>
          </a:fillRef>
          <a:effectRef idx="0">
            <a:schemeClr val="accent4"/>
          </a:effectRef>
          <a:fontRef idx="minor">
            <a:schemeClr val="tx1"/>
          </a:fontRef>
        </p:style>
      </p:cxnSp>
      <p:cxnSp>
        <p:nvCxnSpPr>
          <p:cNvPr id="10" name="肘形连接符 9"/>
          <p:cNvCxnSpPr>
            <a:stCxn id="4" idx="3"/>
            <a:endCxn id="7" idx="1"/>
          </p:cNvCxnSpPr>
          <p:nvPr/>
        </p:nvCxnSpPr>
        <p:spPr>
          <a:xfrm>
            <a:off x="2531745" y="4754245"/>
            <a:ext cx="1251585" cy="895350"/>
          </a:xfrm>
          <a:prstGeom prst="bentConnector3">
            <a:avLst>
              <a:gd name="adj1" fmla="val 50025"/>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flipV="1">
            <a:off x="2531745" y="4238625"/>
            <a:ext cx="1251585" cy="515620"/>
          </a:xfrm>
          <a:prstGeom prst="bentConnector3">
            <a:avLst>
              <a:gd name="adj1" fmla="val 50025"/>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a:xfrm>
            <a:off x="1075690" y="1943100"/>
            <a:ext cx="8068310" cy="4102735"/>
          </a:xfrm>
        </p:spPr>
        <p:txBody>
          <a:bodyPr vert="horz" wrap="square" lIns="91440" tIns="45720" rIns="91440" bIns="45720" anchor="t">
            <a:noAutofit/>
          </a:bodyPr>
          <a:lstStyle/>
          <a:p>
            <a:pPr marL="0" indent="0">
              <a:buNone/>
            </a:pP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从业人员指在本单位工作，并取得工资或其他形式劳动报酬的人员。</a:t>
            </a:r>
          </a:p>
          <a:p>
            <a:pPr marL="0" indent="0">
              <a:buNone/>
            </a:pP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包括：</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在岗职工</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劳务派遣人员</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其他从业人员</a:t>
            </a:r>
            <a:r>
              <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0" indent="0">
              <a:buNone/>
            </a:pPr>
            <a:endPar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3314" name="标题 1"/>
          <p:cNvSpPr/>
          <p:nvPr/>
        </p:nvSpPr>
        <p:spPr>
          <a:xfrm>
            <a:off x="1328420" y="564515"/>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内容占位符 2"/>
          <p:cNvSpPr>
            <a:spLocks noGrp="1"/>
          </p:cNvSpPr>
          <p:nvPr>
            <p:ph idx="1"/>
          </p:nvPr>
        </p:nvSpPr>
        <p:spPr>
          <a:xfrm>
            <a:off x="1054735" y="223520"/>
            <a:ext cx="7966075" cy="5347335"/>
          </a:xfrm>
        </p:spPr>
        <p:txBody>
          <a:bodyPr vert="horz" wrap="square" lIns="91440" tIns="45720" rIns="91440" bIns="45720" anchor="t">
            <a:noAutofit/>
          </a:bodyPr>
          <a:lstStyle/>
          <a:p>
            <a:pPr marL="0" indent="0">
              <a:lnSpc>
                <a:spcPct val="110000"/>
              </a:lnSpc>
              <a:buNone/>
            </a:pPr>
            <a:r>
              <a:rPr lang="zh-CN" altLang="zh-CN" sz="3600" b="1" dirty="0">
                <a:solidFill>
                  <a:srgbClr val="FFFF00"/>
                </a:solidFill>
                <a:latin typeface="黑体" panose="02010609060101010101" pitchFamily="49" charset="-122"/>
                <a:ea typeface="黑体" panose="02010609060101010101" pitchFamily="49" charset="-122"/>
                <a:cs typeface="黑体" panose="02010609060101010101" pitchFamily="49" charset="-122"/>
              </a:rPr>
              <a:t>从业人员不包括：</a:t>
            </a:r>
            <a:endParaRPr lang="en-US" altLang="zh-CN" sz="3600" dirty="0">
              <a:solidFill>
                <a:srgbClr val="FFFF00"/>
              </a:solidFill>
              <a:latin typeface="黑体" panose="02010609060101010101" pitchFamily="49" charset="-122"/>
              <a:ea typeface="黑体" panose="02010609060101010101" pitchFamily="49" charset="-122"/>
              <a:cs typeface="黑体" panose="02010609060101010101" pitchFamily="49" charset="-122"/>
            </a:endParaRPr>
          </a:p>
          <a:p>
            <a:pPr marL="0" indent="0">
              <a:lnSpc>
                <a:spcPct val="110000"/>
              </a:lnSpc>
              <a:buNone/>
            </a:pP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）离开本单位仍保留劳动关系，并定期领取生活费的人员；</a:t>
            </a:r>
          </a:p>
          <a:p>
            <a:pPr marL="0" indent="0">
              <a:lnSpc>
                <a:spcPct val="110000"/>
              </a:lnSpc>
              <a:buNone/>
            </a:pP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）在本单位</a:t>
            </a:r>
            <a:r>
              <a:rPr lang="zh-CN" altLang="zh-CN" dirty="0">
                <a:solidFill>
                  <a:srgbClr val="FFFF00"/>
                </a:solidFill>
                <a:latin typeface="黑体" panose="02010609060101010101" pitchFamily="49" charset="-122"/>
                <a:ea typeface="黑体" panose="02010609060101010101" pitchFamily="49" charset="-122"/>
                <a:cs typeface="黑体" panose="02010609060101010101" pitchFamily="49" charset="-122"/>
              </a:rPr>
              <a:t>实习</a:t>
            </a: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的各类在校</a:t>
            </a:r>
            <a:r>
              <a:rPr lang="zh-CN"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学生；</a:t>
            </a:r>
            <a:endParaRPr lang="en-US" altLang="zh-CN" dirty="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0" indent="0">
              <a:lnSpc>
                <a:spcPct val="110000"/>
              </a:lnSpc>
              <a:buNone/>
            </a:pP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3</a:t>
            </a: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）本单位因劳务外包而使用的人员，如：建筑业整建制使用的人员、外单位提供服务的保洁人员等；</a:t>
            </a:r>
          </a:p>
          <a:p>
            <a:pPr marL="0" indent="0">
              <a:lnSpc>
                <a:spcPct val="110000"/>
              </a:lnSpc>
              <a:buNone/>
            </a:pP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4</a:t>
            </a: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）在本单位工作，但不在本单位领取劳动报酬的</a:t>
            </a:r>
            <a:r>
              <a:rPr lang="zh-CN" altLang="zh-CN"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人员</a:t>
            </a:r>
            <a:r>
              <a:rPr lang="zh-CN" altLang="en-US"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marL="0" indent="0">
              <a:lnSpc>
                <a:spcPct val="110000"/>
              </a:lnSpc>
              <a:buNone/>
            </a:pP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5</a:t>
            </a:r>
            <a:r>
              <a:rPr lang="zh-CN" altLang="zh-CN" dirty="0">
                <a:solidFill>
                  <a:schemeClr val="bg1"/>
                </a:solidFill>
                <a:latin typeface="黑体" panose="02010609060101010101" pitchFamily="49" charset="-122"/>
                <a:ea typeface="黑体" panose="02010609060101010101" pitchFamily="49" charset="-122"/>
                <a:cs typeface="黑体" panose="02010609060101010101" pitchFamily="49" charset="-122"/>
              </a:rPr>
              <a:t>）在本单位工作，不领取劳动报酬。如无酬家庭帮工。</a:t>
            </a:r>
            <a:endParaRPr kumimoji="1" lang="zh-CN" altLang="zh-CN" kern="12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5362"/>
          <p:cNvSpPr txBox="1"/>
          <p:nvPr/>
        </p:nvSpPr>
        <p:spPr>
          <a:xfrm>
            <a:off x="1116013" y="2436813"/>
            <a:ext cx="7994650" cy="639762"/>
          </a:xfrm>
          <a:prstGeom prst="rect">
            <a:avLst/>
          </a:prstGeom>
          <a:noFill/>
          <a:ln w="9525">
            <a:noFill/>
          </a:ln>
        </p:spPr>
        <p:txBody>
          <a:bodyPr wrap="square" anchor="t">
            <a:spAutoFit/>
          </a:bodyPr>
          <a:lstStyle/>
          <a:p>
            <a:endParaRPr lang="zh-CN" altLang="zh-CN">
              <a:latin typeface="Times New Roman" panose="02020603050405020304" pitchFamily="18" charset="0"/>
              <a:ea typeface="黑体" panose="02010609060101010101" pitchFamily="49" charset="-122"/>
            </a:endParaRPr>
          </a:p>
        </p:txBody>
      </p:sp>
      <p:sp>
        <p:nvSpPr>
          <p:cNvPr id="17411" name="文本框 15363"/>
          <p:cNvSpPr txBox="1"/>
          <p:nvPr/>
        </p:nvSpPr>
        <p:spPr>
          <a:xfrm>
            <a:off x="928662" y="2571744"/>
            <a:ext cx="8099425" cy="3412490"/>
          </a:xfrm>
          <a:prstGeom prst="rect">
            <a:avLst/>
          </a:prstGeom>
          <a:noFill/>
          <a:ln w="9525">
            <a:noFill/>
          </a:ln>
        </p:spPr>
        <p:txBody>
          <a:bodyPr wrap="square" anchor="t">
            <a:spAutoFit/>
          </a:bodyPr>
          <a:lstStyle/>
          <a:p>
            <a:pPr>
              <a:lnSpc>
                <a:spcPct val="120000"/>
              </a:lnSpc>
            </a:pPr>
            <a:r>
              <a:rPr lang="zh-CN" altLang="en-US" dirty="0">
                <a:solidFill>
                  <a:schemeClr val="bg1"/>
                </a:solidFill>
                <a:latin typeface="Times New Roman" panose="02020603050405020304" pitchFamily="18" charset="0"/>
                <a:ea typeface="黑体" panose="02010609060101010101" pitchFamily="49" charset="-122"/>
              </a:rPr>
              <a:t>        指在本单位工作且与本单位签订劳动合同，并由单位支付各项工资或其他形式劳动报酬及社会保险、住房公积金的人员。</a:t>
            </a:r>
          </a:p>
          <a:p>
            <a:pPr>
              <a:lnSpc>
                <a:spcPct val="120000"/>
              </a:lnSpc>
            </a:pP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13314" name="标题 1"/>
          <p:cNvSpPr/>
          <p:nvPr/>
        </p:nvSpPr>
        <p:spPr>
          <a:xfrm>
            <a:off x="3571868" y="1643050"/>
            <a:ext cx="2286016"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在岗</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职工</a:t>
            </a:r>
          </a:p>
        </p:txBody>
      </p:sp>
      <p:sp>
        <p:nvSpPr>
          <p:cNvPr id="5" name="标题 1"/>
          <p:cNvSpPr/>
          <p:nvPr/>
        </p:nvSpPr>
        <p:spPr>
          <a:xfrm>
            <a:off x="1328420" y="564515"/>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5362"/>
          <p:cNvSpPr txBox="1"/>
          <p:nvPr/>
        </p:nvSpPr>
        <p:spPr>
          <a:xfrm>
            <a:off x="1116013" y="2436813"/>
            <a:ext cx="7994650" cy="639762"/>
          </a:xfrm>
          <a:prstGeom prst="rect">
            <a:avLst/>
          </a:prstGeom>
          <a:noFill/>
          <a:ln w="9525">
            <a:noFill/>
          </a:ln>
        </p:spPr>
        <p:txBody>
          <a:bodyPr wrap="square" anchor="t">
            <a:spAutoFit/>
          </a:bodyPr>
          <a:lstStyle/>
          <a:p>
            <a:endParaRPr lang="zh-CN" altLang="zh-CN">
              <a:latin typeface="Times New Roman" panose="02020603050405020304" pitchFamily="18" charset="0"/>
              <a:ea typeface="黑体" panose="02010609060101010101" pitchFamily="49" charset="-122"/>
            </a:endParaRPr>
          </a:p>
        </p:txBody>
      </p:sp>
      <p:sp>
        <p:nvSpPr>
          <p:cNvPr id="17411" name="文本框 15363"/>
          <p:cNvSpPr txBox="1"/>
          <p:nvPr/>
        </p:nvSpPr>
        <p:spPr>
          <a:xfrm>
            <a:off x="311150" y="1421765"/>
            <a:ext cx="8832850" cy="4741545"/>
          </a:xfrm>
          <a:prstGeom prst="rect">
            <a:avLst/>
          </a:prstGeom>
          <a:noFill/>
          <a:ln w="9525">
            <a:noFill/>
          </a:ln>
        </p:spPr>
        <p:txBody>
          <a:bodyPr wrap="square" anchor="t">
            <a:spAutoFit/>
          </a:bodyPr>
          <a:lstStyle/>
          <a:p>
            <a:pPr>
              <a:lnSpc>
                <a:spcPct val="120000"/>
              </a:lnSpc>
            </a:pPr>
            <a:r>
              <a:rPr lang="en-US" altLang="zh-CN" dirty="0">
                <a:solidFill>
                  <a:schemeClr val="bg1"/>
                </a:solidFill>
                <a:latin typeface="Times New Roman" panose="02020603050405020304" pitchFamily="18" charset="0"/>
                <a:ea typeface="黑体" panose="02010609060101010101" pitchFamily="49" charset="-122"/>
              </a:rPr>
              <a:t>1</a:t>
            </a:r>
            <a:r>
              <a:rPr lang="zh-CN" altLang="en-US" dirty="0">
                <a:solidFill>
                  <a:schemeClr val="bg1"/>
                </a:solidFill>
                <a:latin typeface="Times New Roman" panose="02020603050405020304" pitchFamily="18" charset="0"/>
                <a:ea typeface="黑体" panose="02010609060101010101" pitchFamily="49" charset="-122"/>
              </a:rPr>
              <a:t>、</a:t>
            </a:r>
            <a:r>
              <a:rPr lang="zh-CN" altLang="zh-CN" dirty="0">
                <a:solidFill>
                  <a:schemeClr val="bg1"/>
                </a:solidFill>
                <a:latin typeface="黑体" panose="02010609060101010101" pitchFamily="49" charset="-122"/>
                <a:cs typeface="黑体" panose="02010609060101010101" pitchFamily="49" charset="-122"/>
                <a:sym typeface="+mn-ea"/>
              </a:rPr>
              <a:t>应订立劳动合同而未订立劳动合同人员</a:t>
            </a:r>
            <a:r>
              <a:rPr lang="zh-CN" altLang="en-US" dirty="0">
                <a:solidFill>
                  <a:schemeClr val="bg1"/>
                </a:solidFill>
                <a:latin typeface="Times New Roman" panose="02020603050405020304" pitchFamily="18" charset="0"/>
                <a:ea typeface="黑体" panose="02010609060101010101" pitchFamily="49" charset="-122"/>
              </a:rPr>
              <a:t> </a:t>
            </a:r>
          </a:p>
          <a:p>
            <a:pPr>
              <a:lnSpc>
                <a:spcPct val="120000"/>
              </a:lnSpc>
            </a:pPr>
            <a:r>
              <a:rPr lang="en-US" altLang="zh-CN" dirty="0">
                <a:solidFill>
                  <a:schemeClr val="bg1"/>
                </a:solidFill>
                <a:latin typeface="Times New Roman" panose="02020603050405020304" pitchFamily="18" charset="0"/>
                <a:ea typeface="黑体" panose="02010609060101010101" pitchFamily="49" charset="-122"/>
              </a:rPr>
              <a:t>2</a:t>
            </a:r>
            <a:r>
              <a:rPr lang="zh-CN" altLang="en-US" dirty="0">
                <a:solidFill>
                  <a:schemeClr val="bg1"/>
                </a:solidFill>
                <a:latin typeface="Times New Roman" panose="02020603050405020304" pitchFamily="18" charset="0"/>
                <a:ea typeface="黑体" panose="02010609060101010101" pitchFamily="49" charset="-122"/>
              </a:rPr>
              <a:t>、处于试用期人员</a:t>
            </a:r>
          </a:p>
          <a:p>
            <a:pPr>
              <a:lnSpc>
                <a:spcPct val="120000"/>
              </a:lnSpc>
            </a:pPr>
            <a:r>
              <a:rPr lang="en-US" altLang="zh-CN" dirty="0">
                <a:solidFill>
                  <a:schemeClr val="bg1"/>
                </a:solidFill>
                <a:latin typeface="Times New Roman" panose="02020603050405020304" pitchFamily="18" charset="0"/>
                <a:ea typeface="黑体" panose="02010609060101010101" pitchFamily="49" charset="-122"/>
              </a:rPr>
              <a:t>3</a:t>
            </a:r>
            <a:r>
              <a:rPr lang="zh-CN" altLang="en-US" dirty="0">
                <a:solidFill>
                  <a:schemeClr val="bg1"/>
                </a:solidFill>
                <a:latin typeface="Times New Roman" panose="02020603050405020304" pitchFamily="18" charset="0"/>
                <a:ea typeface="黑体" panose="02010609060101010101" pitchFamily="49" charset="-122"/>
              </a:rPr>
              <a:t>、编制外招用的人员：如临时人员</a:t>
            </a:r>
          </a:p>
          <a:p>
            <a:pPr>
              <a:lnSpc>
                <a:spcPct val="120000"/>
              </a:lnSpc>
            </a:pPr>
            <a:r>
              <a:rPr lang="en-US" altLang="zh-CN" dirty="0">
                <a:solidFill>
                  <a:schemeClr val="bg1"/>
                </a:solidFill>
                <a:latin typeface="Times New Roman" panose="02020603050405020304" pitchFamily="18" charset="0"/>
                <a:ea typeface="黑体" panose="02010609060101010101" pitchFamily="49" charset="-122"/>
              </a:rPr>
              <a:t>4</a:t>
            </a:r>
            <a:r>
              <a:rPr lang="zh-CN" altLang="en-US" dirty="0">
                <a:solidFill>
                  <a:schemeClr val="bg1"/>
                </a:solidFill>
                <a:latin typeface="Times New Roman" panose="02020603050405020304" pitchFamily="18" charset="0"/>
                <a:ea typeface="黑体" panose="02010609060101010101" pitchFamily="49" charset="-122"/>
              </a:rPr>
              <a:t>、</a:t>
            </a:r>
            <a:r>
              <a:rPr lang="zh-CN" altLang="zh-CN" dirty="0">
                <a:solidFill>
                  <a:schemeClr val="bg1"/>
                </a:solidFill>
                <a:latin typeface="黑体" panose="02010609060101010101" pitchFamily="49" charset="-122"/>
                <a:cs typeface="黑体" panose="02010609060101010101" pitchFamily="49" charset="-122"/>
                <a:sym typeface="+mn-ea"/>
              </a:rPr>
              <a:t>派往外单位工作，但工资仍由本单位发放的人员</a:t>
            </a:r>
            <a:r>
              <a:rPr lang="zh-CN" altLang="en-US" dirty="0">
                <a:solidFill>
                  <a:schemeClr val="bg1"/>
                </a:solidFill>
                <a:latin typeface="黑体" panose="02010609060101010101" pitchFamily="49" charset="-122"/>
                <a:cs typeface="黑体" panose="02010609060101010101" pitchFamily="49" charset="-122"/>
                <a:sym typeface="+mn-ea"/>
              </a:rPr>
              <a:t>（</a:t>
            </a:r>
            <a:r>
              <a:rPr lang="zh-CN" altLang="zh-CN" dirty="0">
                <a:solidFill>
                  <a:schemeClr val="bg1"/>
                </a:solidFill>
                <a:latin typeface="黑体" panose="02010609060101010101" pitchFamily="49" charset="-122"/>
                <a:cs typeface="黑体" panose="02010609060101010101" pitchFamily="49" charset="-122"/>
                <a:sym typeface="+mn-ea"/>
              </a:rPr>
              <a:t>如挂职、外派工作等情况</a:t>
            </a:r>
            <a:r>
              <a:rPr lang="zh-CN" altLang="zh-CN" dirty="0" smtClean="0">
                <a:solidFill>
                  <a:schemeClr val="bg1"/>
                </a:solidFill>
                <a:latin typeface="黑体" panose="02010609060101010101" pitchFamily="49" charset="-122"/>
                <a:cs typeface="黑体" panose="02010609060101010101" pitchFamily="49" charset="-122"/>
                <a:sym typeface="+mn-ea"/>
              </a:rPr>
              <a:t>）</a:t>
            </a:r>
          </a:p>
          <a:p>
            <a:pPr>
              <a:lnSpc>
                <a:spcPct val="120000"/>
              </a:lnSpc>
            </a:pPr>
            <a:r>
              <a:rPr lang="en-US" altLang="zh-CN" dirty="0" smtClean="0">
                <a:solidFill>
                  <a:schemeClr val="bg1"/>
                </a:solidFill>
                <a:latin typeface="黑体" panose="02010609060101010101" pitchFamily="49" charset="-122"/>
                <a:cs typeface="黑体" panose="02010609060101010101" pitchFamily="49" charset="-122"/>
                <a:sym typeface="+mn-ea"/>
              </a:rPr>
              <a:t>5</a:t>
            </a:r>
            <a:r>
              <a:rPr lang="zh-CN" altLang="en-US" dirty="0" smtClean="0">
                <a:solidFill>
                  <a:schemeClr val="bg1"/>
                </a:solidFill>
                <a:latin typeface="黑体" panose="02010609060101010101" pitchFamily="49" charset="-122"/>
                <a:cs typeface="黑体" panose="02010609060101010101" pitchFamily="49" charset="-122"/>
                <a:sym typeface="+mn-ea"/>
              </a:rPr>
              <a:t>、</a:t>
            </a:r>
            <a:r>
              <a:rPr lang="zh-CN" altLang="en-US" dirty="0" smtClean="0">
                <a:solidFill>
                  <a:schemeClr val="bg1"/>
                </a:solidFill>
                <a:latin typeface="Times New Roman" panose="02020603050405020304" pitchFamily="18" charset="0"/>
                <a:ea typeface="黑体" panose="02010609060101010101" pitchFamily="49" charset="-122"/>
              </a:rPr>
              <a:t>由于学习、病伤、产假等</a:t>
            </a:r>
            <a:r>
              <a:rPr lang="zh-CN" altLang="en-US" dirty="0">
                <a:solidFill>
                  <a:schemeClr val="bg1"/>
                </a:solidFill>
                <a:latin typeface="Times New Roman" panose="02020603050405020304" pitchFamily="18" charset="0"/>
                <a:ea typeface="黑体" panose="02010609060101010101" pitchFamily="49" charset="-122"/>
              </a:rPr>
              <a:t>原因暂未工作仍由单位支付</a:t>
            </a:r>
            <a:r>
              <a:rPr lang="zh-CN" altLang="en-US" dirty="0" smtClean="0">
                <a:solidFill>
                  <a:schemeClr val="bg1"/>
                </a:solidFill>
                <a:latin typeface="Times New Roman" panose="02020603050405020304" pitchFamily="18" charset="0"/>
                <a:ea typeface="黑体" panose="02010609060101010101" pitchFamily="49" charset="-122"/>
              </a:rPr>
              <a:t>工资的</a:t>
            </a:r>
            <a:r>
              <a:rPr lang="zh-CN" altLang="en-US" dirty="0">
                <a:solidFill>
                  <a:schemeClr val="bg1"/>
                </a:solidFill>
                <a:latin typeface="Times New Roman" panose="02020603050405020304" pitchFamily="18" charset="0"/>
                <a:ea typeface="黑体" panose="02010609060101010101" pitchFamily="49" charset="-122"/>
              </a:rPr>
              <a:t>人员。</a:t>
            </a:r>
          </a:p>
        </p:txBody>
      </p:sp>
      <p:sp>
        <p:nvSpPr>
          <p:cNvPr id="13314" name="标题 1"/>
          <p:cNvSpPr/>
          <p:nvPr/>
        </p:nvSpPr>
        <p:spPr>
          <a:xfrm>
            <a:off x="3571868" y="642918"/>
            <a:ext cx="2286016"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在岗</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职工</a:t>
            </a:r>
          </a:p>
        </p:txBody>
      </p:sp>
      <p:sp>
        <p:nvSpPr>
          <p:cNvPr id="5" name="标题 1"/>
          <p:cNvSpPr/>
          <p:nvPr/>
        </p:nvSpPr>
        <p:spPr>
          <a:xfrm>
            <a:off x="1071538" y="142852"/>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7410"/>
          <p:cNvSpPr txBox="1"/>
          <p:nvPr/>
        </p:nvSpPr>
        <p:spPr>
          <a:xfrm>
            <a:off x="1226820" y="2218690"/>
            <a:ext cx="7917180" cy="3136900"/>
          </a:xfrm>
          <a:prstGeom prst="rect">
            <a:avLst/>
          </a:prstGeom>
          <a:noFill/>
          <a:ln w="9525">
            <a:noFill/>
          </a:ln>
        </p:spPr>
        <p:txBody>
          <a:bodyPr wrap="square" anchor="t">
            <a:spAutoFit/>
          </a:bodyPr>
          <a:lstStyle/>
          <a:p>
            <a:pPr>
              <a:lnSpc>
                <a:spcPct val="110000"/>
              </a:lnSpc>
            </a:pPr>
            <a:r>
              <a:rPr lang="zh-CN" altLang="en-US" dirty="0">
                <a:solidFill>
                  <a:schemeClr val="bg1"/>
                </a:solidFill>
                <a:latin typeface="Times New Roman" panose="02020603050405020304" pitchFamily="18" charset="0"/>
                <a:ea typeface="黑体" panose="02010609060101010101" pitchFamily="49" charset="-122"/>
              </a:rPr>
              <a:t>        指劳动者与劳务派遣单位签订劳动合同，并被劳务派遣单位派遣到实际用工单位工作，且劳务派遣单位与实际用工单位签订</a:t>
            </a:r>
            <a:r>
              <a:rPr lang="zh-CN" altLang="en-US" dirty="0">
                <a:solidFill>
                  <a:srgbClr val="FFFF00"/>
                </a:solidFill>
                <a:latin typeface="Times New Roman" panose="02020603050405020304" pitchFamily="18" charset="0"/>
                <a:ea typeface="黑体" panose="02010609060101010101" pitchFamily="49" charset="-122"/>
              </a:rPr>
              <a:t>《劳务派遣协议》</a:t>
            </a:r>
            <a:r>
              <a:rPr lang="zh-CN" altLang="en-US" dirty="0">
                <a:solidFill>
                  <a:schemeClr val="bg1"/>
                </a:solidFill>
                <a:latin typeface="Times New Roman" panose="02020603050405020304" pitchFamily="18" charset="0"/>
                <a:ea typeface="黑体" panose="02010609060101010101" pitchFamily="49" charset="-122"/>
              </a:rPr>
              <a:t>的人员。</a:t>
            </a:r>
          </a:p>
        </p:txBody>
      </p:sp>
      <p:sp>
        <p:nvSpPr>
          <p:cNvPr id="13314" name="标题 1"/>
          <p:cNvSpPr/>
          <p:nvPr/>
        </p:nvSpPr>
        <p:spPr>
          <a:xfrm>
            <a:off x="3143240" y="1285860"/>
            <a:ext cx="336105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劳务派遣人员</a:t>
            </a:r>
          </a:p>
        </p:txBody>
      </p:sp>
      <p:sp>
        <p:nvSpPr>
          <p:cNvPr id="4" name="标题 1"/>
          <p:cNvSpPr/>
          <p:nvPr/>
        </p:nvSpPr>
        <p:spPr>
          <a:xfrm>
            <a:off x="1214414" y="285728"/>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26977"/>
          <p:cNvSpPr>
            <a:spLocks noGrp="1"/>
          </p:cNvSpPr>
          <p:nvPr>
            <p:ph type="title" idx="4294967295"/>
          </p:nvPr>
        </p:nvSpPr>
        <p:spPr>
          <a:xfrm>
            <a:off x="1083310" y="1157605"/>
            <a:ext cx="7631430" cy="5426710"/>
          </a:xfrm>
        </p:spPr>
        <p:txBody>
          <a:bodyPr anchor="ctr"/>
          <a:lstStyle/>
          <a:p>
            <a:pPr algn="l">
              <a:lnSpc>
                <a:spcPct val="110000"/>
              </a:lnSpc>
            </a:pPr>
            <a:r>
              <a:rPr lang="zh-CN" altLang="en-US" sz="3500" dirty="0">
                <a:solidFill>
                  <a:schemeClr val="bg1"/>
                </a:solidFill>
                <a:latin typeface="黑体" panose="02010609060101010101" pitchFamily="49" charset="-122"/>
                <a:ea typeface="黑体" panose="02010609060101010101" pitchFamily="49" charset="-122"/>
              </a:rPr>
              <a:t>    </a:t>
            </a:r>
            <a:r>
              <a:rPr lang="zh-CN" altLang="en-US" sz="3600" dirty="0">
                <a:solidFill>
                  <a:schemeClr val="bg1"/>
                </a:solidFill>
                <a:latin typeface="黑体" panose="02010609060101010101" pitchFamily="49" charset="-122"/>
                <a:ea typeface="黑体" panose="02010609060101010101" pitchFamily="49" charset="-122"/>
              </a:rPr>
              <a:t>指在本单位工作，不能归到在岗职工、劳务派遣人员中的人员。此类人员是实际参加本单位生产或工作并从本单位取得劳动报酬的人员。</a:t>
            </a:r>
            <a:br>
              <a:rPr lang="zh-CN" altLang="en-US" sz="3600" dirty="0">
                <a:solidFill>
                  <a:schemeClr val="bg1"/>
                </a:solidFill>
                <a:latin typeface="黑体" panose="02010609060101010101" pitchFamily="49" charset="-122"/>
                <a:ea typeface="黑体" panose="02010609060101010101" pitchFamily="49" charset="-122"/>
              </a:rPr>
            </a:br>
            <a:r>
              <a:rPr lang="zh-CN" altLang="en-US" sz="3600" dirty="0">
                <a:solidFill>
                  <a:schemeClr val="bg1"/>
                </a:solidFill>
                <a:latin typeface="黑体" panose="02010609060101010101" pitchFamily="49" charset="-122"/>
                <a:ea typeface="黑体" panose="02010609060101010101" pitchFamily="49" charset="-122"/>
              </a:rPr>
              <a:t>    </a:t>
            </a:r>
            <a:endParaRPr lang="en-US" altLang="zh-CN" sz="3600" dirty="0">
              <a:solidFill>
                <a:schemeClr val="bg1"/>
              </a:solidFill>
              <a:latin typeface="黑体" panose="02010609060101010101" pitchFamily="49" charset="-122"/>
              <a:ea typeface="黑体" panose="02010609060101010101" pitchFamily="49" charset="-122"/>
            </a:endParaRPr>
          </a:p>
        </p:txBody>
      </p:sp>
      <p:sp>
        <p:nvSpPr>
          <p:cNvPr id="13314" name="标题 1"/>
          <p:cNvSpPr/>
          <p:nvPr/>
        </p:nvSpPr>
        <p:spPr>
          <a:xfrm>
            <a:off x="3000364" y="1357298"/>
            <a:ext cx="336105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其他从业人员</a:t>
            </a:r>
          </a:p>
        </p:txBody>
      </p:sp>
      <p:sp>
        <p:nvSpPr>
          <p:cNvPr id="4" name="标题 1"/>
          <p:cNvSpPr/>
          <p:nvPr/>
        </p:nvSpPr>
        <p:spPr>
          <a:xfrm>
            <a:off x="1214414" y="285728"/>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26977"/>
          <p:cNvSpPr>
            <a:spLocks noGrp="1"/>
          </p:cNvSpPr>
          <p:nvPr>
            <p:ph type="title" idx="4294967295"/>
          </p:nvPr>
        </p:nvSpPr>
        <p:spPr>
          <a:xfrm>
            <a:off x="1071538" y="1431290"/>
            <a:ext cx="7631430" cy="5426710"/>
          </a:xfrm>
        </p:spPr>
        <p:txBody>
          <a:bodyPr anchor="ctr"/>
          <a:lstStyle/>
          <a:p>
            <a:pPr algn="l">
              <a:lnSpc>
                <a:spcPct val="110000"/>
              </a:lnSpc>
            </a:pPr>
            <a:r>
              <a:rPr lang="en-US" altLang="zh-CN" sz="3600" dirty="0">
                <a:solidFill>
                  <a:schemeClr val="bg1"/>
                </a:solidFill>
                <a:latin typeface="黑体" panose="02010609060101010101" pitchFamily="49" charset="-122"/>
                <a:ea typeface="黑体" panose="02010609060101010101" pitchFamily="49" charset="-122"/>
              </a:rPr>
              <a:t>1</a:t>
            </a:r>
            <a:r>
              <a:rPr lang="zh-CN" altLang="en-US" sz="3600" dirty="0">
                <a:solidFill>
                  <a:schemeClr val="bg1"/>
                </a:solidFill>
                <a:latin typeface="黑体" panose="02010609060101010101" pitchFamily="49" charset="-122"/>
                <a:ea typeface="黑体" panose="02010609060101010101" pitchFamily="49" charset="-122"/>
              </a:rPr>
              <a:t>、非全日制人员</a:t>
            </a:r>
            <a:br>
              <a:rPr lang="zh-CN" altLang="en-US" sz="3600" dirty="0">
                <a:solidFill>
                  <a:schemeClr val="bg1"/>
                </a:solidFill>
                <a:latin typeface="黑体" panose="02010609060101010101" pitchFamily="49" charset="-122"/>
                <a:ea typeface="黑体" panose="02010609060101010101" pitchFamily="49" charset="-122"/>
              </a:rPr>
            </a:br>
            <a:r>
              <a:rPr lang="en-US" altLang="zh-CN" sz="3600" dirty="0">
                <a:solidFill>
                  <a:schemeClr val="bg1"/>
                </a:solidFill>
                <a:latin typeface="黑体" panose="02010609060101010101" pitchFamily="49" charset="-122"/>
                <a:ea typeface="黑体" panose="02010609060101010101" pitchFamily="49" charset="-122"/>
              </a:rPr>
              <a:t>2</a:t>
            </a:r>
            <a:r>
              <a:rPr lang="zh-CN" altLang="en-US" sz="3600" dirty="0">
                <a:solidFill>
                  <a:schemeClr val="bg1"/>
                </a:solidFill>
                <a:latin typeface="黑体" panose="02010609060101010101" pitchFamily="49" charset="-122"/>
                <a:ea typeface="黑体" panose="02010609060101010101" pitchFamily="49" charset="-122"/>
              </a:rPr>
              <a:t>、聘用的正式离退休人员</a:t>
            </a:r>
            <a:br>
              <a:rPr lang="zh-CN" altLang="en-US" sz="3600" dirty="0">
                <a:solidFill>
                  <a:schemeClr val="bg1"/>
                </a:solidFill>
                <a:latin typeface="黑体" panose="02010609060101010101" pitchFamily="49" charset="-122"/>
                <a:ea typeface="黑体" panose="02010609060101010101" pitchFamily="49" charset="-122"/>
              </a:rPr>
            </a:br>
            <a:r>
              <a:rPr lang="en-US" altLang="zh-CN" sz="3600" dirty="0">
                <a:solidFill>
                  <a:schemeClr val="bg1"/>
                </a:solidFill>
                <a:latin typeface="黑体" panose="02010609060101010101" pitchFamily="49" charset="-122"/>
                <a:ea typeface="黑体" panose="02010609060101010101" pitchFamily="49" charset="-122"/>
              </a:rPr>
              <a:t>3</a:t>
            </a:r>
            <a:r>
              <a:rPr lang="zh-CN" altLang="en-US" sz="3600" dirty="0">
                <a:solidFill>
                  <a:schemeClr val="bg1"/>
                </a:solidFill>
                <a:latin typeface="黑体" panose="02010609060101010101" pitchFamily="49" charset="-122"/>
                <a:ea typeface="黑体" panose="02010609060101010101" pitchFamily="49" charset="-122"/>
              </a:rPr>
              <a:t>、兼职人员（包括利用课余时间打工的在校学生）</a:t>
            </a:r>
            <a:br>
              <a:rPr lang="zh-CN" altLang="en-US" sz="3600" dirty="0">
                <a:solidFill>
                  <a:schemeClr val="bg1"/>
                </a:solidFill>
                <a:latin typeface="黑体" panose="02010609060101010101" pitchFamily="49" charset="-122"/>
                <a:ea typeface="黑体" panose="02010609060101010101" pitchFamily="49" charset="-122"/>
              </a:rPr>
            </a:br>
            <a:r>
              <a:rPr lang="en-US" altLang="zh-CN" sz="3600" dirty="0">
                <a:solidFill>
                  <a:schemeClr val="bg1"/>
                </a:solidFill>
                <a:latin typeface="黑体" panose="02010609060101010101" pitchFamily="49" charset="-122"/>
                <a:ea typeface="黑体" panose="02010609060101010101" pitchFamily="49" charset="-122"/>
              </a:rPr>
              <a:t>4</a:t>
            </a:r>
            <a:r>
              <a:rPr lang="zh-CN" altLang="en-US" sz="3600" dirty="0">
                <a:solidFill>
                  <a:schemeClr val="bg1"/>
                </a:solidFill>
                <a:latin typeface="黑体" panose="02010609060101010101" pitchFamily="49" charset="-122"/>
                <a:ea typeface="黑体" panose="02010609060101010101" pitchFamily="49" charset="-122"/>
              </a:rPr>
              <a:t>、</a:t>
            </a:r>
            <a:r>
              <a:rPr lang="zh-CN" altLang="en-US" sz="3600" dirty="0" smtClean="0">
                <a:solidFill>
                  <a:schemeClr val="bg1"/>
                </a:solidFill>
                <a:latin typeface="黑体" panose="02010609060101010101" pitchFamily="49" charset="-122"/>
                <a:ea typeface="黑体" panose="02010609060101010101" pitchFamily="49" charset="-122"/>
              </a:rPr>
              <a:t>第二职业者</a:t>
            </a:r>
            <a:br>
              <a:rPr lang="zh-CN" altLang="en-US" sz="3600" dirty="0" smtClean="0">
                <a:solidFill>
                  <a:schemeClr val="bg1"/>
                </a:solidFill>
                <a:latin typeface="黑体" panose="02010609060101010101" pitchFamily="49" charset="-122"/>
                <a:ea typeface="黑体" panose="02010609060101010101" pitchFamily="49" charset="-122"/>
              </a:rPr>
            </a:br>
            <a:r>
              <a:rPr lang="en-US" altLang="zh-CN" sz="3600" dirty="0" smtClean="0">
                <a:solidFill>
                  <a:schemeClr val="bg1"/>
                </a:solidFill>
                <a:latin typeface="黑体" panose="02010609060101010101" pitchFamily="49" charset="-122"/>
                <a:ea typeface="黑体" panose="02010609060101010101" pitchFamily="49" charset="-122"/>
              </a:rPr>
              <a:t>5</a:t>
            </a:r>
            <a:r>
              <a:rPr lang="zh-CN" altLang="en-US" sz="3600" dirty="0" smtClean="0">
                <a:solidFill>
                  <a:schemeClr val="bg1"/>
                </a:solidFill>
                <a:latin typeface="黑体" panose="02010609060101010101" pitchFamily="49" charset="-122"/>
                <a:ea typeface="黑体" panose="02010609060101010101" pitchFamily="49" charset="-122"/>
              </a:rPr>
              <a:t>、</a:t>
            </a:r>
            <a:r>
              <a:rPr lang="zh-CN" altLang="en-US" sz="3600" dirty="0">
                <a:solidFill>
                  <a:schemeClr val="bg1"/>
                </a:solidFill>
                <a:latin typeface="黑体" panose="02010609060101010101" pitchFamily="49" charset="-122"/>
                <a:ea typeface="黑体" panose="02010609060101010101" pitchFamily="49" charset="-122"/>
              </a:rPr>
              <a:t>在本单位工作的外籍和港澳台方人员。</a:t>
            </a:r>
          </a:p>
        </p:txBody>
      </p:sp>
      <p:sp>
        <p:nvSpPr>
          <p:cNvPr id="13314" name="标题 1"/>
          <p:cNvSpPr/>
          <p:nvPr/>
        </p:nvSpPr>
        <p:spPr>
          <a:xfrm>
            <a:off x="3214678" y="1142984"/>
            <a:ext cx="336105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其他从业人员</a:t>
            </a:r>
          </a:p>
        </p:txBody>
      </p:sp>
      <p:sp>
        <p:nvSpPr>
          <p:cNvPr id="4" name="标题 1"/>
          <p:cNvSpPr/>
          <p:nvPr/>
        </p:nvSpPr>
        <p:spPr>
          <a:xfrm>
            <a:off x="1142976" y="142852"/>
            <a:ext cx="2301875" cy="806450"/>
          </a:xfrm>
          <a:prstGeom prst="rect">
            <a:avLst/>
          </a:prstGeom>
        </p:spPr>
        <p:style>
          <a:lnRef idx="2">
            <a:schemeClr val="accent3"/>
          </a:lnRef>
          <a:fillRef idx="1">
            <a:schemeClr val="lt1"/>
          </a:fillRef>
          <a:effectRef idx="0">
            <a:schemeClr val="accent3"/>
          </a:effectRef>
          <a:fontRef idx="minor">
            <a:schemeClr val="dk1"/>
          </a:fontRef>
        </p:style>
        <p:txBody>
          <a:bodyPr anchor="ctr">
            <a:scene3d>
              <a:camera prst="orthographicFront"/>
              <a:lightRig rig="threePt" dir="t"/>
            </a:scene3d>
          </a:bodyPr>
          <a:lstStyle/>
          <a:p>
            <a:pPr fontAlgn="base">
              <a:lnSpc>
                <a:spcPct val="90000"/>
              </a:lnSpc>
            </a:pPr>
            <a:r>
              <a:rPr lang="zh-CN" altLang="en-US" sz="4000" b="1" strike="noStrike"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mn-cs"/>
              </a:rPr>
              <a:t>从业人员</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内容占位符 6146"/>
          <p:cNvGraphicFramePr>
            <a:graphicFrameLocks noGrp="1"/>
          </p:cNvGraphicFramePr>
          <p:nvPr>
            <p:ph idx="4294967295"/>
            <p:custDataLst>
              <p:tags r:id="rId1"/>
            </p:custDataLst>
          </p:nvPr>
        </p:nvGraphicFramePr>
        <p:xfrm>
          <a:off x="1044575" y="1216660"/>
          <a:ext cx="8006080" cy="1137422"/>
        </p:xfrm>
        <a:graphic>
          <a:graphicData uri="http://schemas.openxmlformats.org/drawingml/2006/table">
            <a:tbl>
              <a:tblPr/>
              <a:tblGrid>
                <a:gridCol w="5247005"/>
                <a:gridCol w="1080135"/>
                <a:gridCol w="1678940"/>
              </a:tblGrid>
              <a:tr h="328295">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endParaRPr lang="zh-CN" altLang="en-US" sz="1000" b="1" dirty="0">
                        <a:solidFill>
                          <a:srgbClr val="FFFF00"/>
                        </a:solidFill>
                        <a:latin typeface="黑体" panose="02010609060101010101" pitchFamily="49" charset="-122"/>
                        <a:ea typeface="黑体" panose="02010609060101010101" pitchFamily="49" charset="-122"/>
                      </a:endParaRPr>
                    </a:p>
                  </a:txBody>
                  <a:tcPr marL="117226" marR="117226" marT="58613" marB="58613">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latin typeface="黑体" panose="02010609060101010101" pitchFamily="49" charset="-122"/>
                          <a:ea typeface="黑体" panose="02010609060101010101" pitchFamily="49" charset="-122"/>
                        </a:rPr>
                        <a:t>表    号：</a:t>
                      </a:r>
                    </a:p>
                  </a:txBody>
                  <a:tcPr marL="117226" marR="117226" marT="58613" marB="58613" anchor="ctr">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dist">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102-1</a:t>
                      </a:r>
                      <a:r>
                        <a:rPr lang="zh-CN" altLang="en-US" sz="1000" b="1" dirty="0">
                          <a:solidFill>
                            <a:schemeClr val="bg1"/>
                          </a:solidFill>
                          <a:latin typeface="黑体" panose="02010609060101010101" pitchFamily="49" charset="-122"/>
                          <a:ea typeface="黑体" panose="02010609060101010101" pitchFamily="49" charset="-122"/>
                        </a:rPr>
                        <a:t>表</a:t>
                      </a:r>
                    </a:p>
                  </a:txBody>
                  <a:tcPr marL="117226" marR="117226" marT="58613" marB="58613" anchor="ctr">
                    <a:lnL cap="flat">
                      <a:noFill/>
                    </a:lnL>
                    <a:lnR cap="flat">
                      <a:noFill/>
                    </a:lnR>
                    <a:lnT cap="flat">
                      <a:noFill/>
                    </a:lnT>
                    <a:lnB cap="flat">
                      <a:noFill/>
                    </a:lnB>
                    <a:lnTlToBr>
                      <a:noFill/>
                    </a:lnTlToBr>
                    <a:lnBlToTr>
                      <a:noFill/>
                    </a:lnBlToTr>
                    <a:noFill/>
                  </a:tcPr>
                </a:tc>
              </a:tr>
              <a:tr h="269240">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统一社会信用代码□□□□□□□□□□□□□□□□□□</a:t>
                      </a:r>
                    </a:p>
                  </a:txBody>
                  <a:tcPr marL="117226" marR="117226" marT="58613" marB="58613" anchor="b">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latin typeface="黑体" panose="02010609060101010101" pitchFamily="49" charset="-122"/>
                          <a:ea typeface="黑体" panose="02010609060101010101" pitchFamily="49" charset="-122"/>
                        </a:rPr>
                        <a:t>制定机关：</a:t>
                      </a:r>
                    </a:p>
                  </a:txBody>
                  <a:tcPr marL="117226" marR="117226" marT="58613" marB="58613">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dist">
                        <a:spcBef>
                          <a:spcPct val="0"/>
                        </a:spcBef>
                        <a:buNone/>
                      </a:pPr>
                      <a:r>
                        <a:rPr lang="zh-CN" altLang="en-US" sz="1000" b="1">
                          <a:solidFill>
                            <a:schemeClr val="bg1"/>
                          </a:solidFill>
                          <a:latin typeface="黑体" panose="02010609060101010101" pitchFamily="49" charset="-122"/>
                          <a:ea typeface="黑体" panose="02010609060101010101" pitchFamily="49" charset="-122"/>
                        </a:rPr>
                        <a:t>国家统计局</a:t>
                      </a:r>
                    </a:p>
                  </a:txBody>
                  <a:tcPr marL="117226" marR="117226" marT="58613" marB="58613" anchor="ctr">
                    <a:lnL cap="flat">
                      <a:noFill/>
                    </a:lnL>
                    <a:lnR cap="flat">
                      <a:noFill/>
                    </a:lnR>
                    <a:lnT cap="flat">
                      <a:noFill/>
                    </a:lnT>
                    <a:lnB cap="flat">
                      <a:noFill/>
                    </a:lnB>
                    <a:lnTlToBr>
                      <a:noFill/>
                    </a:lnTlToBr>
                    <a:lnBlToTr>
                      <a:noFill/>
                    </a:lnBlToTr>
                    <a:noFill/>
                  </a:tcPr>
                </a:tc>
              </a:tr>
              <a:tr h="269875">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尚未</a:t>
                      </a:r>
                      <a:r>
                        <a:rPr lang="zh-CN" altLang="en-US" sz="1000" b="1" dirty="0">
                          <a:solidFill>
                            <a:schemeClr val="bg1"/>
                          </a:solidFill>
                          <a:latin typeface="黑体" panose="02010609060101010101" pitchFamily="49" charset="-122"/>
                          <a:ea typeface="黑体" panose="02010609060101010101" pitchFamily="49" charset="-122"/>
                        </a:rPr>
                        <a:t>领取统一社会信用代码的填写原</a:t>
                      </a:r>
                      <a:r>
                        <a:rPr lang="en-US" altLang="zh-CN" sz="1000" b="1" dirty="0">
                          <a:solidFill>
                            <a:schemeClr val="bg1"/>
                          </a:solidFill>
                          <a:latin typeface="黑体" panose="02010609060101010101" pitchFamily="49" charset="-122"/>
                          <a:ea typeface="黑体" panose="02010609060101010101" pitchFamily="49" charset="-122"/>
                        </a:rPr>
                        <a:t>组织机构代码□□□□□□□□-□</a:t>
                      </a:r>
                      <a:endParaRPr lang="zh-CN" altLang="en-US" sz="1000" b="1" dirty="0">
                        <a:solidFill>
                          <a:schemeClr val="bg1"/>
                        </a:solidFill>
                        <a:latin typeface="黑体" panose="02010609060101010101" pitchFamily="49" charset="-122"/>
                        <a:ea typeface="黑体" panose="02010609060101010101" pitchFamily="49" charset="-122"/>
                      </a:endParaRPr>
                    </a:p>
                  </a:txBody>
                  <a:tcPr marL="117226" marR="117226" marT="58613" marB="58613">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latin typeface="黑体" panose="02010609060101010101" pitchFamily="49" charset="-122"/>
                          <a:ea typeface="黑体" panose="02010609060101010101" pitchFamily="49" charset="-122"/>
                        </a:rPr>
                        <a:t>文    号：</a:t>
                      </a:r>
                    </a:p>
                  </a:txBody>
                  <a:tcPr marL="117226" marR="117226" marT="58613" marB="58613" anchor="ctr">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dist">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国统字</a:t>
                      </a:r>
                      <a:r>
                        <a:rPr lang="en-US" altLang="zh-CN" sz="1000" b="1" dirty="0">
                          <a:solidFill>
                            <a:schemeClr val="bg1"/>
                          </a:solidFill>
                          <a:latin typeface="黑体" panose="02010609060101010101" pitchFamily="49" charset="-122"/>
                          <a:ea typeface="黑体" panose="02010609060101010101" pitchFamily="49" charset="-122"/>
                        </a:rPr>
                        <a:t>(2020)</a:t>
                      </a:r>
                      <a:r>
                        <a:rPr lang="zh-CN" altLang="en-US" sz="1000" b="1" dirty="0">
                          <a:solidFill>
                            <a:schemeClr val="bg1"/>
                          </a:solidFill>
                          <a:latin typeface="黑体" panose="02010609060101010101" pitchFamily="49" charset="-122"/>
                          <a:ea typeface="黑体" panose="02010609060101010101" pitchFamily="49" charset="-122"/>
                        </a:rPr>
                        <a:t>1</a:t>
                      </a:r>
                      <a:r>
                        <a:rPr lang="en-US" altLang="zh-CN" sz="1000" b="1" dirty="0">
                          <a:solidFill>
                            <a:schemeClr val="bg1"/>
                          </a:solidFill>
                          <a:latin typeface="黑体" panose="02010609060101010101" pitchFamily="49" charset="-122"/>
                          <a:ea typeface="黑体" panose="02010609060101010101" pitchFamily="49" charset="-122"/>
                        </a:rPr>
                        <a:t>05</a:t>
                      </a:r>
                      <a:r>
                        <a:rPr lang="zh-CN" altLang="en-US" sz="1000" b="1" dirty="0">
                          <a:solidFill>
                            <a:schemeClr val="bg1"/>
                          </a:solidFill>
                          <a:latin typeface="黑体" panose="02010609060101010101" pitchFamily="49" charset="-122"/>
                          <a:ea typeface="黑体" panose="02010609060101010101" pitchFamily="49" charset="-122"/>
                        </a:rPr>
                        <a:t>号</a:t>
                      </a:r>
                    </a:p>
                  </a:txBody>
                  <a:tcPr marL="117226" marR="117226" marT="58613" marB="58613" anchor="ctr">
                    <a:lnL cap="flat">
                      <a:noFill/>
                    </a:lnL>
                    <a:lnR cap="flat">
                      <a:noFill/>
                    </a:lnR>
                    <a:lnT cap="flat">
                      <a:noFill/>
                    </a:lnT>
                    <a:lnB cap="flat">
                      <a:noFill/>
                    </a:lnB>
                    <a:lnTlToBr>
                      <a:noFill/>
                    </a:lnTlToBr>
                    <a:lnBlToTr>
                      <a:noFill/>
                    </a:lnBlToTr>
                    <a:noFill/>
                  </a:tcPr>
                </a:tc>
              </a:tr>
              <a:tr h="269240">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单位详细名称：　　　　　　　　　　　　　　　　　         ２０</a:t>
                      </a:r>
                      <a:r>
                        <a:rPr lang="zh-CN" altLang="en-US" sz="1000" b="1" dirty="0">
                          <a:solidFill>
                            <a:schemeClr val="bg1"/>
                          </a:solidFill>
                          <a:latin typeface="黑体" panose="02010609060101010101" pitchFamily="49" charset="-122"/>
                          <a:ea typeface="黑体" panose="02010609060101010101" pitchFamily="49" charset="-122"/>
                          <a:sym typeface="+mn-ea"/>
                        </a:rPr>
                        <a:t>２０</a:t>
                      </a:r>
                      <a:r>
                        <a:rPr lang="zh-CN" altLang="en-US" sz="1000" b="1" dirty="0">
                          <a:solidFill>
                            <a:schemeClr val="bg1"/>
                          </a:solidFill>
                          <a:latin typeface="黑体" panose="02010609060101010101" pitchFamily="49" charset="-122"/>
                          <a:ea typeface="黑体" panose="02010609060101010101" pitchFamily="49" charset="-122"/>
                        </a:rPr>
                        <a:t>年</a:t>
                      </a:r>
                    </a:p>
                  </a:txBody>
                  <a:tcPr marL="117226" marR="117226" marT="58613" marB="58613">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latin typeface="黑体" panose="02010609060101010101" pitchFamily="49" charset="-122"/>
                          <a:ea typeface="黑体" panose="02010609060101010101" pitchFamily="49" charset="-122"/>
                        </a:rPr>
                        <a:t>有效期至：</a:t>
                      </a:r>
                    </a:p>
                  </a:txBody>
                  <a:tcPr marL="117226" marR="117226" marT="58613" marB="58613" anchor="ctr">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dist">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２０</a:t>
                      </a:r>
                      <a:r>
                        <a:rPr lang="en-US" altLang="zh-CN" sz="1000" b="1" dirty="0">
                          <a:solidFill>
                            <a:schemeClr val="bg1"/>
                          </a:solidFill>
                          <a:latin typeface="黑体" panose="02010609060101010101" pitchFamily="49" charset="-122"/>
                          <a:ea typeface="黑体" panose="02010609060101010101" pitchFamily="49" charset="-122"/>
                        </a:rPr>
                        <a:t>21</a:t>
                      </a:r>
                      <a:r>
                        <a:rPr lang="zh-CN" altLang="en-US" sz="1000" b="1" dirty="0">
                          <a:solidFill>
                            <a:schemeClr val="bg1"/>
                          </a:solidFill>
                          <a:latin typeface="黑体" panose="02010609060101010101" pitchFamily="49" charset="-122"/>
                          <a:ea typeface="黑体" panose="02010609060101010101" pitchFamily="49" charset="-122"/>
                        </a:rPr>
                        <a:t>年６月</a:t>
                      </a:r>
                    </a:p>
                  </a:txBody>
                  <a:tcPr marL="117226" marR="117226" marT="58613" marB="58613" anchor="ctr">
                    <a:lnL cap="flat">
                      <a:noFill/>
                    </a:lnL>
                    <a:lnR cap="flat">
                      <a:noFill/>
                    </a:lnR>
                    <a:lnT cap="flat">
                      <a:noFill/>
                    </a:lnT>
                    <a:lnB cap="flat">
                      <a:noFill/>
                    </a:lnB>
                    <a:lnTlToBr>
                      <a:noFill/>
                    </a:lnTlToBr>
                    <a:lnBlToTr>
                      <a:noFill/>
                    </a:lnBlToTr>
                    <a:noFill/>
                  </a:tcPr>
                </a:tc>
              </a:tr>
            </a:tbl>
          </a:graphicData>
        </a:graphic>
      </p:graphicFrame>
      <p:graphicFrame>
        <p:nvGraphicFramePr>
          <p:cNvPr id="6169" name="表格 6168"/>
          <p:cNvGraphicFramePr/>
          <p:nvPr>
            <p:custDataLst>
              <p:tags r:id="rId2"/>
            </p:custDataLst>
          </p:nvPr>
        </p:nvGraphicFramePr>
        <p:xfrm>
          <a:off x="1035685" y="2521585"/>
          <a:ext cx="8121650" cy="3962400"/>
        </p:xfrm>
        <a:graphic>
          <a:graphicData uri="http://schemas.openxmlformats.org/drawingml/2006/table">
            <a:tbl>
              <a:tblPr/>
              <a:tblGrid>
                <a:gridCol w="2479675"/>
                <a:gridCol w="473710"/>
                <a:gridCol w="339725"/>
                <a:gridCol w="321310"/>
                <a:gridCol w="487680"/>
                <a:gridCol w="2435225"/>
                <a:gridCol w="491490"/>
                <a:gridCol w="318770"/>
                <a:gridCol w="318135"/>
                <a:gridCol w="455930"/>
              </a:tblGrid>
              <a:tr h="396240">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dirty="0">
                          <a:solidFill>
                            <a:schemeClr val="bg1"/>
                          </a:solidFill>
                          <a:ea typeface="黑体" panose="02010609060101010101" pitchFamily="49" charset="-122"/>
                        </a:rPr>
                        <a:t>指标名称</a:t>
                      </a:r>
                    </a:p>
                  </a:txBody>
                  <a:tcPr anchor="ctr">
                    <a:lnL cap="flat">
                      <a:noFill/>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ea typeface="黑体" panose="02010609060101010101" pitchFamily="49" charset="-122"/>
                        </a:rPr>
                        <a:t>计量单位</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ea typeface="黑体" panose="02010609060101010101" pitchFamily="49" charset="-122"/>
                        </a:rPr>
                        <a:t>代码</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r>
                        <a:rPr lang="zh-CN" altLang="en-US" sz="1000" b="1">
                          <a:solidFill>
                            <a:schemeClr val="bg1"/>
                          </a:solidFill>
                          <a:ea typeface="黑体" panose="02010609060101010101" pitchFamily="49" charset="-122"/>
                        </a:rPr>
                        <a:t>本年</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r>
                        <a:rPr lang="zh-CN" altLang="en-US" sz="1000" b="1">
                          <a:solidFill>
                            <a:schemeClr val="bg1"/>
                          </a:solidFill>
                          <a:ea typeface="黑体" panose="02010609060101010101" pitchFamily="49" charset="-122"/>
                        </a:rPr>
                        <a:t>上年同期</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ea typeface="黑体" panose="02010609060101010101" pitchFamily="49" charset="-122"/>
                        </a:rPr>
                        <a:t>指标名称</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r>
                        <a:rPr lang="zh-CN" altLang="en-US" sz="1000" b="1">
                          <a:solidFill>
                            <a:schemeClr val="bg1"/>
                          </a:solidFill>
                          <a:ea typeface="黑体" panose="02010609060101010101" pitchFamily="49" charset="-122"/>
                        </a:rPr>
                        <a:t>计量单位</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r>
                        <a:rPr lang="zh-CN" altLang="en-US" sz="1000" b="1">
                          <a:solidFill>
                            <a:schemeClr val="bg1"/>
                          </a:solidFill>
                          <a:ea typeface="黑体" panose="02010609060101010101" pitchFamily="49" charset="-122"/>
                        </a:rPr>
                        <a:t>代码</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ea typeface="黑体" panose="02010609060101010101" pitchFamily="49" charset="-122"/>
                        </a:rPr>
                        <a:t>本年</a:t>
                      </a:r>
                    </a:p>
                  </a:txBody>
                  <a:tcPr anchor="ct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000" b="1">
                          <a:solidFill>
                            <a:schemeClr val="bg1"/>
                          </a:solidFill>
                          <a:ea typeface="黑体" panose="02010609060101010101" pitchFamily="49" charset="-122"/>
                        </a:rPr>
                        <a:t>上年同期</a:t>
                      </a:r>
                    </a:p>
                  </a:txBody>
                  <a:tcPr anchor="ctr">
                    <a:lnL w="19050" cap="flat" cmpd="sng">
                      <a:solidFill>
                        <a:srgbClr val="FF9900"/>
                      </a:solidFill>
                      <a:prstDash val="solid"/>
                      <a:headEnd type="none" w="med" len="med"/>
                      <a:tailEnd type="none" w="med" len="med"/>
                    </a:lnL>
                    <a:lnR cap="flat">
                      <a:noFill/>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r>
              <a:tr h="3282315">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一、从业人员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a:t>
                      </a:r>
                      <a:r>
                        <a:rPr lang="zh-CN" altLang="en-US" sz="1000" b="1" dirty="0">
                          <a:solidFill>
                            <a:srgbClr val="FFFF00"/>
                          </a:solidFill>
                          <a:latin typeface="黑体" panose="02010609060101010101" pitchFamily="49" charset="-122"/>
                          <a:ea typeface="黑体" panose="02010609060101010101" pitchFamily="49" charset="-122"/>
                        </a:rPr>
                        <a:t>从业人员期末人数</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其中：女性     </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按人员类型分</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在岗职工</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劳务派遣人员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其他从业员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按职业类型分</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中层及以上管理人员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专业技术人员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办事人员和有关人员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社会生产服务和生活服务人员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生产制造及有关人员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a:t>
                      </a:r>
                      <a:r>
                        <a:rPr lang="zh-CN" altLang="en-US" sz="1000" b="1" dirty="0">
                          <a:solidFill>
                            <a:srgbClr val="FFFF00"/>
                          </a:solidFill>
                          <a:latin typeface="黑体" panose="02010609060101010101" pitchFamily="49" charset="-122"/>
                          <a:ea typeface="黑体" panose="02010609060101010101" pitchFamily="49" charset="-122"/>
                        </a:rPr>
                        <a:t>从业人员平均人数</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按人员类型分</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在岗职工</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劳务派遣人员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其他从业人员  </a:t>
                      </a:r>
                    </a:p>
                  </a:txBody>
                  <a:tcPr>
                    <a:lnL cap="flat">
                      <a:noFill/>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endParaRPr lang="zh-CN" altLang="en-US" sz="1000" b="1" dirty="0">
                        <a:solidFill>
                          <a:schemeClr val="bg1"/>
                        </a:solidFill>
                        <a:latin typeface="黑体" panose="02010609060101010101" pitchFamily="49" charset="-122"/>
                        <a:ea typeface="黑体" panose="02010609060101010101" pitchFamily="49" charset="-122"/>
                      </a:endParaRP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01</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02</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05</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06</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07</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71</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72</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73</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74</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75</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08</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09</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10</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11</a:t>
                      </a:r>
                    </a:p>
                    <a:p>
                      <a:pPr marL="0" lvl="0" indent="0" algn="ctr">
                        <a:lnSpc>
                          <a:spcPct val="120000"/>
                        </a:lnSpc>
                        <a:spcBef>
                          <a:spcPct val="0"/>
                        </a:spcBef>
                        <a:buNone/>
                      </a:pPr>
                      <a:endParaRPr lang="en-US" altLang="zh-CN" sz="1000" b="1" dirty="0">
                        <a:solidFill>
                          <a:schemeClr val="bg1"/>
                        </a:solidFill>
                        <a:latin typeface="黑体" panose="02010609060101010101" pitchFamily="49" charset="-122"/>
                        <a:ea typeface="黑体" panose="02010609060101010101" pitchFamily="49" charset="-122"/>
                      </a:endParaRP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lnSpc>
                          <a:spcPct val="120000"/>
                        </a:lnSpc>
                        <a:spcBef>
                          <a:spcPct val="0"/>
                        </a:spcBef>
                        <a:buNone/>
                      </a:pPr>
                      <a:endParaRPr lang="en-US" altLang="zh-CN" sz="1000" b="1" dirty="0">
                        <a:solidFill>
                          <a:schemeClr val="bg1"/>
                        </a:solidFill>
                        <a:latin typeface="黑体" panose="02010609060101010101" pitchFamily="49" charset="-122"/>
                        <a:ea typeface="黑体" panose="02010609060101010101" pitchFamily="49" charset="-122"/>
                      </a:endParaRP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lnSpc>
                          <a:spcPct val="120000"/>
                        </a:lnSpc>
                        <a:spcBef>
                          <a:spcPct val="0"/>
                        </a:spcBef>
                        <a:buNone/>
                      </a:pPr>
                      <a:endParaRPr lang="en-US" altLang="zh-CN" sz="1000" b="1" dirty="0">
                        <a:solidFill>
                          <a:schemeClr val="bg1"/>
                        </a:solidFill>
                        <a:latin typeface="黑体" panose="02010609060101010101" pitchFamily="49" charset="-122"/>
                        <a:ea typeface="黑体" panose="02010609060101010101" pitchFamily="49" charset="-122"/>
                      </a:endParaRP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327025">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  </a:t>
                      </a:r>
                      <a:r>
                        <a:rPr lang="zh-CN" altLang="en-US"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按职业类型分</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    中层及以上管理人员</a:t>
                      </a:r>
                      <a:endParaRPr lang="zh-CN" altLang="en-US" sz="1000" b="1" dirty="0">
                        <a:solidFill>
                          <a:schemeClr val="bg1"/>
                        </a:solidFill>
                        <a:latin typeface="黑体" panose="02010609060101010101" pitchFamily="49" charset="-122"/>
                        <a:ea typeface="黑体" panose="02010609060101010101" pitchFamily="49" charset="-122"/>
                      </a:endParaRP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专业技术人员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办事人员和有关人员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社会生产服务和生活服务人员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生产制造及有关人员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二、工资总额</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a:t>
                      </a:r>
                      <a:r>
                        <a:rPr lang="zh-CN" altLang="en-US" sz="1000" b="1" dirty="0">
                          <a:solidFill>
                            <a:srgbClr val="FFFF00"/>
                          </a:solidFill>
                          <a:latin typeface="黑体" panose="02010609060101010101" pitchFamily="49" charset="-122"/>
                          <a:ea typeface="黑体" panose="02010609060101010101" pitchFamily="49" charset="-122"/>
                        </a:rPr>
                        <a:t>从业人员工资总额</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按人员类型分</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在岗职工 </a:t>
                      </a:r>
                      <a:endParaRPr lang="zh-CN" altLang="en-US" sz="1000" b="1" dirty="0">
                        <a:solidFill>
                          <a:srgbClr val="FFFF00"/>
                        </a:solidFill>
                        <a:latin typeface="黑体" panose="02010609060101010101" pitchFamily="49" charset="-122"/>
                        <a:ea typeface="黑体" panose="02010609060101010101" pitchFamily="49" charset="-122"/>
                      </a:endParaRP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劳务派遣人员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其他从业人员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按职业类型分</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中层及以上管理人员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专业技术人员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办事人员和有关人员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社会生产服务和生活服务人员</a:t>
                      </a:r>
                    </a:p>
                    <a:p>
                      <a:pPr marL="0" lvl="0" indent="327025">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    生产制造及有关人员</a:t>
                      </a: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人</a:t>
                      </a:r>
                      <a:endParaRPr lang="zh-CN" altLang="en-US" sz="1000" b="1" dirty="0">
                        <a:solidFill>
                          <a:schemeClr val="bg1"/>
                        </a:solidFill>
                        <a:latin typeface="黑体" panose="02010609060101010101" pitchFamily="49" charset="-122"/>
                        <a:ea typeface="黑体" panose="02010609060101010101" pitchFamily="49" charset="-122"/>
                      </a:endParaRP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人</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p>
                      <a:pPr marL="0" lvl="0" indent="0" algn="ctr">
                        <a:lnSpc>
                          <a:spcPct val="120000"/>
                        </a:lnSpc>
                        <a:spcBef>
                          <a:spcPct val="0"/>
                        </a:spcBef>
                        <a:buNone/>
                      </a:pPr>
                      <a:r>
                        <a:rPr lang="zh-CN" altLang="en-US" sz="1000" b="1" dirty="0">
                          <a:solidFill>
                            <a:schemeClr val="bg1"/>
                          </a:solidFill>
                          <a:latin typeface="黑体" panose="02010609060101010101" pitchFamily="49" charset="-122"/>
                          <a:ea typeface="黑体" panose="02010609060101010101" pitchFamily="49" charset="-122"/>
                        </a:rPr>
                        <a:t>千元</a:t>
                      </a: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sym typeface="宋体" panose="02010600030101010101" pitchFamily="2" charset="-122"/>
                        </a:rPr>
                        <a:t>76</a:t>
                      </a:r>
                      <a:endParaRPr lang="en-US" altLang="zh-CN" sz="1000" b="1" dirty="0">
                        <a:solidFill>
                          <a:schemeClr val="bg1"/>
                        </a:solidFill>
                        <a:latin typeface="黑体" panose="02010609060101010101" pitchFamily="49" charset="-122"/>
                        <a:ea typeface="黑体" panose="02010609060101010101" pitchFamily="49" charset="-122"/>
                      </a:endParaRP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77</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78</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79</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80</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12</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13</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18</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19</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81</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82</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83</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84</a:t>
                      </a:r>
                    </a:p>
                    <a:p>
                      <a:pPr marL="0" lvl="0" indent="0" algn="ctr">
                        <a:lnSpc>
                          <a:spcPct val="120000"/>
                        </a:lnSpc>
                        <a:spcBef>
                          <a:spcPct val="0"/>
                        </a:spcBef>
                        <a:buNone/>
                      </a:pPr>
                      <a:r>
                        <a:rPr lang="en-US" altLang="zh-CN" sz="1000" b="1" dirty="0">
                          <a:solidFill>
                            <a:schemeClr val="bg1"/>
                          </a:solidFill>
                          <a:latin typeface="黑体" panose="02010609060101010101" pitchFamily="49" charset="-122"/>
                          <a:ea typeface="黑体" panose="02010609060101010101" pitchFamily="49" charset="-122"/>
                        </a:rPr>
                        <a:t>85</a:t>
                      </a: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120000"/>
                        </a:lnSpc>
                        <a:spcBef>
                          <a:spcPct val="0"/>
                        </a:spcBef>
                        <a:buNone/>
                      </a:pPr>
                      <a:endParaRPr lang="zh-CN" altLang="en-US" sz="1000" b="1" dirty="0">
                        <a:solidFill>
                          <a:schemeClr val="bg1"/>
                        </a:solidFill>
                        <a:latin typeface="黑体" panose="02010609060101010101" pitchFamily="49" charset="-122"/>
                        <a:ea typeface="黑体" panose="02010609060101010101" pitchFamily="49" charset="-122"/>
                      </a:endParaRPr>
                    </a:p>
                  </a:txBody>
                  <a:tcPr>
                    <a:lnL w="19050" cap="flat" cmpd="sng">
                      <a:solidFill>
                        <a:srgbClr val="FF9900"/>
                      </a:solidFill>
                      <a:prstDash val="solid"/>
                      <a:headEnd type="none" w="med" len="med"/>
                      <a:tailEnd type="none" w="med" len="med"/>
                    </a:lnL>
                    <a:lnR w="19050" cap="flat" cmpd="sng">
                      <a:solidFill>
                        <a:srgbClr val="FF9900"/>
                      </a:solidFill>
                      <a:prstDash val="solid"/>
                      <a:headEnd type="none" w="med" len="med"/>
                      <a:tailEnd type="none" w="med" len="med"/>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lnSpc>
                          <a:spcPct val="120000"/>
                        </a:lnSpc>
                        <a:spcBef>
                          <a:spcPct val="0"/>
                        </a:spcBef>
                        <a:buNone/>
                      </a:pPr>
                      <a:endParaRPr lang="en-US" altLang="zh-CN" sz="1000" b="1" dirty="0">
                        <a:solidFill>
                          <a:schemeClr val="bg1"/>
                        </a:solidFill>
                        <a:latin typeface="黑体" panose="02010609060101010101" pitchFamily="49" charset="-122"/>
                        <a:ea typeface="黑体" panose="02010609060101010101" pitchFamily="49" charset="-122"/>
                      </a:endParaRPr>
                    </a:p>
                  </a:txBody>
                  <a:tcPr>
                    <a:lnL w="19050" cap="flat" cmpd="sng">
                      <a:solidFill>
                        <a:srgbClr val="FF9900"/>
                      </a:solidFill>
                      <a:prstDash val="solid"/>
                      <a:headEnd type="none" w="med" len="med"/>
                      <a:tailEnd type="none" w="med" len="med"/>
                    </a:lnL>
                    <a:lnR cap="flat">
                      <a:noFill/>
                    </a:lnR>
                    <a:lnT w="19050" cap="flat" cmpd="sng">
                      <a:solidFill>
                        <a:srgbClr val="FF9900"/>
                      </a:solidFill>
                      <a:prstDash val="solid"/>
                      <a:headEnd type="none" w="med" len="med"/>
                      <a:tailEnd type="none" w="med" len="med"/>
                    </a:lnT>
                    <a:lnB w="19050" cap="flat" cmpd="sng">
                      <a:solidFill>
                        <a:srgbClr val="FF99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1123315" y="313690"/>
            <a:ext cx="7849870" cy="768350"/>
          </a:xfrm>
          <a:prstGeom prst="rect">
            <a:avLst/>
          </a:prstGeom>
          <a:noFill/>
        </p:spPr>
        <p:txBody>
          <a:bodyPr wrap="square" rtlCol="0">
            <a:spAutoFit/>
          </a:bodyPr>
          <a:lstStyle/>
          <a:p>
            <a:pPr marL="0" lvl="0" indent="0">
              <a:buNone/>
            </a:pPr>
            <a:r>
              <a:rPr lang="zh-CN" altLang="en-US" sz="4400" b="1" dirty="0">
                <a:solidFill>
                  <a:srgbClr val="FFFF00"/>
                </a:solidFill>
                <a:latin typeface="黑体" panose="02010609060101010101" pitchFamily="49" charset="-122"/>
                <a:sym typeface="+mn-ea"/>
              </a:rPr>
              <a:t>从业人员及工资总额（</a:t>
            </a:r>
            <a:r>
              <a:rPr lang="en-US" altLang="zh-CN" sz="4400" b="1" dirty="0">
                <a:solidFill>
                  <a:srgbClr val="FFFF00"/>
                </a:solidFill>
                <a:latin typeface="黑体" panose="02010609060101010101" pitchFamily="49" charset="-122"/>
                <a:sym typeface="+mn-ea"/>
              </a:rPr>
              <a:t>102-1</a:t>
            </a:r>
            <a:r>
              <a:rPr lang="zh-CN" altLang="en-US" sz="4400" b="1" dirty="0">
                <a:solidFill>
                  <a:srgbClr val="FFFF00"/>
                </a:solidFill>
                <a:latin typeface="黑体" panose="02010609060101010101" pitchFamily="49" charset="-122"/>
                <a:sym typeface="+mn-ea"/>
              </a:rPr>
              <a:t>表）</a:t>
            </a:r>
            <a:endParaRPr lang="zh-CN" altLang="en-US" sz="4400" b="1" dirty="0">
              <a:solidFill>
                <a:srgbClr val="FFFF00"/>
              </a:solidFill>
              <a:latin typeface="黑体" panose="02010609060101010101" pitchFamily="49" charset="-122"/>
              <a:ea typeface="微软雅黑" panose="020B0503020204020204" pitchFamily="34" charset="-122"/>
              <a:sym typeface="+mn-ea"/>
            </a:endParaRPr>
          </a:p>
        </p:txBody>
      </p:sp>
      <p:sp>
        <p:nvSpPr>
          <p:cNvPr id="7" name="矩形 6"/>
          <p:cNvSpPr/>
          <p:nvPr/>
        </p:nvSpPr>
        <p:spPr>
          <a:xfrm>
            <a:off x="1532890" y="4241165"/>
            <a:ext cx="867410" cy="23939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title" idx="4294967295"/>
          </p:nvPr>
        </p:nvSpPr>
        <p:spPr>
          <a:xfrm>
            <a:off x="1042988" y="260350"/>
            <a:ext cx="7743854" cy="6264275"/>
          </a:xfrm>
        </p:spPr>
        <p:txBody>
          <a:bodyPr vert="horz" wrap="square" anchor="ctr"/>
          <a:lstStyle/>
          <a:p>
            <a:pPr algn="l" eaLnBrk="1" hangingPunct="1">
              <a:lnSpc>
                <a:spcPts val="5000"/>
              </a:lnSpc>
            </a:pPr>
            <a:r>
              <a:rPr lang="zh-CN" altLang="en-US" sz="4000" dirty="0">
                <a:solidFill>
                  <a:srgbClr val="FFFF00"/>
                </a:solidFill>
                <a:latin typeface="黑体" panose="02010609060101010101" pitchFamily="49" charset="-122"/>
                <a:ea typeface="黑体" panose="02010609060101010101" pitchFamily="49" charset="-122"/>
              </a:rPr>
              <a:t>职业类型：使用</a:t>
            </a:r>
            <a:r>
              <a:rPr lang="en-US" altLang="zh-CN" sz="4000" dirty="0">
                <a:solidFill>
                  <a:srgbClr val="FFFF00"/>
                </a:solidFill>
                <a:latin typeface="黑体" panose="02010609060101010101" pitchFamily="49" charset="-122"/>
                <a:ea typeface="黑体" panose="02010609060101010101" pitchFamily="49" charset="-122"/>
              </a:rPr>
              <a:t>(GB/T 6565-2015)</a:t>
            </a:r>
            <a:r>
              <a:rPr lang="zh-CN" altLang="en-US" sz="4800" dirty="0">
                <a:solidFill>
                  <a:srgbClr val="FFFF00"/>
                </a:solidFill>
                <a:latin typeface="黑体" panose="02010609060101010101" pitchFamily="49" charset="-122"/>
                <a:ea typeface="黑体" panose="02010609060101010101" pitchFamily="49" charset="-122"/>
              </a:rPr>
              <a:t> </a:t>
            </a:r>
            <a:br>
              <a:rPr lang="zh-CN" altLang="en-US" sz="4800" dirty="0">
                <a:solidFill>
                  <a:srgbClr val="FFFF00"/>
                </a:solidFill>
                <a:latin typeface="黑体" panose="02010609060101010101" pitchFamily="49" charset="-122"/>
                <a:ea typeface="黑体" panose="02010609060101010101" pitchFamily="49" charset="-122"/>
              </a:rPr>
            </a:br>
            <a:r>
              <a:rPr lang="zh-CN" altLang="en-US" sz="4800" dirty="0">
                <a:solidFill>
                  <a:srgbClr val="FFFF00"/>
                </a:solidFill>
                <a:latin typeface="黑体" panose="02010609060101010101" pitchFamily="49" charset="-122"/>
                <a:ea typeface="黑体" panose="02010609060101010101" pitchFamily="49" charset="-122"/>
              </a:rPr>
              <a:t/>
            </a:r>
            <a:br>
              <a:rPr lang="zh-CN" altLang="en-US" sz="4800" dirty="0">
                <a:solidFill>
                  <a:srgbClr val="FFFF00"/>
                </a:solidFill>
                <a:latin typeface="黑体" panose="02010609060101010101" pitchFamily="49" charset="-122"/>
                <a:ea typeface="黑体" panose="02010609060101010101" pitchFamily="49" charset="-122"/>
              </a:rPr>
            </a:br>
            <a:r>
              <a:rPr lang="en-US" altLang="zh-CN" sz="3500" dirty="0" smtClean="0">
                <a:solidFill>
                  <a:schemeClr val="bg1"/>
                </a:solidFill>
                <a:latin typeface="黑体" panose="02010609060101010101" pitchFamily="49" charset="-122"/>
                <a:ea typeface="黑体" panose="02010609060101010101" pitchFamily="49" charset="-122"/>
              </a:rPr>
              <a:t>1.</a:t>
            </a:r>
            <a:r>
              <a:rPr lang="zh-CN" altLang="en-US" sz="3500" dirty="0" smtClean="0">
                <a:solidFill>
                  <a:schemeClr val="bg1"/>
                </a:solidFill>
                <a:latin typeface="黑体" panose="02010609060101010101" pitchFamily="49" charset="-122"/>
                <a:ea typeface="黑体" panose="02010609060101010101" pitchFamily="49" charset="-122"/>
              </a:rPr>
              <a:t>同时</a:t>
            </a:r>
            <a:r>
              <a:rPr lang="zh-CN" altLang="en-US" sz="3500" dirty="0">
                <a:solidFill>
                  <a:schemeClr val="bg1"/>
                </a:solidFill>
                <a:latin typeface="黑体" panose="02010609060101010101" pitchFamily="49" charset="-122"/>
                <a:ea typeface="黑体" panose="02010609060101010101" pitchFamily="49" charset="-122"/>
              </a:rPr>
              <a:t>从事一种以上职业的人员，填</a:t>
            </a:r>
            <a:r>
              <a:rPr lang="zh-CN" altLang="en-US" sz="3500" dirty="0">
                <a:solidFill>
                  <a:srgbClr val="FFFF00"/>
                </a:solidFill>
                <a:latin typeface="黑体" panose="02010609060101010101" pitchFamily="49" charset="-122"/>
                <a:ea typeface="黑体" panose="02010609060101010101" pitchFamily="49" charset="-122"/>
              </a:rPr>
              <a:t>劳动时间较长</a:t>
            </a:r>
            <a:r>
              <a:rPr lang="zh-CN" altLang="en-US" sz="3500" dirty="0" smtClean="0">
                <a:solidFill>
                  <a:schemeClr val="bg1"/>
                </a:solidFill>
                <a:latin typeface="黑体" panose="02010609060101010101" pitchFamily="49" charset="-122"/>
                <a:ea typeface="黑体" panose="02010609060101010101" pitchFamily="49" charset="-122"/>
              </a:rPr>
              <a:t>的</a:t>
            </a:r>
            <a:r>
              <a:rPr lang="en-US" altLang="zh-CN" sz="3500" dirty="0" smtClean="0">
                <a:solidFill>
                  <a:schemeClr val="bg1"/>
                </a:solidFill>
                <a:latin typeface="黑体" panose="02010609060101010101" pitchFamily="49" charset="-122"/>
                <a:ea typeface="黑体" panose="02010609060101010101" pitchFamily="49" charset="-122"/>
              </a:rPr>
              <a:t/>
            </a:r>
            <a:br>
              <a:rPr lang="en-US" altLang="zh-CN" sz="3500" dirty="0" smtClean="0">
                <a:solidFill>
                  <a:schemeClr val="bg1"/>
                </a:solidFill>
                <a:latin typeface="黑体" panose="02010609060101010101" pitchFamily="49" charset="-122"/>
                <a:ea typeface="黑体" panose="02010609060101010101" pitchFamily="49" charset="-122"/>
              </a:rPr>
            </a:br>
            <a:r>
              <a:rPr lang="en-US" altLang="zh-CN" sz="3500" dirty="0" smtClean="0">
                <a:solidFill>
                  <a:schemeClr val="bg1"/>
                </a:solidFill>
                <a:latin typeface="黑体" panose="02010609060101010101" pitchFamily="49" charset="-122"/>
                <a:ea typeface="黑体" panose="02010609060101010101" pitchFamily="49" charset="-122"/>
              </a:rPr>
              <a:t>2.</a:t>
            </a:r>
            <a:r>
              <a:rPr lang="zh-CN" altLang="en-US" sz="3500" dirty="0" smtClean="0">
                <a:solidFill>
                  <a:schemeClr val="bg1"/>
                </a:solidFill>
                <a:latin typeface="黑体" panose="02010609060101010101" pitchFamily="49" charset="-122"/>
                <a:ea typeface="黑体" panose="02010609060101010101" pitchFamily="49" charset="-122"/>
              </a:rPr>
              <a:t>如</a:t>
            </a:r>
            <a:r>
              <a:rPr lang="zh-CN" altLang="en-US" sz="3500" dirty="0">
                <a:solidFill>
                  <a:schemeClr val="bg1"/>
                </a:solidFill>
                <a:latin typeface="黑体" panose="02010609060101010101" pitchFamily="49" charset="-122"/>
                <a:ea typeface="黑体" panose="02010609060101010101" pitchFamily="49" charset="-122"/>
              </a:rPr>
              <a:t>不能确定时间长短，填经济</a:t>
            </a:r>
            <a:r>
              <a:rPr lang="zh-CN" altLang="en-US" sz="3500" dirty="0">
                <a:solidFill>
                  <a:srgbClr val="FFFF00"/>
                </a:solidFill>
                <a:latin typeface="黑体" panose="02010609060101010101" pitchFamily="49" charset="-122"/>
                <a:ea typeface="黑体" panose="02010609060101010101" pitchFamily="49" charset="-122"/>
              </a:rPr>
              <a:t>收入较多</a:t>
            </a:r>
            <a:r>
              <a:rPr lang="zh-CN" altLang="en-US" sz="3500" dirty="0" smtClean="0">
                <a:solidFill>
                  <a:schemeClr val="bg1"/>
                </a:solidFill>
                <a:latin typeface="黑体" panose="02010609060101010101" pitchFamily="49" charset="-122"/>
                <a:ea typeface="黑体" panose="02010609060101010101" pitchFamily="49" charset="-122"/>
              </a:rPr>
              <a:t>的</a:t>
            </a:r>
            <a:r>
              <a:rPr lang="en-US" altLang="zh-CN" sz="3500" dirty="0" smtClean="0">
                <a:solidFill>
                  <a:schemeClr val="bg1"/>
                </a:solidFill>
                <a:latin typeface="黑体" panose="02010609060101010101" pitchFamily="49" charset="-122"/>
                <a:ea typeface="黑体" panose="02010609060101010101" pitchFamily="49" charset="-122"/>
              </a:rPr>
              <a:t/>
            </a:r>
            <a:br>
              <a:rPr lang="en-US" altLang="zh-CN" sz="3500" dirty="0" smtClean="0">
                <a:solidFill>
                  <a:schemeClr val="bg1"/>
                </a:solidFill>
                <a:latin typeface="黑体" panose="02010609060101010101" pitchFamily="49" charset="-122"/>
                <a:ea typeface="黑体" panose="02010609060101010101" pitchFamily="49" charset="-122"/>
              </a:rPr>
            </a:br>
            <a:r>
              <a:rPr lang="en-US" altLang="zh-CN" sz="3500" dirty="0" smtClean="0">
                <a:solidFill>
                  <a:schemeClr val="bg1"/>
                </a:solidFill>
                <a:latin typeface="黑体" panose="02010609060101010101" pitchFamily="49" charset="-122"/>
                <a:ea typeface="黑体" panose="02010609060101010101" pitchFamily="49" charset="-122"/>
              </a:rPr>
              <a:t>3.</a:t>
            </a:r>
            <a:r>
              <a:rPr lang="zh-CN" altLang="en-US" sz="3500" dirty="0" smtClean="0">
                <a:solidFill>
                  <a:schemeClr val="bg1"/>
                </a:solidFill>
                <a:latin typeface="黑体" panose="02010609060101010101" pitchFamily="49" charset="-122"/>
                <a:ea typeface="黑体" panose="02010609060101010101" pitchFamily="49" charset="-122"/>
              </a:rPr>
              <a:t>在</a:t>
            </a:r>
            <a:r>
              <a:rPr lang="zh-CN" altLang="en-US" sz="3500" dirty="0">
                <a:solidFill>
                  <a:schemeClr val="bg1"/>
                </a:solidFill>
                <a:latin typeface="黑体" panose="02010609060101010101" pitchFamily="49" charset="-122"/>
                <a:ea typeface="黑体" panose="02010609060101010101" pitchFamily="49" charset="-122"/>
              </a:rPr>
              <a:t>同一工作场所，从事一种以上职业的，填</a:t>
            </a:r>
            <a:r>
              <a:rPr lang="zh-CN" altLang="en-US" sz="3500" dirty="0">
                <a:solidFill>
                  <a:srgbClr val="FFFF00"/>
                </a:solidFill>
                <a:latin typeface="黑体" panose="02010609060101010101" pitchFamily="49" charset="-122"/>
                <a:ea typeface="黑体" panose="02010609060101010101" pitchFamily="49" charset="-122"/>
              </a:rPr>
              <a:t>技术性较高</a:t>
            </a:r>
            <a:r>
              <a:rPr lang="zh-CN" altLang="en-US" sz="3500" dirty="0">
                <a:solidFill>
                  <a:schemeClr val="bg1"/>
                </a:solidFill>
                <a:latin typeface="黑体" panose="02010609060101010101" pitchFamily="49" charset="-122"/>
                <a:ea typeface="黑体" panose="02010609060101010101" pitchFamily="49" charset="-122"/>
              </a:rPr>
              <a:t>的工作为</a:t>
            </a:r>
            <a:r>
              <a:rPr lang="zh-CN" altLang="en-US" sz="3500" dirty="0" smtClean="0">
                <a:solidFill>
                  <a:schemeClr val="bg1"/>
                </a:solidFill>
                <a:latin typeface="黑体" panose="02010609060101010101" pitchFamily="49" charset="-122"/>
                <a:ea typeface="黑体" panose="02010609060101010101" pitchFamily="49" charset="-122"/>
              </a:rPr>
              <a:t>职业</a:t>
            </a:r>
            <a:r>
              <a:rPr lang="en-US" altLang="zh-CN" sz="3500" dirty="0" smtClean="0">
                <a:solidFill>
                  <a:schemeClr val="bg1"/>
                </a:solidFill>
                <a:latin typeface="黑体" panose="02010609060101010101" pitchFamily="49" charset="-122"/>
                <a:ea typeface="黑体" panose="02010609060101010101" pitchFamily="49" charset="-122"/>
              </a:rPr>
              <a:t/>
            </a:r>
            <a:br>
              <a:rPr lang="en-US" altLang="zh-CN" sz="3500" dirty="0" smtClean="0">
                <a:solidFill>
                  <a:schemeClr val="bg1"/>
                </a:solidFill>
                <a:latin typeface="黑体" panose="02010609060101010101" pitchFamily="49" charset="-122"/>
                <a:ea typeface="黑体" panose="02010609060101010101" pitchFamily="49" charset="-122"/>
              </a:rPr>
            </a:br>
            <a:r>
              <a:rPr lang="en-US" altLang="zh-CN" sz="3500" dirty="0" smtClean="0">
                <a:solidFill>
                  <a:schemeClr val="bg1"/>
                </a:solidFill>
                <a:latin typeface="黑体" panose="02010609060101010101" pitchFamily="49" charset="-122"/>
                <a:ea typeface="黑体" panose="02010609060101010101" pitchFamily="49" charset="-122"/>
              </a:rPr>
              <a:t>  </a:t>
            </a:r>
            <a:r>
              <a:rPr lang="zh-CN" altLang="en-US" sz="3500" dirty="0" smtClean="0">
                <a:solidFill>
                  <a:srgbClr val="FFFF00"/>
                </a:solidFill>
                <a:latin typeface="黑体" panose="02010609060101010101" pitchFamily="49" charset="-122"/>
                <a:ea typeface="黑体" panose="02010609060101010101" pitchFamily="49" charset="-122"/>
              </a:rPr>
              <a:t>职业</a:t>
            </a:r>
            <a:r>
              <a:rPr lang="zh-CN" altLang="en-US" sz="3500" dirty="0">
                <a:solidFill>
                  <a:srgbClr val="FFFF00"/>
                </a:solidFill>
                <a:latin typeface="黑体" panose="02010609060101010101" pitchFamily="49" charset="-122"/>
                <a:ea typeface="黑体" panose="02010609060101010101" pitchFamily="49" charset="-122"/>
              </a:rPr>
              <a:t>应互不</a:t>
            </a:r>
            <a:r>
              <a:rPr lang="zh-CN" altLang="en-US" sz="3500" dirty="0" smtClean="0">
                <a:solidFill>
                  <a:srgbClr val="FFFF00"/>
                </a:solidFill>
                <a:latin typeface="黑体" panose="02010609060101010101" pitchFamily="49" charset="-122"/>
                <a:ea typeface="黑体" panose="02010609060101010101" pitchFamily="49" charset="-122"/>
              </a:rPr>
              <a:t>重复</a:t>
            </a:r>
            <a:endParaRPr lang="zh-CN"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57290" y="3071810"/>
            <a:ext cx="7216775" cy="3328027"/>
          </a:xfrm>
          <a:prstGeom prst="rect">
            <a:avLst/>
          </a:prstGeom>
          <a:noFill/>
          <a:ln w="9525">
            <a:noFill/>
          </a:ln>
        </p:spPr>
        <p:txBody>
          <a:bodyPr wrap="square">
            <a:spAutoFit/>
          </a:bodyPr>
          <a:lstStyle/>
          <a:p>
            <a:pPr>
              <a:lnSpc>
                <a:spcPct val="120000"/>
              </a:lnSpc>
            </a:pPr>
            <a:r>
              <a:rPr lang="zh-CN" dirty="0">
                <a:solidFill>
                  <a:schemeClr val="bg1"/>
                </a:solidFill>
                <a:latin typeface="黑体" panose="02010609060101010101" pitchFamily="49" charset="-122"/>
              </a:rPr>
              <a:t>辖区内规模以上</a:t>
            </a:r>
            <a:r>
              <a:rPr lang="zh-CN" dirty="0">
                <a:solidFill>
                  <a:srgbClr val="FFFF00"/>
                </a:solidFill>
                <a:latin typeface="黑体" panose="02010609060101010101" pitchFamily="49" charset="-122"/>
              </a:rPr>
              <a:t>工业</a:t>
            </a:r>
            <a:r>
              <a:rPr lang="zh-CN" dirty="0">
                <a:solidFill>
                  <a:schemeClr val="bg1"/>
                </a:solidFill>
                <a:latin typeface="黑体" panose="02010609060101010101" pitchFamily="49" charset="-122"/>
              </a:rPr>
              <a:t>、有资质的</a:t>
            </a:r>
            <a:r>
              <a:rPr lang="zh-CN" dirty="0">
                <a:solidFill>
                  <a:srgbClr val="FFFF00"/>
                </a:solidFill>
                <a:latin typeface="黑体" panose="02010609060101010101" pitchFamily="49" charset="-122"/>
              </a:rPr>
              <a:t>建筑业</a:t>
            </a:r>
            <a:r>
              <a:rPr lang="zh-CN" dirty="0">
                <a:solidFill>
                  <a:schemeClr val="bg1"/>
                </a:solidFill>
                <a:latin typeface="黑体" panose="02010609060101010101" pitchFamily="49" charset="-122"/>
              </a:rPr>
              <a:t>、限额以上</a:t>
            </a:r>
            <a:r>
              <a:rPr lang="zh-CN" dirty="0">
                <a:solidFill>
                  <a:srgbClr val="FFFF00"/>
                </a:solidFill>
                <a:latin typeface="黑体" panose="02010609060101010101" pitchFamily="49" charset="-122"/>
              </a:rPr>
              <a:t>批发和零售业</a:t>
            </a:r>
            <a:r>
              <a:rPr lang="zh-CN" dirty="0">
                <a:solidFill>
                  <a:schemeClr val="bg1"/>
                </a:solidFill>
                <a:latin typeface="黑体" panose="02010609060101010101" pitchFamily="49" charset="-122"/>
              </a:rPr>
              <a:t>、限额以上</a:t>
            </a:r>
            <a:r>
              <a:rPr lang="zh-CN" dirty="0">
                <a:solidFill>
                  <a:srgbClr val="FFFF00"/>
                </a:solidFill>
                <a:latin typeface="黑体" panose="02010609060101010101" pitchFamily="49" charset="-122"/>
              </a:rPr>
              <a:t>住宿和餐饮业</a:t>
            </a:r>
            <a:r>
              <a:rPr lang="zh-CN" dirty="0">
                <a:solidFill>
                  <a:schemeClr val="bg1"/>
                </a:solidFill>
                <a:latin typeface="黑体" panose="02010609060101010101" pitchFamily="49" charset="-122"/>
              </a:rPr>
              <a:t>、有开发经营活动的全部</a:t>
            </a:r>
            <a:r>
              <a:rPr lang="zh-CN" dirty="0">
                <a:solidFill>
                  <a:srgbClr val="FFFF00"/>
                </a:solidFill>
                <a:latin typeface="黑体" panose="02010609060101010101" pitchFamily="49" charset="-122"/>
              </a:rPr>
              <a:t>房地产开发经营业</a:t>
            </a:r>
            <a:r>
              <a:rPr lang="zh-CN" dirty="0">
                <a:solidFill>
                  <a:schemeClr val="bg1"/>
                </a:solidFill>
                <a:latin typeface="黑体" panose="02010609060101010101" pitchFamily="49" charset="-122"/>
              </a:rPr>
              <a:t>、规模以上</a:t>
            </a:r>
            <a:r>
              <a:rPr lang="zh-CN" dirty="0">
                <a:solidFill>
                  <a:srgbClr val="FFFF00"/>
                </a:solidFill>
                <a:latin typeface="黑体" panose="02010609060101010101" pitchFamily="49" charset="-122"/>
              </a:rPr>
              <a:t>服务业</a:t>
            </a:r>
            <a:r>
              <a:rPr lang="zh-CN" dirty="0">
                <a:solidFill>
                  <a:schemeClr val="bg1"/>
                </a:solidFill>
                <a:latin typeface="黑体" panose="02010609060101010101" pitchFamily="49" charset="-122"/>
              </a:rPr>
              <a:t>法人</a:t>
            </a:r>
            <a:r>
              <a:rPr lang="zh-CN" dirty="0" smtClean="0">
                <a:solidFill>
                  <a:schemeClr val="bg1"/>
                </a:solidFill>
                <a:latin typeface="黑体" panose="02010609060101010101" pitchFamily="49" charset="-122"/>
              </a:rPr>
              <a:t>单位</a:t>
            </a:r>
            <a:endParaRPr lang="en-US" altLang="zh-CN" dirty="0" smtClean="0">
              <a:solidFill>
                <a:schemeClr val="bg1"/>
              </a:solidFill>
              <a:latin typeface="黑体" panose="02010609060101010101" pitchFamily="49" charset="-122"/>
            </a:endParaRPr>
          </a:p>
        </p:txBody>
      </p:sp>
      <p:cxnSp>
        <p:nvCxnSpPr>
          <p:cNvPr id="37" name="直接连接符 36"/>
          <p:cNvCxnSpPr/>
          <p:nvPr/>
        </p:nvCxnSpPr>
        <p:spPr>
          <a:xfrm>
            <a:off x="1074420" y="1051560"/>
            <a:ext cx="2705100" cy="127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42976" y="285728"/>
            <a:ext cx="5923280" cy="646331"/>
          </a:xfrm>
          <a:prstGeom prst="rect">
            <a:avLst/>
          </a:prstGeom>
          <a:noFill/>
        </p:spPr>
        <p:txBody>
          <a:bodyPr wrap="square" rtlCol="0">
            <a:spAutoFit/>
          </a:bodyPr>
          <a:lstStyle/>
          <a:p>
            <a:r>
              <a:rPr lang="zh-CN" altLang="en-US" b="1" dirty="0" smtClean="0">
                <a:solidFill>
                  <a:srgbClr val="FFFF00"/>
                </a:solidFill>
                <a:latin typeface="微软雅黑" panose="020B0503020204020204" pitchFamily="34" charset="-122"/>
                <a:ea typeface="微软雅黑" panose="020B0503020204020204" pitchFamily="34" charset="-122"/>
              </a:rPr>
              <a:t>① 统计范围、报送时间等</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428728" y="1214422"/>
            <a:ext cx="7193280" cy="675640"/>
          </a:xfrm>
          <a:prstGeom prst="rect">
            <a:avLst/>
          </a:prstGeom>
          <a:noFill/>
        </p:spPr>
        <p:txBody>
          <a:bodyPr wrap="square" rtlCol="0">
            <a:spAutoFit/>
          </a:bodyPr>
          <a:lstStyle/>
          <a:p>
            <a:r>
              <a:rPr lang="zh-CN" altLang="en-US" sz="3800" b="1" dirty="0">
                <a:solidFill>
                  <a:srgbClr val="FFFF00"/>
                </a:solidFill>
                <a:latin typeface="黑体" panose="02010609060101010101" pitchFamily="49" charset="-122"/>
                <a:cs typeface="黑体" panose="02010609060101010101" pitchFamily="49" charset="-122"/>
              </a:rPr>
              <a:t>一套表（</a:t>
            </a:r>
            <a:r>
              <a:rPr lang="en-US" altLang="zh-CN" sz="3800" b="1" dirty="0">
                <a:solidFill>
                  <a:srgbClr val="FFFF00"/>
                </a:solidFill>
                <a:latin typeface="黑体" panose="02010609060101010101" pitchFamily="49" charset="-122"/>
                <a:cs typeface="黑体" panose="02010609060101010101" pitchFamily="49" charset="-122"/>
              </a:rPr>
              <a:t>102-1</a:t>
            </a:r>
            <a:r>
              <a:rPr lang="zh-CN" altLang="en-US" sz="3800" b="1" dirty="0">
                <a:solidFill>
                  <a:srgbClr val="FFFF00"/>
                </a:solidFill>
                <a:latin typeface="黑体" panose="02010609060101010101" pitchFamily="49" charset="-122"/>
                <a:cs typeface="黑体" panose="02010609060101010101" pitchFamily="49" charset="-122"/>
              </a:rPr>
              <a:t>表和</a:t>
            </a:r>
            <a:r>
              <a:rPr lang="en-US" altLang="zh-CN" sz="3800" b="1" dirty="0">
                <a:solidFill>
                  <a:srgbClr val="FFFF00"/>
                </a:solidFill>
                <a:latin typeface="黑体" panose="02010609060101010101" pitchFamily="49" charset="-122"/>
                <a:cs typeface="黑体" panose="02010609060101010101" pitchFamily="49" charset="-122"/>
              </a:rPr>
              <a:t>202-1</a:t>
            </a:r>
            <a:r>
              <a:rPr lang="zh-CN" altLang="en-US" sz="3800" b="1" dirty="0">
                <a:solidFill>
                  <a:srgbClr val="FFFF00"/>
                </a:solidFill>
                <a:latin typeface="黑体" panose="02010609060101010101" pitchFamily="49" charset="-122"/>
                <a:cs typeface="黑体" panose="02010609060101010101" pitchFamily="49" charset="-122"/>
              </a:rPr>
              <a:t>表）：</a:t>
            </a:r>
          </a:p>
        </p:txBody>
      </p:sp>
      <p:sp>
        <p:nvSpPr>
          <p:cNvPr id="6" name="TextBox 5"/>
          <p:cNvSpPr txBox="1"/>
          <p:nvPr/>
        </p:nvSpPr>
        <p:spPr>
          <a:xfrm>
            <a:off x="3071802" y="2000240"/>
            <a:ext cx="3643338" cy="830997"/>
          </a:xfrm>
          <a:prstGeom prst="rect">
            <a:avLst/>
          </a:prstGeom>
          <a:solidFill>
            <a:srgbClr val="FFCC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20000"/>
              </a:lnSpc>
            </a:pP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rPr>
              <a:t>“四上”企业</a:t>
            </a:r>
            <a:endParaRPr lang="zh-CN" alt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29025"/>
          <p:cNvSpPr>
            <a:spLocks noGrp="1"/>
          </p:cNvSpPr>
          <p:nvPr>
            <p:ph type="title" idx="4294967295"/>
          </p:nvPr>
        </p:nvSpPr>
        <p:spPr>
          <a:xfrm>
            <a:off x="1185832" y="428604"/>
            <a:ext cx="7958168" cy="4464043"/>
          </a:xfrm>
        </p:spPr>
        <p:txBody>
          <a:bodyPr anchor="ctr"/>
          <a:lstStyle/>
          <a:p>
            <a:pPr algn="l">
              <a:lnSpc>
                <a:spcPct val="110000"/>
              </a:lnSpc>
            </a:pPr>
            <a:r>
              <a:rPr lang="en-US" altLang="zh-CN" sz="5400" dirty="0">
                <a:solidFill>
                  <a:srgbClr val="FF0000"/>
                </a:solidFill>
                <a:latin typeface="黑体" panose="02010609060101010101" pitchFamily="49" charset="-122"/>
                <a:ea typeface="黑体" panose="02010609060101010101" pitchFamily="49" charset="-122"/>
              </a:rPr>
              <a:t/>
            </a:r>
            <a:br>
              <a:rPr lang="en-US" altLang="zh-CN" sz="5400" dirty="0">
                <a:solidFill>
                  <a:srgbClr val="FF0000"/>
                </a:solidFill>
                <a:latin typeface="黑体" panose="02010609060101010101" pitchFamily="49" charset="-122"/>
                <a:ea typeface="黑体" panose="02010609060101010101" pitchFamily="49" charset="-122"/>
              </a:rPr>
            </a:br>
            <a:r>
              <a:rPr lang="zh-CN" altLang="en-US" sz="3200" dirty="0" smtClean="0">
                <a:solidFill>
                  <a:schemeClr val="bg1"/>
                </a:solidFill>
                <a:latin typeface="黑体" panose="02010609060101010101" pitchFamily="49" charset="-122"/>
                <a:ea typeface="黑体" panose="02010609060101010101" pitchFamily="49" charset="-122"/>
              </a:rPr>
              <a:t>单位</a:t>
            </a:r>
            <a:r>
              <a:rPr lang="zh-CN" altLang="en-US" sz="3200" dirty="0">
                <a:solidFill>
                  <a:schemeClr val="bg1"/>
                </a:solidFill>
                <a:latin typeface="黑体" panose="02010609060101010101" pitchFamily="49" charset="-122"/>
                <a:ea typeface="黑体" panose="02010609060101010101" pitchFamily="49" charset="-122"/>
              </a:rPr>
              <a:t>主要负责人或高级管理</a:t>
            </a:r>
            <a:r>
              <a:rPr lang="zh-CN" altLang="en-US" sz="3200" dirty="0" smtClean="0">
                <a:solidFill>
                  <a:schemeClr val="bg1"/>
                </a:solidFill>
                <a:latin typeface="黑体" panose="02010609060101010101" pitchFamily="49" charset="-122"/>
                <a:ea typeface="黑体" panose="02010609060101010101" pitchFamily="49" charset="-122"/>
              </a:rPr>
              <a:t>人员</a:t>
            </a:r>
            <a:r>
              <a:rPr lang="en-US" altLang="zh-CN" sz="3600" dirty="0" smtClean="0">
                <a:solidFill>
                  <a:srgbClr val="FFFF00"/>
                </a:solidFill>
                <a:latin typeface="黑体" panose="02010609060101010101" pitchFamily="49" charset="-122"/>
                <a:ea typeface="黑体" panose="02010609060101010101" pitchFamily="49" charset="-122"/>
              </a:rPr>
              <a:t>+</a:t>
            </a:r>
            <a:r>
              <a:rPr lang="zh-CN" altLang="en-US" sz="3200" dirty="0">
                <a:solidFill>
                  <a:schemeClr val="bg1"/>
                </a:solidFill>
                <a:latin typeface="黑体" panose="02010609060101010101" pitchFamily="49" charset="-122"/>
                <a:ea typeface="黑体" panose="02010609060101010101" pitchFamily="49" charset="-122"/>
              </a:rPr>
              <a:t>单位内的一级部门或内设机构的</a:t>
            </a:r>
            <a:r>
              <a:rPr lang="zh-CN" altLang="en-US" sz="3200" dirty="0" smtClean="0">
                <a:solidFill>
                  <a:schemeClr val="bg1"/>
                </a:solidFill>
                <a:latin typeface="黑体" panose="02010609060101010101" pitchFamily="49" charset="-122"/>
                <a:ea typeface="黑体" panose="02010609060101010101" pitchFamily="49" charset="-122"/>
              </a:rPr>
              <a:t>负责人</a:t>
            </a:r>
            <a:r>
              <a:rPr lang="en-US" altLang="zh-CN" sz="3200" dirty="0" smtClean="0">
                <a:solidFill>
                  <a:schemeClr val="bg1"/>
                </a:solidFill>
                <a:latin typeface="黑体" panose="02010609060101010101" pitchFamily="49" charset="-122"/>
                <a:ea typeface="黑体" panose="02010609060101010101" pitchFamily="49" charset="-122"/>
              </a:rPr>
              <a:t/>
            </a:r>
            <a:br>
              <a:rPr lang="en-US" altLang="zh-CN" sz="3200" dirty="0" smtClean="0">
                <a:solidFill>
                  <a:schemeClr val="bg1"/>
                </a:solidFill>
                <a:latin typeface="黑体" panose="02010609060101010101" pitchFamily="49" charset="-122"/>
                <a:ea typeface="黑体" panose="02010609060101010101" pitchFamily="49" charset="-122"/>
              </a:rPr>
            </a:br>
            <a:r>
              <a:rPr lang="zh-CN" altLang="en-US" sz="3200" dirty="0" smtClean="0">
                <a:solidFill>
                  <a:schemeClr val="bg1"/>
                </a:solidFill>
                <a:latin typeface="黑体" panose="02010609060101010101" pitchFamily="49" charset="-122"/>
                <a:ea typeface="黑体" panose="02010609060101010101" pitchFamily="49" charset="-122"/>
              </a:rPr>
              <a:t>（均包含</a:t>
            </a:r>
            <a:r>
              <a:rPr lang="zh-CN" altLang="en-US" sz="3200" u="sng" dirty="0" smtClean="0">
                <a:solidFill>
                  <a:schemeClr val="bg1"/>
                </a:solidFill>
                <a:latin typeface="黑体" panose="02010609060101010101" pitchFamily="49" charset="-122"/>
                <a:ea typeface="黑体" panose="02010609060101010101" pitchFamily="49" charset="-122"/>
              </a:rPr>
              <a:t>正职及</a:t>
            </a:r>
            <a:r>
              <a:rPr lang="zh-CN" altLang="en-US" sz="3200" u="sng" dirty="0">
                <a:solidFill>
                  <a:schemeClr val="bg1"/>
                </a:solidFill>
                <a:latin typeface="黑体" panose="02010609060101010101" pitchFamily="49" charset="-122"/>
                <a:ea typeface="黑体" panose="02010609060101010101" pitchFamily="49" charset="-122"/>
              </a:rPr>
              <a:t>副职</a:t>
            </a:r>
            <a:r>
              <a:rPr lang="zh-CN" altLang="en-US" sz="3200" dirty="0" smtClean="0">
                <a:solidFill>
                  <a:schemeClr val="bg1"/>
                </a:solidFill>
                <a:latin typeface="黑体" panose="02010609060101010101" pitchFamily="49" charset="-122"/>
                <a:ea typeface="黑体" panose="02010609060101010101" pitchFamily="49" charset="-122"/>
              </a:rPr>
              <a:t>）</a:t>
            </a:r>
            <a:r>
              <a:rPr lang="en-US" altLang="zh-CN" sz="3200" dirty="0" smtClean="0">
                <a:solidFill>
                  <a:schemeClr val="bg1"/>
                </a:solidFill>
                <a:latin typeface="黑体" panose="02010609060101010101" pitchFamily="49" charset="-122"/>
                <a:ea typeface="黑体" panose="02010609060101010101" pitchFamily="49" charset="-122"/>
              </a:rPr>
              <a:t/>
            </a:r>
            <a:br>
              <a:rPr lang="en-US" altLang="zh-CN" sz="3200" dirty="0" smtClean="0">
                <a:solidFill>
                  <a:schemeClr val="bg1"/>
                </a:solidFill>
                <a:latin typeface="黑体" panose="02010609060101010101" pitchFamily="49" charset="-122"/>
                <a:ea typeface="黑体" panose="02010609060101010101" pitchFamily="49" charset="-122"/>
              </a:rPr>
            </a:br>
            <a:r>
              <a:rPr lang="en-US" altLang="zh-CN" sz="3200" dirty="0" smtClean="0">
                <a:solidFill>
                  <a:schemeClr val="bg1"/>
                </a:solidFill>
                <a:latin typeface="黑体" panose="02010609060101010101" pitchFamily="49" charset="-122"/>
                <a:ea typeface="黑体" panose="02010609060101010101" pitchFamily="49" charset="-122"/>
              </a:rPr>
              <a:t/>
            </a:r>
            <a:br>
              <a:rPr lang="en-US" altLang="zh-CN" sz="3200" dirty="0" smtClean="0">
                <a:solidFill>
                  <a:schemeClr val="bg1"/>
                </a:solidFill>
                <a:latin typeface="黑体" panose="02010609060101010101" pitchFamily="49" charset="-122"/>
                <a:ea typeface="黑体" panose="02010609060101010101" pitchFamily="49" charset="-122"/>
              </a:rPr>
            </a:br>
            <a:r>
              <a:rPr lang="zh-CN" altLang="en-US" sz="3200" dirty="0" smtClean="0">
                <a:solidFill>
                  <a:srgbClr val="FFFF00"/>
                </a:solidFill>
                <a:latin typeface="黑体" panose="02010609060101010101" pitchFamily="49" charset="-122"/>
                <a:ea typeface="黑体" panose="02010609060101010101" pitchFamily="49" charset="-122"/>
              </a:rPr>
              <a:t>注意：</a:t>
            </a:r>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smtClean="0">
                <a:solidFill>
                  <a:schemeClr val="bg1"/>
                </a:solidFill>
                <a:latin typeface="黑体" panose="02010609060101010101" pitchFamily="49" charset="-122"/>
                <a:ea typeface="黑体" panose="02010609060101010101" pitchFamily="49" charset="-122"/>
              </a:rPr>
              <a:t>不要</a:t>
            </a:r>
            <a:r>
              <a:rPr lang="zh-CN" altLang="en-US" sz="3200" dirty="0">
                <a:solidFill>
                  <a:schemeClr val="bg1"/>
                </a:solidFill>
                <a:latin typeface="黑体" panose="02010609060101010101" pitchFamily="49" charset="-122"/>
                <a:ea typeface="黑体" panose="02010609060101010101" pitchFamily="49" charset="-122"/>
              </a:rPr>
              <a:t>只填</a:t>
            </a:r>
            <a:r>
              <a:rPr lang="en-US" altLang="zh-CN" sz="3200" dirty="0">
                <a:solidFill>
                  <a:schemeClr val="bg1"/>
                </a:solidFill>
                <a:latin typeface="黑体" panose="02010609060101010101" pitchFamily="49" charset="-122"/>
                <a:ea typeface="黑体" panose="02010609060101010101" pitchFamily="49" charset="-122"/>
              </a:rPr>
              <a:t>1</a:t>
            </a:r>
            <a:r>
              <a:rPr lang="zh-CN" altLang="en-US" sz="3200" dirty="0">
                <a:solidFill>
                  <a:schemeClr val="bg1"/>
                </a:solidFill>
                <a:latin typeface="黑体" panose="02010609060101010101" pitchFamily="49" charset="-122"/>
                <a:ea typeface="黑体" panose="02010609060101010101" pitchFamily="49" charset="-122"/>
              </a:rPr>
              <a:t>人。</a:t>
            </a:r>
            <a:br>
              <a:rPr lang="zh-CN" altLang="en-US" sz="3200" dirty="0">
                <a:solidFill>
                  <a:schemeClr val="bg1"/>
                </a:solidFill>
                <a:latin typeface="黑体" panose="02010609060101010101" pitchFamily="49" charset="-122"/>
                <a:ea typeface="黑体" panose="02010609060101010101" pitchFamily="49" charset="-122"/>
              </a:rPr>
            </a:br>
            <a:r>
              <a:rPr lang="zh-CN" altLang="en-US" sz="3200" dirty="0" smtClean="0">
                <a:solidFill>
                  <a:schemeClr val="bg1"/>
                </a:solidFill>
                <a:latin typeface="黑体" panose="02010609060101010101" pitchFamily="49" charset="-122"/>
                <a:ea typeface="黑体" panose="02010609060101010101" pitchFamily="49" charset="-122"/>
              </a:rPr>
              <a:t>      </a:t>
            </a:r>
            <a:r>
              <a:rPr lang="en-US" altLang="zh-CN" sz="3200" dirty="0" smtClean="0">
                <a:solidFill>
                  <a:schemeClr val="bg1"/>
                </a:solidFill>
                <a:latin typeface="黑体" panose="02010609060101010101" pitchFamily="49" charset="-122"/>
                <a:ea typeface="黑体" panose="02010609060101010101" pitchFamily="49" charset="-122"/>
              </a:rPr>
              <a:t>2.</a:t>
            </a:r>
            <a:r>
              <a:rPr lang="zh-CN" altLang="en-US" sz="3200" dirty="0" smtClean="0">
                <a:solidFill>
                  <a:schemeClr val="bg1"/>
                </a:solidFill>
                <a:latin typeface="黑体" panose="02010609060101010101" pitchFamily="49" charset="-122"/>
                <a:ea typeface="黑体" panose="02010609060101010101" pitchFamily="49" charset="-122"/>
              </a:rPr>
              <a:t>具有</a:t>
            </a:r>
            <a:r>
              <a:rPr lang="zh-CN" altLang="en-US" sz="3200" dirty="0">
                <a:solidFill>
                  <a:schemeClr val="bg1"/>
                </a:solidFill>
                <a:latin typeface="黑体" panose="02010609060101010101" pitchFamily="49" charset="-122"/>
                <a:ea typeface="黑体" panose="02010609060101010101" pitchFamily="49" charset="-122"/>
              </a:rPr>
              <a:t>专业技术职务，</a:t>
            </a:r>
            <a:r>
              <a:rPr lang="zh-CN" altLang="en-US" sz="3200" dirty="0">
                <a:solidFill>
                  <a:srgbClr val="FFFF00"/>
                </a:solidFill>
                <a:latin typeface="黑体" panose="02010609060101010101" pitchFamily="49" charset="-122"/>
                <a:ea typeface="黑体" panose="02010609060101010101" pitchFamily="49" charset="-122"/>
              </a:rPr>
              <a:t>同时</a:t>
            </a:r>
            <a:r>
              <a:rPr lang="zh-CN" altLang="en-US" sz="3200" dirty="0">
                <a:solidFill>
                  <a:schemeClr val="bg1"/>
                </a:solidFill>
                <a:latin typeface="黑体" panose="02010609060101010101" pitchFamily="49" charset="-122"/>
                <a:ea typeface="黑体" panose="02010609060101010101" pitchFamily="49" charset="-122"/>
              </a:rPr>
              <a:t>担任行政负责人的，归为此类</a:t>
            </a:r>
            <a:r>
              <a:rPr lang="zh-CN" altLang="en-US" sz="3600" dirty="0">
                <a:solidFill>
                  <a:schemeClr val="bg1"/>
                </a:solidFill>
                <a:latin typeface="黑体" panose="02010609060101010101" pitchFamily="49" charset="-122"/>
                <a:ea typeface="黑体" panose="02010609060101010101" pitchFamily="49" charset="-122"/>
              </a:rPr>
              <a:t>。</a:t>
            </a:r>
          </a:p>
        </p:txBody>
      </p:sp>
      <p:sp>
        <p:nvSpPr>
          <p:cNvPr id="13314" name="标题 1"/>
          <p:cNvSpPr/>
          <p:nvPr/>
        </p:nvSpPr>
        <p:spPr>
          <a:xfrm>
            <a:off x="2357422" y="285728"/>
            <a:ext cx="5214974"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en-US" altLang="zh-CN" sz="4000" b="1" strike="noStrike" noProof="1" smtClean="0">
                <a:solidFill>
                  <a:schemeClr val="tx1"/>
                </a:solidFill>
                <a:effectLst/>
                <a:latin typeface="Times New Roman" panose="02020603050405020304" pitchFamily="18" charset="0"/>
                <a:ea typeface="黑体" panose="02010609060101010101" pitchFamily="49" charset="-122"/>
                <a:cs typeface="+mn-cs"/>
              </a:rPr>
              <a:t>1.</a:t>
            </a: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中层</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及以上管理人员</a:t>
            </a:r>
          </a:p>
        </p:txBody>
      </p:sp>
      <p:sp>
        <p:nvSpPr>
          <p:cNvPr id="5" name="TextBox 4"/>
          <p:cNvSpPr txBox="1"/>
          <p:nvPr/>
        </p:nvSpPr>
        <p:spPr>
          <a:xfrm>
            <a:off x="0" y="1142984"/>
            <a:ext cx="928694" cy="2308324"/>
          </a:xfrm>
          <a:prstGeom prst="rect">
            <a:avLst/>
          </a:prstGeom>
          <a:noFill/>
        </p:spPr>
        <p:txBody>
          <a:bodyPr wrap="square" rtlCol="0">
            <a:spAutoFit/>
          </a:bodyPr>
          <a:lstStyle/>
          <a:p>
            <a:pPr algn="ctr"/>
            <a:r>
              <a:rPr lang="zh-CN" altLang="en-US" dirty="0" smtClean="0">
                <a:solidFill>
                  <a:schemeClr val="bg1"/>
                </a:solidFill>
              </a:rPr>
              <a:t>职业类型</a:t>
            </a:r>
            <a:endParaRPr lang="zh-CN" altLang="en-US" dirty="0">
              <a:solidFill>
                <a:schemeClr val="bg1"/>
              </a:solidFill>
            </a:endParaRPr>
          </a:p>
        </p:txBody>
      </p:sp>
      <p:sp>
        <p:nvSpPr>
          <p:cNvPr id="6" name="矩形 11"/>
          <p:cNvSpPr/>
          <p:nvPr/>
        </p:nvSpPr>
        <p:spPr>
          <a:xfrm>
            <a:off x="1040130" y="5505450"/>
            <a:ext cx="3600450" cy="1076325"/>
          </a:xfrm>
          <a:prstGeom prst="rect">
            <a:avLst/>
          </a:prstGeom>
          <a:noFill/>
          <a:ln w="9525">
            <a:noFill/>
          </a:ln>
        </p:spPr>
        <p:txBody>
          <a:bodyPr anchor="t">
            <a:spAutoFit/>
          </a:bodyPr>
          <a:lstStyle/>
          <a:p>
            <a:pPr algn="ctr"/>
            <a:r>
              <a:rPr lang="zh-CN" altLang="en-US" sz="3200" b="1" dirty="0">
                <a:solidFill>
                  <a:srgbClr val="FFFF00"/>
                </a:solidFill>
                <a:latin typeface="Calibri" panose="020F0502020204030204" pitchFamily="34" charset="0"/>
                <a:ea typeface="黑体" panose="02010609060101010101" pitchFamily="49" charset="-122"/>
              </a:rPr>
              <a:t>△董事、监事、经理等领导班子成员</a:t>
            </a:r>
          </a:p>
        </p:txBody>
      </p:sp>
      <p:sp>
        <p:nvSpPr>
          <p:cNvPr id="7" name="矩形 13"/>
          <p:cNvSpPr/>
          <p:nvPr/>
        </p:nvSpPr>
        <p:spPr>
          <a:xfrm>
            <a:off x="5064443" y="5505133"/>
            <a:ext cx="3544887" cy="1076325"/>
          </a:xfrm>
          <a:prstGeom prst="rect">
            <a:avLst/>
          </a:prstGeom>
          <a:noFill/>
          <a:ln w="9525">
            <a:noFill/>
          </a:ln>
        </p:spPr>
        <p:txBody>
          <a:bodyPr anchor="t">
            <a:spAutoFit/>
          </a:bodyPr>
          <a:lstStyle/>
          <a:p>
            <a:pPr algn="ctr"/>
            <a:r>
              <a:rPr lang="zh-CN" altLang="en-US" sz="3200" b="1" dirty="0">
                <a:solidFill>
                  <a:srgbClr val="FFFF00"/>
                </a:solidFill>
                <a:latin typeface="Calibri" panose="020F0502020204030204" pitchFamily="34" charset="0"/>
                <a:sym typeface="+mn-ea"/>
              </a:rPr>
              <a:t>△</a:t>
            </a:r>
            <a:r>
              <a:rPr lang="zh-CN" altLang="en-US" sz="3200" b="1" dirty="0">
                <a:solidFill>
                  <a:srgbClr val="FFFF00"/>
                </a:solidFill>
                <a:latin typeface="Arial" panose="020B0604020202020204" pitchFamily="34" charset="0"/>
                <a:ea typeface="黑体" panose="02010609060101010101" pitchFamily="49" charset="-122"/>
              </a:rPr>
              <a:t>中层管理部门负责人及其副职</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30049"/>
          <p:cNvSpPr>
            <a:spLocks noGrp="1"/>
          </p:cNvSpPr>
          <p:nvPr>
            <p:ph type="title" idx="4294967295"/>
          </p:nvPr>
        </p:nvSpPr>
        <p:spPr>
          <a:xfrm>
            <a:off x="1142976" y="1714488"/>
            <a:ext cx="7846695" cy="4812665"/>
          </a:xfrm>
        </p:spPr>
        <p:txBody>
          <a:bodyPr anchor="ctr"/>
          <a:lstStyle/>
          <a:p>
            <a:pPr algn="l">
              <a:lnSpc>
                <a:spcPct val="120000"/>
              </a:lnSpc>
            </a:pPr>
            <a:r>
              <a:rPr lang="zh-CN" altLang="en-US" sz="3600" dirty="0">
                <a:solidFill>
                  <a:schemeClr val="bg1"/>
                </a:solidFill>
                <a:latin typeface="黑体" panose="02010609060101010101" pitchFamily="49" charset="-122"/>
                <a:ea typeface="黑体" panose="02010609060101010101" pitchFamily="49" charset="-122"/>
              </a:rPr>
              <a:t>    专门从事各种科学研究和专业技术工作的人员。从事本类职业工作的人员，一般都要求</a:t>
            </a:r>
            <a:r>
              <a:rPr lang="zh-CN" altLang="en-US" sz="3600" dirty="0">
                <a:solidFill>
                  <a:srgbClr val="FFFF00"/>
                </a:solidFill>
                <a:latin typeface="黑体" panose="02010609060101010101" pitchFamily="49" charset="-122"/>
                <a:ea typeface="黑体" panose="02010609060101010101" pitchFamily="49" charset="-122"/>
              </a:rPr>
              <a:t>接受</a:t>
            </a:r>
            <a:r>
              <a:rPr lang="zh-CN" altLang="en-US" sz="3600" dirty="0">
                <a:solidFill>
                  <a:schemeClr val="bg1"/>
                </a:solidFill>
                <a:latin typeface="黑体" panose="02010609060101010101" pitchFamily="49" charset="-122"/>
                <a:ea typeface="黑体" panose="02010609060101010101" pitchFamily="49" charset="-122"/>
              </a:rPr>
              <a:t>过系统的专业教育，</a:t>
            </a:r>
            <a:r>
              <a:rPr lang="zh-CN" altLang="en-US" sz="3600" dirty="0">
                <a:solidFill>
                  <a:srgbClr val="FFFF00"/>
                </a:solidFill>
                <a:latin typeface="黑体" panose="02010609060101010101" pitchFamily="49" charset="-122"/>
                <a:ea typeface="黑体" panose="02010609060101010101" pitchFamily="49" charset="-122"/>
              </a:rPr>
              <a:t>具备</a:t>
            </a:r>
            <a:r>
              <a:rPr lang="zh-CN" altLang="en-US" sz="3600" dirty="0">
                <a:solidFill>
                  <a:schemeClr val="bg1"/>
                </a:solidFill>
                <a:latin typeface="黑体" panose="02010609060101010101" pitchFamily="49" charset="-122"/>
                <a:ea typeface="黑体" panose="02010609060101010101" pitchFamily="49" charset="-122"/>
              </a:rPr>
              <a:t>相应的专业理论知识，并且按规定的标准条件</a:t>
            </a:r>
            <a:r>
              <a:rPr lang="zh-CN" altLang="en-US" sz="3600" dirty="0">
                <a:solidFill>
                  <a:srgbClr val="FFFF00"/>
                </a:solidFill>
                <a:latin typeface="黑体" panose="02010609060101010101" pitchFamily="49" charset="-122"/>
                <a:ea typeface="黑体" panose="02010609060101010101" pitchFamily="49" charset="-122"/>
              </a:rPr>
              <a:t>评聘专业技术职务</a:t>
            </a:r>
            <a:r>
              <a:rPr lang="zh-CN" altLang="en-US" sz="3600" dirty="0">
                <a:solidFill>
                  <a:schemeClr val="bg1"/>
                </a:solidFill>
                <a:latin typeface="黑体" panose="02010609060101010101" pitchFamily="49" charset="-122"/>
                <a:ea typeface="黑体" panose="02010609060101010101" pitchFamily="49" charset="-122"/>
              </a:rPr>
              <a:t>，以及未聘任专业技术职务，但在专业技术岗位上工作的人员。</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13314" name="标题 1"/>
          <p:cNvSpPr/>
          <p:nvPr/>
        </p:nvSpPr>
        <p:spPr>
          <a:xfrm>
            <a:off x="2928926" y="857232"/>
            <a:ext cx="3857652"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en-US" altLang="zh-CN" sz="4000" b="1" strike="noStrike" noProof="1" smtClean="0">
                <a:solidFill>
                  <a:schemeClr val="tx1"/>
                </a:solidFill>
                <a:effectLst/>
                <a:latin typeface="Times New Roman" panose="02020603050405020304" pitchFamily="18" charset="0"/>
                <a:ea typeface="黑体" panose="02010609060101010101" pitchFamily="49" charset="-122"/>
                <a:cs typeface="+mn-cs"/>
              </a:rPr>
              <a:t>2.</a:t>
            </a: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专业</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技术人员</a:t>
            </a:r>
          </a:p>
        </p:txBody>
      </p:sp>
      <p:sp>
        <p:nvSpPr>
          <p:cNvPr id="5" name="TextBox 4"/>
          <p:cNvSpPr txBox="1"/>
          <p:nvPr/>
        </p:nvSpPr>
        <p:spPr>
          <a:xfrm>
            <a:off x="0" y="1142984"/>
            <a:ext cx="928694" cy="2308324"/>
          </a:xfrm>
          <a:prstGeom prst="rect">
            <a:avLst/>
          </a:prstGeom>
          <a:noFill/>
        </p:spPr>
        <p:txBody>
          <a:bodyPr wrap="square" rtlCol="0">
            <a:spAutoFit/>
          </a:bodyPr>
          <a:lstStyle/>
          <a:p>
            <a:pPr algn="ctr"/>
            <a:r>
              <a:rPr lang="zh-CN" altLang="en-US" dirty="0" smtClean="0">
                <a:solidFill>
                  <a:schemeClr val="bg1"/>
                </a:solidFill>
              </a:rPr>
              <a:t>职业类型</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14414" y="3929066"/>
            <a:ext cx="7592060" cy="1655445"/>
          </a:xfrm>
        </p:spPr>
        <p:txBody>
          <a:bodyPr/>
          <a:lstStyle/>
          <a:p>
            <a:pPr algn="l">
              <a:lnSpc>
                <a:spcPct val="150000"/>
              </a:lnSpc>
            </a:pPr>
            <a:r>
              <a:rPr lang="zh-CN" altLang="en-US" sz="3600" dirty="0">
                <a:solidFill>
                  <a:srgbClr val="FE2312"/>
                </a:solidFill>
                <a:sym typeface="+mn-ea"/>
              </a:rPr>
              <a:t>★</a:t>
            </a:r>
            <a:r>
              <a:rPr lang="zh-CN" altLang="en-US" sz="3600" dirty="0">
                <a:solidFill>
                  <a:srgbClr val="FFFF00"/>
                </a:solidFill>
                <a:latin typeface="黑体" panose="02010609060101010101" pitchFamily="49" charset="-122"/>
                <a:ea typeface="黑体" panose="02010609060101010101" pitchFamily="49" charset="-122"/>
                <a:sym typeface="+mn-ea"/>
              </a:rPr>
              <a:t>依照公务员管理或者参照公务员管理的人员不统计为专业技术人员。</a:t>
            </a:r>
            <a:endParaRPr lang="zh-CN" altLang="en-US" sz="3600" dirty="0"/>
          </a:p>
        </p:txBody>
      </p:sp>
      <p:sp>
        <p:nvSpPr>
          <p:cNvPr id="13314" name="标题 1"/>
          <p:cNvSpPr/>
          <p:nvPr/>
        </p:nvSpPr>
        <p:spPr>
          <a:xfrm>
            <a:off x="3000364" y="1071546"/>
            <a:ext cx="3643338"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en-US" altLang="zh-CN" sz="4000" b="1" strike="noStrike" noProof="1" smtClean="0">
                <a:solidFill>
                  <a:schemeClr val="tx1"/>
                </a:solidFill>
                <a:effectLst/>
                <a:latin typeface="Times New Roman" panose="02020603050405020304" pitchFamily="18" charset="0"/>
                <a:ea typeface="黑体" panose="02010609060101010101" pitchFamily="49" charset="-122"/>
                <a:cs typeface="+mn-cs"/>
              </a:rPr>
              <a:t>2.</a:t>
            </a: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专业</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技术人员</a:t>
            </a:r>
          </a:p>
        </p:txBody>
      </p:sp>
      <p:sp>
        <p:nvSpPr>
          <p:cNvPr id="5" name="TextBox 4"/>
          <p:cNvSpPr txBox="1"/>
          <p:nvPr/>
        </p:nvSpPr>
        <p:spPr>
          <a:xfrm>
            <a:off x="0" y="1142984"/>
            <a:ext cx="928694" cy="2308324"/>
          </a:xfrm>
          <a:prstGeom prst="rect">
            <a:avLst/>
          </a:prstGeom>
          <a:noFill/>
        </p:spPr>
        <p:txBody>
          <a:bodyPr wrap="square" rtlCol="0">
            <a:spAutoFit/>
          </a:bodyPr>
          <a:lstStyle/>
          <a:p>
            <a:pPr algn="ctr"/>
            <a:r>
              <a:rPr lang="zh-CN" altLang="en-US" dirty="0" smtClean="0">
                <a:solidFill>
                  <a:schemeClr val="bg1"/>
                </a:solidFill>
              </a:rPr>
              <a:t>职业类型</a:t>
            </a:r>
            <a:endParaRPr lang="zh-CN" altLang="en-US" dirty="0">
              <a:solidFill>
                <a:schemeClr val="bg1"/>
              </a:solidFill>
            </a:endParaRPr>
          </a:p>
        </p:txBody>
      </p:sp>
      <p:sp>
        <p:nvSpPr>
          <p:cNvPr id="6" name="副标题 2"/>
          <p:cNvSpPr txBox="1">
            <a:spLocks/>
          </p:cNvSpPr>
          <p:nvPr/>
        </p:nvSpPr>
        <p:spPr>
          <a:xfrm>
            <a:off x="1214414" y="2143116"/>
            <a:ext cx="7592060" cy="1655445"/>
          </a:xfrm>
          <a:prstGeom prst="rect">
            <a:avLst/>
          </a:prstGeom>
          <a:noFill/>
          <a:ln w="9525">
            <a:noFill/>
          </a:ln>
        </p:spPr>
        <p:txBody>
          <a:bodyPr anchor="t"/>
          <a:lstStyle/>
          <a:p>
            <a:pPr marL="0" marR="0" lvl="0" indent="0" algn="l" defTabSz="914400" eaLnBrk="0" fontAlgn="base" latinLnBrk="0" hangingPunct="0">
              <a:lnSpc>
                <a:spcPct val="100000"/>
              </a:lnSpc>
              <a:spcBef>
                <a:spcPct val="20000"/>
              </a:spcBef>
              <a:spcAft>
                <a:spcPct val="0"/>
              </a:spcAft>
              <a:buClrTx/>
              <a:buSzTx/>
              <a:buFontTx/>
              <a:buNone/>
              <a:tabLst/>
              <a:defRPr/>
            </a:pPr>
            <a:r>
              <a:rPr kumimoji="0" lang="zh-CN" altLang="en-US" sz="3600" b="0" i="0" u="none" strike="noStrike" kern="1200" cap="none" spc="0" normalizeH="0" baseline="0" noProof="0" dirty="0" smtClean="0">
                <a:ln>
                  <a:noFill/>
                </a:ln>
                <a:solidFill>
                  <a:srgbClr val="FE2312"/>
                </a:solidFill>
                <a:effectLst/>
                <a:uLnTx/>
                <a:uFillTx/>
                <a:latin typeface="+mn-lt"/>
                <a:ea typeface="+mn-ea"/>
                <a:cs typeface="+mn-cs"/>
                <a:sym typeface="+mn-ea"/>
              </a:rPr>
              <a:t>★</a:t>
            </a:r>
            <a:r>
              <a:rPr kumimoji="0" lang="zh-CN" altLang="en-US" sz="36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sym typeface="+mn-ea"/>
              </a:rPr>
              <a:t>在企业中主要包括：工程师、计算机工程师、财务、统计、法务、律师等。</a:t>
            </a:r>
            <a:endParaRPr kumimoji="0" lang="zh-CN" altLang="en-US" sz="3600" b="0"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30049"/>
          <p:cNvSpPr>
            <a:spLocks noGrp="1"/>
          </p:cNvSpPr>
          <p:nvPr>
            <p:ph type="title" idx="4294967295"/>
          </p:nvPr>
        </p:nvSpPr>
        <p:spPr>
          <a:xfrm>
            <a:off x="1043305" y="1640840"/>
            <a:ext cx="7846695" cy="4812665"/>
          </a:xfrm>
        </p:spPr>
        <p:txBody>
          <a:bodyPr anchor="ctr"/>
          <a:lstStyle/>
          <a:p>
            <a:pPr algn="l">
              <a:lnSpc>
                <a:spcPct val="120000"/>
              </a:lnSpc>
            </a:pPr>
            <a:r>
              <a:rPr lang="zh-CN" altLang="en-US" sz="3600" dirty="0">
                <a:solidFill>
                  <a:schemeClr val="bg1"/>
                </a:solidFill>
                <a:latin typeface="黑体" panose="02010609060101010101" pitchFamily="49" charset="-122"/>
                <a:ea typeface="黑体" panose="02010609060101010101" pitchFamily="49" charset="-122"/>
              </a:rPr>
              <a:t>    从事</a:t>
            </a:r>
            <a:r>
              <a:rPr lang="zh-CN" altLang="en-US" sz="3600" dirty="0">
                <a:solidFill>
                  <a:srgbClr val="FFFF00"/>
                </a:solidFill>
                <a:latin typeface="黑体" panose="02010609060101010101" pitchFamily="49" charset="-122"/>
                <a:ea typeface="黑体" panose="02010609060101010101" pitchFamily="49" charset="-122"/>
              </a:rPr>
              <a:t>行政</a:t>
            </a:r>
            <a:r>
              <a:rPr lang="zh-CN" altLang="en-US" sz="3600" dirty="0">
                <a:solidFill>
                  <a:schemeClr val="bg1"/>
                </a:solidFill>
                <a:latin typeface="黑体" panose="02010609060101010101" pitchFamily="49" charset="-122"/>
                <a:ea typeface="黑体" panose="02010609060101010101" pitchFamily="49" charset="-122"/>
              </a:rPr>
              <a:t>业务、行政事务、行政执法工作和从事安全保卫、消防等业务的人员。具体包括办事人员、安全和消防人员、其他办事人员和有关人员。</a:t>
            </a:r>
            <a:r>
              <a:rPr lang="en-US" altLang="zh-CN" sz="3600" dirty="0">
                <a:solidFill>
                  <a:schemeClr val="bg1"/>
                </a:solidFill>
                <a:latin typeface="黑体" panose="02010609060101010101" pitchFamily="49" charset="-122"/>
                <a:ea typeface="黑体" panose="02010609060101010101" pitchFamily="49" charset="-122"/>
              </a:rPr>
              <a:t/>
            </a:r>
            <a:br>
              <a:rPr lang="en-US" altLang="zh-CN" sz="3600" dirty="0">
                <a:solidFill>
                  <a:schemeClr val="bg1"/>
                </a:solidFill>
                <a:latin typeface="黑体" panose="02010609060101010101" pitchFamily="49" charset="-122"/>
                <a:ea typeface="黑体" panose="02010609060101010101" pitchFamily="49" charset="-122"/>
              </a:rPr>
            </a:br>
            <a:r>
              <a:rPr lang="zh-CN" altLang="en-US" sz="3600" dirty="0">
                <a:solidFill>
                  <a:srgbClr val="FE2312"/>
                </a:solidFill>
              </a:rPr>
              <a:t>★</a:t>
            </a:r>
            <a:r>
              <a:rPr lang="zh-CN" altLang="en-US" sz="3600" dirty="0">
                <a:solidFill>
                  <a:srgbClr val="FFFF00"/>
                </a:solidFill>
                <a:latin typeface="黑体" panose="02010609060101010101" pitchFamily="49" charset="-122"/>
                <a:ea typeface="黑体" panose="02010609060101010101" pitchFamily="49" charset="-122"/>
              </a:rPr>
              <a:t>不能将销售等社会生产服务和生活服务人员归为此类。</a:t>
            </a:r>
          </a:p>
        </p:txBody>
      </p:sp>
      <p:sp>
        <p:nvSpPr>
          <p:cNvPr id="13314" name="标题 1"/>
          <p:cNvSpPr/>
          <p:nvPr/>
        </p:nvSpPr>
        <p:spPr>
          <a:xfrm>
            <a:off x="2285984" y="642918"/>
            <a:ext cx="5346078"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en-US" altLang="zh-CN" sz="4000" b="1" strike="noStrike" noProof="1" smtClean="0">
                <a:solidFill>
                  <a:schemeClr val="tx1"/>
                </a:solidFill>
                <a:effectLst/>
                <a:latin typeface="Times New Roman" panose="02020603050405020304" pitchFamily="18" charset="0"/>
                <a:ea typeface="黑体" panose="02010609060101010101" pitchFamily="49" charset="-122"/>
                <a:cs typeface="+mn-cs"/>
              </a:rPr>
              <a:t>3.</a:t>
            </a: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办事</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人员和有关人员</a:t>
            </a:r>
            <a:endParaRPr lang="en-US" altLang="zh-CN" sz="4000" b="1" strike="noStrike" noProof="1">
              <a:solidFill>
                <a:schemeClr val="tx1"/>
              </a:solidFill>
              <a:effectLst/>
              <a:latin typeface="Times New Roman" panose="02020603050405020304" pitchFamily="18" charset="0"/>
              <a:ea typeface="黑体" panose="02010609060101010101" pitchFamily="49" charset="-122"/>
              <a:cs typeface="+mn-cs"/>
            </a:endParaRPr>
          </a:p>
        </p:txBody>
      </p:sp>
      <p:sp>
        <p:nvSpPr>
          <p:cNvPr id="4" name="TextBox 3"/>
          <p:cNvSpPr txBox="1"/>
          <p:nvPr/>
        </p:nvSpPr>
        <p:spPr>
          <a:xfrm>
            <a:off x="0" y="1142984"/>
            <a:ext cx="928694" cy="2308324"/>
          </a:xfrm>
          <a:prstGeom prst="rect">
            <a:avLst/>
          </a:prstGeom>
          <a:noFill/>
        </p:spPr>
        <p:txBody>
          <a:bodyPr wrap="square" rtlCol="0">
            <a:spAutoFit/>
          </a:bodyPr>
          <a:lstStyle/>
          <a:p>
            <a:pPr algn="ctr"/>
            <a:r>
              <a:rPr lang="zh-CN" altLang="en-US" dirty="0" smtClean="0">
                <a:solidFill>
                  <a:schemeClr val="bg1"/>
                </a:solidFill>
              </a:rPr>
              <a:t>职业类型</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30049"/>
          <p:cNvSpPr>
            <a:spLocks noGrp="1"/>
          </p:cNvSpPr>
          <p:nvPr>
            <p:ph type="title" idx="4294967295"/>
          </p:nvPr>
        </p:nvSpPr>
        <p:spPr>
          <a:xfrm>
            <a:off x="1083310" y="1530350"/>
            <a:ext cx="7846695" cy="4575175"/>
          </a:xfrm>
        </p:spPr>
        <p:txBody>
          <a:bodyPr anchor="ctr"/>
          <a:lstStyle/>
          <a:p>
            <a:pPr algn="l">
              <a:lnSpc>
                <a:spcPct val="120000"/>
              </a:lnSpc>
            </a:pPr>
            <a:r>
              <a:rPr lang="zh-CN" altLang="en-US" sz="3600" dirty="0">
                <a:solidFill>
                  <a:schemeClr val="bg1"/>
                </a:solidFill>
                <a:latin typeface="黑体" panose="02010609060101010101" pitchFamily="49" charset="-122"/>
                <a:ea typeface="黑体" panose="02010609060101010101" pitchFamily="49" charset="-122"/>
              </a:rPr>
              <a:t>    </a:t>
            </a:r>
            <a:r>
              <a:rPr sz="3600" dirty="0">
                <a:solidFill>
                  <a:schemeClr val="bg1"/>
                </a:solidFill>
                <a:latin typeface="黑体" panose="02010609060101010101" pitchFamily="49" charset="-122"/>
                <a:ea typeface="黑体" panose="02010609060101010101" pitchFamily="49" charset="-122"/>
              </a:rPr>
              <a:t>从事商品批发零售、交通运输、仓储、邮政和快递、信息传输、软件和信息技术、住宿和餐饮以及金融、租赁和商务、生态保护、文化、体育和娱乐等</a:t>
            </a:r>
            <a:r>
              <a:rPr sz="3600" dirty="0">
                <a:solidFill>
                  <a:srgbClr val="FFFF00"/>
                </a:solidFill>
                <a:latin typeface="黑体" panose="02010609060101010101" pitchFamily="49" charset="-122"/>
                <a:ea typeface="黑体" panose="02010609060101010101" pitchFamily="49" charset="-122"/>
              </a:rPr>
              <a:t>社会生产服务与生活服务</a:t>
            </a:r>
            <a:r>
              <a:rPr sz="3600" dirty="0">
                <a:solidFill>
                  <a:schemeClr val="bg1"/>
                </a:solidFill>
                <a:latin typeface="黑体" panose="02010609060101010101" pitchFamily="49" charset="-122"/>
                <a:ea typeface="黑体" panose="02010609060101010101" pitchFamily="49" charset="-122"/>
              </a:rPr>
              <a:t>工作的人员</a:t>
            </a:r>
            <a:r>
              <a:rPr lang="zh-CN" sz="3600" dirty="0">
                <a:solidFill>
                  <a:schemeClr val="bg1"/>
                </a:solidFill>
                <a:latin typeface="黑体" panose="02010609060101010101" pitchFamily="49" charset="-122"/>
                <a:ea typeface="黑体" panose="02010609060101010101" pitchFamily="49" charset="-122"/>
              </a:rPr>
              <a:t>。</a:t>
            </a:r>
          </a:p>
        </p:txBody>
      </p:sp>
      <p:sp>
        <p:nvSpPr>
          <p:cNvPr id="13314" name="标题 1"/>
          <p:cNvSpPr/>
          <p:nvPr/>
        </p:nvSpPr>
        <p:spPr>
          <a:xfrm>
            <a:off x="1285852" y="714356"/>
            <a:ext cx="7346342"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en-US" altLang="zh-CN" sz="4000" b="1" strike="noStrike" noProof="1" smtClean="0">
                <a:solidFill>
                  <a:schemeClr val="tx1"/>
                </a:solidFill>
                <a:effectLst/>
                <a:latin typeface="Times New Roman" panose="02020603050405020304" pitchFamily="18" charset="0"/>
                <a:ea typeface="黑体" panose="02010609060101010101" pitchFamily="49" charset="-122"/>
                <a:cs typeface="+mn-cs"/>
              </a:rPr>
              <a:t>4.</a:t>
            </a: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社会</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生产服务和生活服务人员</a:t>
            </a:r>
          </a:p>
        </p:txBody>
      </p:sp>
      <p:sp>
        <p:nvSpPr>
          <p:cNvPr id="4" name="TextBox 3"/>
          <p:cNvSpPr txBox="1"/>
          <p:nvPr/>
        </p:nvSpPr>
        <p:spPr>
          <a:xfrm>
            <a:off x="0" y="1142984"/>
            <a:ext cx="928694" cy="2308324"/>
          </a:xfrm>
          <a:prstGeom prst="rect">
            <a:avLst/>
          </a:prstGeom>
          <a:noFill/>
        </p:spPr>
        <p:txBody>
          <a:bodyPr wrap="square" rtlCol="0">
            <a:spAutoFit/>
          </a:bodyPr>
          <a:lstStyle/>
          <a:p>
            <a:pPr algn="ctr"/>
            <a:r>
              <a:rPr lang="zh-CN" altLang="en-US" dirty="0" smtClean="0">
                <a:solidFill>
                  <a:schemeClr val="bg1"/>
                </a:solidFill>
              </a:rPr>
              <a:t>职业类型</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30049"/>
          <p:cNvSpPr>
            <a:spLocks noGrp="1"/>
          </p:cNvSpPr>
          <p:nvPr>
            <p:ph type="title" idx="4294967295"/>
          </p:nvPr>
        </p:nvSpPr>
        <p:spPr>
          <a:xfrm>
            <a:off x="1071538" y="2285992"/>
            <a:ext cx="7846695" cy="3500462"/>
          </a:xfrm>
        </p:spPr>
        <p:txBody>
          <a:bodyPr anchor="ctr"/>
          <a:lstStyle/>
          <a:p>
            <a:pPr algn="l">
              <a:lnSpc>
                <a:spcPct val="120000"/>
              </a:lnSpc>
            </a:pPr>
            <a:r>
              <a:rPr lang="zh-CN" altLang="en-US" sz="3600" dirty="0">
                <a:solidFill>
                  <a:schemeClr val="bg1"/>
                </a:solidFill>
                <a:latin typeface="黑体" panose="02010609060101010101" pitchFamily="49" charset="-122"/>
                <a:ea typeface="黑体" panose="02010609060101010101" pitchFamily="49" charset="-122"/>
              </a:rPr>
              <a:t>    从事矿产开采，产品生产制造、工程施工和运输设备操作的人员及有关人员</a:t>
            </a:r>
            <a:r>
              <a:rPr lang="zh-CN" altLang="en-US" sz="3600" dirty="0" smtClean="0">
                <a:solidFill>
                  <a:schemeClr val="bg1"/>
                </a:solidFill>
                <a:latin typeface="黑体" panose="02010609060101010101" pitchFamily="49" charset="-122"/>
                <a:ea typeface="黑体" panose="02010609060101010101" pitchFamily="49" charset="-122"/>
              </a:rPr>
              <a:t>。</a:t>
            </a:r>
            <a:r>
              <a:rPr lang="en-US" altLang="zh-CN" sz="3600" dirty="0" smtClean="0">
                <a:solidFill>
                  <a:schemeClr val="bg1"/>
                </a:solidFill>
                <a:latin typeface="黑体" panose="02010609060101010101" pitchFamily="49" charset="-122"/>
                <a:ea typeface="黑体" panose="02010609060101010101" pitchFamily="49" charset="-122"/>
              </a:rPr>
              <a:t/>
            </a:r>
            <a:br>
              <a:rPr lang="en-US" altLang="zh-CN" sz="3600" dirty="0" smtClean="0">
                <a:solidFill>
                  <a:schemeClr val="bg1"/>
                </a:solidFill>
                <a:latin typeface="黑体" panose="02010609060101010101" pitchFamily="49" charset="-122"/>
                <a:ea typeface="黑体" panose="02010609060101010101" pitchFamily="49" charset="-122"/>
              </a:rPr>
            </a:br>
            <a:r>
              <a:rPr lang="en-US" altLang="zh-CN" sz="3600" dirty="0" smtClean="0">
                <a:solidFill>
                  <a:schemeClr val="bg1"/>
                </a:solidFill>
                <a:latin typeface="黑体" panose="02010609060101010101" pitchFamily="49" charset="-122"/>
                <a:ea typeface="黑体" panose="02010609060101010101" pitchFamily="49" charset="-122"/>
              </a:rPr>
              <a:t/>
            </a:r>
            <a:br>
              <a:rPr lang="en-US" altLang="zh-CN" sz="3600" dirty="0" smtClean="0">
                <a:solidFill>
                  <a:schemeClr val="bg1"/>
                </a:solidFill>
                <a:latin typeface="黑体" panose="02010609060101010101" pitchFamily="49" charset="-122"/>
                <a:ea typeface="黑体" panose="02010609060101010101" pitchFamily="49" charset="-122"/>
              </a:rPr>
            </a:br>
            <a:r>
              <a:rPr lang="zh-CN" altLang="en-US" sz="3600" dirty="0" smtClean="0">
                <a:solidFill>
                  <a:srgbClr val="FFFF00"/>
                </a:solidFill>
                <a:latin typeface="黑体" panose="02010609060101010101" pitchFamily="49" charset="-122"/>
                <a:ea typeface="黑体" panose="02010609060101010101" pitchFamily="49" charset="-122"/>
              </a:rPr>
              <a:t>注意</a:t>
            </a:r>
            <a:r>
              <a:rPr lang="zh-CN" altLang="en-US" sz="3600" dirty="0" smtClean="0">
                <a:solidFill>
                  <a:schemeClr val="bg1"/>
                </a:solidFill>
                <a:latin typeface="黑体" panose="02010609060101010101" pitchFamily="49" charset="-122"/>
                <a:ea typeface="黑体" panose="02010609060101010101" pitchFamily="49" charset="-122"/>
              </a:rPr>
              <a:t>：一个企业单位应包含一种以上职业类型的人员</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13314" name="标题 1"/>
          <p:cNvSpPr/>
          <p:nvPr/>
        </p:nvSpPr>
        <p:spPr>
          <a:xfrm>
            <a:off x="2214546" y="1071546"/>
            <a:ext cx="523843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en-US" altLang="zh-CN" sz="4000" b="1" strike="noStrike" noProof="1" smtClean="0">
                <a:solidFill>
                  <a:schemeClr val="tx1"/>
                </a:solidFill>
                <a:effectLst/>
                <a:latin typeface="Times New Roman" panose="02020603050405020304" pitchFamily="18" charset="0"/>
                <a:ea typeface="黑体" panose="02010609060101010101" pitchFamily="49" charset="-122"/>
                <a:cs typeface="+mn-cs"/>
              </a:rPr>
              <a:t>5.</a:t>
            </a:r>
            <a:r>
              <a:rPr lang="zh-CN" altLang="en-US" sz="4000" b="1" strike="noStrike" noProof="1" smtClean="0">
                <a:solidFill>
                  <a:schemeClr val="tx1"/>
                </a:solidFill>
                <a:effectLst/>
                <a:latin typeface="Times New Roman" panose="02020603050405020304" pitchFamily="18" charset="0"/>
                <a:ea typeface="黑体" panose="02010609060101010101" pitchFamily="49" charset="-122"/>
                <a:cs typeface="+mn-cs"/>
              </a:rPr>
              <a:t>生产</a:t>
            </a: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制造及有关人员</a:t>
            </a:r>
          </a:p>
        </p:txBody>
      </p:sp>
      <p:sp>
        <p:nvSpPr>
          <p:cNvPr id="4" name="TextBox 3"/>
          <p:cNvSpPr txBox="1"/>
          <p:nvPr/>
        </p:nvSpPr>
        <p:spPr>
          <a:xfrm>
            <a:off x="0" y="1142984"/>
            <a:ext cx="928694" cy="2308324"/>
          </a:xfrm>
          <a:prstGeom prst="rect">
            <a:avLst/>
          </a:prstGeom>
          <a:noFill/>
        </p:spPr>
        <p:txBody>
          <a:bodyPr wrap="square" rtlCol="0">
            <a:spAutoFit/>
          </a:bodyPr>
          <a:lstStyle/>
          <a:p>
            <a:pPr algn="ctr"/>
            <a:r>
              <a:rPr lang="zh-CN" altLang="en-US" dirty="0" smtClean="0">
                <a:solidFill>
                  <a:schemeClr val="bg1"/>
                </a:solidFill>
              </a:rPr>
              <a:t>职业类型</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p:nvPr/>
        </p:nvSpPr>
        <p:spPr>
          <a:xfrm>
            <a:off x="1116330" y="1266825"/>
            <a:ext cx="4281170"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从业人员期末人数</a:t>
            </a:r>
            <a:endParaRPr lang="en-US" altLang="zh-CN" sz="4000" b="1" strike="noStrike" noProof="1">
              <a:solidFill>
                <a:schemeClr val="tx1"/>
              </a:solidFill>
              <a:effectLst/>
              <a:latin typeface="Times New Roman" panose="02020603050405020304" pitchFamily="18" charset="0"/>
              <a:ea typeface="黑体" panose="02010609060101010101" pitchFamily="49" charset="-122"/>
              <a:cs typeface="+mn-cs"/>
            </a:endParaRPr>
          </a:p>
        </p:txBody>
      </p:sp>
      <p:sp>
        <p:nvSpPr>
          <p:cNvPr id="15362" name="Rectangle 4"/>
          <p:cNvSpPr>
            <a:spLocks noGrp="1"/>
          </p:cNvSpPr>
          <p:nvPr/>
        </p:nvSpPr>
        <p:spPr>
          <a:xfrm>
            <a:off x="1116330" y="229870"/>
            <a:ext cx="5038725" cy="631825"/>
          </a:xfrm>
          <a:prstGeom prst="rect">
            <a:avLst/>
          </a:prstGeom>
          <a:noFill/>
          <a:ln w="9525">
            <a:noFill/>
          </a:ln>
        </p:spPr>
        <p:txBody>
          <a:bodyPr anchor="ctr"/>
          <a:lstStyle/>
          <a:p>
            <a:r>
              <a:rPr lang="zh-CN" altLang="en-US" sz="4400" b="1" dirty="0">
                <a:solidFill>
                  <a:srgbClr val="FFFF00"/>
                </a:solidFill>
                <a:latin typeface="微软雅黑" panose="020B0503020204020204" pitchFamily="34" charset="-122"/>
                <a:ea typeface="微软雅黑" panose="020B0503020204020204" pitchFamily="34" charset="-122"/>
              </a:rPr>
              <a:t>主要指标</a:t>
            </a:r>
          </a:p>
        </p:txBody>
      </p:sp>
      <p:sp>
        <p:nvSpPr>
          <p:cNvPr id="15363" name="文本框 13315"/>
          <p:cNvSpPr txBox="1"/>
          <p:nvPr/>
        </p:nvSpPr>
        <p:spPr>
          <a:xfrm>
            <a:off x="1044575" y="2060575"/>
            <a:ext cx="8064500" cy="3412490"/>
          </a:xfrm>
          <a:prstGeom prst="rect">
            <a:avLst/>
          </a:prstGeom>
          <a:noFill/>
          <a:ln w="9525">
            <a:noFill/>
          </a:ln>
        </p:spPr>
        <p:txBody>
          <a:bodyPr wrap="square" anchor="t">
            <a:spAutoFit/>
          </a:bodyPr>
          <a:lstStyle/>
          <a:p>
            <a:pPr algn="just">
              <a:lnSpc>
                <a:spcPct val="120000"/>
              </a:lnSpc>
            </a:pPr>
            <a:r>
              <a:rPr lang="zh-CN" altLang="en-US" dirty="0">
                <a:solidFill>
                  <a:schemeClr val="bg1"/>
                </a:solidFill>
                <a:latin typeface="Times New Roman" panose="02020603050405020304" pitchFamily="18" charset="0"/>
                <a:ea typeface="黑体" panose="02010609060101010101" pitchFamily="49" charset="-122"/>
              </a:rPr>
              <a:t>       指报告期</a:t>
            </a:r>
            <a:r>
              <a:rPr lang="zh-CN" altLang="en-US" dirty="0">
                <a:solidFill>
                  <a:srgbClr val="FFFF00"/>
                </a:solidFill>
                <a:latin typeface="Times New Roman" panose="02020603050405020304" pitchFamily="18" charset="0"/>
                <a:ea typeface="黑体" panose="02010609060101010101" pitchFamily="49" charset="-122"/>
              </a:rPr>
              <a:t>最后一日</a:t>
            </a:r>
            <a:r>
              <a:rPr lang="zh-CN" altLang="en-US" dirty="0">
                <a:solidFill>
                  <a:schemeClr val="bg1"/>
                </a:solidFill>
                <a:latin typeface="Times New Roman" panose="02020603050405020304" pitchFamily="18" charset="0"/>
                <a:ea typeface="黑体" panose="02010609060101010101" pitchFamily="49" charset="-122"/>
              </a:rPr>
              <a:t>在本单位工作，</a:t>
            </a:r>
            <a:r>
              <a:rPr lang="zh-CN" altLang="en-US" dirty="0">
                <a:solidFill>
                  <a:srgbClr val="FFFF00"/>
                </a:solidFill>
                <a:latin typeface="Times New Roman" panose="02020603050405020304" pitchFamily="18" charset="0"/>
                <a:ea typeface="黑体" panose="02010609060101010101" pitchFamily="49" charset="-122"/>
              </a:rPr>
              <a:t>并取得</a:t>
            </a:r>
            <a:r>
              <a:rPr lang="zh-CN" altLang="en-US" dirty="0">
                <a:solidFill>
                  <a:schemeClr val="bg1"/>
                </a:solidFill>
                <a:latin typeface="Times New Roman" panose="02020603050405020304" pitchFamily="18" charset="0"/>
                <a:ea typeface="黑体" panose="02010609060101010101" pitchFamily="49" charset="-122"/>
              </a:rPr>
              <a:t>工资或其他形式劳动报酬的人员数。是在岗职工、劳务派遣人员和其他从业人员的总和。</a:t>
            </a:r>
          </a:p>
          <a:p>
            <a:pPr algn="just">
              <a:lnSpc>
                <a:spcPct val="120000"/>
              </a:lnSpc>
            </a:pPr>
            <a:r>
              <a:rPr lang="zh-CN" altLang="en-US" dirty="0">
                <a:solidFill>
                  <a:schemeClr val="bg1"/>
                </a:solidFill>
                <a:sym typeface="+mn-ea"/>
              </a:rPr>
              <a:t>       该指标为</a:t>
            </a:r>
            <a:r>
              <a:rPr lang="en-US" altLang="zh-CN" dirty="0">
                <a:solidFill>
                  <a:srgbClr val="FFFF00"/>
                </a:solidFill>
                <a:sym typeface="+mn-ea"/>
              </a:rPr>
              <a:t>“</a:t>
            </a:r>
            <a:r>
              <a:rPr lang="zh-CN" altLang="en-US" dirty="0">
                <a:solidFill>
                  <a:srgbClr val="FFFF00"/>
                </a:solidFill>
                <a:sym typeface="+mn-ea"/>
              </a:rPr>
              <a:t>时点指标</a:t>
            </a:r>
            <a:r>
              <a:rPr lang="en-US" altLang="zh-CN" dirty="0">
                <a:solidFill>
                  <a:srgbClr val="FFFF00"/>
                </a:solidFill>
                <a:sym typeface="+mn-ea"/>
              </a:rPr>
              <a:t>”</a:t>
            </a:r>
            <a:r>
              <a:rPr lang="zh-CN" altLang="en-US" dirty="0">
                <a:solidFill>
                  <a:schemeClr val="bg1"/>
                </a:solidFill>
                <a:sym typeface="+mn-ea"/>
              </a:rPr>
              <a:t>。</a:t>
            </a:r>
            <a:endParaRPr lang="zh-CN" altLang="en-US" dirty="0">
              <a:solidFill>
                <a:schemeClr val="bg1"/>
              </a:solidFill>
              <a:latin typeface="Times New Roman" panose="02020603050405020304" pitchFamily="18" charset="0"/>
              <a:ea typeface="黑体" panose="02010609060101010101" pitchFamily="49" charset="-122"/>
            </a:endParaRPr>
          </a:p>
        </p:txBody>
      </p:sp>
      <p:cxnSp>
        <p:nvCxnSpPr>
          <p:cNvPr id="3" name="直接连接符 2"/>
          <p:cNvCxnSpPr/>
          <p:nvPr/>
        </p:nvCxnSpPr>
        <p:spPr>
          <a:xfrm>
            <a:off x="1043305" y="1031240"/>
            <a:ext cx="3456940" cy="2159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31073"/>
          <p:cNvSpPr>
            <a:spLocks noGrp="1"/>
          </p:cNvSpPr>
          <p:nvPr>
            <p:ph type="title" idx="4294967295"/>
          </p:nvPr>
        </p:nvSpPr>
        <p:spPr>
          <a:xfrm>
            <a:off x="1071538" y="928670"/>
            <a:ext cx="7672388" cy="3121025"/>
          </a:xfrm>
        </p:spPr>
        <p:txBody>
          <a:bodyPr anchor="ctr"/>
          <a:lstStyle/>
          <a:p>
            <a:pPr algn="l">
              <a:lnSpc>
                <a:spcPct val="110000"/>
              </a:lnSpc>
            </a:pPr>
            <a:r>
              <a:rPr lang="en-US" altLang="zh-CN" sz="3600" dirty="0">
                <a:solidFill>
                  <a:schemeClr val="bg1"/>
                </a:solidFill>
                <a:latin typeface="黑体" panose="02010609060101010101" pitchFamily="49" charset="-122"/>
                <a:ea typeface="黑体" panose="02010609060101010101" pitchFamily="49" charset="-122"/>
              </a:rPr>
              <a:t>    </a:t>
            </a:r>
            <a:r>
              <a:rPr lang="zh-CN" altLang="en-US" sz="3600" dirty="0" smtClean="0">
                <a:solidFill>
                  <a:schemeClr val="bg1"/>
                </a:solidFill>
                <a:latin typeface="黑体" panose="02010609060101010101" pitchFamily="49" charset="-122"/>
                <a:ea typeface="黑体" panose="02010609060101010101" pitchFamily="49" charset="-122"/>
              </a:rPr>
              <a:t>报告期内（年度、季度、月度）平均拥有的从业人员数。</a:t>
            </a:r>
            <a:r>
              <a:rPr lang="en-US" altLang="zh-CN" sz="3600" dirty="0" smtClean="0">
                <a:solidFill>
                  <a:schemeClr val="bg1"/>
                </a:solidFill>
                <a:latin typeface="黑体" panose="02010609060101010101" pitchFamily="49" charset="-122"/>
                <a:ea typeface="黑体" panose="02010609060101010101" pitchFamily="49" charset="-122"/>
              </a:rPr>
              <a:t/>
            </a:r>
            <a:br>
              <a:rPr lang="en-US" altLang="zh-CN" sz="3600" dirty="0" smtClean="0">
                <a:solidFill>
                  <a:schemeClr val="bg1"/>
                </a:solidFill>
                <a:latin typeface="黑体" panose="02010609060101010101" pitchFamily="49" charset="-122"/>
                <a:ea typeface="黑体" panose="02010609060101010101" pitchFamily="49" charset="-122"/>
              </a:rPr>
            </a:br>
            <a:r>
              <a:rPr lang="en-US" altLang="zh-CN" sz="3600" dirty="0" smtClean="0">
                <a:solidFill>
                  <a:schemeClr val="bg1"/>
                </a:solidFill>
                <a:latin typeface="黑体" panose="02010609060101010101" pitchFamily="49" charset="-122"/>
                <a:ea typeface="黑体" panose="02010609060101010101" pitchFamily="49" charset="-122"/>
              </a:rPr>
              <a:t>    </a:t>
            </a:r>
            <a:r>
              <a:rPr lang="zh-CN" altLang="en-US" sz="3600" dirty="0" smtClean="0">
                <a:solidFill>
                  <a:srgbClr val="FFFF00"/>
                </a:solidFill>
                <a:latin typeface="黑体" panose="02010609060101010101" pitchFamily="49" charset="-122"/>
                <a:ea typeface="黑体" panose="02010609060101010101" pitchFamily="49" charset="-122"/>
              </a:rPr>
              <a:t>不</a:t>
            </a:r>
            <a:r>
              <a:rPr lang="zh-CN" altLang="en-US" sz="3600" dirty="0">
                <a:solidFill>
                  <a:srgbClr val="FFFF00"/>
                </a:solidFill>
                <a:latin typeface="黑体" panose="02010609060101010101" pitchFamily="49" charset="-122"/>
                <a:ea typeface="黑体" panose="02010609060101010101" pitchFamily="49" charset="-122"/>
              </a:rPr>
              <a:t>得用期末人数</a:t>
            </a:r>
            <a:r>
              <a:rPr lang="zh-CN" altLang="en-US" sz="3600" dirty="0" smtClean="0">
                <a:solidFill>
                  <a:srgbClr val="FFFF00"/>
                </a:solidFill>
                <a:latin typeface="黑体" panose="02010609060101010101" pitchFamily="49" charset="-122"/>
                <a:ea typeface="黑体" panose="02010609060101010101" pitchFamily="49" charset="-122"/>
              </a:rPr>
              <a:t>替代，不要</a:t>
            </a:r>
            <a:r>
              <a:rPr lang="zh-CN" altLang="en-US" sz="3600" dirty="0">
                <a:solidFill>
                  <a:srgbClr val="FFFF00"/>
                </a:solidFill>
                <a:latin typeface="黑体" panose="02010609060101010101" pitchFamily="49" charset="-122"/>
                <a:ea typeface="黑体" panose="02010609060101010101" pitchFamily="49" charset="-122"/>
              </a:rPr>
              <a:t>填写累计数。</a:t>
            </a:r>
            <a:r>
              <a:rPr lang="zh-CN" altLang="en-US" sz="3600" dirty="0">
                <a:solidFill>
                  <a:schemeClr val="bg1"/>
                </a:solidFill>
                <a:latin typeface="黑体" panose="02010609060101010101" pitchFamily="49" charset="-122"/>
                <a:ea typeface="黑体" panose="02010609060101010101" pitchFamily="49" charset="-122"/>
              </a:rPr>
              <a:t/>
            </a:r>
            <a:br>
              <a:rPr lang="zh-CN" altLang="en-US" sz="3600" dirty="0">
                <a:solidFill>
                  <a:schemeClr val="bg1"/>
                </a:solidFill>
                <a:latin typeface="黑体" panose="02010609060101010101" pitchFamily="49" charset="-122"/>
                <a:ea typeface="黑体" panose="02010609060101010101" pitchFamily="49" charset="-122"/>
              </a:rPr>
            </a:br>
            <a:endParaRPr lang="zh-CN" altLang="en-US" sz="3600" dirty="0">
              <a:solidFill>
                <a:schemeClr val="bg1"/>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rotWithShape="1">
          <a:blip r:embed="rId3"/>
          <a:srcRect t="4247"/>
          <a:stretch>
            <a:fillRect/>
          </a:stretch>
        </p:blipFill>
        <p:spPr>
          <a:xfrm>
            <a:off x="1075055" y="4643446"/>
            <a:ext cx="7466965" cy="1752908"/>
          </a:xfrm>
          <a:prstGeom prst="rect">
            <a:avLst/>
          </a:prstGeom>
          <a:ln>
            <a:noFill/>
          </a:ln>
          <a:effectLst>
            <a:outerShdw blurRad="190500" algn="tl" rotWithShape="0">
              <a:srgbClr val="000000">
                <a:alpha val="70000"/>
              </a:srgbClr>
            </a:outerShdw>
          </a:effectLst>
        </p:spPr>
      </p:pic>
      <p:sp>
        <p:nvSpPr>
          <p:cNvPr id="13314" name="标题 1"/>
          <p:cNvSpPr/>
          <p:nvPr/>
        </p:nvSpPr>
        <p:spPr>
          <a:xfrm>
            <a:off x="1071245" y="142875"/>
            <a:ext cx="4617720"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从业人员平均人数</a:t>
            </a:r>
          </a:p>
        </p:txBody>
      </p:sp>
      <p:pic>
        <p:nvPicPr>
          <p:cNvPr id="62465" name="Picture 1"/>
          <p:cNvPicPr>
            <a:picLocks noChangeAspect="1" noChangeArrowheads="1"/>
          </p:cNvPicPr>
          <p:nvPr/>
        </p:nvPicPr>
        <p:blipFill>
          <a:blip r:embed="rId4"/>
          <a:srcRect/>
          <a:stretch>
            <a:fillRect/>
          </a:stretch>
        </p:blipFill>
        <p:spPr bwMode="auto">
          <a:xfrm>
            <a:off x="1214414" y="3786190"/>
            <a:ext cx="6429420" cy="7143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31073"/>
          <p:cNvSpPr>
            <a:spLocks noGrp="1"/>
          </p:cNvSpPr>
          <p:nvPr>
            <p:ph type="title" idx="4294967295"/>
          </p:nvPr>
        </p:nvSpPr>
        <p:spPr>
          <a:xfrm>
            <a:off x="1074738" y="2882900"/>
            <a:ext cx="7672387" cy="3121025"/>
          </a:xfrm>
        </p:spPr>
        <p:txBody>
          <a:bodyPr anchor="ctr"/>
          <a:lstStyle/>
          <a:p>
            <a:pPr algn="l">
              <a:lnSpc>
                <a:spcPct val="110000"/>
              </a:lnSpc>
            </a:pPr>
            <a:r>
              <a:rPr lang="en-US" altLang="zh-CN" sz="3600" dirty="0">
                <a:solidFill>
                  <a:schemeClr val="bg1"/>
                </a:solidFill>
                <a:latin typeface="黑体" panose="02010609060101010101" pitchFamily="49" charset="-122"/>
                <a:ea typeface="黑体" panose="02010609060101010101" pitchFamily="49" charset="-122"/>
              </a:rPr>
              <a:t>    </a:t>
            </a:r>
            <a:endParaRPr lang="zh-CN" altLang="en-US" sz="3600" dirty="0">
              <a:solidFill>
                <a:schemeClr val="bg1"/>
              </a:solidFill>
              <a:latin typeface="黑体" panose="02010609060101010101" pitchFamily="49" charset="-122"/>
              <a:ea typeface="黑体" panose="02010609060101010101" pitchFamily="49" charset="-122"/>
            </a:endParaRPr>
          </a:p>
        </p:txBody>
      </p:sp>
      <p:sp>
        <p:nvSpPr>
          <p:cNvPr id="28675" name="文本框 1"/>
          <p:cNvSpPr txBox="1"/>
          <p:nvPr/>
        </p:nvSpPr>
        <p:spPr>
          <a:xfrm>
            <a:off x="1093788" y="428604"/>
            <a:ext cx="8050212" cy="3748719"/>
          </a:xfrm>
          <a:prstGeom prst="rect">
            <a:avLst/>
          </a:prstGeom>
          <a:noFill/>
          <a:ln w="9525">
            <a:noFill/>
          </a:ln>
        </p:spPr>
        <p:txBody>
          <a:bodyPr wrap="square" anchor="t">
            <a:spAutoFit/>
          </a:bodyPr>
          <a:lstStyle/>
          <a:p>
            <a:pPr>
              <a:lnSpc>
                <a:spcPct val="110000"/>
              </a:lnSpc>
            </a:pP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例：某公司</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2020</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年</a:t>
            </a:r>
            <a:r>
              <a:rPr lang="en-US" altLang="zh-CN"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4</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月每天实有人数之和为</a:t>
            </a:r>
            <a:r>
              <a:rPr lang="en-US" altLang="zh-CN" dirty="0" smtClean="0">
                <a:solidFill>
                  <a:schemeClr val="bg1"/>
                </a:solidFill>
                <a:latin typeface="黑体" panose="02010609060101010101" pitchFamily="49" charset="-122"/>
                <a:sym typeface="宋体" panose="02010600030101010101" pitchFamily="2" charset="-122"/>
              </a:rPr>
              <a:t>300</a:t>
            </a:r>
            <a:r>
              <a:rPr lang="zh-CN" altLang="en-US" dirty="0" smtClean="0">
                <a:solidFill>
                  <a:schemeClr val="bg1"/>
                </a:solidFill>
                <a:latin typeface="黑体" panose="02010609060101010101" pitchFamily="49" charset="-122"/>
                <a:sym typeface="宋体" panose="02010600030101010101" pitchFamily="2" charset="-122"/>
              </a:rPr>
              <a:t>人</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a:t>
            </a:r>
            <a:r>
              <a:rPr lang="en-US" altLang="zh-CN"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1</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月至</a:t>
            </a:r>
            <a:r>
              <a:rPr lang="en-US" altLang="zh-CN"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12</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月</a:t>
            </a:r>
            <a:r>
              <a:rPr lang="zh-CN" altLang="en-US" dirty="0" smtClean="0">
                <a:solidFill>
                  <a:schemeClr val="bg1"/>
                </a:solidFill>
                <a:latin typeface="黑体" panose="02010609060101010101" pitchFamily="49" charset="-122"/>
                <a:sym typeface="宋体" panose="02010600030101010101" pitchFamily="2" charset="-122"/>
              </a:rPr>
              <a:t>每月平均</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人数之和为</a:t>
            </a:r>
            <a:r>
              <a:rPr lang="en-US" altLang="zh-CN"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360</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人。</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
            </a:r>
            <a:b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b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求：</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2020</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年</a:t>
            </a:r>
            <a:r>
              <a:rPr lang="en-US" altLang="zh-CN"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4</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月平均人数</a:t>
            </a:r>
            <a:endParaRPr lang="en-US" altLang="zh-CN" dirty="0" smtClean="0">
              <a:solidFill>
                <a:schemeClr val="bg1"/>
              </a:solidFill>
              <a:latin typeface="黑体" panose="02010609060101010101" pitchFamily="49" charset="-122"/>
              <a:ea typeface="黑体" panose="02010609060101010101" pitchFamily="49" charset="-122"/>
              <a:sym typeface="宋体" panose="02010600030101010101" pitchFamily="2" charset="-122"/>
            </a:endParaRPr>
          </a:p>
          <a:p>
            <a:pPr>
              <a:lnSpc>
                <a:spcPct val="110000"/>
              </a:lnSpc>
            </a:pPr>
            <a:r>
              <a:rPr lang="en-US" altLang="zh-CN" dirty="0" smtClean="0">
                <a:solidFill>
                  <a:schemeClr val="bg1"/>
                </a:solidFill>
                <a:latin typeface="黑体" panose="02010609060101010101" pitchFamily="49" charset="-122"/>
                <a:sym typeface="宋体" panose="02010600030101010101" pitchFamily="2" charset="-122"/>
              </a:rPr>
              <a:t>    2020</a:t>
            </a:r>
            <a:r>
              <a:rPr lang="zh-CN" altLang="en-US" dirty="0" smtClean="0">
                <a:solidFill>
                  <a:schemeClr val="bg1"/>
                </a:solidFill>
                <a:latin typeface="黑体" panose="02010609060101010101" pitchFamily="49" charset="-122"/>
                <a:sym typeface="宋体" panose="02010600030101010101" pitchFamily="2" charset="-122"/>
              </a:rPr>
              <a:t>年</a:t>
            </a:r>
            <a:r>
              <a:rPr lang="zh-CN" altLang="en-US" dirty="0" smtClean="0">
                <a:solidFill>
                  <a:schemeClr val="bg1"/>
                </a:solidFill>
                <a:latin typeface="黑体" panose="02010609060101010101" pitchFamily="49" charset="-122"/>
                <a:ea typeface="黑体" panose="02010609060101010101" pitchFamily="49" charset="-122"/>
                <a:sym typeface="宋体" panose="02010600030101010101" pitchFamily="2" charset="-122"/>
              </a:rPr>
              <a:t>全年</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从业人员平均人数</a:t>
            </a:r>
            <a:b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br>
            <a:endParaRPr lang="zh-CN" altLang="en-US" dirty="0">
              <a:latin typeface="Times New Roman" panose="02020603050405020304" pitchFamily="18" charset="0"/>
              <a:ea typeface="黑体" panose="02010609060101010101" pitchFamily="49" charset="-122"/>
            </a:endParaRPr>
          </a:p>
        </p:txBody>
      </p:sp>
      <p:sp>
        <p:nvSpPr>
          <p:cNvPr id="2" name="文本框 1"/>
          <p:cNvSpPr txBox="1"/>
          <p:nvPr/>
        </p:nvSpPr>
        <p:spPr>
          <a:xfrm>
            <a:off x="642910" y="3718679"/>
            <a:ext cx="8358246" cy="3216265"/>
          </a:xfrm>
          <a:prstGeom prst="rect">
            <a:avLst/>
          </a:prstGeom>
          <a:noFill/>
        </p:spPr>
        <p:txBody>
          <a:bodyPr wrap="square" rtlCol="0">
            <a:spAutoFit/>
          </a:bodyPr>
          <a:lstStyle/>
          <a:p>
            <a:pPr>
              <a:lnSpc>
                <a:spcPct val="110000"/>
              </a:lnSpc>
            </a:pPr>
            <a:r>
              <a:rPr lang="zh-CN" altLang="en-US" dirty="0" smtClean="0">
                <a:solidFill>
                  <a:schemeClr val="bg1"/>
                </a:solidFill>
                <a:latin typeface="黑体" panose="02010609060101010101" pitchFamily="49" charset="-122"/>
                <a:sym typeface="宋体" panose="02010600030101010101" pitchFamily="2" charset="-122"/>
              </a:rPr>
              <a:t>月平均人数：</a:t>
            </a:r>
            <a:r>
              <a:rPr lang="en-US" altLang="zh-CN" dirty="0" smtClean="0">
                <a:solidFill>
                  <a:schemeClr val="bg1"/>
                </a:solidFill>
                <a:latin typeface="黑体" panose="02010609060101010101" pitchFamily="49" charset="-122"/>
                <a:sym typeface="宋体" panose="02010600030101010101" pitchFamily="2" charset="-122"/>
              </a:rPr>
              <a:t>300/30</a:t>
            </a:r>
            <a:r>
              <a:rPr lang="zh-CN" altLang="en-US" dirty="0" smtClean="0">
                <a:solidFill>
                  <a:schemeClr val="bg1"/>
                </a:solidFill>
                <a:latin typeface="黑体" panose="02010609060101010101" pitchFamily="49" charset="-122"/>
                <a:sym typeface="宋体" panose="02010600030101010101" pitchFamily="2" charset="-122"/>
              </a:rPr>
              <a:t>（天数）</a:t>
            </a:r>
            <a:r>
              <a:rPr lang="en-US" altLang="zh-CN" dirty="0" smtClean="0">
                <a:solidFill>
                  <a:schemeClr val="bg1"/>
                </a:solidFill>
                <a:latin typeface="黑体" panose="02010609060101010101" pitchFamily="49" charset="-122"/>
                <a:sym typeface="宋体" panose="02010600030101010101" pitchFamily="2" charset="-122"/>
              </a:rPr>
              <a:t>=10</a:t>
            </a:r>
            <a:r>
              <a:rPr lang="zh-CN" altLang="en-US" dirty="0" smtClean="0">
                <a:solidFill>
                  <a:schemeClr val="bg1"/>
                </a:solidFill>
                <a:latin typeface="黑体" panose="02010609060101010101" pitchFamily="49" charset="-122"/>
                <a:sym typeface="宋体" panose="02010600030101010101" pitchFamily="2" charset="-122"/>
              </a:rPr>
              <a:t>人</a:t>
            </a:r>
            <a:endParaRPr lang="en-US" altLang="zh-CN" dirty="0" smtClean="0">
              <a:solidFill>
                <a:schemeClr val="bg1"/>
              </a:solidFill>
              <a:latin typeface="黑体" panose="02010609060101010101" pitchFamily="49" charset="-122"/>
              <a:sym typeface="宋体" panose="02010600030101010101" pitchFamily="2" charset="-122"/>
            </a:endParaRPr>
          </a:p>
          <a:p>
            <a:pPr>
              <a:lnSpc>
                <a:spcPct val="110000"/>
              </a:lnSpc>
              <a:spcAft>
                <a:spcPts val="600"/>
              </a:spcAft>
            </a:pPr>
            <a:r>
              <a:rPr lang="zh-CN" altLang="en-US" dirty="0" smtClean="0">
                <a:solidFill>
                  <a:schemeClr val="bg1"/>
                </a:solidFill>
                <a:latin typeface="黑体" panose="02010609060101010101" pitchFamily="49" charset="-122"/>
                <a:sym typeface="宋体" panose="02010600030101010101" pitchFamily="2" charset="-122"/>
              </a:rPr>
              <a:t>  </a:t>
            </a:r>
            <a:r>
              <a:rPr lang="zh-CN" altLang="en-US" dirty="0" smtClean="0">
                <a:solidFill>
                  <a:srgbClr val="FFFF00"/>
                </a:solidFill>
                <a:latin typeface="黑体" panose="02010609060101010101" pitchFamily="49" charset="-122"/>
                <a:sym typeface="宋体" panose="02010600030101010101" pitchFamily="2" charset="-122"/>
              </a:rPr>
              <a:t>每天实有人数之和</a:t>
            </a:r>
            <a:r>
              <a:rPr lang="en-US" altLang="zh-CN" dirty="0" smtClean="0">
                <a:solidFill>
                  <a:schemeClr val="bg1"/>
                </a:solidFill>
                <a:latin typeface="黑体" panose="02010609060101010101" pitchFamily="49" charset="-122"/>
                <a:sym typeface="宋体" panose="02010600030101010101" pitchFamily="2" charset="-122"/>
              </a:rPr>
              <a:t>/</a:t>
            </a:r>
            <a:r>
              <a:rPr lang="zh-CN" altLang="en-US" dirty="0" smtClean="0">
                <a:solidFill>
                  <a:schemeClr val="bg1"/>
                </a:solidFill>
                <a:latin typeface="黑体" panose="02010609060101010101" pitchFamily="49" charset="-122"/>
                <a:sym typeface="宋体" panose="02010600030101010101" pitchFamily="2" charset="-122"/>
              </a:rPr>
              <a:t>天数</a:t>
            </a:r>
            <a:endParaRPr lang="zh-CN" altLang="en-US"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a:p>
            <a:pPr>
              <a:lnSpc>
                <a:spcPct val="110000"/>
              </a:lnSpc>
            </a:pPr>
            <a:r>
              <a:rPr lang="zh-CN" altLang="en-US" dirty="0" smtClean="0">
                <a:solidFill>
                  <a:schemeClr val="bg1"/>
                </a:solidFill>
                <a:latin typeface="黑体" panose="02010609060101010101" pitchFamily="49" charset="-122"/>
                <a:sym typeface="宋体" panose="02010600030101010101" pitchFamily="2" charset="-122"/>
              </a:rPr>
              <a:t>年平均人数：</a:t>
            </a:r>
            <a:r>
              <a:rPr lang="en-US" altLang="zh-CN" dirty="0" smtClean="0">
                <a:solidFill>
                  <a:schemeClr val="bg1"/>
                </a:solidFill>
                <a:latin typeface="黑体" panose="02010609060101010101" pitchFamily="49" charset="-122"/>
                <a:sym typeface="宋体" panose="02010600030101010101" pitchFamily="2" charset="-122"/>
              </a:rPr>
              <a:t>360/12</a:t>
            </a:r>
            <a:r>
              <a:rPr lang="zh-CN" altLang="en-US" dirty="0" smtClean="0">
                <a:solidFill>
                  <a:schemeClr val="bg1"/>
                </a:solidFill>
                <a:latin typeface="黑体" panose="02010609060101010101" pitchFamily="49" charset="-122"/>
                <a:sym typeface="宋体" panose="02010600030101010101" pitchFamily="2" charset="-122"/>
              </a:rPr>
              <a:t>（月份数）</a:t>
            </a:r>
            <a:r>
              <a:rPr lang="en-US" altLang="zh-CN" dirty="0" smtClean="0">
                <a:solidFill>
                  <a:schemeClr val="bg1"/>
                </a:solidFill>
                <a:latin typeface="黑体" panose="02010609060101010101" pitchFamily="49" charset="-122"/>
                <a:sym typeface="宋体" panose="02010600030101010101" pitchFamily="2" charset="-122"/>
              </a:rPr>
              <a:t>=30人</a:t>
            </a:r>
          </a:p>
          <a:p>
            <a:pPr>
              <a:lnSpc>
                <a:spcPct val="110000"/>
              </a:lnSpc>
            </a:pPr>
            <a:r>
              <a:rPr lang="en-US" altLang="zh-CN" dirty="0">
                <a:solidFill>
                  <a:schemeClr val="bg1"/>
                </a:solidFill>
                <a:latin typeface="黑体" panose="02010609060101010101" pitchFamily="49" charset="-122"/>
                <a:sym typeface="宋体" panose="02010600030101010101" pitchFamily="2" charset="-122"/>
              </a:rPr>
              <a:t> </a:t>
            </a:r>
            <a:r>
              <a:rPr lang="en-US" altLang="zh-CN" dirty="0" smtClean="0">
                <a:solidFill>
                  <a:schemeClr val="bg1"/>
                </a:solidFill>
                <a:latin typeface="黑体" panose="02010609060101010101" pitchFamily="49" charset="-122"/>
                <a:sym typeface="宋体" panose="02010600030101010101" pitchFamily="2" charset="-122"/>
              </a:rPr>
              <a:t>  </a:t>
            </a:r>
            <a:r>
              <a:rPr lang="zh-CN" altLang="en-US" dirty="0" smtClean="0">
                <a:solidFill>
                  <a:srgbClr val="FFFF00"/>
                </a:solidFill>
                <a:latin typeface="黑体" panose="02010609060101010101" pitchFamily="49" charset="-122"/>
                <a:sym typeface="宋体" panose="02010600030101010101" pitchFamily="2" charset="-122"/>
              </a:rPr>
              <a:t>每月平均人数之和</a:t>
            </a:r>
            <a:r>
              <a:rPr lang="en-US" altLang="zh-CN" dirty="0" smtClean="0">
                <a:solidFill>
                  <a:schemeClr val="bg1"/>
                </a:solidFill>
                <a:latin typeface="黑体" panose="02010609060101010101" pitchFamily="49" charset="-122"/>
                <a:sym typeface="宋体" panose="02010600030101010101" pitchFamily="2" charset="-122"/>
              </a:rPr>
              <a:t>/</a:t>
            </a:r>
            <a:r>
              <a:rPr lang="zh-CN" altLang="en-US" dirty="0" smtClean="0">
                <a:solidFill>
                  <a:schemeClr val="bg1"/>
                </a:solidFill>
                <a:latin typeface="黑体" panose="02010609060101010101" pitchFamily="49" charset="-122"/>
                <a:sym typeface="宋体" panose="02010600030101010101" pitchFamily="2" charset="-122"/>
              </a:rPr>
              <a:t>月份数</a:t>
            </a:r>
            <a:r>
              <a:rPr lang="zh-CN" altLang="en-US" dirty="0">
                <a:solidFill>
                  <a:srgbClr val="FF0000"/>
                </a:solidFill>
                <a:latin typeface="黑体" panose="02010609060101010101" pitchFamily="49" charset="-122"/>
                <a:sym typeface="宋体" panose="02010600030101010101" pitchFamily="2" charset="-122"/>
              </a:rPr>
              <a:t/>
            </a:r>
            <a:br>
              <a:rPr lang="zh-CN" altLang="en-US" dirty="0">
                <a:solidFill>
                  <a:srgbClr val="FF0000"/>
                </a:solidFill>
                <a:latin typeface="黑体" panose="02010609060101010101" pitchFamily="49" charset="-122"/>
                <a:sym typeface="宋体" panose="02010600030101010101" pitchFamily="2" charset="-122"/>
              </a:rPr>
            </a:b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23906"/>
          <p:cNvSpPr>
            <a:spLocks noGrp="1"/>
          </p:cNvSpPr>
          <p:nvPr>
            <p:ph type="title" idx="4294967295"/>
          </p:nvPr>
        </p:nvSpPr>
        <p:spPr>
          <a:xfrm>
            <a:off x="1310005" y="1195070"/>
            <a:ext cx="7716520" cy="5299075"/>
          </a:xfrm>
        </p:spPr>
        <p:txBody>
          <a:bodyPr lIns="90000" tIns="46800" rIns="90000" bIns="46800" anchor="b"/>
          <a:lstStyle/>
          <a:p>
            <a:pPr algn="l" defTabSz="914400">
              <a:lnSpc>
                <a:spcPct val="130000"/>
              </a:lnSpc>
            </a:pPr>
            <a:r>
              <a:rPr lang="en-US" altLang="zh-CN" sz="3200" dirty="0">
                <a:solidFill>
                  <a:schemeClr val="bg1"/>
                </a:solidFill>
                <a:latin typeface="黑体" panose="02010609060101010101" pitchFamily="49" charset="-122"/>
                <a:ea typeface="黑体" panose="02010609060101010101" pitchFamily="49" charset="-122"/>
                <a:sym typeface="黑体" panose="02010609060101010101" pitchFamily="49" charset="-122"/>
              </a:rPr>
              <a:t>    </a:t>
            </a:r>
            <a:r>
              <a:rPr lang="zh-CN" altLang="en-US" sz="3200" dirty="0">
                <a:solidFill>
                  <a:schemeClr val="bg1"/>
                </a:solidFill>
                <a:latin typeface="黑体" panose="02010609060101010101" pitchFamily="49" charset="-122"/>
                <a:ea typeface="黑体" panose="02010609060101010101" pitchFamily="49" charset="-122"/>
                <a:sym typeface="黑体" panose="02010609060101010101" pitchFamily="49" charset="-122"/>
              </a:rPr>
              <a:t>对新建立不满整月的单位（月中或月末建立），在计算报告月的平均人数时，应以其建立后各天实有人数之和，除以报告期日历日数求得，而不能除以该单位建立的天数。</a:t>
            </a:r>
            <a:br>
              <a:rPr lang="zh-CN" altLang="en-US" sz="3200" dirty="0">
                <a:solidFill>
                  <a:schemeClr val="bg1"/>
                </a:solidFill>
                <a:latin typeface="黑体" panose="02010609060101010101" pitchFamily="49" charset="-122"/>
                <a:ea typeface="黑体" panose="02010609060101010101" pitchFamily="49" charset="-122"/>
                <a:sym typeface="黑体" panose="02010609060101010101" pitchFamily="49" charset="-122"/>
              </a:rPr>
            </a:br>
            <a:r>
              <a:rPr lang="zh-CN" altLang="en-US" sz="3200" dirty="0">
                <a:solidFill>
                  <a:schemeClr val="bg1"/>
                </a:solidFill>
                <a:latin typeface="黑体" panose="02010609060101010101" pitchFamily="49" charset="-122"/>
                <a:ea typeface="黑体" panose="02010609060101010101" pitchFamily="49" charset="-122"/>
                <a:sym typeface="黑体" panose="02010609060101010101" pitchFamily="49" charset="-122"/>
              </a:rPr>
              <a:t>    在年内新成立的单位年平均人数计算方法为：从</a:t>
            </a:r>
            <a:r>
              <a:rPr lang="zh-CN" altLang="en-US" sz="3200" b="1" dirty="0">
                <a:solidFill>
                  <a:srgbClr val="FFFF00"/>
                </a:solidFill>
                <a:latin typeface="黑体" panose="02010609060101010101" pitchFamily="49" charset="-122"/>
                <a:ea typeface="黑体" panose="02010609060101010101" pitchFamily="49" charset="-122"/>
                <a:sym typeface="黑体" panose="02010609060101010101" pitchFamily="49" charset="-122"/>
              </a:rPr>
              <a:t>实际开工之月</a:t>
            </a:r>
            <a:r>
              <a:rPr lang="zh-CN" altLang="en-US" sz="3200" dirty="0">
                <a:solidFill>
                  <a:schemeClr val="bg1"/>
                </a:solidFill>
                <a:latin typeface="黑体" panose="02010609060101010101" pitchFamily="49" charset="-122"/>
                <a:ea typeface="黑体" panose="02010609060101010101" pitchFamily="49" charset="-122"/>
                <a:sym typeface="黑体" panose="02010609060101010101" pitchFamily="49" charset="-122"/>
              </a:rPr>
              <a:t>起到年底的月平均人数相加除以</a:t>
            </a:r>
            <a:r>
              <a:rPr lang="en-US" altLang="zh-CN" sz="3200" dirty="0">
                <a:solidFill>
                  <a:schemeClr val="bg1"/>
                </a:solidFill>
                <a:latin typeface="黑体" panose="02010609060101010101" pitchFamily="49" charset="-122"/>
                <a:ea typeface="黑体" panose="02010609060101010101" pitchFamily="49" charset="-122"/>
                <a:sym typeface="黑体" panose="02010609060101010101" pitchFamily="49" charset="-122"/>
              </a:rPr>
              <a:t>12</a:t>
            </a:r>
            <a:r>
              <a:rPr lang="zh-CN" altLang="en-US" sz="3200" dirty="0">
                <a:solidFill>
                  <a:schemeClr val="bg1"/>
                </a:solidFill>
                <a:latin typeface="黑体" panose="02010609060101010101" pitchFamily="49" charset="-122"/>
                <a:ea typeface="黑体" panose="02010609060101010101" pitchFamily="49" charset="-122"/>
                <a:sym typeface="黑体" panose="02010609060101010101" pitchFamily="49" charset="-122"/>
              </a:rPr>
              <a:t>个月</a:t>
            </a:r>
            <a:r>
              <a:rPr lang="zh-CN" altLang="en-US" sz="3600" dirty="0">
                <a:solidFill>
                  <a:schemeClr val="bg1"/>
                </a:solidFill>
                <a:latin typeface="黑体" panose="02010609060101010101" pitchFamily="49" charset="-122"/>
                <a:ea typeface="黑体" panose="02010609060101010101" pitchFamily="49" charset="-122"/>
                <a:sym typeface="黑体" panose="02010609060101010101" pitchFamily="49" charset="-122"/>
              </a:rPr>
              <a:t>。</a:t>
            </a:r>
          </a:p>
        </p:txBody>
      </p:sp>
      <p:sp>
        <p:nvSpPr>
          <p:cNvPr id="2" name="标题 1"/>
          <p:cNvSpPr/>
          <p:nvPr/>
        </p:nvSpPr>
        <p:spPr>
          <a:xfrm>
            <a:off x="1127760" y="283845"/>
            <a:ext cx="4617720"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从业人员平均人数</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42976" y="2500306"/>
            <a:ext cx="7642225" cy="1421928"/>
          </a:xfrm>
          <a:prstGeom prst="rect">
            <a:avLst/>
          </a:prstGeom>
          <a:noFill/>
          <a:ln w="9525">
            <a:noFill/>
          </a:ln>
        </p:spPr>
        <p:txBody>
          <a:bodyPr wrap="square">
            <a:spAutoFit/>
          </a:bodyPr>
          <a:lstStyle/>
          <a:p>
            <a:pPr>
              <a:lnSpc>
                <a:spcPct val="120000"/>
              </a:lnSpc>
            </a:pPr>
            <a:r>
              <a:rPr lang="zh-CN" altLang="en-US" dirty="0" smtClean="0">
                <a:solidFill>
                  <a:schemeClr val="bg1"/>
                </a:solidFill>
                <a:latin typeface="黑体" panose="02010609060101010101" pitchFamily="49" charset="-122"/>
              </a:rPr>
              <a:t>“四上”企业</a:t>
            </a:r>
            <a:r>
              <a:rPr lang="zh-CN" dirty="0" smtClean="0">
                <a:solidFill>
                  <a:schemeClr val="bg1"/>
                </a:solidFill>
                <a:latin typeface="黑体" panose="02010609060101010101" pitchFamily="49" charset="-122"/>
              </a:rPr>
              <a:t>以外</a:t>
            </a:r>
            <a:r>
              <a:rPr lang="zh-CN" dirty="0">
                <a:solidFill>
                  <a:schemeClr val="bg1"/>
                </a:solidFill>
                <a:latin typeface="黑体" panose="02010609060101010101" pitchFamily="49" charset="-122"/>
              </a:rPr>
              <a:t>的</a:t>
            </a:r>
            <a:r>
              <a:rPr lang="zh-CN" dirty="0">
                <a:solidFill>
                  <a:srgbClr val="FFFF00"/>
                </a:solidFill>
                <a:latin typeface="黑体" panose="02010609060101010101" pitchFamily="49" charset="-122"/>
              </a:rPr>
              <a:t>抽中样本法人单位。</a:t>
            </a:r>
          </a:p>
        </p:txBody>
      </p:sp>
      <p:cxnSp>
        <p:nvCxnSpPr>
          <p:cNvPr id="37" name="直接连接符 36"/>
          <p:cNvCxnSpPr/>
          <p:nvPr/>
        </p:nvCxnSpPr>
        <p:spPr>
          <a:xfrm>
            <a:off x="1074420" y="1051560"/>
            <a:ext cx="2705100" cy="127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88085" y="1586230"/>
            <a:ext cx="7729220" cy="675640"/>
          </a:xfrm>
          <a:prstGeom prst="rect">
            <a:avLst/>
          </a:prstGeom>
          <a:noFill/>
        </p:spPr>
        <p:txBody>
          <a:bodyPr wrap="square" rtlCol="0">
            <a:spAutoFit/>
          </a:bodyPr>
          <a:lstStyle/>
          <a:p>
            <a:r>
              <a:rPr lang="zh-CN" altLang="en-US" sz="3800" b="1">
                <a:solidFill>
                  <a:srgbClr val="FFFF00"/>
                </a:solidFill>
                <a:latin typeface="黑体" panose="02010609060101010101" pitchFamily="49" charset="-122"/>
                <a:cs typeface="黑体" panose="02010609060101010101" pitchFamily="49" charset="-122"/>
              </a:rPr>
              <a:t>非一套表（</a:t>
            </a:r>
            <a:r>
              <a:rPr lang="en-US" altLang="zh-CN" sz="3800" b="1">
                <a:solidFill>
                  <a:srgbClr val="FFFF00"/>
                </a:solidFill>
                <a:latin typeface="黑体" panose="02010609060101010101" pitchFamily="49" charset="-122"/>
                <a:cs typeface="黑体" panose="02010609060101010101" pitchFamily="49" charset="-122"/>
              </a:rPr>
              <a:t>I102-2</a:t>
            </a:r>
            <a:r>
              <a:rPr lang="zh-CN" altLang="en-US" sz="3800" b="1">
                <a:solidFill>
                  <a:srgbClr val="FFFF00"/>
                </a:solidFill>
                <a:latin typeface="黑体" panose="02010609060101010101" pitchFamily="49" charset="-122"/>
                <a:cs typeface="黑体" panose="02010609060101010101" pitchFamily="49" charset="-122"/>
              </a:rPr>
              <a:t>表和</a:t>
            </a:r>
            <a:r>
              <a:rPr lang="en-US" altLang="zh-CN" sz="3800" b="1">
                <a:solidFill>
                  <a:srgbClr val="FFFF00"/>
                </a:solidFill>
                <a:latin typeface="黑体" panose="02010609060101010101" pitchFamily="49" charset="-122"/>
                <a:cs typeface="黑体" panose="02010609060101010101" pitchFamily="49" charset="-122"/>
              </a:rPr>
              <a:t>I202-2</a:t>
            </a:r>
            <a:r>
              <a:rPr lang="zh-CN" altLang="en-US" sz="3800" b="1">
                <a:solidFill>
                  <a:srgbClr val="FFFF00"/>
                </a:solidFill>
                <a:latin typeface="黑体" panose="02010609060101010101" pitchFamily="49" charset="-122"/>
                <a:cs typeface="黑体" panose="02010609060101010101" pitchFamily="49" charset="-122"/>
              </a:rPr>
              <a:t>表）：</a:t>
            </a:r>
          </a:p>
        </p:txBody>
      </p:sp>
      <p:sp>
        <p:nvSpPr>
          <p:cNvPr id="6" name="文本框 4"/>
          <p:cNvSpPr txBox="1"/>
          <p:nvPr/>
        </p:nvSpPr>
        <p:spPr>
          <a:xfrm>
            <a:off x="1142976" y="285728"/>
            <a:ext cx="5923280" cy="646331"/>
          </a:xfrm>
          <a:prstGeom prst="rect">
            <a:avLst/>
          </a:prstGeom>
          <a:noFill/>
        </p:spPr>
        <p:txBody>
          <a:bodyPr wrap="square" rtlCol="0">
            <a:spAutoFit/>
          </a:bodyPr>
          <a:lstStyle/>
          <a:p>
            <a:r>
              <a:rPr lang="zh-CN" altLang="en-US" b="1" dirty="0" smtClean="0">
                <a:solidFill>
                  <a:srgbClr val="FFFF00"/>
                </a:solidFill>
                <a:latin typeface="微软雅黑" panose="020B0503020204020204" pitchFamily="34" charset="-122"/>
                <a:ea typeface="微软雅黑" panose="020B0503020204020204" pitchFamily="34" charset="-122"/>
              </a:rPr>
              <a:t>① 统计范围、报送时间等</a:t>
            </a:r>
            <a:endParaRPr lang="zh-CN" altLang="en-US"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31073"/>
          <p:cNvSpPr>
            <a:spLocks noGrp="1"/>
          </p:cNvSpPr>
          <p:nvPr>
            <p:ph type="title" idx="4294967295"/>
          </p:nvPr>
        </p:nvSpPr>
        <p:spPr>
          <a:xfrm>
            <a:off x="1074738" y="2882900"/>
            <a:ext cx="7672387" cy="3121025"/>
          </a:xfrm>
        </p:spPr>
        <p:txBody>
          <a:bodyPr anchor="ctr"/>
          <a:lstStyle/>
          <a:p>
            <a:pPr algn="l">
              <a:lnSpc>
                <a:spcPct val="110000"/>
              </a:lnSpc>
            </a:pPr>
            <a:r>
              <a:rPr lang="en-US" altLang="zh-CN" sz="3600" dirty="0">
                <a:solidFill>
                  <a:schemeClr val="bg1"/>
                </a:solidFill>
                <a:latin typeface="黑体" panose="02010609060101010101" pitchFamily="49" charset="-122"/>
                <a:ea typeface="黑体" panose="02010609060101010101" pitchFamily="49" charset="-122"/>
              </a:rPr>
              <a:t>    </a:t>
            </a:r>
            <a:endParaRPr lang="zh-CN" altLang="en-US" sz="3600" dirty="0">
              <a:solidFill>
                <a:schemeClr val="bg1"/>
              </a:solidFill>
              <a:latin typeface="黑体" panose="02010609060101010101" pitchFamily="49" charset="-122"/>
              <a:ea typeface="黑体" panose="02010609060101010101" pitchFamily="49" charset="-122"/>
            </a:endParaRPr>
          </a:p>
        </p:txBody>
      </p:sp>
      <p:sp>
        <p:nvSpPr>
          <p:cNvPr id="28675" name="文本框 1"/>
          <p:cNvSpPr txBox="1"/>
          <p:nvPr/>
        </p:nvSpPr>
        <p:spPr>
          <a:xfrm>
            <a:off x="1093788" y="214290"/>
            <a:ext cx="8050212" cy="3136900"/>
          </a:xfrm>
          <a:prstGeom prst="rect">
            <a:avLst/>
          </a:prstGeom>
          <a:noFill/>
          <a:ln w="9525">
            <a:noFill/>
          </a:ln>
        </p:spPr>
        <p:txBody>
          <a:bodyPr wrap="square" anchor="t">
            <a:spAutoFit/>
          </a:bodyPr>
          <a:lstStyle/>
          <a:p>
            <a:pPr>
              <a:lnSpc>
                <a:spcPct val="110000"/>
              </a:lnSpc>
            </a:pP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例：某公司</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2020</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年</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8</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月成立，</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12</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月</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31</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日的人数</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12</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人；</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8-11</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月从业人员月平均人数为</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15</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人，</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12</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月平均人数为</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10</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人。</a:t>
            </a:r>
            <a:b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b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求：</a:t>
            </a:r>
            <a:r>
              <a:rPr lang="en-US" altLang="zh-CN" dirty="0">
                <a:solidFill>
                  <a:schemeClr val="bg1"/>
                </a:solidFill>
                <a:latin typeface="黑体" panose="02010609060101010101" pitchFamily="49" charset="-122"/>
                <a:ea typeface="黑体" panose="02010609060101010101" pitchFamily="49" charset="-122"/>
                <a:sym typeface="宋体" panose="02010600030101010101" pitchFamily="2" charset="-122"/>
              </a:rPr>
              <a:t>2020</a:t>
            </a:r>
            <a: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t>年全年从业人员平均人数</a:t>
            </a:r>
            <a:br>
              <a:rPr lang="zh-CN" altLang="en-US" dirty="0">
                <a:solidFill>
                  <a:schemeClr val="bg1"/>
                </a:solidFill>
                <a:latin typeface="黑体" panose="02010609060101010101" pitchFamily="49" charset="-122"/>
                <a:ea typeface="黑体" panose="02010609060101010101" pitchFamily="49" charset="-122"/>
                <a:sym typeface="宋体" panose="02010600030101010101" pitchFamily="2" charset="-122"/>
              </a:rPr>
            </a:br>
            <a:endParaRPr lang="zh-CN" altLang="en-US" dirty="0">
              <a:latin typeface="Times New Roman" panose="02020603050405020304" pitchFamily="18" charset="0"/>
              <a:ea typeface="黑体" panose="02010609060101010101" pitchFamily="49" charset="-122"/>
            </a:endParaRPr>
          </a:p>
        </p:txBody>
      </p:sp>
      <p:sp>
        <p:nvSpPr>
          <p:cNvPr id="2" name="文本框 1"/>
          <p:cNvSpPr txBox="1"/>
          <p:nvPr/>
        </p:nvSpPr>
        <p:spPr>
          <a:xfrm>
            <a:off x="1254125" y="2643182"/>
            <a:ext cx="7889875" cy="2529923"/>
          </a:xfrm>
          <a:prstGeom prst="rect">
            <a:avLst/>
          </a:prstGeom>
          <a:noFill/>
        </p:spPr>
        <p:txBody>
          <a:bodyPr wrap="square" rtlCol="0">
            <a:spAutoFit/>
          </a:bodyPr>
          <a:lstStyle/>
          <a:p>
            <a:pPr>
              <a:lnSpc>
                <a:spcPct val="110000"/>
              </a:lnSpc>
            </a:pPr>
            <a:r>
              <a:rPr lang="zh-CN" altLang="en-US" dirty="0">
                <a:solidFill>
                  <a:schemeClr val="bg1"/>
                </a:solidFill>
                <a:latin typeface="黑体" panose="02010609060101010101" pitchFamily="49" charset="-122"/>
                <a:sym typeface="宋体" panose="02010600030101010101" pitchFamily="2" charset="-122"/>
              </a:rPr>
              <a:t>（</a:t>
            </a:r>
            <a:r>
              <a:rPr lang="en-US" altLang="zh-CN" dirty="0">
                <a:solidFill>
                  <a:schemeClr val="bg1"/>
                </a:solidFill>
                <a:latin typeface="黑体" panose="02010609060101010101" pitchFamily="49" charset="-122"/>
                <a:sym typeface="宋体" panose="02010600030101010101" pitchFamily="2" charset="-122"/>
              </a:rPr>
              <a:t>15*4+10</a:t>
            </a:r>
            <a:r>
              <a:rPr lang="zh-CN" altLang="en-US" dirty="0">
                <a:solidFill>
                  <a:schemeClr val="bg1"/>
                </a:solidFill>
                <a:latin typeface="黑体" panose="02010609060101010101" pitchFamily="49" charset="-122"/>
                <a:sym typeface="宋体" panose="02010600030101010101" pitchFamily="2" charset="-122"/>
              </a:rPr>
              <a:t>）</a:t>
            </a:r>
            <a:r>
              <a:rPr lang="en-US" altLang="zh-CN" dirty="0">
                <a:solidFill>
                  <a:schemeClr val="bg1"/>
                </a:solidFill>
                <a:latin typeface="黑体" panose="02010609060101010101" pitchFamily="49" charset="-122"/>
                <a:sym typeface="宋体" panose="02010600030101010101" pitchFamily="2" charset="-122"/>
              </a:rPr>
              <a:t>/12=5.8≈6</a:t>
            </a:r>
            <a:r>
              <a:rPr lang="zh-CN" altLang="en-US" dirty="0" smtClean="0">
                <a:solidFill>
                  <a:schemeClr val="bg1"/>
                </a:solidFill>
                <a:latin typeface="黑体" panose="02010609060101010101" pitchFamily="49" charset="-122"/>
                <a:sym typeface="宋体" panose="02010600030101010101" pitchFamily="2" charset="-122"/>
              </a:rPr>
              <a:t>人</a:t>
            </a:r>
            <a:endParaRPr lang="zh-CN" altLang="en-US"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a:p>
            <a:pPr>
              <a:lnSpc>
                <a:spcPct val="110000"/>
              </a:lnSpc>
            </a:pPr>
            <a:r>
              <a:rPr lang="zh-CN" altLang="en-US" dirty="0">
                <a:solidFill>
                  <a:schemeClr val="bg1"/>
                </a:solidFill>
                <a:latin typeface="黑体" panose="02010609060101010101" pitchFamily="49" charset="-122"/>
                <a:sym typeface="宋体" panose="02010600030101010101" pitchFamily="2" charset="-122"/>
              </a:rPr>
              <a:t>（</a:t>
            </a:r>
            <a:r>
              <a:rPr lang="en-US" altLang="zh-CN" dirty="0">
                <a:solidFill>
                  <a:schemeClr val="bg1"/>
                </a:solidFill>
                <a:latin typeface="黑体" panose="02010609060101010101" pitchFamily="49" charset="-122"/>
                <a:sym typeface="宋体" panose="02010600030101010101" pitchFamily="2" charset="-122"/>
              </a:rPr>
              <a:t>15*4+10</a:t>
            </a:r>
            <a:r>
              <a:rPr lang="zh-CN" altLang="en-US" dirty="0">
                <a:solidFill>
                  <a:schemeClr val="bg1"/>
                </a:solidFill>
                <a:latin typeface="黑体" panose="02010609060101010101" pitchFamily="49" charset="-122"/>
                <a:sym typeface="宋体" panose="02010600030101010101" pitchFamily="2" charset="-122"/>
              </a:rPr>
              <a:t>）</a:t>
            </a:r>
            <a:r>
              <a:rPr lang="en-US" altLang="zh-CN" dirty="0">
                <a:solidFill>
                  <a:schemeClr val="bg1"/>
                </a:solidFill>
                <a:latin typeface="黑体" panose="02010609060101010101" pitchFamily="49" charset="-122"/>
                <a:sym typeface="宋体" panose="02010600030101010101" pitchFamily="2" charset="-122"/>
              </a:rPr>
              <a:t>/5=14</a:t>
            </a:r>
            <a:r>
              <a:rPr lang="en-US" altLang="zh-CN" dirty="0" smtClean="0">
                <a:solidFill>
                  <a:schemeClr val="bg1"/>
                </a:solidFill>
                <a:latin typeface="黑体" panose="02010609060101010101" pitchFamily="49" charset="-122"/>
                <a:sym typeface="宋体" panose="02010600030101010101" pitchFamily="2" charset="-122"/>
              </a:rPr>
              <a:t>人</a:t>
            </a:r>
            <a:endParaRPr lang="zh-CN" altLang="en-US" dirty="0">
              <a:solidFill>
                <a:srgbClr val="FF0000"/>
              </a:solidFill>
              <a:latin typeface="黑体" panose="02010609060101010101" pitchFamily="49" charset="-122"/>
              <a:sym typeface="宋体" panose="02010600030101010101" pitchFamily="2" charset="-122"/>
            </a:endParaRPr>
          </a:p>
          <a:p>
            <a:pPr>
              <a:lnSpc>
                <a:spcPct val="110000"/>
              </a:lnSpc>
            </a:pPr>
            <a:r>
              <a:rPr lang="zh-CN" altLang="en-US" dirty="0">
                <a:solidFill>
                  <a:srgbClr val="FF0000"/>
                </a:solidFill>
                <a:latin typeface="黑体" panose="02010609060101010101" pitchFamily="49" charset="-122"/>
                <a:sym typeface="宋体" panose="02010600030101010101" pitchFamily="2" charset="-122"/>
              </a:rPr>
              <a:t/>
            </a:r>
            <a:br>
              <a:rPr lang="zh-CN" altLang="en-US" dirty="0">
                <a:solidFill>
                  <a:srgbClr val="FF0000"/>
                </a:solidFill>
                <a:latin typeface="黑体" panose="02010609060101010101" pitchFamily="49" charset="-122"/>
                <a:sym typeface="宋体" panose="02010600030101010101" pitchFamily="2" charset="-122"/>
              </a:rPr>
            </a:br>
            <a:endParaRPr lang="zh-CN" altLang="en-US" dirty="0"/>
          </a:p>
        </p:txBody>
      </p:sp>
      <p:sp>
        <p:nvSpPr>
          <p:cNvPr id="5" name="TextBox 4"/>
          <p:cNvSpPr txBox="1"/>
          <p:nvPr/>
        </p:nvSpPr>
        <p:spPr>
          <a:xfrm>
            <a:off x="6215074" y="2928934"/>
            <a:ext cx="1285884" cy="769441"/>
          </a:xfrm>
          <a:prstGeom prst="rect">
            <a:avLst/>
          </a:prstGeom>
          <a:noFill/>
        </p:spPr>
        <p:txBody>
          <a:bodyPr wrap="square" rtlCol="0">
            <a:spAutoFit/>
          </a:bodyPr>
          <a:lstStyle/>
          <a:p>
            <a:r>
              <a:rPr lang="zh-CN" altLang="en-US" sz="4400" dirty="0" smtClean="0">
                <a:solidFill>
                  <a:srgbClr val="FF0000"/>
                </a:solidFill>
                <a:latin typeface="黑体" pitchFamily="49" charset="-122"/>
              </a:rPr>
              <a:t>√</a:t>
            </a:r>
            <a:endParaRPr lang="zh-CN" altLang="en-US" sz="4400" dirty="0">
              <a:solidFill>
                <a:srgbClr val="FF0000"/>
              </a:solidFill>
              <a:latin typeface="黑体" pitchFamily="49" charset="-122"/>
            </a:endParaRPr>
          </a:p>
        </p:txBody>
      </p:sp>
      <p:sp>
        <p:nvSpPr>
          <p:cNvPr id="7" name="TextBox 6"/>
          <p:cNvSpPr txBox="1"/>
          <p:nvPr/>
        </p:nvSpPr>
        <p:spPr>
          <a:xfrm>
            <a:off x="142844" y="4000504"/>
            <a:ext cx="9358346" cy="2605842"/>
          </a:xfrm>
          <a:prstGeom prst="rect">
            <a:avLst/>
          </a:prstGeom>
          <a:noFill/>
        </p:spPr>
        <p:txBody>
          <a:bodyPr wrap="square" rtlCol="0">
            <a:spAutoFit/>
          </a:bodyPr>
          <a:lstStyle/>
          <a:p>
            <a:pPr>
              <a:lnSpc>
                <a:spcPts val="4900"/>
              </a:lnSpc>
            </a:pPr>
            <a:r>
              <a:rPr lang="zh-CN" altLang="en-US" sz="3200" dirty="0" smtClean="0">
                <a:solidFill>
                  <a:srgbClr val="FFFF00"/>
                </a:solidFill>
                <a:latin typeface="黑体" panose="02010609060101010101" pitchFamily="49" charset="-122"/>
                <a:sym typeface="宋体" panose="02010600030101010101" pitchFamily="2" charset="-122"/>
              </a:rPr>
              <a:t>注意</a:t>
            </a:r>
            <a:r>
              <a:rPr lang="en-US" altLang="zh-CN" sz="3200" dirty="0" smtClean="0">
                <a:solidFill>
                  <a:srgbClr val="FFFF00"/>
                </a:solidFill>
                <a:latin typeface="黑体" panose="02010609060101010101" pitchFamily="49" charset="-122"/>
                <a:sym typeface="宋体" panose="02010600030101010101" pitchFamily="2" charset="-122"/>
              </a:rPr>
              <a:t>:  </a:t>
            </a:r>
            <a:r>
              <a:rPr lang="zh-CN" altLang="en-US" sz="3200" dirty="0" smtClean="0">
                <a:solidFill>
                  <a:schemeClr val="bg1"/>
                </a:solidFill>
                <a:latin typeface="黑体" panose="02010609060101010101" pitchFamily="49" charset="-122"/>
                <a:sym typeface="宋体" panose="02010600030101010101" pitchFamily="2" charset="-122"/>
              </a:rPr>
              <a:t>应该除以</a:t>
            </a:r>
            <a:r>
              <a:rPr lang="en-US" altLang="zh-CN" sz="3200" dirty="0" smtClean="0">
                <a:solidFill>
                  <a:schemeClr val="bg1"/>
                </a:solidFill>
                <a:latin typeface="黑体" panose="02010609060101010101" pitchFamily="49" charset="-122"/>
                <a:sym typeface="宋体" panose="02010600030101010101" pitchFamily="2" charset="-122"/>
              </a:rPr>
              <a:t>12</a:t>
            </a:r>
            <a:r>
              <a:rPr lang="zh-CN" altLang="en-US" sz="3200" dirty="0" smtClean="0">
                <a:solidFill>
                  <a:schemeClr val="bg1"/>
                </a:solidFill>
                <a:latin typeface="黑体" panose="02010609060101010101" pitchFamily="49" charset="-122"/>
                <a:sym typeface="宋体" panose="02010600030101010101" pitchFamily="2" charset="-122"/>
              </a:rPr>
              <a:t>个月不能除</a:t>
            </a:r>
            <a:r>
              <a:rPr lang="en-US" altLang="zh-CN" sz="3200" dirty="0" smtClean="0">
                <a:solidFill>
                  <a:schemeClr val="bg1"/>
                </a:solidFill>
                <a:latin typeface="黑体" panose="02010609060101010101" pitchFamily="49" charset="-122"/>
                <a:sym typeface="宋体" panose="02010600030101010101" pitchFamily="2" charset="-122"/>
              </a:rPr>
              <a:t>5</a:t>
            </a:r>
            <a:r>
              <a:rPr lang="zh-CN" altLang="en-US" sz="3200" dirty="0" smtClean="0">
                <a:solidFill>
                  <a:schemeClr val="bg1"/>
                </a:solidFill>
                <a:latin typeface="黑体" panose="02010609060101010101" pitchFamily="49" charset="-122"/>
                <a:sym typeface="宋体" panose="02010600030101010101" pitchFamily="2" charset="-122"/>
              </a:rPr>
              <a:t>个月</a:t>
            </a:r>
            <a:r>
              <a:rPr lang="en-US" altLang="zh-CN" sz="3200" dirty="0" smtClean="0">
                <a:solidFill>
                  <a:schemeClr val="bg1"/>
                </a:solidFill>
                <a:latin typeface="黑体" panose="02010609060101010101" pitchFamily="49" charset="-122"/>
                <a:sym typeface="宋体" panose="02010600030101010101" pitchFamily="2" charset="-122"/>
              </a:rPr>
              <a:t>!</a:t>
            </a:r>
          </a:p>
          <a:p>
            <a:pPr>
              <a:lnSpc>
                <a:spcPts val="4900"/>
              </a:lnSpc>
            </a:pPr>
            <a:r>
              <a:rPr lang="zh-CN" altLang="en-US" sz="3200" dirty="0" smtClean="0">
                <a:solidFill>
                  <a:schemeClr val="bg1"/>
                </a:solidFill>
                <a:latin typeface="黑体" panose="02010609060101010101" pitchFamily="49" charset="-122"/>
                <a:sym typeface="宋体" panose="02010600030101010101" pitchFamily="2" charset="-122"/>
              </a:rPr>
              <a:t>       亦不能用期末人数</a:t>
            </a:r>
            <a:r>
              <a:rPr lang="en-US" altLang="zh-CN" sz="3200" dirty="0" smtClean="0">
                <a:solidFill>
                  <a:schemeClr val="bg1"/>
                </a:solidFill>
                <a:latin typeface="黑体" panose="02010609060101010101" pitchFamily="49" charset="-122"/>
                <a:sym typeface="宋体" panose="02010600030101010101" pitchFamily="2" charset="-122"/>
              </a:rPr>
              <a:t>12</a:t>
            </a:r>
            <a:r>
              <a:rPr lang="zh-CN" altLang="en-US" sz="3200" dirty="0" smtClean="0">
                <a:solidFill>
                  <a:schemeClr val="bg1"/>
                </a:solidFill>
                <a:latin typeface="黑体" panose="02010609060101010101" pitchFamily="49" charset="-122"/>
                <a:sym typeface="宋体" panose="02010600030101010101" pitchFamily="2" charset="-122"/>
              </a:rPr>
              <a:t>人来代替。</a:t>
            </a:r>
            <a:endParaRPr lang="en-US" altLang="zh-CN" sz="3200" dirty="0" smtClean="0">
              <a:solidFill>
                <a:schemeClr val="bg1"/>
              </a:solidFill>
              <a:latin typeface="黑体" panose="02010609060101010101" pitchFamily="49" charset="-122"/>
              <a:sym typeface="宋体" panose="02010600030101010101" pitchFamily="2" charset="-122"/>
            </a:endParaRPr>
          </a:p>
          <a:p>
            <a:pPr>
              <a:lnSpc>
                <a:spcPts val="4900"/>
              </a:lnSpc>
            </a:pPr>
            <a:r>
              <a:rPr lang="zh-CN" altLang="en-US" sz="3200" dirty="0" smtClean="0">
                <a:solidFill>
                  <a:schemeClr val="bg1"/>
                </a:solidFill>
                <a:latin typeface="黑体" panose="02010609060101010101" pitchFamily="49" charset="-122"/>
                <a:sym typeface="宋体" panose="02010600030101010101" pitchFamily="2" charset="-122"/>
              </a:rPr>
              <a:t>       计算结果有小数点，进一位。</a:t>
            </a:r>
            <a:endParaRPr lang="en-US" altLang="zh-CN" sz="3200" dirty="0" smtClean="0">
              <a:solidFill>
                <a:schemeClr val="bg1"/>
              </a:solidFill>
              <a:latin typeface="黑体" panose="02010609060101010101" pitchFamily="49" charset="-122"/>
              <a:sym typeface="宋体" panose="02010600030101010101" pitchFamily="2" charset="-122"/>
            </a:endParaRPr>
          </a:p>
          <a:p>
            <a:pPr>
              <a:lnSpc>
                <a:spcPts val="4900"/>
              </a:lnSpc>
            </a:pPr>
            <a:r>
              <a:rPr lang="zh-CN" altLang="en-US" sz="3200" dirty="0" smtClean="0">
                <a:solidFill>
                  <a:schemeClr val="bg1"/>
                </a:solidFill>
                <a:latin typeface="黑体" panose="02010609060101010101" pitchFamily="49" charset="-122"/>
                <a:sym typeface="宋体" panose="02010600030101010101" pitchFamily="2" charset="-122"/>
              </a:rPr>
              <a:t>公休日与节假日的人数应按前一天的人数计算</a:t>
            </a:r>
            <a:endParaRPr lang="zh-CN"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4578"/>
          <p:cNvSpPr txBox="1"/>
          <p:nvPr/>
        </p:nvSpPr>
        <p:spPr>
          <a:xfrm>
            <a:off x="1116013" y="1656715"/>
            <a:ext cx="7921625" cy="4355465"/>
          </a:xfrm>
          <a:prstGeom prst="rect">
            <a:avLst/>
          </a:prstGeom>
          <a:noFill/>
          <a:ln w="9525">
            <a:noFill/>
          </a:ln>
        </p:spPr>
        <p:txBody>
          <a:bodyPr wrap="square" anchor="t">
            <a:spAutoFit/>
          </a:bodyPr>
          <a:lstStyle/>
          <a:p>
            <a:pPr>
              <a:lnSpc>
                <a:spcPct val="110000"/>
              </a:lnSpc>
            </a:pPr>
            <a:r>
              <a:rPr lang="zh-CN" altLang="en-US" dirty="0">
                <a:solidFill>
                  <a:schemeClr val="bg1"/>
                </a:solidFill>
                <a:latin typeface="Times New Roman" panose="02020603050405020304" pitchFamily="18" charset="0"/>
                <a:ea typeface="黑体" panose="02010609060101010101" pitchFamily="49" charset="-122"/>
              </a:rPr>
              <a:t>     </a:t>
            </a:r>
            <a:r>
              <a:rPr lang="zh-CN" altLang="en-US" dirty="0" smtClean="0">
                <a:solidFill>
                  <a:schemeClr val="bg1"/>
                </a:solidFill>
                <a:latin typeface="Times New Roman" panose="02020603050405020304" pitchFamily="18" charset="0"/>
                <a:ea typeface="黑体" panose="02010609060101010101" pitchFamily="49" charset="-122"/>
              </a:rPr>
              <a:t>指</a:t>
            </a:r>
            <a:r>
              <a:rPr lang="zh-CN" altLang="en-US" dirty="0">
                <a:solidFill>
                  <a:schemeClr val="bg1"/>
                </a:solidFill>
                <a:latin typeface="Times New Roman" panose="02020603050405020304" pitchFamily="18" charset="0"/>
                <a:ea typeface="黑体" panose="02010609060101010101" pitchFamily="49" charset="-122"/>
              </a:rPr>
              <a:t>本单位在报告期内（季度或年度）直接支付给本单位全部从业人员的劳动报酬总额。</a:t>
            </a:r>
          </a:p>
          <a:p>
            <a:pPr>
              <a:lnSpc>
                <a:spcPct val="110000"/>
              </a:lnSpc>
            </a:pPr>
            <a:r>
              <a:rPr lang="zh-CN" altLang="en-US" dirty="0">
                <a:solidFill>
                  <a:schemeClr val="bg1"/>
                </a:solidFill>
                <a:latin typeface="Times New Roman" panose="02020603050405020304" pitchFamily="18" charset="0"/>
                <a:ea typeface="黑体" panose="02010609060101010101" pitchFamily="49" charset="-122"/>
              </a:rPr>
              <a:t>     </a:t>
            </a:r>
            <a:r>
              <a:rPr lang="zh-CN" altLang="en-US" dirty="0">
                <a:solidFill>
                  <a:srgbClr val="FFFF00"/>
                </a:solidFill>
                <a:latin typeface="Times New Roman" panose="02020603050405020304" pitchFamily="18" charset="0"/>
                <a:ea typeface="黑体" panose="02010609060101010101" pitchFamily="49" charset="-122"/>
              </a:rPr>
              <a:t>计入</a:t>
            </a:r>
            <a:r>
              <a:rPr lang="zh-CN" altLang="en-US" dirty="0">
                <a:solidFill>
                  <a:schemeClr val="bg1"/>
                </a:solidFill>
                <a:latin typeface="Times New Roman" panose="02020603050405020304" pitchFamily="18" charset="0"/>
                <a:ea typeface="黑体" panose="02010609060101010101" pitchFamily="49" charset="-122"/>
              </a:rPr>
              <a:t>成本、</a:t>
            </a:r>
            <a:r>
              <a:rPr lang="zh-CN" altLang="en-US" dirty="0">
                <a:solidFill>
                  <a:srgbClr val="FFFF00"/>
                </a:solidFill>
                <a:latin typeface="Times New Roman" panose="02020603050405020304" pitchFamily="18" charset="0"/>
                <a:ea typeface="黑体" panose="02010609060101010101" pitchFamily="49" charset="-122"/>
              </a:rPr>
              <a:t>不计入</a:t>
            </a:r>
            <a:r>
              <a:rPr lang="zh-CN" altLang="en-US" dirty="0">
                <a:solidFill>
                  <a:schemeClr val="bg1"/>
                </a:solidFill>
                <a:latin typeface="Times New Roman" panose="02020603050405020304" pitchFamily="18" charset="0"/>
                <a:ea typeface="黑体" panose="02010609060101010101" pitchFamily="49" charset="-122"/>
              </a:rPr>
              <a:t>成本</a:t>
            </a:r>
          </a:p>
          <a:p>
            <a:pPr>
              <a:lnSpc>
                <a:spcPct val="110000"/>
              </a:lnSpc>
            </a:pPr>
            <a:r>
              <a:rPr lang="zh-CN" altLang="en-US" dirty="0">
                <a:solidFill>
                  <a:schemeClr val="bg1"/>
                </a:solidFill>
                <a:latin typeface="Times New Roman" panose="02020603050405020304" pitchFamily="18" charset="0"/>
                <a:ea typeface="黑体" panose="02010609060101010101" pitchFamily="49" charset="-122"/>
              </a:rPr>
              <a:t>     </a:t>
            </a:r>
            <a:r>
              <a:rPr lang="zh-CN" altLang="en-US" dirty="0">
                <a:solidFill>
                  <a:srgbClr val="FFFF00"/>
                </a:solidFill>
                <a:latin typeface="Times New Roman" panose="02020603050405020304" pitchFamily="18" charset="0"/>
                <a:ea typeface="黑体" panose="02010609060101010101" pitchFamily="49" charset="-122"/>
              </a:rPr>
              <a:t>货币</a:t>
            </a:r>
            <a:r>
              <a:rPr lang="zh-CN" altLang="en-US" dirty="0">
                <a:solidFill>
                  <a:schemeClr val="bg1"/>
                </a:solidFill>
                <a:latin typeface="Times New Roman" panose="02020603050405020304" pitchFamily="18" charset="0"/>
                <a:ea typeface="黑体" panose="02010609060101010101" pitchFamily="49" charset="-122"/>
              </a:rPr>
              <a:t>形式、</a:t>
            </a:r>
            <a:r>
              <a:rPr lang="zh-CN" altLang="en-US" dirty="0">
                <a:solidFill>
                  <a:srgbClr val="FFFF00"/>
                </a:solidFill>
                <a:latin typeface="Times New Roman" panose="02020603050405020304" pitchFamily="18" charset="0"/>
                <a:ea typeface="黑体" panose="02010609060101010101" pitchFamily="49" charset="-122"/>
              </a:rPr>
              <a:t>实物</a:t>
            </a:r>
            <a:r>
              <a:rPr lang="zh-CN" altLang="en-US" dirty="0">
                <a:solidFill>
                  <a:schemeClr val="bg1"/>
                </a:solidFill>
                <a:latin typeface="Times New Roman" panose="02020603050405020304" pitchFamily="18" charset="0"/>
                <a:ea typeface="黑体" panose="02010609060101010101" pitchFamily="49" charset="-122"/>
              </a:rPr>
              <a:t>形式       </a:t>
            </a:r>
          </a:p>
          <a:p>
            <a:pPr>
              <a:lnSpc>
                <a:spcPct val="110000"/>
              </a:lnSpc>
            </a:pPr>
            <a:r>
              <a:rPr lang="zh-CN" altLang="en-US" dirty="0">
                <a:solidFill>
                  <a:schemeClr val="bg1"/>
                </a:solidFill>
                <a:latin typeface="Times New Roman" panose="02020603050405020304" pitchFamily="18" charset="0"/>
                <a:ea typeface="黑体" panose="02010609060101010101" pitchFamily="49" charset="-122"/>
              </a:rPr>
              <a:t>     只要发放给</a:t>
            </a:r>
            <a:r>
              <a:rPr lang="zh-CN" altLang="en-US" dirty="0">
                <a:solidFill>
                  <a:srgbClr val="FFFF00"/>
                </a:solidFill>
                <a:latin typeface="Times New Roman" panose="02020603050405020304" pitchFamily="18" charset="0"/>
                <a:ea typeface="黑体" panose="02010609060101010101" pitchFamily="49" charset="-122"/>
              </a:rPr>
              <a:t>个人自由支配</a:t>
            </a:r>
            <a:r>
              <a:rPr lang="zh-CN" altLang="en-US" dirty="0">
                <a:solidFill>
                  <a:schemeClr val="bg1"/>
                </a:solidFill>
                <a:latin typeface="Times New Roman" panose="02020603050405020304" pitchFamily="18" charset="0"/>
                <a:ea typeface="黑体" panose="02010609060101010101" pitchFamily="49" charset="-122"/>
              </a:rPr>
              <a:t>的都列入工资总额的计算范围。</a:t>
            </a:r>
          </a:p>
        </p:txBody>
      </p:sp>
      <p:sp>
        <p:nvSpPr>
          <p:cNvPr id="13314" name="标题 1"/>
          <p:cNvSpPr/>
          <p:nvPr/>
        </p:nvSpPr>
        <p:spPr>
          <a:xfrm>
            <a:off x="1083310" y="632460"/>
            <a:ext cx="231838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工资总额</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43915" y="214290"/>
            <a:ext cx="8214995" cy="6430645"/>
          </a:xfrm>
        </p:spPr>
        <p:txBody>
          <a:bodyPr>
            <a:noAutofit/>
          </a:bodyPr>
          <a:lstStyle/>
          <a:p>
            <a:pPr marL="0" indent="0" algn="just">
              <a:lnSpc>
                <a:spcPct val="120000"/>
              </a:lnSpc>
              <a:buNone/>
            </a:pPr>
            <a:r>
              <a:rPr lang="zh-CN" altLang="en-US" sz="3600" b="1"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 工资总额</a:t>
            </a:r>
            <a:r>
              <a:rPr lang="zh-CN" altLang="en-US" sz="3600" b="1" dirty="0">
                <a:solidFill>
                  <a:srgbClr val="FFFF00"/>
                </a:solidFill>
                <a:latin typeface="黑体" panose="02010609060101010101" pitchFamily="49" charset="-122"/>
                <a:ea typeface="黑体" panose="02010609060101010101" pitchFamily="49" charset="-122"/>
                <a:cs typeface="黑体" panose="02010609060101010101" pitchFamily="49" charset="-122"/>
              </a:rPr>
              <a:t>包括</a:t>
            </a:r>
            <a:r>
              <a:rPr lang="zh-CN" altLang="zh-CN" sz="36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endPar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20000"/>
              </a:lnSpc>
              <a:spcBef>
                <a:spcPts val="500"/>
              </a:spcBef>
              <a:buNone/>
            </a:pPr>
            <a:r>
              <a:rPr lang="en-US"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单位代扣的个人所得税 </a:t>
            </a:r>
            <a:r>
              <a:rPr lang="en-US" altLang="zh-CN" sz="30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3000" dirty="0">
                <a:solidFill>
                  <a:srgbClr val="FFFF00"/>
                </a:solidFill>
                <a:latin typeface="黑体" panose="02010609060101010101" pitchFamily="49" charset="-122"/>
                <a:ea typeface="黑体" panose="02010609060101010101" pitchFamily="49" charset="-122"/>
                <a:cs typeface="黑体" panose="02010609060101010101" pitchFamily="49" charset="-122"/>
              </a:rPr>
              <a:t>税前工资</a:t>
            </a:r>
            <a:r>
              <a:rPr lang="en-US" altLang="zh-CN" sz="30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endPar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20000"/>
              </a:lnSpc>
              <a:spcBef>
                <a:spcPts val="500"/>
              </a:spcBef>
              <a:spcAft>
                <a:spcPts val="0"/>
              </a:spcAft>
              <a:buNone/>
            </a:pPr>
            <a:r>
              <a:rPr lang="en-US"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住房公积金和社会保险基金</a:t>
            </a:r>
            <a:r>
              <a:rPr lang="zh-CN" altLang="zh-CN" sz="3000" dirty="0">
                <a:solidFill>
                  <a:srgbClr val="FFFF00"/>
                </a:solidFill>
                <a:latin typeface="黑体" panose="02010609060101010101" pitchFamily="49" charset="-122"/>
                <a:ea typeface="黑体" panose="02010609060101010101" pitchFamily="49" charset="-122"/>
                <a:cs typeface="黑体" panose="02010609060101010101" pitchFamily="49" charset="-122"/>
              </a:rPr>
              <a:t>个人缴纳部分</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p>
          <a:p>
            <a:pPr indent="0" algn="just">
              <a:lnSpc>
                <a:spcPct val="120000"/>
              </a:lnSpc>
              <a:spcBef>
                <a:spcPts val="500"/>
              </a:spcBef>
              <a:spcAft>
                <a:spcPts val="0"/>
              </a:spcAft>
              <a:buNone/>
            </a:pPr>
            <a:r>
              <a:rPr lang="en-US"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3.</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单位从个人工资中直接为其代扣或代缴的房费、水费、电费、物业费等；</a:t>
            </a:r>
          </a:p>
          <a:p>
            <a:pPr indent="0" algn="just">
              <a:lnSpc>
                <a:spcPct val="120000"/>
              </a:lnSpc>
              <a:spcBef>
                <a:spcPts val="500"/>
              </a:spcBef>
              <a:spcAft>
                <a:spcPts val="0"/>
              </a:spcAft>
              <a:buNone/>
            </a:pPr>
            <a:r>
              <a:rPr lang="en-US"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4.</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单位发放的</a:t>
            </a:r>
            <a:r>
              <a:rPr lang="zh-CN" altLang="zh-CN" sz="3000" dirty="0">
                <a:solidFill>
                  <a:srgbClr val="FFFF00"/>
                </a:solidFill>
                <a:latin typeface="黑体" panose="02010609060101010101" pitchFamily="49" charset="-122"/>
                <a:ea typeface="黑体" panose="02010609060101010101" pitchFamily="49" charset="-122"/>
                <a:cs typeface="黑体" panose="02010609060101010101" pitchFamily="49" charset="-122"/>
              </a:rPr>
              <a:t>实物性质</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的以及各种形式的充值卡、购物卡（券）</a:t>
            </a:r>
            <a:r>
              <a:rPr lang="zh-CN"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等</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（工会发放福利除外）</a:t>
            </a:r>
            <a:r>
              <a:rPr lang="zh-CN"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20000"/>
              </a:lnSpc>
              <a:spcBef>
                <a:spcPts val="5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5.</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取暖补贴、物业补贴、住房补贴、车改补贴等；</a:t>
            </a:r>
            <a:endPar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20000"/>
              </a:lnSpc>
              <a:spcBef>
                <a:spcPts val="5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6.</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高温津贴、技术性津贴、激励津贴等。</a:t>
            </a:r>
            <a:endPar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7905" y="227965"/>
            <a:ext cx="8126095" cy="6728460"/>
          </a:xfrm>
        </p:spPr>
        <p:txBody>
          <a:bodyPr>
            <a:noAutofit/>
          </a:bodyPr>
          <a:lstStyle/>
          <a:p>
            <a:pPr marL="0" indent="0" algn="just">
              <a:lnSpc>
                <a:spcPct val="100000"/>
              </a:lnSpc>
              <a:buNone/>
            </a:pPr>
            <a:r>
              <a:rPr lang="zh-CN" altLang="en-US" sz="3600" b="1" dirty="0">
                <a:solidFill>
                  <a:srgbClr val="FFFF00"/>
                </a:solidFill>
                <a:latin typeface="黑体" panose="02010609060101010101" pitchFamily="49" charset="-122"/>
                <a:ea typeface="黑体" panose="02010609060101010101" pitchFamily="49" charset="-122"/>
                <a:cs typeface="黑体" panose="02010609060101010101" pitchFamily="49" charset="-122"/>
              </a:rPr>
              <a:t>工资总额不包括</a:t>
            </a:r>
            <a:r>
              <a:rPr lang="zh-CN" altLang="zh-CN" sz="36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endParaRPr lang="en-US" altLang="zh-CN" sz="3600" b="1" dirty="0">
              <a:solidFill>
                <a:srgbClr val="FFFF00"/>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00000"/>
              </a:lnSpc>
              <a:spcBef>
                <a:spcPts val="6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病假、事假等情况扣款；</a:t>
            </a:r>
          </a:p>
          <a:p>
            <a:pPr indent="0" algn="just">
              <a:lnSpc>
                <a:spcPct val="100000"/>
              </a:lnSpc>
              <a:spcBef>
                <a:spcPts val="6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en-US" sz="3000"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单位负担</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的</a:t>
            </a:r>
            <a:r>
              <a:rPr lang="zh-CN" altLang="en-US" sz="3000" dirty="0">
                <a:solidFill>
                  <a:schemeClr val="bg1"/>
                </a:solidFill>
                <a:latin typeface="黑体" panose="02010609060101010101" pitchFamily="49" charset="-122"/>
                <a:ea typeface="黑体" panose="02010609060101010101" pitchFamily="49" charset="-122"/>
                <a:cs typeface="黑体" panose="02010609060101010101" pitchFamily="49" charset="-122"/>
              </a:rPr>
              <a:t>五险一</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金、补充养老保险；</a:t>
            </a:r>
            <a:endPar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00000"/>
              </a:lnSpc>
              <a:spcBef>
                <a:spcPts val="600"/>
              </a:spcBef>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3.</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丧葬补助费、抚恤金、异地安家费、探亲路费、</a:t>
            </a:r>
            <a:r>
              <a:rPr lang="zh-CN" altLang="en-US" sz="3000"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出差补助</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、人才引进补贴；</a:t>
            </a:r>
            <a:endPar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00000"/>
              </a:lnSpc>
              <a:spcBef>
                <a:spcPts val="600"/>
              </a:spcBef>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4.</a:t>
            </a:r>
            <a:r>
              <a:rPr lang="zh-CN"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入股</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分红、股权激励兑现和各种资本性收益；</a:t>
            </a:r>
          </a:p>
          <a:p>
            <a:pPr indent="0" algn="just">
              <a:lnSpc>
                <a:spcPct val="100000"/>
              </a:lnSpc>
              <a:spcBef>
                <a:spcPts val="6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5.</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因使用劳务派遣人员而支付的</a:t>
            </a:r>
            <a:r>
              <a:rPr lang="zh-CN" altLang="zh-CN" sz="3000" dirty="0">
                <a:solidFill>
                  <a:srgbClr val="FFFF00"/>
                </a:solidFill>
                <a:latin typeface="黑体" panose="02010609060101010101" pitchFamily="49" charset="-122"/>
                <a:ea typeface="黑体" panose="02010609060101010101" pitchFamily="49" charset="-122"/>
                <a:cs typeface="黑体" panose="02010609060101010101" pitchFamily="49" charset="-122"/>
              </a:rPr>
              <a:t>管理费</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p>
          <a:p>
            <a:pPr indent="0" algn="just">
              <a:lnSpc>
                <a:spcPct val="100000"/>
              </a:lnSpc>
              <a:spcBef>
                <a:spcPts val="6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6.</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独生子女费</a:t>
            </a:r>
            <a:r>
              <a:rPr lang="zh-CN"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婴幼儿</a:t>
            </a:r>
            <a:r>
              <a:rPr lang="zh-CN"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奶费</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、计划生育补贴、独生子女奖励补助</a:t>
            </a:r>
            <a:r>
              <a:rPr lang="zh-CN"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等</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a:t>
            </a:r>
          </a:p>
          <a:p>
            <a:pPr indent="0" algn="just">
              <a:lnSpc>
                <a:spcPct val="100000"/>
              </a:lnSpc>
              <a:spcBef>
                <a:spcPts val="6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7.</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单位支付的</a:t>
            </a:r>
            <a:r>
              <a:rPr lang="zh-CN" altLang="zh-CN" sz="3000" dirty="0">
                <a:solidFill>
                  <a:srgbClr val="FFFF00"/>
                </a:solidFill>
                <a:latin typeface="黑体" panose="02010609060101010101" pitchFamily="49" charset="-122"/>
                <a:ea typeface="黑体" panose="02010609060101010101" pitchFamily="49" charset="-122"/>
                <a:cs typeface="黑体" panose="02010609060101010101" pitchFamily="49" charset="-122"/>
              </a:rPr>
              <a:t>离职补偿金</a:t>
            </a:r>
            <a:r>
              <a:rPr lang="zh-CN"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等</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a:t>
            </a:r>
            <a:endPar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indent="0" algn="just">
              <a:lnSpc>
                <a:spcPct val="100000"/>
              </a:lnSpc>
              <a:spcBef>
                <a:spcPts val="600"/>
              </a:spcBef>
              <a:spcAft>
                <a:spcPts val="0"/>
              </a:spcAft>
              <a:buNone/>
            </a:pPr>
            <a:r>
              <a:rPr lang="en-US" altLang="zh-CN"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8.</a:t>
            </a:r>
            <a:r>
              <a:rPr lang="zh-CN" altLang="en-US" sz="30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发给外单位人员的稿费、讲课费等。</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文本框 149505"/>
          <p:cNvSpPr txBox="1"/>
          <p:nvPr/>
        </p:nvSpPr>
        <p:spPr>
          <a:xfrm>
            <a:off x="7019925" y="6442075"/>
            <a:ext cx="184150" cy="304800"/>
          </a:xfrm>
          <a:prstGeom prst="rect">
            <a:avLst/>
          </a:prstGeom>
          <a:noFill/>
          <a:ln w="9525">
            <a:noFill/>
          </a:ln>
          <a:effectLst>
            <a:outerShdw dist="12700" algn="ctr" rotWithShape="0">
              <a:schemeClr val="folHlink"/>
            </a:outerShdw>
          </a:effectLst>
        </p:spPr>
        <p:txBody>
          <a:bodyPr wrap="none" anchor="t">
            <a:spAutoFit/>
          </a:bodyPr>
          <a:lstStyle/>
          <a:p>
            <a:endParaRPr lang="en-US" altLang="x-none" sz="1400" dirty="0">
              <a:solidFill>
                <a:srgbClr val="E2FF8F"/>
              </a:solidFill>
              <a:latin typeface="Arial" panose="020B0604020202020204" pitchFamily="34" charset="0"/>
              <a:ea typeface="宋体" panose="02010600030101010101" pitchFamily="2" charset="-122"/>
            </a:endParaRPr>
          </a:p>
        </p:txBody>
      </p:sp>
      <p:sp>
        <p:nvSpPr>
          <p:cNvPr id="134146" name="标题 149506"/>
          <p:cNvSpPr>
            <a:spLocks noGrp="1"/>
          </p:cNvSpPr>
          <p:nvPr>
            <p:ph type="title" idx="4294967295"/>
          </p:nvPr>
        </p:nvSpPr>
        <p:spPr>
          <a:xfrm>
            <a:off x="1022350" y="1130300"/>
            <a:ext cx="8121650" cy="5311775"/>
          </a:xfrm>
        </p:spPr>
        <p:txBody>
          <a:bodyPr lIns="101600" tIns="38100" rIns="76200" bIns="38100" anchor="b"/>
          <a:lstStyle/>
          <a:p>
            <a:pPr algn="l">
              <a:lnSpc>
                <a:spcPct val="130000"/>
              </a:lnSpc>
            </a:pPr>
            <a:r>
              <a:rPr lang="en-US" altLang="zh-CN" sz="4000" dirty="0">
                <a:solidFill>
                  <a:srgbClr val="0000FF"/>
                </a:solidFill>
              </a:rPr>
              <a:t>   </a:t>
            </a:r>
            <a:r>
              <a:rPr lang="en-US" altLang="zh-CN" sz="3000" dirty="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zh-CN" altLang="en-US" sz="3600" dirty="0">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3600" dirty="0" smtClean="0">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32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作为劳动力</a:t>
            </a:r>
            <a:r>
              <a:rPr lang="zh-CN" altLang="en-US" sz="3200" dirty="0">
                <a:solidFill>
                  <a:schemeClr val="bg1"/>
                </a:solidFill>
                <a:latin typeface="黑体" panose="02010609060101010101" pitchFamily="49" charset="-122"/>
                <a:ea typeface="黑体" panose="02010609060101010101" pitchFamily="49" charset="-122"/>
                <a:cs typeface="黑体" panose="02010609060101010101" pitchFamily="49" charset="-122"/>
              </a:rPr>
              <a:t>的价格是最重要的劳动力市场指标之一，它既是劳动者收入的主要来源，直接反映国民收入初次分配的基本情况和变化；也是企业生产成本的重要组成部分；</a:t>
            </a:r>
            <a:r>
              <a:rPr lang="zh-CN" altLang="en-US" sz="3200" dirty="0">
                <a:solidFill>
                  <a:srgbClr val="FFFF00"/>
                </a:solidFill>
                <a:latin typeface="黑体" panose="02010609060101010101" pitchFamily="49" charset="-122"/>
                <a:ea typeface="黑体" panose="02010609060101010101" pitchFamily="49" charset="-122"/>
                <a:cs typeface="黑体" panose="02010609060101010101" pitchFamily="49" charset="-122"/>
              </a:rPr>
              <a:t>还是征缴和支付各项社会保险的重要依据；又是</a:t>
            </a:r>
            <a:r>
              <a:rPr lang="en-US" altLang="zh-CN" sz="32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3200" dirty="0">
                <a:solidFill>
                  <a:srgbClr val="FFFF00"/>
                </a:solidFill>
                <a:latin typeface="黑体" panose="02010609060101010101" pitchFamily="49" charset="-122"/>
                <a:ea typeface="黑体" panose="02010609060101010101" pitchFamily="49" charset="-122"/>
                <a:cs typeface="黑体" panose="02010609060101010101" pitchFamily="49" charset="-122"/>
              </a:rPr>
              <a:t>中华人民共和国赔偿法</a:t>
            </a:r>
            <a:r>
              <a:rPr lang="en-US" altLang="zh-CN" sz="3200"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zh-CN" altLang="en-US" sz="3200" dirty="0">
                <a:solidFill>
                  <a:srgbClr val="FFFF00"/>
                </a:solidFill>
                <a:latin typeface="黑体" panose="02010609060101010101" pitchFamily="49" charset="-122"/>
                <a:ea typeface="黑体" panose="02010609060101010101" pitchFamily="49" charset="-122"/>
                <a:cs typeface="黑体" panose="02010609060101010101" pitchFamily="49" charset="-122"/>
              </a:rPr>
              <a:t>和有关法律确定国家赔偿和民事赔偿数额的主要依据。</a:t>
            </a:r>
            <a:endParaRPr lang="zh-CN" altLang="en-US" sz="3600" dirty="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标题 1"/>
          <p:cNvSpPr/>
          <p:nvPr/>
        </p:nvSpPr>
        <p:spPr>
          <a:xfrm>
            <a:off x="1071538" y="1142984"/>
            <a:ext cx="231838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zh-CN" sz="4000" b="1" strike="noStrike" noProof="1">
                <a:solidFill>
                  <a:schemeClr val="tx1"/>
                </a:solidFill>
                <a:effectLst/>
                <a:latin typeface="Times New Roman" panose="02020603050405020304" pitchFamily="18" charset="0"/>
                <a:ea typeface="黑体" panose="02010609060101010101" pitchFamily="49" charset="-122"/>
                <a:cs typeface="+mn-cs"/>
              </a:rPr>
              <a:t>平均工资</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内容占位符 2"/>
          <p:cNvSpPr>
            <a:spLocks noGrp="1"/>
          </p:cNvSpPr>
          <p:nvPr>
            <p:ph idx="4294967295"/>
          </p:nvPr>
        </p:nvSpPr>
        <p:spPr>
          <a:xfrm>
            <a:off x="1116330" y="1793875"/>
            <a:ext cx="7665085" cy="700405"/>
          </a:xfrm>
        </p:spPr>
        <p:txBody>
          <a:bodyPr lIns="90000" tIns="46800" rIns="90000" bIns="46800" anchor="t"/>
          <a:lstStyle/>
          <a:p>
            <a:pPr marL="0" indent="0" defTabSz="914400">
              <a:lnSpc>
                <a:spcPct val="80000"/>
              </a:lnSpc>
              <a:buNone/>
            </a:pPr>
            <a:r>
              <a:rPr lang="zh-CN"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免填指标，由程序自动计算得到</a:t>
            </a:r>
            <a:endPar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a:p>
            <a:pPr marL="0" indent="0" defTabSz="914400">
              <a:lnSpc>
                <a:spcPts val="2000"/>
              </a:lnSpc>
              <a:buNone/>
            </a:pPr>
            <a:endParaRPr lang="en-US" altLang="zh-CN" sz="3600" dirty="0">
              <a:solidFill>
                <a:schemeClr val="bg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p:txBody>
      </p:sp>
      <p:sp>
        <p:nvSpPr>
          <p:cNvPr id="13314" name="标题 1"/>
          <p:cNvSpPr/>
          <p:nvPr/>
        </p:nvSpPr>
        <p:spPr>
          <a:xfrm>
            <a:off x="1083310" y="488950"/>
            <a:ext cx="231838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zh-CN" sz="4000" b="1" strike="noStrike" noProof="1">
                <a:solidFill>
                  <a:schemeClr val="tx1"/>
                </a:solidFill>
                <a:effectLst/>
                <a:latin typeface="Times New Roman" panose="02020603050405020304" pitchFamily="18" charset="0"/>
                <a:ea typeface="黑体" panose="02010609060101010101" pitchFamily="49" charset="-122"/>
                <a:cs typeface="+mn-cs"/>
              </a:rPr>
              <a:t>平均工资</a:t>
            </a:r>
          </a:p>
        </p:txBody>
      </p:sp>
      <p:grpSp>
        <p:nvGrpSpPr>
          <p:cNvPr id="7" name="组合 6"/>
          <p:cNvGrpSpPr/>
          <p:nvPr/>
        </p:nvGrpSpPr>
        <p:grpSpPr>
          <a:xfrm>
            <a:off x="1357290" y="2857496"/>
            <a:ext cx="5774055" cy="2857626"/>
            <a:chOff x="2044" y="4500"/>
            <a:chExt cx="9093" cy="4154"/>
          </a:xfrm>
        </p:grpSpPr>
        <p:sp>
          <p:nvSpPr>
            <p:cNvPr id="2" name="圆角矩形 1"/>
            <p:cNvSpPr/>
            <p:nvPr/>
          </p:nvSpPr>
          <p:spPr>
            <a:xfrm>
              <a:off x="7068" y="6761"/>
              <a:ext cx="3395" cy="189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从业人员平均人数</a:t>
              </a:r>
            </a:p>
          </p:txBody>
        </p:sp>
        <p:sp>
          <p:nvSpPr>
            <p:cNvPr id="3" name="圆角矩形 2"/>
            <p:cNvSpPr/>
            <p:nvPr/>
          </p:nvSpPr>
          <p:spPr>
            <a:xfrm>
              <a:off x="6975" y="4500"/>
              <a:ext cx="3507" cy="180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从业人员工资总额</a:t>
              </a:r>
            </a:p>
          </p:txBody>
        </p:sp>
        <p:sp>
          <p:nvSpPr>
            <p:cNvPr id="4" name="圆角矩形 3"/>
            <p:cNvSpPr/>
            <p:nvPr/>
          </p:nvSpPr>
          <p:spPr>
            <a:xfrm>
              <a:off x="2044" y="5625"/>
              <a:ext cx="3453" cy="1913"/>
            </a:xfrm>
            <a:prstGeom prst="roundRect">
              <a:avLst/>
            </a:prstGeom>
            <a:solidFill>
              <a:schemeClr val="bg1"/>
            </a:solidFill>
            <a:ln w="381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从业人员平均工资</a:t>
              </a:r>
            </a:p>
          </p:txBody>
        </p:sp>
        <p:sp>
          <p:nvSpPr>
            <p:cNvPr id="5" name="文本框 4"/>
            <p:cNvSpPr txBox="1"/>
            <p:nvPr/>
          </p:nvSpPr>
          <p:spPr>
            <a:xfrm>
              <a:off x="5512" y="6075"/>
              <a:ext cx="1425" cy="1016"/>
            </a:xfrm>
            <a:prstGeom prst="rect">
              <a:avLst/>
            </a:prstGeom>
            <a:noFill/>
          </p:spPr>
          <p:txBody>
            <a:bodyPr wrap="square" rtlCol="0">
              <a:spAutoFit/>
            </a:bodyPr>
            <a:lstStyle/>
            <a:p>
              <a:r>
                <a:rPr lang="zh-CN" altLang="en-US" dirty="0">
                  <a:solidFill>
                    <a:schemeClr val="bg1"/>
                  </a:solidFill>
                </a:rPr>
                <a:t>＝</a:t>
              </a:r>
            </a:p>
          </p:txBody>
        </p:sp>
        <p:cxnSp>
          <p:nvCxnSpPr>
            <p:cNvPr id="6" name="直接连接符 5"/>
            <p:cNvCxnSpPr/>
            <p:nvPr/>
          </p:nvCxnSpPr>
          <p:spPr>
            <a:xfrm>
              <a:off x="6637" y="6525"/>
              <a:ext cx="4500" cy="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25953"/>
          <p:cNvSpPr>
            <a:spLocks noGrp="1"/>
          </p:cNvSpPr>
          <p:nvPr>
            <p:ph type="title" idx="4294967295"/>
          </p:nvPr>
        </p:nvSpPr>
        <p:spPr>
          <a:xfrm>
            <a:off x="250190" y="2000250"/>
            <a:ext cx="8736965" cy="2441575"/>
          </a:xfrm>
        </p:spPr>
        <p:txBody>
          <a:bodyPr anchor="ctr"/>
          <a:lstStyle/>
          <a:p>
            <a:pPr marR="0" algn="l" defTabSz="914400" rtl="0" eaLnBrk="0" fontAlgn="base" latinLnBrk="0" hangingPunct="0">
              <a:lnSpc>
                <a:spcPct val="100000"/>
              </a:lnSpc>
              <a:spcBef>
                <a:spcPts val="600"/>
              </a:spcBef>
              <a:spcAft>
                <a:spcPts val="700"/>
              </a:spcAft>
              <a:buClrTx/>
              <a:buSzTx/>
              <a:buFont typeface="Wingdings" panose="05000000000000000000" charset="0"/>
            </a:pP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劳务外包</a:t>
            </a:r>
            <a:r>
              <a:rPr kumimoji="0" lang="zh-CN" altLang="en-US" sz="4400" b="1" i="0" u="none" strike="noStrike" kern="1200" cap="none" spc="0" normalizeH="0" baseline="0" noProof="1">
                <a:ln w="12700" cmpd="sng">
                  <a:noFill/>
                  <a:prstDash val="sysDot"/>
                </a:ln>
                <a:solidFill>
                  <a:schemeClr val="bg1"/>
                </a:solidFill>
                <a:effectLst/>
                <a:latin typeface="黑体" panose="02010609060101010101" pitchFamily="49" charset="-122"/>
                <a:ea typeface="黑体" panose="02010609060101010101" pitchFamily="49" charset="-122"/>
                <a:cs typeface="+mj-cs"/>
              </a:rPr>
              <a:t>与</a:t>
            </a: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劳务派遣</a:t>
            </a:r>
            <a:b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b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
            </a:r>
            <a:b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b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应付职工薪酬</a:t>
            </a:r>
            <a:r>
              <a:rPr kumimoji="0" lang="zh-CN" altLang="en-US" sz="4400" b="1" i="0" u="none" strike="noStrike" kern="1200" cap="none" spc="0" normalizeH="0" baseline="0" noProof="1">
                <a:ln w="12700" cmpd="sng">
                  <a:noFill/>
                  <a:prstDash val="sysDot"/>
                </a:ln>
                <a:solidFill>
                  <a:schemeClr val="bg1"/>
                </a:solidFill>
                <a:effectLst/>
                <a:latin typeface="黑体" panose="02010609060101010101" pitchFamily="49" charset="-122"/>
                <a:ea typeface="黑体" panose="02010609060101010101" pitchFamily="49" charset="-122"/>
                <a:cs typeface="+mj-cs"/>
              </a:rPr>
              <a:t>与</a:t>
            </a: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从业人员工资总额</a:t>
            </a:r>
            <a:endPar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sym typeface="宋体" panose="02010600030101010101" pitchFamily="2" charset="-122"/>
            </a:endParaRPr>
          </a:p>
        </p:txBody>
      </p:sp>
      <p:sp>
        <p:nvSpPr>
          <p:cNvPr id="2" name="文本框 1"/>
          <p:cNvSpPr txBox="1"/>
          <p:nvPr/>
        </p:nvSpPr>
        <p:spPr>
          <a:xfrm>
            <a:off x="1226820" y="563880"/>
            <a:ext cx="3773808" cy="707886"/>
          </a:xfrm>
          <a:prstGeom prst="rect">
            <a:avLst/>
          </a:prstGeom>
          <a:solidFill>
            <a:srgbClr val="FFFF00"/>
          </a:solidFill>
          <a:ln w="28575" cmpd="sng">
            <a:solidFill>
              <a:schemeClr val="tx1"/>
            </a:solidFill>
            <a:prstDash val="solid"/>
          </a:ln>
        </p:spPr>
        <p:txBody>
          <a:bodyPr wrap="square" rtlCol="0">
            <a:spAutoFit/>
          </a:bodyPr>
          <a:lstStyle/>
          <a:p>
            <a:r>
              <a:rPr lang="zh-CN" altLang="en-US" sz="4000" b="1" dirty="0"/>
              <a:t>易混淆</a:t>
            </a:r>
            <a:r>
              <a:rPr lang="zh-CN" altLang="en-US" sz="4000" b="1" dirty="0" smtClean="0"/>
              <a:t>概念区分</a:t>
            </a:r>
            <a:endParaRPr lang="zh-CN" altLang="en-US" sz="4000"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7410"/>
          <p:cNvSpPr txBox="1"/>
          <p:nvPr/>
        </p:nvSpPr>
        <p:spPr>
          <a:xfrm>
            <a:off x="1226820" y="2218690"/>
            <a:ext cx="7917180" cy="3136900"/>
          </a:xfrm>
          <a:prstGeom prst="rect">
            <a:avLst/>
          </a:prstGeom>
          <a:noFill/>
          <a:ln w="9525">
            <a:noFill/>
          </a:ln>
        </p:spPr>
        <p:txBody>
          <a:bodyPr wrap="square" anchor="t">
            <a:spAutoFit/>
          </a:bodyPr>
          <a:lstStyle/>
          <a:p>
            <a:pPr>
              <a:lnSpc>
                <a:spcPct val="110000"/>
              </a:lnSpc>
            </a:pPr>
            <a:r>
              <a:rPr lang="zh-CN" altLang="en-US" dirty="0">
                <a:solidFill>
                  <a:schemeClr val="bg1"/>
                </a:solidFill>
                <a:latin typeface="Times New Roman" panose="02020603050405020304" pitchFamily="18" charset="0"/>
                <a:ea typeface="黑体" panose="02010609060101010101" pitchFamily="49" charset="-122"/>
              </a:rPr>
              <a:t>        指劳动者与</a:t>
            </a:r>
            <a:r>
              <a:rPr lang="zh-CN" altLang="en-US" dirty="0">
                <a:solidFill>
                  <a:srgbClr val="FFFF00"/>
                </a:solidFill>
                <a:latin typeface="Times New Roman" panose="02020603050405020304" pitchFamily="18" charset="0"/>
                <a:ea typeface="黑体" panose="02010609060101010101" pitchFamily="49" charset="-122"/>
              </a:rPr>
              <a:t>劳务派遣单位</a:t>
            </a:r>
            <a:r>
              <a:rPr lang="zh-CN" altLang="en-US" dirty="0">
                <a:solidFill>
                  <a:schemeClr val="bg1"/>
                </a:solidFill>
                <a:latin typeface="Times New Roman" panose="02020603050405020304" pitchFamily="18" charset="0"/>
                <a:ea typeface="黑体" panose="02010609060101010101" pitchFamily="49" charset="-122"/>
              </a:rPr>
              <a:t>签订劳动合同，并被劳务派遣单位派遣到实际用工单位工作，且劳务派遣单位与实际用工单位签订</a:t>
            </a:r>
            <a:r>
              <a:rPr lang="zh-CN" altLang="en-US" dirty="0">
                <a:solidFill>
                  <a:srgbClr val="FFFF00"/>
                </a:solidFill>
                <a:latin typeface="Times New Roman" panose="02020603050405020304" pitchFamily="18" charset="0"/>
                <a:ea typeface="黑体" panose="02010609060101010101" pitchFamily="49" charset="-122"/>
              </a:rPr>
              <a:t>《劳务派遣协议》</a:t>
            </a:r>
            <a:r>
              <a:rPr lang="zh-CN" altLang="en-US" dirty="0">
                <a:solidFill>
                  <a:schemeClr val="bg1"/>
                </a:solidFill>
                <a:latin typeface="Times New Roman" panose="02020603050405020304" pitchFamily="18" charset="0"/>
                <a:ea typeface="黑体" panose="02010609060101010101" pitchFamily="49" charset="-122"/>
              </a:rPr>
              <a:t>的人员。</a:t>
            </a:r>
          </a:p>
        </p:txBody>
      </p:sp>
      <p:sp>
        <p:nvSpPr>
          <p:cNvPr id="13314" name="标题 1"/>
          <p:cNvSpPr/>
          <p:nvPr/>
        </p:nvSpPr>
        <p:spPr>
          <a:xfrm>
            <a:off x="1104900" y="1094740"/>
            <a:ext cx="336105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劳务派遣人员</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3648" y="611951"/>
            <a:ext cx="6768752" cy="6018241"/>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010"/>
            <a:ext cx="9144000" cy="2392268"/>
          </a:xfrm>
          <a:prstGeom prst="rect">
            <a:avLst/>
          </a:prstGeom>
        </p:spPr>
      </p:pic>
      <p:sp>
        <p:nvSpPr>
          <p:cNvPr id="4" name="矩形 3"/>
          <p:cNvSpPr/>
          <p:nvPr/>
        </p:nvSpPr>
        <p:spPr>
          <a:xfrm>
            <a:off x="467544" y="1700808"/>
            <a:ext cx="734481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62990" y="1489710"/>
            <a:ext cx="6617335" cy="645160"/>
          </a:xfrm>
          <a:prstGeom prst="rect">
            <a:avLst/>
          </a:prstGeom>
          <a:noFill/>
        </p:spPr>
        <p:txBody>
          <a:bodyPr wrap="square" rtlCol="0">
            <a:spAutoFit/>
          </a:bodyPr>
          <a:lstStyle/>
          <a:p>
            <a:r>
              <a:rPr lang="zh-CN" altLang="en-US" b="1">
                <a:solidFill>
                  <a:srgbClr val="FFFF00"/>
                </a:solidFill>
              </a:rPr>
              <a:t>一套表（</a:t>
            </a:r>
            <a:r>
              <a:rPr lang="en-US" altLang="zh-CN" b="1">
                <a:solidFill>
                  <a:srgbClr val="FFFF00"/>
                </a:solidFill>
              </a:rPr>
              <a:t>102-1</a:t>
            </a:r>
            <a:r>
              <a:rPr lang="zh-CN" altLang="en-US" b="1">
                <a:solidFill>
                  <a:srgbClr val="FFFF00"/>
                </a:solidFill>
              </a:rPr>
              <a:t>表、</a:t>
            </a:r>
            <a:r>
              <a:rPr lang="en-US" altLang="zh-CN" b="1">
                <a:solidFill>
                  <a:srgbClr val="FFFF00"/>
                </a:solidFill>
              </a:rPr>
              <a:t>202-1</a:t>
            </a:r>
            <a:r>
              <a:rPr lang="zh-CN" altLang="en-US" b="1">
                <a:solidFill>
                  <a:srgbClr val="FFFF00"/>
                </a:solidFill>
              </a:rPr>
              <a:t>表）</a:t>
            </a:r>
          </a:p>
        </p:txBody>
      </p:sp>
      <p:sp>
        <p:nvSpPr>
          <p:cNvPr id="6" name="文本框 4"/>
          <p:cNvSpPr txBox="1"/>
          <p:nvPr/>
        </p:nvSpPr>
        <p:spPr>
          <a:xfrm>
            <a:off x="1142976" y="285728"/>
            <a:ext cx="5923280" cy="646331"/>
          </a:xfrm>
          <a:prstGeom prst="rect">
            <a:avLst/>
          </a:prstGeom>
          <a:noFill/>
        </p:spPr>
        <p:txBody>
          <a:bodyPr wrap="square" rtlCol="0">
            <a:spAutoFit/>
          </a:bodyPr>
          <a:lstStyle/>
          <a:p>
            <a:r>
              <a:rPr lang="zh-CN" altLang="en-US" b="1" dirty="0" smtClean="0">
                <a:solidFill>
                  <a:srgbClr val="FFFF00"/>
                </a:solidFill>
                <a:latin typeface="微软雅黑" panose="020B0503020204020204" pitchFamily="34" charset="-122"/>
                <a:ea typeface="微软雅黑" panose="020B0503020204020204" pitchFamily="34" charset="-122"/>
              </a:rPr>
              <a:t>① 统计范围、报送时间等</a:t>
            </a:r>
            <a:endParaRPr lang="zh-CN" altLang="en-US" b="1" dirty="0">
              <a:solidFill>
                <a:srgbClr val="FFFF0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custDataLst>
              <p:tags r:id="rId1"/>
            </p:custDataLst>
          </p:nvPr>
        </p:nvGraphicFramePr>
        <p:xfrm>
          <a:off x="1571625" y="2428875"/>
          <a:ext cx="6166485" cy="3870960"/>
        </p:xfrm>
        <a:graphic>
          <a:graphicData uri="http://schemas.openxmlformats.org/drawingml/2006/table">
            <a:tbl>
              <a:tblPr>
                <a:tableStyleId>{8799B23B-EC83-4686-B30A-512413B5E67A}</a:tableStyleId>
              </a:tblPr>
              <a:tblGrid>
                <a:gridCol w="2005965"/>
                <a:gridCol w="1960245"/>
                <a:gridCol w="2200275"/>
              </a:tblGrid>
              <a:tr h="645160">
                <a:tc>
                  <a:txBody>
                    <a:bodyPr/>
                    <a:lstStyle/>
                    <a:p>
                      <a:pPr marL="0" marR="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zh-CN" altLang="en-US" sz="2800" u="none" strike="noStrike" dirty="0" smtClean="0">
                          <a:solidFill>
                            <a:schemeClr val="bg1"/>
                          </a:solidFill>
                          <a:latin typeface="黑体" pitchFamily="49" charset="-122"/>
                          <a:ea typeface="黑体" pitchFamily="49" charset="-122"/>
                        </a:rPr>
                        <a:t>报送时间</a:t>
                      </a:r>
                      <a:endParaRPr lang="zh-CN" altLang="en-US" sz="2800" b="0" i="0" u="none" strike="noStrike" dirty="0" smtClean="0">
                        <a:solidFill>
                          <a:schemeClr val="bg1"/>
                        </a:solidFill>
                        <a:latin typeface="黑体" pitchFamily="49" charset="-122"/>
                        <a:ea typeface="黑体" pitchFamily="49" charset="-122"/>
                      </a:endParaRPr>
                    </a:p>
                  </a:txBody>
                  <a:tcPr marL="9525" marR="9525" marT="9525" marB="0" anchor="ctr"/>
                </a:tc>
                <a:tc>
                  <a:txBody>
                    <a:bodyPr/>
                    <a:lstStyle/>
                    <a:p>
                      <a:pPr algn="ctr" fontAlgn="ctr"/>
                      <a:r>
                        <a:rPr lang="zh-CN" altLang="en-US" sz="2800" u="none" strike="noStrike" dirty="0" smtClean="0">
                          <a:solidFill>
                            <a:schemeClr val="bg1"/>
                          </a:solidFill>
                          <a:latin typeface="黑体" pitchFamily="49" charset="-122"/>
                          <a:ea typeface="黑体" pitchFamily="49" charset="-122"/>
                        </a:rPr>
                        <a:t>开始</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a:r>
                        <a:rPr lang="zh-CN" altLang="en-US" sz="2800" dirty="0" smtClean="0">
                          <a:solidFill>
                            <a:schemeClr val="bg1"/>
                          </a:solidFill>
                          <a:latin typeface="黑体" pitchFamily="49" charset="-122"/>
                          <a:ea typeface="黑体" pitchFamily="49" charset="-122"/>
                        </a:rPr>
                        <a:t>结束</a:t>
                      </a:r>
                      <a:endParaRPr lang="zh-CN" sz="2800"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年报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1</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20</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3</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10</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一季度报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3</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27</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4</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8</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二季度报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6</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27</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7</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7</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三季度报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9</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27</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rgbClr val="FFFF00"/>
                          </a:solidFill>
                          <a:latin typeface="黑体" pitchFamily="49" charset="-122"/>
                          <a:ea typeface="黑体" pitchFamily="49" charset="-122"/>
                        </a:rPr>
                        <a:t>10</a:t>
                      </a:r>
                      <a:r>
                        <a:rPr lang="zh-CN" altLang="en-US" sz="2800" u="none" strike="noStrike" dirty="0" smtClean="0">
                          <a:solidFill>
                            <a:srgbClr val="FFFF00"/>
                          </a:solidFill>
                          <a:latin typeface="黑体" pitchFamily="49" charset="-122"/>
                          <a:ea typeface="黑体" pitchFamily="49" charset="-122"/>
                        </a:rPr>
                        <a:t>月</a:t>
                      </a:r>
                      <a:r>
                        <a:rPr lang="en-US" altLang="zh-CN" sz="2800" u="none" strike="noStrike" dirty="0" smtClean="0">
                          <a:solidFill>
                            <a:srgbClr val="FFFF00"/>
                          </a:solidFill>
                          <a:latin typeface="黑体" pitchFamily="49" charset="-122"/>
                          <a:ea typeface="黑体" pitchFamily="49" charset="-122"/>
                        </a:rPr>
                        <a:t>10</a:t>
                      </a:r>
                      <a:r>
                        <a:rPr lang="zh-CN" altLang="en-US" sz="2800" u="none" strike="noStrike" dirty="0" smtClean="0">
                          <a:solidFill>
                            <a:srgbClr val="FFFF00"/>
                          </a:solidFill>
                          <a:latin typeface="黑体" pitchFamily="49" charset="-122"/>
                          <a:ea typeface="黑体" pitchFamily="49" charset="-122"/>
                        </a:rPr>
                        <a:t>日</a:t>
                      </a:r>
                      <a:endParaRPr lang="zh-CN" altLang="en-US" sz="2800" b="1" i="0" u="none" strike="noStrike" dirty="0">
                        <a:solidFill>
                          <a:srgbClr val="FFFF00"/>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四季度免报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a:t>
                      </a:r>
                      <a:endParaRPr lang="en-US" altLang="zh-CN"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a:t>
                      </a:r>
                      <a:endParaRPr lang="en-US" altLang="zh-CN" sz="2800" b="0" i="0" u="none" strike="noStrike" dirty="0">
                        <a:solidFill>
                          <a:schemeClr val="bg1"/>
                        </a:solidFill>
                        <a:latin typeface="黑体" pitchFamily="49" charset="-122"/>
                        <a:ea typeface="黑体" pitchFamily="49" charset="-122"/>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25953"/>
          <p:cNvSpPr>
            <a:spLocks noGrp="1"/>
          </p:cNvSpPr>
          <p:nvPr>
            <p:ph type="title" idx="4294967295"/>
          </p:nvPr>
        </p:nvSpPr>
        <p:spPr>
          <a:xfrm>
            <a:off x="1083310" y="1604010"/>
            <a:ext cx="7848600" cy="4759960"/>
          </a:xfrm>
        </p:spPr>
        <p:txBody>
          <a:bodyPr anchor="ctr"/>
          <a:lstStyle/>
          <a:p>
            <a:pPr marL="0" marR="0" indent="0" algn="l" defTabSz="914400" rtl="0" eaLnBrk="0" fontAlgn="base" latinLnBrk="0" hangingPunct="0">
              <a:lnSpc>
                <a:spcPct val="100000"/>
              </a:lnSpc>
              <a:spcBef>
                <a:spcPts val="600"/>
              </a:spcBef>
              <a:spcAft>
                <a:spcPts val="700"/>
              </a:spcAft>
              <a:buClrTx/>
              <a:buSzTx/>
              <a:buFontTx/>
              <a:buNone/>
            </a:pPr>
            <a:r>
              <a:rPr kumimoji="0" lang="zh-CN" altLang="en-US" sz="4400" b="0" i="0" u="none" strike="noStrike" kern="1200" cap="none" spc="0" normalizeH="0" baseline="0" noProof="1">
                <a:solidFill>
                  <a:srgbClr val="FF0000"/>
                </a:solidFill>
                <a:latin typeface="黑体" panose="02010609060101010101" pitchFamily="49" charset="-122"/>
                <a:ea typeface="黑体" panose="02010609060101010101" pitchFamily="49" charset="-122"/>
                <a:cs typeface="+mj-cs"/>
              </a:rPr>
              <a:t>   </a:t>
            </a:r>
            <a:r>
              <a:rPr kumimoji="0" lang="zh-CN" altLang="en-US" sz="3500" b="0" i="0" u="none" strike="noStrike" kern="1200" cap="none" spc="0" normalizeH="0" baseline="0" noProof="1">
                <a:solidFill>
                  <a:schemeClr val="bg1"/>
                </a:solidFill>
                <a:latin typeface="黑体" panose="02010609060101010101" pitchFamily="49" charset="-122"/>
                <a:ea typeface="黑体" panose="02010609060101010101" pitchFamily="49" charset="-122"/>
                <a:cs typeface="+mj-cs"/>
                <a:sym typeface="宋体" panose="02010600030101010101" pitchFamily="2" charset="-122"/>
              </a:rPr>
              <a:t>企业根据自身在生产过程的实际情况，把</a:t>
            </a:r>
            <a:r>
              <a:rPr kumimoji="0" lang="zh-CN" altLang="en-US" sz="3500" b="0" i="0" u="none" strike="noStrike" kern="1200" cap="none" spc="0" normalizeH="0" baseline="0" noProof="1">
                <a:solidFill>
                  <a:srgbClr val="FFFF00"/>
                </a:solidFill>
                <a:latin typeface="黑体" panose="02010609060101010101" pitchFamily="49" charset="-122"/>
                <a:ea typeface="黑体" panose="02010609060101010101" pitchFamily="49" charset="-122"/>
                <a:cs typeface="+mj-cs"/>
                <a:sym typeface="宋体" panose="02010600030101010101" pitchFamily="2" charset="-122"/>
              </a:rPr>
              <a:t>非核心的、辅助性的、季节性强的、不定期生产</a:t>
            </a:r>
            <a:r>
              <a:rPr kumimoji="0" lang="zh-CN" altLang="en-US" sz="3500" b="0" i="0" u="none" strike="noStrike" kern="1200" cap="none" spc="0" normalizeH="0" baseline="0" noProof="1">
                <a:solidFill>
                  <a:schemeClr val="bg1"/>
                </a:solidFill>
                <a:latin typeface="黑体" panose="02010609060101010101" pitchFamily="49" charset="-122"/>
                <a:ea typeface="黑体" panose="02010609060101010101" pitchFamily="49" charset="-122"/>
                <a:cs typeface="+mj-cs"/>
                <a:sym typeface="宋体" panose="02010600030101010101" pitchFamily="2" charset="-122"/>
              </a:rPr>
              <a:t>的生产环节或是生产线外包出去，由专业公司负责组织人员按计划和指标进行生产，这样的人员称为劳务外包人员。</a:t>
            </a:r>
            <a:r>
              <a:rPr kumimoji="0" lang="zh-CN" altLang="en-US" sz="3500" b="0" i="0" u="none" strike="noStrike" kern="1200" cap="none" spc="0" normalizeH="0" baseline="0" noProof="1">
                <a:solidFill>
                  <a:srgbClr val="FFFF00"/>
                </a:solidFill>
                <a:latin typeface="黑体" panose="02010609060101010101" pitchFamily="49" charset="-122"/>
                <a:ea typeface="黑体" panose="02010609060101010101" pitchFamily="49" charset="-122"/>
                <a:cs typeface="+mj-cs"/>
                <a:sym typeface="宋体" panose="02010600030101010101" pitchFamily="2" charset="-122"/>
              </a:rPr>
              <a:t>如：</a:t>
            </a:r>
            <a:r>
              <a:rPr kumimoji="0" lang="zh-CN" altLang="en-US" sz="3500" b="0" i="0" u="none" strike="noStrike" kern="1200" cap="none" spc="0" normalizeH="0" baseline="0" noProof="1">
                <a:solidFill>
                  <a:schemeClr val="bg1"/>
                </a:solidFill>
                <a:latin typeface="黑体" panose="02010609060101010101" pitchFamily="49" charset="-122"/>
                <a:ea typeface="黑体" panose="02010609060101010101" pitchFamily="49" charset="-122"/>
                <a:cs typeface="+mj-cs"/>
                <a:sym typeface="宋体" panose="02010600030101010101" pitchFamily="2" charset="-122"/>
              </a:rPr>
              <a:t>建筑业整建制使用的人员、</a:t>
            </a:r>
            <a:r>
              <a:rPr kumimoji="0" lang="zh-CN" altLang="en-US" sz="3500" b="0" i="0" u="none" strike="noStrike" kern="1200" cap="none" spc="0" normalizeH="0" baseline="0" noProof="1">
                <a:solidFill>
                  <a:schemeClr val="bg1"/>
                </a:solidFill>
                <a:latin typeface="+mj-lt"/>
                <a:ea typeface="黑体" panose="02010609060101010101" pitchFamily="49" charset="-122"/>
                <a:cs typeface="+mj-cs"/>
                <a:sym typeface="宋体" panose="02010600030101010101" pitchFamily="2" charset="-122"/>
              </a:rPr>
              <a:t>单位的保安人员、卫生清洁、室内外绿植管理人员等。</a:t>
            </a:r>
          </a:p>
        </p:txBody>
      </p:sp>
      <p:sp>
        <p:nvSpPr>
          <p:cNvPr id="13314" name="标题 1"/>
          <p:cNvSpPr/>
          <p:nvPr/>
        </p:nvSpPr>
        <p:spPr>
          <a:xfrm>
            <a:off x="1083310" y="695960"/>
            <a:ext cx="3361055" cy="806450"/>
          </a:xfrm>
          <a:prstGeom prst="rect">
            <a:avLst/>
          </a:prstGeom>
          <a:solidFill>
            <a:srgbClr val="FFFF00"/>
          </a:solidFill>
          <a:ln w="44450" cmpd="sng">
            <a:solidFill>
              <a:schemeClr val="tx1"/>
            </a:solidFill>
            <a:prstDash val="solid"/>
          </a:ln>
        </p:spPr>
        <p:txBody>
          <a:bodyPr anchor="ctr"/>
          <a:lstStyle/>
          <a:p>
            <a:pPr fontAlgn="base">
              <a:lnSpc>
                <a:spcPct val="90000"/>
              </a:lnSpc>
            </a:pPr>
            <a:r>
              <a:rPr lang="zh-CN" altLang="en-US" sz="4000" b="1" strike="noStrike" noProof="1">
                <a:solidFill>
                  <a:schemeClr val="tx1"/>
                </a:solidFill>
                <a:effectLst/>
                <a:latin typeface="Times New Roman" panose="02020603050405020304" pitchFamily="18" charset="0"/>
                <a:ea typeface="黑体" panose="02010609060101010101" pitchFamily="49" charset="-122"/>
                <a:cs typeface="+mn-cs"/>
              </a:rPr>
              <a:t>劳务外包人员</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7775" y="332740"/>
            <a:ext cx="2385060" cy="645160"/>
          </a:xfrm>
          <a:prstGeom prst="rect">
            <a:avLst/>
          </a:prstGeom>
          <a:noFill/>
        </p:spPr>
        <p:txBody>
          <a:bodyPr wrap="square" rtlCol="0">
            <a:spAutoFit/>
          </a:bodyPr>
          <a:lstStyle/>
          <a:p>
            <a:r>
              <a:rPr lang="zh-CN" altLang="en-US" b="1">
                <a:solidFill>
                  <a:srgbClr val="FFFF00"/>
                </a:solidFill>
              </a:rPr>
              <a:t>劳务外包</a:t>
            </a:r>
          </a:p>
        </p:txBody>
      </p:sp>
      <p:sp>
        <p:nvSpPr>
          <p:cNvPr id="3" name="文本框 2"/>
          <p:cNvSpPr txBox="1"/>
          <p:nvPr/>
        </p:nvSpPr>
        <p:spPr>
          <a:xfrm>
            <a:off x="6026150" y="332740"/>
            <a:ext cx="2306320" cy="645160"/>
          </a:xfrm>
          <a:prstGeom prst="rect">
            <a:avLst/>
          </a:prstGeom>
          <a:noFill/>
        </p:spPr>
        <p:txBody>
          <a:bodyPr wrap="square" rtlCol="0">
            <a:spAutoFit/>
          </a:bodyPr>
          <a:lstStyle/>
          <a:p>
            <a:r>
              <a:rPr lang="zh-CN" altLang="en-US" b="1">
                <a:ln w="12700" cmpd="sng">
                  <a:noFill/>
                  <a:prstDash val="sysDot"/>
                </a:ln>
                <a:solidFill>
                  <a:srgbClr val="FFFF00"/>
                </a:solidFill>
                <a:effectLst/>
                <a:latin typeface="黑体" panose="02010609060101010101" pitchFamily="49" charset="-122"/>
                <a:cs typeface="+mj-cs"/>
                <a:sym typeface="+mn-ea"/>
              </a:rPr>
              <a:t>劳务派遣</a:t>
            </a:r>
            <a:endParaRPr lang="zh-CN" altLang="en-US"/>
          </a:p>
        </p:txBody>
      </p:sp>
      <p:grpSp>
        <p:nvGrpSpPr>
          <p:cNvPr id="5" name="组合 4"/>
          <p:cNvGrpSpPr/>
          <p:nvPr/>
        </p:nvGrpSpPr>
        <p:grpSpPr>
          <a:xfrm>
            <a:off x="-117475" y="1724660"/>
            <a:ext cx="4705985" cy="2769235"/>
            <a:chOff x="-72" y="2384"/>
            <a:chExt cx="7411" cy="4361"/>
          </a:xfrm>
        </p:grpSpPr>
        <p:sp>
          <p:nvSpPr>
            <p:cNvPr id="9" name="圆角矩形 8"/>
            <p:cNvSpPr/>
            <p:nvPr/>
          </p:nvSpPr>
          <p:spPr>
            <a:xfrm>
              <a:off x="4561" y="5497"/>
              <a:ext cx="2196" cy="1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chemeClr val="tx1"/>
                  </a:solidFill>
                  <a:latin typeface="黑体" panose="02010609060101010101" pitchFamily="49" charset="-122"/>
                  <a:ea typeface="黑体" panose="02010609060101010101" pitchFamily="49" charset="-122"/>
                </a:rPr>
                <a:t>劳务外包人员</a:t>
              </a:r>
            </a:p>
          </p:txBody>
        </p:sp>
        <p:sp>
          <p:nvSpPr>
            <p:cNvPr id="10" name="圆角矩形 9"/>
            <p:cNvSpPr/>
            <p:nvPr/>
          </p:nvSpPr>
          <p:spPr>
            <a:xfrm>
              <a:off x="2568" y="2384"/>
              <a:ext cx="2196" cy="1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200" b="1">
                  <a:solidFill>
                    <a:schemeClr val="tx1"/>
                  </a:solidFill>
                  <a:latin typeface="黑体" panose="02010609060101010101" pitchFamily="49" charset="-122"/>
                  <a:ea typeface="黑体" panose="02010609060101010101" pitchFamily="49" charset="-122"/>
                </a:rPr>
                <a:t>劳务外包公司</a:t>
              </a:r>
              <a:endParaRPr lang="zh-CN" altLang="en-US" sz="1500" b="1">
                <a:solidFill>
                  <a:schemeClr val="tx1"/>
                </a:solidFill>
                <a:latin typeface="黑体" panose="02010609060101010101" pitchFamily="49" charset="-122"/>
                <a:ea typeface="黑体" panose="02010609060101010101" pitchFamily="49" charset="-122"/>
              </a:endParaRPr>
            </a:p>
          </p:txBody>
        </p:sp>
        <p:sp>
          <p:nvSpPr>
            <p:cNvPr id="11" name="圆角矩形 10"/>
            <p:cNvSpPr/>
            <p:nvPr/>
          </p:nvSpPr>
          <p:spPr>
            <a:xfrm>
              <a:off x="731" y="5497"/>
              <a:ext cx="2196" cy="1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chemeClr val="tx1"/>
                  </a:solidFill>
                  <a:latin typeface="黑体" panose="02010609060101010101" pitchFamily="49" charset="-122"/>
                  <a:ea typeface="黑体" panose="02010609060101010101" pitchFamily="49" charset="-122"/>
                </a:rPr>
                <a:t>发包单位</a:t>
              </a:r>
            </a:p>
          </p:txBody>
        </p:sp>
        <p:cxnSp>
          <p:nvCxnSpPr>
            <p:cNvPr id="14" name="直接连接符 13"/>
            <p:cNvCxnSpPr>
              <a:stCxn id="10" idx="2"/>
              <a:endCxn id="11" idx="0"/>
            </p:cNvCxnSpPr>
            <p:nvPr/>
          </p:nvCxnSpPr>
          <p:spPr>
            <a:xfrm flipH="1">
              <a:off x="1829" y="3632"/>
              <a:ext cx="1837" cy="18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0" idx="2"/>
              <a:endCxn id="9" idx="0"/>
            </p:cNvCxnSpPr>
            <p:nvPr/>
          </p:nvCxnSpPr>
          <p:spPr>
            <a:xfrm>
              <a:off x="3666" y="3632"/>
              <a:ext cx="1993" cy="18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3"/>
              <a:endCxn id="9" idx="1"/>
            </p:cNvCxnSpPr>
            <p:nvPr/>
          </p:nvCxnSpPr>
          <p:spPr>
            <a:xfrm>
              <a:off x="2927" y="6121"/>
              <a:ext cx="1634"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2" y="3632"/>
              <a:ext cx="3217" cy="1598"/>
            </a:xfrm>
            <a:prstGeom prst="rect">
              <a:avLst/>
            </a:prstGeom>
            <a:noFill/>
          </p:spPr>
          <p:txBody>
            <a:bodyPr wrap="square" rtlCol="0">
              <a:spAutoFit/>
            </a:bodyPr>
            <a:lstStyle/>
            <a:p>
              <a:pPr algn="ctr"/>
              <a:r>
                <a:rPr lang="zh-CN" altLang="en-US" sz="2000" b="1">
                  <a:solidFill>
                    <a:srgbClr val="FFFF00"/>
                  </a:solidFill>
                </a:rPr>
                <a:t>合同关系</a:t>
              </a:r>
            </a:p>
            <a:p>
              <a:pPr algn="ctr"/>
              <a:r>
                <a:rPr lang="zh-CN" altLang="en-US" sz="2000" b="1">
                  <a:solidFill>
                    <a:srgbClr val="FFFF00"/>
                  </a:solidFill>
                </a:rPr>
                <a:t>（项目委托合同、</a:t>
              </a:r>
            </a:p>
            <a:p>
              <a:pPr algn="ctr"/>
              <a:r>
                <a:rPr lang="zh-CN" altLang="en-US" sz="2000" b="1">
                  <a:solidFill>
                    <a:srgbClr val="FFFF00"/>
                  </a:solidFill>
                </a:rPr>
                <a:t>承揽合同）</a:t>
              </a:r>
            </a:p>
          </p:txBody>
        </p:sp>
        <p:sp>
          <p:nvSpPr>
            <p:cNvPr id="18" name="文本框 17"/>
            <p:cNvSpPr txBox="1"/>
            <p:nvPr/>
          </p:nvSpPr>
          <p:spPr>
            <a:xfrm>
              <a:off x="4386" y="3874"/>
              <a:ext cx="2953" cy="628"/>
            </a:xfrm>
            <a:prstGeom prst="rect">
              <a:avLst/>
            </a:prstGeom>
            <a:noFill/>
          </p:spPr>
          <p:txBody>
            <a:bodyPr wrap="square" rtlCol="0">
              <a:spAutoFit/>
            </a:bodyPr>
            <a:lstStyle/>
            <a:p>
              <a:r>
                <a:rPr lang="zh-CN" altLang="en-US" sz="2000" b="1">
                  <a:solidFill>
                    <a:srgbClr val="FFFF00"/>
                  </a:solidFill>
                </a:rPr>
                <a:t>劳动合同关系</a:t>
              </a:r>
            </a:p>
          </p:txBody>
        </p:sp>
      </p:grpSp>
      <p:grpSp>
        <p:nvGrpSpPr>
          <p:cNvPr id="6" name="组合 5"/>
          <p:cNvGrpSpPr/>
          <p:nvPr/>
        </p:nvGrpSpPr>
        <p:grpSpPr>
          <a:xfrm>
            <a:off x="4610735" y="1724660"/>
            <a:ext cx="4703445" cy="2769235"/>
            <a:chOff x="7364" y="2358"/>
            <a:chExt cx="7407" cy="4361"/>
          </a:xfrm>
        </p:grpSpPr>
        <p:sp>
          <p:nvSpPr>
            <p:cNvPr id="22" name="圆角矩形 21"/>
            <p:cNvSpPr/>
            <p:nvPr/>
          </p:nvSpPr>
          <p:spPr>
            <a:xfrm>
              <a:off x="11993" y="5471"/>
              <a:ext cx="2196" cy="1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chemeClr val="tx1"/>
                  </a:solidFill>
                  <a:latin typeface="黑体" panose="02010609060101010101" pitchFamily="49" charset="-122"/>
                  <a:ea typeface="黑体" panose="02010609060101010101" pitchFamily="49" charset="-122"/>
                </a:rPr>
                <a:t>劳务派遣人员</a:t>
              </a:r>
            </a:p>
          </p:txBody>
        </p:sp>
        <p:sp>
          <p:nvSpPr>
            <p:cNvPr id="23" name="圆角矩形 22"/>
            <p:cNvSpPr/>
            <p:nvPr/>
          </p:nvSpPr>
          <p:spPr>
            <a:xfrm>
              <a:off x="10113" y="2358"/>
              <a:ext cx="2196" cy="1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chemeClr val="tx1"/>
                  </a:solidFill>
                  <a:latin typeface="黑体" panose="02010609060101010101" pitchFamily="49" charset="-122"/>
                  <a:ea typeface="黑体" panose="02010609060101010101" pitchFamily="49" charset="-122"/>
                </a:rPr>
                <a:t>劳务派遣公司</a:t>
              </a:r>
            </a:p>
          </p:txBody>
        </p:sp>
        <p:sp>
          <p:nvSpPr>
            <p:cNvPr id="24" name="圆角矩形 23"/>
            <p:cNvSpPr/>
            <p:nvPr/>
          </p:nvSpPr>
          <p:spPr>
            <a:xfrm>
              <a:off x="8163" y="5471"/>
              <a:ext cx="2196" cy="1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chemeClr val="tx1"/>
                  </a:solidFill>
                  <a:latin typeface="黑体" panose="02010609060101010101" pitchFamily="49" charset="-122"/>
                  <a:ea typeface="黑体" panose="02010609060101010101" pitchFamily="49" charset="-122"/>
                </a:rPr>
                <a:t>实际用工单位</a:t>
              </a:r>
            </a:p>
          </p:txBody>
        </p:sp>
        <p:cxnSp>
          <p:nvCxnSpPr>
            <p:cNvPr id="25" name="直接连接符 24"/>
            <p:cNvCxnSpPr>
              <a:stCxn id="23" idx="2"/>
              <a:endCxn id="24" idx="0"/>
            </p:cNvCxnSpPr>
            <p:nvPr/>
          </p:nvCxnSpPr>
          <p:spPr>
            <a:xfrm flipH="1">
              <a:off x="9261" y="3606"/>
              <a:ext cx="1950" cy="18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a:endCxn id="22" idx="0"/>
            </p:cNvCxnSpPr>
            <p:nvPr/>
          </p:nvCxnSpPr>
          <p:spPr>
            <a:xfrm>
              <a:off x="11211" y="3606"/>
              <a:ext cx="1880" cy="18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4" idx="3"/>
              <a:endCxn id="22" idx="1"/>
            </p:cNvCxnSpPr>
            <p:nvPr/>
          </p:nvCxnSpPr>
          <p:spPr>
            <a:xfrm>
              <a:off x="10359" y="6095"/>
              <a:ext cx="1634"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364" y="3606"/>
              <a:ext cx="3115" cy="1113"/>
            </a:xfrm>
            <a:prstGeom prst="rect">
              <a:avLst/>
            </a:prstGeom>
            <a:noFill/>
          </p:spPr>
          <p:txBody>
            <a:bodyPr wrap="square" rtlCol="0">
              <a:spAutoFit/>
            </a:bodyPr>
            <a:lstStyle/>
            <a:p>
              <a:pPr algn="ctr"/>
              <a:r>
                <a:rPr lang="zh-CN" altLang="en-US" sz="2000" b="1">
                  <a:solidFill>
                    <a:srgbClr val="FFFF00"/>
                  </a:solidFill>
                </a:rPr>
                <a:t>合同关系</a:t>
              </a:r>
            </a:p>
            <a:p>
              <a:pPr algn="ctr"/>
              <a:r>
                <a:rPr lang="zh-CN" altLang="en-US" sz="2000" b="1">
                  <a:solidFill>
                    <a:srgbClr val="FFFF00"/>
                  </a:solidFill>
                </a:rPr>
                <a:t>（劳务派遣协议）</a:t>
              </a:r>
            </a:p>
          </p:txBody>
        </p:sp>
        <p:sp>
          <p:nvSpPr>
            <p:cNvPr id="29" name="文本框 28"/>
            <p:cNvSpPr txBox="1"/>
            <p:nvPr/>
          </p:nvSpPr>
          <p:spPr>
            <a:xfrm>
              <a:off x="11818" y="3848"/>
              <a:ext cx="2953" cy="628"/>
            </a:xfrm>
            <a:prstGeom prst="rect">
              <a:avLst/>
            </a:prstGeom>
            <a:noFill/>
          </p:spPr>
          <p:txBody>
            <a:bodyPr wrap="square" rtlCol="0">
              <a:spAutoFit/>
            </a:bodyPr>
            <a:lstStyle/>
            <a:p>
              <a:r>
                <a:rPr lang="zh-CN" altLang="en-US" sz="2000" b="1">
                  <a:solidFill>
                    <a:srgbClr val="FFFF00"/>
                  </a:solidFill>
                </a:rPr>
                <a:t>劳动合同关系</a:t>
              </a:r>
            </a:p>
          </p:txBody>
        </p:sp>
      </p:grpSp>
      <p:cxnSp>
        <p:nvCxnSpPr>
          <p:cNvPr id="4" name="直接连接符 3"/>
          <p:cNvCxnSpPr/>
          <p:nvPr/>
        </p:nvCxnSpPr>
        <p:spPr>
          <a:xfrm>
            <a:off x="4523740" y="-11430"/>
            <a:ext cx="50165" cy="6824980"/>
          </a:xfrm>
          <a:prstGeom prst="line">
            <a:avLst/>
          </a:prstGeom>
          <a:ln w="38100" cmpd="sng">
            <a:solidFill>
              <a:srgbClr val="FFFF00"/>
            </a:solidFill>
            <a:prstDash val="lg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508104" y="913763"/>
            <a:ext cx="2908300" cy="400110"/>
          </a:xfrm>
          <a:prstGeom prst="rect">
            <a:avLst/>
          </a:prstGeom>
        </p:spPr>
        <p:txBody>
          <a:bodyPr wrap="square">
            <a:spAutoFit/>
          </a:bodyPr>
          <a:lstStyle/>
          <a:p>
            <a:r>
              <a:rPr lang="en-US" altLang="zh-CN" sz="2000" dirty="0">
                <a:solidFill>
                  <a:srgbClr val="FF0000"/>
                </a:solidFill>
              </a:rPr>
              <a:t>《</a:t>
            </a:r>
            <a:r>
              <a:rPr lang="zh-CN" altLang="en-US" sz="2000" dirty="0">
                <a:solidFill>
                  <a:srgbClr val="FF0000"/>
                </a:solidFill>
              </a:rPr>
              <a:t>劳务派遣经营许可证</a:t>
            </a:r>
            <a:r>
              <a:rPr lang="en-US" altLang="zh-CN" sz="2000" dirty="0">
                <a:solidFill>
                  <a:srgbClr val="FF0000"/>
                </a:solidFill>
              </a:rPr>
              <a:t>》</a:t>
            </a:r>
            <a:endParaRPr lang="zh-CN" altLang="en-US" sz="2000" dirty="0">
              <a:solidFill>
                <a:srgbClr val="FF0000"/>
              </a:solidFill>
            </a:endParaRPr>
          </a:p>
        </p:txBody>
      </p:sp>
      <p:sp>
        <p:nvSpPr>
          <p:cNvPr id="31" name="文本框 18"/>
          <p:cNvSpPr txBox="1"/>
          <p:nvPr/>
        </p:nvSpPr>
        <p:spPr>
          <a:xfrm>
            <a:off x="1357290" y="4572008"/>
            <a:ext cx="1875155" cy="706755"/>
          </a:xfrm>
          <a:prstGeom prst="rect">
            <a:avLst/>
          </a:prstGeom>
          <a:noFill/>
        </p:spPr>
        <p:txBody>
          <a:bodyPr wrap="square" rtlCol="0">
            <a:spAutoFit/>
          </a:bodyPr>
          <a:lstStyle/>
          <a:p>
            <a:pPr algn="ctr"/>
            <a:r>
              <a:rPr lang="zh-CN" altLang="en-US" sz="2000" b="1" dirty="0">
                <a:solidFill>
                  <a:srgbClr val="FF0000"/>
                </a:solidFill>
              </a:rPr>
              <a:t>不涉及人员</a:t>
            </a:r>
          </a:p>
          <a:p>
            <a:pPr algn="ctr"/>
            <a:r>
              <a:rPr lang="zh-CN" altLang="en-US" sz="2000" b="1" dirty="0">
                <a:solidFill>
                  <a:srgbClr val="FF0000"/>
                </a:solidFill>
              </a:rPr>
              <a:t>管理</a:t>
            </a:r>
          </a:p>
        </p:txBody>
      </p:sp>
      <p:sp>
        <p:nvSpPr>
          <p:cNvPr id="32" name="文本框 29"/>
          <p:cNvSpPr txBox="1"/>
          <p:nvPr/>
        </p:nvSpPr>
        <p:spPr>
          <a:xfrm>
            <a:off x="6143636" y="4429132"/>
            <a:ext cx="1875155" cy="398780"/>
          </a:xfrm>
          <a:prstGeom prst="rect">
            <a:avLst/>
          </a:prstGeom>
          <a:noFill/>
        </p:spPr>
        <p:txBody>
          <a:bodyPr wrap="square" rtlCol="0">
            <a:spAutoFit/>
          </a:bodyPr>
          <a:lstStyle/>
          <a:p>
            <a:pPr algn="ctr"/>
            <a:r>
              <a:rPr lang="zh-CN" altLang="en-US" sz="2000" b="1" dirty="0">
                <a:solidFill>
                  <a:srgbClr val="FFFF00"/>
                </a:solidFill>
              </a:rPr>
              <a:t>用工关系</a:t>
            </a:r>
          </a:p>
        </p:txBody>
      </p:sp>
      <p:sp>
        <p:nvSpPr>
          <p:cNvPr id="33" name="TextBox 32"/>
          <p:cNvSpPr txBox="1"/>
          <p:nvPr/>
        </p:nvSpPr>
        <p:spPr>
          <a:xfrm>
            <a:off x="0" y="5357826"/>
            <a:ext cx="4643438" cy="1200329"/>
          </a:xfrm>
          <a:prstGeom prst="rect">
            <a:avLst/>
          </a:prstGeom>
          <a:noFill/>
        </p:spPr>
        <p:txBody>
          <a:bodyPr wrap="square" rtlCol="0">
            <a:spAutoFit/>
          </a:bodyPr>
          <a:lstStyle/>
          <a:p>
            <a:r>
              <a:rPr lang="zh-CN" altLang="en-US" sz="2400" dirty="0" smtClean="0">
                <a:solidFill>
                  <a:schemeClr val="bg1"/>
                </a:solidFill>
              </a:rPr>
              <a:t>外包公司与发包单位的合同一般是约定项目内容、项目期限，不涉及用工人数、待遇</a:t>
            </a:r>
            <a:endParaRPr lang="zh-CN" altLang="en-US"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4414" y="2214554"/>
            <a:ext cx="3099440" cy="677108"/>
          </a:xfrm>
          <a:prstGeom prst="rect">
            <a:avLst/>
          </a:prstGeom>
          <a:noFill/>
        </p:spPr>
        <p:txBody>
          <a:bodyPr wrap="square" rtlCol="0">
            <a:spAutoFit/>
          </a:bodyPr>
          <a:lstStyle/>
          <a:p>
            <a:r>
              <a:rPr lang="zh-CN" altLang="en-US" sz="3800" b="1" dirty="0">
                <a:solidFill>
                  <a:srgbClr val="FFFF00"/>
                </a:solidFill>
              </a:rPr>
              <a:t>劳务</a:t>
            </a:r>
            <a:r>
              <a:rPr lang="zh-CN" altLang="en-US" sz="3800" b="1" dirty="0" smtClean="0">
                <a:solidFill>
                  <a:srgbClr val="FFFF00"/>
                </a:solidFill>
              </a:rPr>
              <a:t>外包人员</a:t>
            </a:r>
            <a:endParaRPr lang="zh-CN" altLang="en-US" sz="3800" b="1" dirty="0">
              <a:solidFill>
                <a:srgbClr val="FFFF00"/>
              </a:solidFill>
            </a:endParaRPr>
          </a:p>
        </p:txBody>
      </p:sp>
      <p:sp>
        <p:nvSpPr>
          <p:cNvPr id="3" name="文本框 2"/>
          <p:cNvSpPr txBox="1"/>
          <p:nvPr/>
        </p:nvSpPr>
        <p:spPr>
          <a:xfrm>
            <a:off x="5214942" y="2214554"/>
            <a:ext cx="3286148" cy="677108"/>
          </a:xfrm>
          <a:prstGeom prst="rect">
            <a:avLst/>
          </a:prstGeom>
          <a:noFill/>
        </p:spPr>
        <p:txBody>
          <a:bodyPr wrap="square" rtlCol="0">
            <a:spAutoFit/>
          </a:bodyPr>
          <a:lstStyle/>
          <a:p>
            <a:r>
              <a:rPr lang="zh-CN" altLang="en-US" sz="3800" b="1" dirty="0">
                <a:ln w="12700" cmpd="sng">
                  <a:noFill/>
                  <a:prstDash val="sysDot"/>
                </a:ln>
                <a:solidFill>
                  <a:srgbClr val="FFFF00"/>
                </a:solidFill>
                <a:effectLst/>
                <a:latin typeface="黑体" panose="02010609060101010101" pitchFamily="49" charset="-122"/>
                <a:cs typeface="+mj-cs"/>
                <a:sym typeface="+mn-ea"/>
              </a:rPr>
              <a:t>劳务</a:t>
            </a:r>
            <a:r>
              <a:rPr lang="zh-CN" altLang="en-US" sz="3800" b="1" dirty="0" smtClean="0">
                <a:ln w="12700" cmpd="sng">
                  <a:noFill/>
                  <a:prstDash val="sysDot"/>
                </a:ln>
                <a:solidFill>
                  <a:srgbClr val="FFFF00"/>
                </a:solidFill>
                <a:effectLst/>
                <a:latin typeface="黑体" panose="02010609060101010101" pitchFamily="49" charset="-122"/>
                <a:cs typeface="+mj-cs"/>
                <a:sym typeface="+mn-ea"/>
              </a:rPr>
              <a:t>派遣人员</a:t>
            </a:r>
            <a:endParaRPr lang="zh-CN" altLang="en-US" sz="3800" dirty="0"/>
          </a:p>
        </p:txBody>
      </p:sp>
      <p:cxnSp>
        <p:nvCxnSpPr>
          <p:cNvPr id="4" name="直接连接符 3"/>
          <p:cNvCxnSpPr/>
          <p:nvPr/>
        </p:nvCxnSpPr>
        <p:spPr>
          <a:xfrm>
            <a:off x="4624705" y="16510"/>
            <a:ext cx="50165" cy="6824980"/>
          </a:xfrm>
          <a:prstGeom prst="line">
            <a:avLst/>
          </a:prstGeom>
          <a:ln w="38100" cmpd="sng">
            <a:solidFill>
              <a:srgbClr val="FFFF00"/>
            </a:solidFill>
            <a:prstDash val="lg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85786" y="642918"/>
            <a:ext cx="3929090" cy="1672253"/>
          </a:xfrm>
          <a:prstGeom prst="rect">
            <a:avLst/>
          </a:prstGeom>
          <a:noFill/>
        </p:spPr>
        <p:txBody>
          <a:bodyPr wrap="square" rtlCol="0">
            <a:spAutoFit/>
          </a:bodyPr>
          <a:lstStyle/>
          <a:p>
            <a:pPr>
              <a:lnSpc>
                <a:spcPts val="4000"/>
              </a:lnSpc>
            </a:pPr>
            <a:r>
              <a:rPr lang="zh-CN" altLang="en-US" dirty="0" smtClean="0">
                <a:solidFill>
                  <a:schemeClr val="bg1"/>
                </a:solidFill>
                <a:sym typeface="+mn-ea"/>
              </a:rPr>
              <a:t>         外包公司</a:t>
            </a:r>
            <a:endParaRPr lang="en-US" altLang="zh-CN" dirty="0" smtClean="0">
              <a:solidFill>
                <a:schemeClr val="bg1"/>
              </a:solidFill>
              <a:sym typeface="+mn-ea"/>
            </a:endParaRPr>
          </a:p>
          <a:p>
            <a:pPr>
              <a:lnSpc>
                <a:spcPts val="4000"/>
              </a:lnSpc>
            </a:pPr>
            <a:endParaRPr lang="zh-CN" altLang="en-US" dirty="0">
              <a:solidFill>
                <a:schemeClr val="bg1"/>
              </a:solidFill>
            </a:endParaRPr>
          </a:p>
          <a:p>
            <a:endParaRPr lang="zh-CN" altLang="en-US" dirty="0">
              <a:solidFill>
                <a:schemeClr val="bg1"/>
              </a:solidFill>
              <a:sym typeface="+mn-ea"/>
            </a:endParaRPr>
          </a:p>
        </p:txBody>
      </p:sp>
      <p:sp>
        <p:nvSpPr>
          <p:cNvPr id="7" name="下箭头 6"/>
          <p:cNvSpPr/>
          <p:nvPr/>
        </p:nvSpPr>
        <p:spPr>
          <a:xfrm>
            <a:off x="2643174" y="1285860"/>
            <a:ext cx="214314"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2643174" y="2928934"/>
            <a:ext cx="214314"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57224" y="3929066"/>
            <a:ext cx="3786214" cy="584775"/>
          </a:xfrm>
          <a:prstGeom prst="rect">
            <a:avLst/>
          </a:prstGeom>
          <a:noFill/>
        </p:spPr>
        <p:txBody>
          <a:bodyPr wrap="square" rtlCol="0">
            <a:spAutoFit/>
          </a:bodyPr>
          <a:lstStyle/>
          <a:p>
            <a:r>
              <a:rPr lang="zh-CN" altLang="en-US" sz="3200" dirty="0" smtClean="0">
                <a:solidFill>
                  <a:schemeClr val="bg1"/>
                </a:solidFill>
              </a:rPr>
              <a:t>统计为“在岗职工”</a:t>
            </a:r>
            <a:endParaRPr lang="zh-CN" altLang="en-US" sz="3200" dirty="0">
              <a:solidFill>
                <a:schemeClr val="bg1"/>
              </a:solidFill>
            </a:endParaRPr>
          </a:p>
        </p:txBody>
      </p:sp>
      <p:sp>
        <p:nvSpPr>
          <p:cNvPr id="11" name="TextBox 10"/>
          <p:cNvSpPr txBox="1"/>
          <p:nvPr/>
        </p:nvSpPr>
        <p:spPr>
          <a:xfrm>
            <a:off x="5357818" y="642918"/>
            <a:ext cx="3571868" cy="646331"/>
          </a:xfrm>
          <a:prstGeom prst="rect">
            <a:avLst/>
          </a:prstGeom>
          <a:noFill/>
        </p:spPr>
        <p:txBody>
          <a:bodyPr wrap="square" rtlCol="0">
            <a:spAutoFit/>
          </a:bodyPr>
          <a:lstStyle/>
          <a:p>
            <a:r>
              <a:rPr lang="zh-CN" altLang="en-US" dirty="0" smtClean="0">
                <a:solidFill>
                  <a:schemeClr val="bg1"/>
                </a:solidFill>
              </a:rPr>
              <a:t>实际用工单位</a:t>
            </a:r>
            <a:endParaRPr lang="zh-CN" altLang="en-US" dirty="0">
              <a:solidFill>
                <a:schemeClr val="bg1"/>
              </a:solidFill>
            </a:endParaRPr>
          </a:p>
        </p:txBody>
      </p:sp>
      <p:sp>
        <p:nvSpPr>
          <p:cNvPr id="13" name="下箭头 12"/>
          <p:cNvSpPr/>
          <p:nvPr/>
        </p:nvSpPr>
        <p:spPr>
          <a:xfrm>
            <a:off x="6572264" y="1285860"/>
            <a:ext cx="214314"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6572264" y="3000372"/>
            <a:ext cx="214314"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929190" y="3929066"/>
            <a:ext cx="3786214" cy="1077218"/>
          </a:xfrm>
          <a:prstGeom prst="rect">
            <a:avLst/>
          </a:prstGeom>
          <a:noFill/>
        </p:spPr>
        <p:txBody>
          <a:bodyPr wrap="square" rtlCol="0">
            <a:spAutoFit/>
          </a:bodyPr>
          <a:lstStyle/>
          <a:p>
            <a:r>
              <a:rPr lang="zh-CN" altLang="en-US" sz="3200" dirty="0" smtClean="0">
                <a:solidFill>
                  <a:schemeClr val="bg1"/>
                </a:solidFill>
              </a:rPr>
              <a:t>统计为“劳务派遣人员”</a:t>
            </a:r>
            <a:endParaRPr lang="zh-CN" altLang="en-US" sz="3200" dirty="0">
              <a:solidFill>
                <a:schemeClr val="bg1"/>
              </a:solidFill>
            </a:endParaRPr>
          </a:p>
        </p:txBody>
      </p:sp>
      <p:sp>
        <p:nvSpPr>
          <p:cNvPr id="16" name="TextBox 15"/>
          <p:cNvSpPr txBox="1"/>
          <p:nvPr/>
        </p:nvSpPr>
        <p:spPr>
          <a:xfrm>
            <a:off x="4857752" y="5214950"/>
            <a:ext cx="4286248" cy="1200329"/>
          </a:xfrm>
          <a:prstGeom prst="rect">
            <a:avLst/>
          </a:prstGeom>
          <a:noFill/>
          <a:ln>
            <a:solidFill>
              <a:srgbClr val="FF0000"/>
            </a:solidFill>
          </a:ln>
        </p:spPr>
        <p:txBody>
          <a:bodyPr wrap="square" rtlCol="0">
            <a:spAutoFit/>
          </a:bodyPr>
          <a:lstStyle/>
          <a:p>
            <a:r>
              <a:rPr lang="en-US" altLang="zh-CN" sz="2400" dirty="0" smtClean="0">
                <a:solidFill>
                  <a:schemeClr val="bg1"/>
                </a:solidFill>
              </a:rPr>
              <a:t>1.</a:t>
            </a:r>
            <a:r>
              <a:rPr lang="zh-CN" altLang="en-US" sz="2400" dirty="0" smtClean="0">
                <a:solidFill>
                  <a:schemeClr val="bg1"/>
                </a:solidFill>
              </a:rPr>
              <a:t>“谁用工谁统计”</a:t>
            </a:r>
            <a:endParaRPr lang="en-US" altLang="zh-CN" sz="2400" dirty="0" smtClean="0">
              <a:solidFill>
                <a:schemeClr val="bg1"/>
              </a:solidFill>
            </a:endParaRPr>
          </a:p>
          <a:p>
            <a:r>
              <a:rPr lang="en-US" altLang="zh-CN" sz="2400" dirty="0" smtClean="0">
                <a:solidFill>
                  <a:schemeClr val="bg1"/>
                </a:solidFill>
              </a:rPr>
              <a:t>2.  </a:t>
            </a:r>
            <a:r>
              <a:rPr lang="zh-CN" altLang="en-US" sz="2400" dirty="0" smtClean="0">
                <a:solidFill>
                  <a:schemeClr val="bg1"/>
                </a:solidFill>
              </a:rPr>
              <a:t>工资不含因使用劳务派遣人员而支付的管理费用</a:t>
            </a:r>
            <a:endParaRPr lang="zh-CN" alt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25953"/>
          <p:cNvSpPr>
            <a:spLocks noGrp="1"/>
          </p:cNvSpPr>
          <p:nvPr>
            <p:ph type="title" idx="4294967295"/>
          </p:nvPr>
        </p:nvSpPr>
        <p:spPr>
          <a:xfrm>
            <a:off x="1000100" y="1928802"/>
            <a:ext cx="7302500" cy="2441575"/>
          </a:xfrm>
        </p:spPr>
        <p:txBody>
          <a:bodyPr anchor="ctr"/>
          <a:lstStyle/>
          <a:p>
            <a:pPr marL="0" marR="0" indent="0" algn="ctr" defTabSz="914400" rtl="0" eaLnBrk="0" fontAlgn="base" latinLnBrk="0" hangingPunct="0">
              <a:lnSpc>
                <a:spcPct val="100000"/>
              </a:lnSpc>
              <a:spcBef>
                <a:spcPts val="600"/>
              </a:spcBef>
              <a:spcAft>
                <a:spcPts val="700"/>
              </a:spcAft>
              <a:buClrTx/>
              <a:buSzTx/>
              <a:buFontTx/>
              <a:buNone/>
            </a:pP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从业人员工资总额</a:t>
            </a:r>
            <a:r>
              <a:rPr kumimoji="0" lang="zh-CN" altLang="en-US" sz="4400" b="1" i="0" u="none" strike="noStrike" kern="1200" cap="none" spc="0" normalizeH="0" baseline="0" noProof="1">
                <a:ln w="12700" cmpd="sng">
                  <a:noFill/>
                  <a:prstDash val="sysDot"/>
                </a:ln>
                <a:solidFill>
                  <a:schemeClr val="bg1"/>
                </a:solidFill>
                <a:effectLst/>
                <a:latin typeface="黑体" panose="02010609060101010101" pitchFamily="49" charset="-122"/>
                <a:ea typeface="黑体" panose="02010609060101010101" pitchFamily="49" charset="-122"/>
                <a:cs typeface="+mj-cs"/>
              </a:rPr>
              <a:t>与</a:t>
            </a:r>
            <a:br>
              <a:rPr kumimoji="0" lang="zh-CN" altLang="en-US" sz="4400" b="1" i="0" u="none" strike="noStrike" kern="1200" cap="none" spc="0" normalizeH="0" baseline="0" noProof="1">
                <a:ln w="12700" cmpd="sng">
                  <a:noFill/>
                  <a:prstDash val="sysDot"/>
                </a:ln>
                <a:solidFill>
                  <a:schemeClr val="bg1"/>
                </a:solidFill>
                <a:effectLst/>
                <a:latin typeface="黑体" panose="02010609060101010101" pitchFamily="49" charset="-122"/>
                <a:ea typeface="黑体" panose="02010609060101010101" pitchFamily="49" charset="-122"/>
                <a:cs typeface="+mj-cs"/>
              </a:rPr>
            </a:br>
            <a:r>
              <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rPr>
              <a:t>应付职工薪酬</a:t>
            </a:r>
            <a:endParaRPr kumimoji="0" lang="zh-CN" altLang="en-US" sz="4400" b="1" i="0" u="none" strike="noStrike" kern="1200" cap="none" spc="0" normalizeH="0" baseline="0" noProof="1">
              <a:ln w="12700" cmpd="sng">
                <a:noFill/>
                <a:prstDash val="sysDot"/>
              </a:ln>
              <a:solidFill>
                <a:srgbClr val="FFFF00"/>
              </a:solidFill>
              <a:effectLst/>
              <a:latin typeface="黑体" panose="02010609060101010101" pitchFamily="49" charset="-122"/>
              <a:ea typeface="黑体" panose="02010609060101010101" pitchFamily="49" charset="-122"/>
              <a:cs typeface="+mj-cs"/>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内容占位符 26625"/>
          <p:cNvGraphicFramePr>
            <a:graphicFrameLocks noGrp="1"/>
          </p:cNvGraphicFramePr>
          <p:nvPr>
            <p:ph idx="4294967295"/>
            <p:custDataLst>
              <p:tags r:id="rId1"/>
            </p:custDataLst>
          </p:nvPr>
        </p:nvGraphicFramePr>
        <p:xfrm>
          <a:off x="142844" y="571481"/>
          <a:ext cx="8915400" cy="4905080"/>
        </p:xfrm>
        <a:graphic>
          <a:graphicData uri="http://schemas.openxmlformats.org/drawingml/2006/table">
            <a:tbl>
              <a:tblPr/>
              <a:tblGrid>
                <a:gridCol w="932180"/>
                <a:gridCol w="3991610"/>
                <a:gridCol w="3991610"/>
              </a:tblGrid>
              <a:tr h="465451">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fontAlgn="ctr">
                        <a:spcBef>
                          <a:spcPct val="0"/>
                        </a:spcBef>
                        <a:buNone/>
                      </a:pPr>
                      <a:endParaRPr lang="zh-CN" altLang="en-US" sz="1800" dirty="0">
                        <a:solidFill>
                          <a:schemeClr val="hlink"/>
                        </a:solidFill>
                        <a:latin typeface="Arial" panose="020B0604020202020204" pitchFamily="34" charset="0"/>
                      </a:endParaRPr>
                    </a:p>
                  </a:txBody>
                  <a:tcPr marL="117475" marR="117475" marT="58420" marB="58420" anchor="ctr">
                    <a:lnL cap="flat">
                      <a:noFill/>
                    </a:lnL>
                    <a:lnR w="3175" cap="flat" cmpd="sng">
                      <a:solidFill>
                        <a:srgbClr val="FF9900"/>
                      </a:solidFill>
                      <a:prstDash val="solid"/>
                      <a:headEnd type="none" w="med" len="med"/>
                      <a:tailEnd type="none" w="med" len="med"/>
                    </a:lnR>
                    <a:lnT cap="flat">
                      <a:noFill/>
                    </a:lnT>
                    <a:lnB w="3175"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fontAlgn="ctr">
                        <a:spcBef>
                          <a:spcPct val="0"/>
                        </a:spcBef>
                        <a:buNone/>
                      </a:pPr>
                      <a:r>
                        <a:rPr lang="zh-CN" altLang="en-US" sz="2400" b="1" dirty="0">
                          <a:solidFill>
                            <a:schemeClr val="bg1"/>
                          </a:solidFill>
                          <a:latin typeface="黑体" panose="02010609060101010101" pitchFamily="49" charset="-122"/>
                          <a:ea typeface="黑体" panose="02010609060101010101" pitchFamily="49" charset="-122"/>
                        </a:rPr>
                        <a:t>应付职工薪酬</a:t>
                      </a:r>
                    </a:p>
                  </a:txBody>
                  <a:tcPr marL="117475" marR="117475" marT="58420" marB="58420" anchor="ctr">
                    <a:lnL w="3175" cap="flat" cmpd="sng">
                      <a:solidFill>
                        <a:srgbClr val="FF9900"/>
                      </a:solidFill>
                      <a:prstDash val="solid"/>
                      <a:headEnd type="none" w="med" len="med"/>
                      <a:tailEnd type="none" w="med" len="med"/>
                    </a:lnL>
                    <a:lnR w="3175" cap="flat" cmpd="sng">
                      <a:solidFill>
                        <a:srgbClr val="FF9900"/>
                      </a:solidFill>
                      <a:prstDash val="solid"/>
                      <a:headEnd type="none" w="med" len="med"/>
                      <a:tailEnd type="none" w="med" len="med"/>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fontAlgn="ctr">
                        <a:spcBef>
                          <a:spcPct val="0"/>
                        </a:spcBef>
                        <a:buNone/>
                      </a:pPr>
                      <a:r>
                        <a:rPr lang="zh-CN" altLang="en-US" sz="2400" b="1">
                          <a:solidFill>
                            <a:srgbClr val="F6FC14"/>
                          </a:solidFill>
                          <a:latin typeface="黑体" panose="02010609060101010101" pitchFamily="49" charset="-122"/>
                          <a:ea typeface="黑体" panose="02010609060101010101" pitchFamily="49" charset="-122"/>
                        </a:rPr>
                        <a:t>从业人员工资总额</a:t>
                      </a:r>
                    </a:p>
                  </a:txBody>
                  <a:tcPr marL="117475" marR="117475" marT="58420" marB="58420" anchor="ctr">
                    <a:lnL w="3175" cap="flat" cmpd="sng">
                      <a:solidFill>
                        <a:srgbClr val="FF9900"/>
                      </a:solidFill>
                      <a:prstDash val="solid"/>
                      <a:headEnd type="none" w="med" len="med"/>
                      <a:tailEnd type="none" w="med" len="med"/>
                    </a:lnL>
                    <a:lnR cap="flat">
                      <a:noFill/>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r>
              <a:tr h="818214">
                <a:tc>
                  <a:txBody>
                    <a:bodyPr/>
                    <a:lstStyle/>
                    <a:p>
                      <a:pPr marL="0" lvl="0" indent="0" algn="l" fontAlgn="ctr">
                        <a:spcBef>
                          <a:spcPct val="0"/>
                        </a:spcBef>
                        <a:buNone/>
                      </a:pPr>
                      <a:r>
                        <a:rPr lang="zh-CN" altLang="en-US" sz="2400" b="1" dirty="0">
                          <a:solidFill>
                            <a:srgbClr val="FFFF00"/>
                          </a:solidFill>
                          <a:latin typeface="黑体" panose="02010609060101010101" pitchFamily="49" charset="-122"/>
                          <a:ea typeface="黑体" panose="02010609060101010101" pitchFamily="49" charset="-122"/>
                        </a:rPr>
                        <a:t>科目不同</a:t>
                      </a:r>
                    </a:p>
                  </a:txBody>
                  <a:tcPr marL="117475" marR="117475" marT="58420" marB="58420" anchor="ctr">
                    <a:lnL cap="flat">
                      <a:noFill/>
                    </a:lnL>
                    <a:lnR w="3175" cap="flat" cmpd="sng">
                      <a:solidFill>
                        <a:srgbClr val="FF9900"/>
                      </a:solidFill>
                      <a:prstDash val="solid"/>
                      <a:headEnd type="none" w="med" len="med"/>
                      <a:tailEnd type="none" w="med" len="med"/>
                    </a:lnR>
                    <a:lnT w="3175" cap="flat" cmpd="sng" algn="ctr">
                      <a:solidFill>
                        <a:srgbClr val="FF9900"/>
                      </a:solidFill>
                      <a:prstDash val="solid"/>
                      <a:roun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c>
                  <a:txBody>
                    <a:bodyPr/>
                    <a:lstStyle/>
                    <a:p>
                      <a:pPr marL="0" lvl="0" indent="0" algn="l" fontAlgn="ctr">
                        <a:spcBef>
                          <a:spcPct val="0"/>
                        </a:spcBef>
                        <a:buNone/>
                      </a:pPr>
                      <a:r>
                        <a:rPr lang="zh-CN" altLang="en-US" sz="2300" b="1" dirty="0">
                          <a:solidFill>
                            <a:schemeClr val="bg1"/>
                          </a:solidFill>
                          <a:latin typeface="黑体" panose="02010609060101010101" pitchFamily="49" charset="-122"/>
                          <a:ea typeface="黑体" panose="02010609060101010101" pitchFamily="49" charset="-122"/>
                        </a:rPr>
                        <a:t>会计科目的贷方发生额，是计提数。</a:t>
                      </a:r>
                    </a:p>
                  </a:txBody>
                  <a:tcPr marL="117475" marR="117475" marT="58420" marB="58420" anchor="ctr">
                    <a:lnL w="3175" cap="flat" cmpd="sng">
                      <a:solidFill>
                        <a:srgbClr val="FF9900"/>
                      </a:solidFill>
                      <a:prstDash val="solid"/>
                      <a:headEnd type="none" w="med" len="med"/>
                      <a:tailEnd type="none" w="med" len="med"/>
                    </a:lnL>
                    <a:lnR w="3175" cap="flat" cmpd="sng">
                      <a:solidFill>
                        <a:srgbClr val="FF9900"/>
                      </a:solidFill>
                      <a:prstDash val="solid"/>
                      <a:headEnd type="none" w="med" len="med"/>
                      <a:tailEnd type="none" w="med" len="med"/>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c>
                  <a:txBody>
                    <a:bodyPr/>
                    <a:lstStyle/>
                    <a:p>
                      <a:pPr marL="0" lvl="0" indent="0" algn="l" fontAlgn="ctr">
                        <a:spcBef>
                          <a:spcPct val="0"/>
                        </a:spcBef>
                        <a:buNone/>
                      </a:pPr>
                      <a:r>
                        <a:rPr lang="zh-CN" altLang="en-US" sz="2300" b="1" dirty="0">
                          <a:solidFill>
                            <a:srgbClr val="F6FC14"/>
                          </a:solidFill>
                          <a:latin typeface="黑体" panose="02010609060101010101" pitchFamily="49" charset="-122"/>
                          <a:ea typeface="黑体" panose="02010609060101010101" pitchFamily="49" charset="-122"/>
                          <a:sym typeface="+mn-ea"/>
                        </a:rPr>
                        <a:t>会计科目的</a:t>
                      </a:r>
                      <a:r>
                        <a:rPr lang="zh-CN" altLang="en-US" sz="2300" b="1" dirty="0">
                          <a:solidFill>
                            <a:srgbClr val="F6FC14"/>
                          </a:solidFill>
                          <a:latin typeface="黑体" panose="02010609060101010101" pitchFamily="49" charset="-122"/>
                          <a:ea typeface="黑体" panose="02010609060101010101" pitchFamily="49" charset="-122"/>
                        </a:rPr>
                        <a:t>借方发生额，是实发数。</a:t>
                      </a:r>
                    </a:p>
                  </a:txBody>
                  <a:tcPr marL="117475" marR="117475" marT="58420" marB="58420" anchor="ctr">
                    <a:lnL w="3175" cap="flat" cmpd="sng">
                      <a:solidFill>
                        <a:srgbClr val="FF9900"/>
                      </a:solidFill>
                      <a:prstDash val="solid"/>
                      <a:headEnd type="none" w="med" len="med"/>
                      <a:tailEnd type="none" w="med" len="med"/>
                    </a:lnL>
                    <a:lnR cap="flat">
                      <a:noFill/>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r>
              <a:tr h="3574120">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fontAlgn="ctr">
                        <a:spcBef>
                          <a:spcPct val="0"/>
                        </a:spcBef>
                        <a:buNone/>
                      </a:pPr>
                      <a:r>
                        <a:rPr lang="zh-CN" altLang="en-US" sz="2400" b="1">
                          <a:solidFill>
                            <a:srgbClr val="FFFF00"/>
                          </a:solidFill>
                          <a:latin typeface="黑体" panose="02010609060101010101" pitchFamily="49" charset="-122"/>
                          <a:ea typeface="黑体" panose="02010609060101010101" pitchFamily="49" charset="-122"/>
                        </a:rPr>
                        <a:t>内容不同</a:t>
                      </a:r>
                    </a:p>
                  </a:txBody>
                  <a:tcPr marL="117475" marR="117475" marT="58420" marB="58420" anchor="ctr">
                    <a:lnL cap="flat">
                      <a:noFill/>
                    </a:lnL>
                    <a:lnR w="3175" cap="flat" cmpd="sng">
                      <a:solidFill>
                        <a:srgbClr val="FF9900"/>
                      </a:solidFill>
                      <a:prstDash val="solid"/>
                      <a:headEnd type="none" w="med" len="med"/>
                      <a:tailEnd type="none" w="med" len="med"/>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fontAlgn="ctr">
                        <a:spcBef>
                          <a:spcPct val="0"/>
                        </a:spcBef>
                        <a:buNone/>
                      </a:pPr>
                      <a:r>
                        <a:rPr lang="en-US" altLang="zh-CN" sz="2300" b="1" dirty="0">
                          <a:solidFill>
                            <a:schemeClr val="bg1"/>
                          </a:solidFill>
                          <a:latin typeface="黑体" panose="02010609060101010101" pitchFamily="49" charset="-122"/>
                          <a:ea typeface="黑体" panose="02010609060101010101" pitchFamily="49" charset="-122"/>
                        </a:rPr>
                        <a:t>“</a:t>
                      </a:r>
                      <a:r>
                        <a:rPr lang="zh-CN" altLang="en-US" sz="2300" b="1" dirty="0">
                          <a:solidFill>
                            <a:schemeClr val="bg1"/>
                          </a:solidFill>
                          <a:latin typeface="黑体" panose="02010609060101010101" pitchFamily="49" charset="-122"/>
                          <a:ea typeface="黑体" panose="02010609060101010101" pitchFamily="49" charset="-122"/>
                        </a:rPr>
                        <a:t>应付职工薪酬</a:t>
                      </a:r>
                      <a:r>
                        <a:rPr lang="en-US" altLang="zh-CN" sz="2300" b="1" dirty="0">
                          <a:solidFill>
                            <a:schemeClr val="bg1"/>
                          </a:solidFill>
                          <a:latin typeface="黑体" panose="02010609060101010101" pitchFamily="49" charset="-122"/>
                          <a:ea typeface="黑体" panose="02010609060101010101" pitchFamily="49" charset="-122"/>
                        </a:rPr>
                        <a:t>”</a:t>
                      </a:r>
                      <a:r>
                        <a:rPr lang="zh-CN" altLang="en-US" sz="2300" b="1" dirty="0">
                          <a:solidFill>
                            <a:schemeClr val="bg1"/>
                          </a:solidFill>
                          <a:latin typeface="黑体" panose="02010609060101010101" pitchFamily="49" charset="-122"/>
                          <a:ea typeface="黑体" panose="02010609060101010101" pitchFamily="49" charset="-122"/>
                        </a:rPr>
                        <a:t>包括工资、奖金、津贴和补贴</a:t>
                      </a:r>
                      <a:r>
                        <a:rPr lang="zh-CN" altLang="en-US" sz="2300" b="1" dirty="0" smtClean="0">
                          <a:solidFill>
                            <a:schemeClr val="bg1"/>
                          </a:solidFill>
                          <a:latin typeface="黑体" panose="02010609060101010101" pitchFamily="49" charset="-122"/>
                          <a:ea typeface="黑体" panose="02010609060101010101" pitchFamily="49" charset="-122"/>
                        </a:rPr>
                        <a:t>，“五险一金”</a:t>
                      </a:r>
                      <a:r>
                        <a:rPr lang="zh-CN" altLang="en-US" sz="2300" b="1" dirty="0" smtClean="0">
                          <a:solidFill>
                            <a:srgbClr val="FFFF00"/>
                          </a:solidFill>
                          <a:latin typeface="黑体" panose="02010609060101010101" pitchFamily="49" charset="-122"/>
                          <a:ea typeface="黑体" panose="02010609060101010101" pitchFamily="49" charset="-122"/>
                        </a:rPr>
                        <a:t>单位和个人</a:t>
                      </a:r>
                      <a:r>
                        <a:rPr lang="zh-CN" altLang="en-US" sz="2300" b="1" dirty="0" smtClean="0">
                          <a:solidFill>
                            <a:schemeClr val="bg1"/>
                          </a:solidFill>
                          <a:latin typeface="黑体" panose="02010609060101010101" pitchFamily="49" charset="-122"/>
                          <a:ea typeface="黑体" panose="02010609060101010101" pitchFamily="49" charset="-122"/>
                        </a:rPr>
                        <a:t>缴纳部分，工会</a:t>
                      </a:r>
                      <a:r>
                        <a:rPr lang="zh-CN" altLang="en-US" sz="2300" b="1" dirty="0">
                          <a:solidFill>
                            <a:schemeClr val="bg1"/>
                          </a:solidFill>
                          <a:latin typeface="黑体" panose="02010609060101010101" pitchFamily="49" charset="-122"/>
                          <a:ea typeface="黑体" panose="02010609060101010101" pitchFamily="49" charset="-122"/>
                        </a:rPr>
                        <a:t>经费和职工教育经费</a:t>
                      </a:r>
                      <a:r>
                        <a:rPr lang="zh-CN" altLang="en-US" sz="2300" b="1" dirty="0" smtClean="0">
                          <a:solidFill>
                            <a:schemeClr val="bg1"/>
                          </a:solidFill>
                          <a:latin typeface="黑体" panose="02010609060101010101" pitchFamily="49" charset="-122"/>
                          <a:ea typeface="黑体" panose="02010609060101010101" pitchFamily="49" charset="-122"/>
                        </a:rPr>
                        <a:t>，职工福利费，非</a:t>
                      </a:r>
                      <a:r>
                        <a:rPr lang="zh-CN" altLang="en-US" sz="2300" b="1" dirty="0">
                          <a:solidFill>
                            <a:schemeClr val="bg1"/>
                          </a:solidFill>
                          <a:latin typeface="黑体" panose="02010609060101010101" pitchFamily="49" charset="-122"/>
                          <a:ea typeface="黑体" panose="02010609060101010101" pitchFamily="49" charset="-122"/>
                        </a:rPr>
                        <a:t>货币性福利，因解除与职工的劳动关系给予的</a:t>
                      </a:r>
                      <a:r>
                        <a:rPr lang="zh-CN" altLang="en-US" sz="2300" b="1" dirty="0">
                          <a:solidFill>
                            <a:srgbClr val="FFFF00"/>
                          </a:solidFill>
                          <a:latin typeface="黑体" panose="02010609060101010101" pitchFamily="49" charset="-122"/>
                          <a:ea typeface="黑体" panose="02010609060101010101" pitchFamily="49" charset="-122"/>
                        </a:rPr>
                        <a:t>补偿</a:t>
                      </a:r>
                      <a:r>
                        <a:rPr lang="zh-CN" altLang="en-US" sz="2300" b="1" dirty="0">
                          <a:solidFill>
                            <a:schemeClr val="bg1"/>
                          </a:solidFill>
                          <a:latin typeface="黑体" panose="02010609060101010101" pitchFamily="49" charset="-122"/>
                          <a:ea typeface="黑体" panose="02010609060101010101" pitchFamily="49" charset="-122"/>
                        </a:rPr>
                        <a:t>，其他与获得职工提供的服务相关的支出。</a:t>
                      </a:r>
                    </a:p>
                  </a:txBody>
                  <a:tcPr marL="117475" marR="117475" marT="58420" marB="58420" anchor="ctr">
                    <a:lnL w="3175" cap="flat" cmpd="sng">
                      <a:solidFill>
                        <a:srgbClr val="FF9900"/>
                      </a:solidFill>
                      <a:prstDash val="solid"/>
                      <a:headEnd type="none" w="med" len="med"/>
                      <a:tailEnd type="none" w="med" len="med"/>
                    </a:lnL>
                    <a:lnR w="3175" cap="flat" cmpd="sng">
                      <a:solidFill>
                        <a:srgbClr val="FF9900"/>
                      </a:solidFill>
                      <a:prstDash val="solid"/>
                      <a:headEnd type="none" w="med" len="med"/>
                      <a:tailEnd type="none" w="med" len="med"/>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fontAlgn="ctr">
                        <a:spcBef>
                          <a:spcPct val="0"/>
                        </a:spcBef>
                        <a:buNone/>
                      </a:pPr>
                      <a:r>
                        <a:rPr lang="en-US" altLang="zh-CN" sz="2300" b="1" i="0" u="none" kern="1200" baseline="0" dirty="0">
                          <a:solidFill>
                            <a:srgbClr val="FFFF00"/>
                          </a:solidFill>
                          <a:latin typeface="黑体" panose="02010609060101010101" pitchFamily="49" charset="-122"/>
                          <a:ea typeface="黑体" panose="02010609060101010101" pitchFamily="49" charset="-122"/>
                          <a:cs typeface="+mn-cs"/>
                          <a:sym typeface="+mn-ea"/>
                        </a:rPr>
                        <a:t>“</a:t>
                      </a:r>
                      <a:r>
                        <a:rPr lang="zh-CN" altLang="en-US" sz="2300" b="1" i="0" u="none" kern="1200" baseline="0" dirty="0">
                          <a:solidFill>
                            <a:srgbClr val="FFFF00"/>
                          </a:solidFill>
                          <a:latin typeface="黑体" panose="02010609060101010101" pitchFamily="49" charset="-122"/>
                          <a:ea typeface="黑体" panose="02010609060101010101" pitchFamily="49" charset="-122"/>
                          <a:cs typeface="+mn-cs"/>
                          <a:sym typeface="+mn-ea"/>
                        </a:rPr>
                        <a:t>工资总额</a:t>
                      </a:r>
                      <a:r>
                        <a:rPr lang="en-US" altLang="zh-CN" sz="2300" b="1" i="0" u="none" kern="1200" baseline="0" dirty="0">
                          <a:solidFill>
                            <a:srgbClr val="FFFF00"/>
                          </a:solidFill>
                          <a:latin typeface="黑体" panose="02010609060101010101" pitchFamily="49" charset="-122"/>
                          <a:ea typeface="黑体" panose="02010609060101010101" pitchFamily="49" charset="-122"/>
                          <a:cs typeface="+mn-cs"/>
                          <a:sym typeface="+mn-ea"/>
                        </a:rPr>
                        <a:t>”</a:t>
                      </a:r>
                      <a:r>
                        <a:rPr lang="zh-CN" altLang="en-US" sz="2300" b="1" i="0" u="none" kern="1200" baseline="0" dirty="0">
                          <a:solidFill>
                            <a:srgbClr val="FFFF00"/>
                          </a:solidFill>
                          <a:latin typeface="黑体" panose="02010609060101010101" pitchFamily="49" charset="-122"/>
                          <a:ea typeface="黑体" panose="02010609060101010101" pitchFamily="49" charset="-122"/>
                          <a:cs typeface="+mn-cs"/>
                          <a:sym typeface="+mn-ea"/>
                        </a:rPr>
                        <a:t>包括职工工资、奖金、津贴和补贴</a:t>
                      </a:r>
                      <a:r>
                        <a:rPr lang="zh-CN" altLang="en-US" sz="2300" b="1" i="0" u="none" kern="1200" baseline="0" dirty="0" smtClean="0">
                          <a:solidFill>
                            <a:srgbClr val="FFFF00"/>
                          </a:solidFill>
                          <a:latin typeface="黑体" panose="02010609060101010101" pitchFamily="49" charset="-122"/>
                          <a:ea typeface="黑体" panose="02010609060101010101" pitchFamily="49" charset="-122"/>
                          <a:cs typeface="+mn-cs"/>
                          <a:sym typeface="+mn-ea"/>
                        </a:rPr>
                        <a:t>，“五险一金”的</a:t>
                      </a:r>
                      <a:r>
                        <a:rPr lang="zh-CN" altLang="en-US" sz="2300" b="1" dirty="0" smtClean="0">
                          <a:solidFill>
                            <a:srgbClr val="FFFF00"/>
                          </a:solidFill>
                          <a:latin typeface="黑体" panose="02010609060101010101" pitchFamily="49" charset="-122"/>
                          <a:ea typeface="黑体" panose="02010609060101010101" pitchFamily="49" charset="-122"/>
                          <a:sym typeface="+mn-ea"/>
                        </a:rPr>
                        <a:t>个人</a:t>
                      </a:r>
                      <a:r>
                        <a:rPr lang="zh-CN" altLang="en-US" sz="2300" b="1" dirty="0">
                          <a:solidFill>
                            <a:srgbClr val="FFFF00"/>
                          </a:solidFill>
                          <a:latin typeface="黑体" panose="02010609060101010101" pitchFamily="49" charset="-122"/>
                          <a:ea typeface="黑体" panose="02010609060101010101" pitchFamily="49" charset="-122"/>
                          <a:sym typeface="+mn-ea"/>
                        </a:rPr>
                        <a:t>缴纳部分。</a:t>
                      </a:r>
                    </a:p>
                  </a:txBody>
                  <a:tcPr marL="117475" marR="117475" marT="58420" marB="58420" anchor="ctr">
                    <a:lnL w="3175" cap="flat" cmpd="sng">
                      <a:solidFill>
                        <a:srgbClr val="FF9900"/>
                      </a:solidFill>
                      <a:prstDash val="solid"/>
                      <a:headEnd type="none" w="med" len="med"/>
                      <a:tailEnd type="none" w="med" len="med"/>
                    </a:lnL>
                    <a:lnR cap="flat">
                      <a:noFill/>
                    </a:lnR>
                    <a:lnT w="3175" cap="flat" cmpd="sng">
                      <a:solidFill>
                        <a:srgbClr val="FF9900"/>
                      </a:solidFill>
                      <a:prstDash val="solid"/>
                      <a:headEnd type="none" w="med" len="med"/>
                      <a:tailEnd type="none" w="med" len="med"/>
                    </a:lnT>
                    <a:lnB w="3175" cap="flat" cmpd="sng">
                      <a:solidFill>
                        <a:srgbClr val="FF9900"/>
                      </a:solidFill>
                      <a:prstDash val="solid"/>
                      <a:headEnd type="none" w="med" len="med"/>
                      <a:tailEnd type="none" w="med" len="med"/>
                    </a:lnB>
                    <a:lnTlToBr>
                      <a:noFill/>
                    </a:lnTlToBr>
                    <a:lnBlToTr>
                      <a:noFill/>
                    </a:lnBlToTr>
                    <a:noFill/>
                  </a:tcPr>
                </a:tc>
              </a:tr>
            </a:tbl>
          </a:graphicData>
        </a:graphic>
      </p:graphicFrame>
      <p:sp>
        <p:nvSpPr>
          <p:cNvPr id="3" name="TextBox 2"/>
          <p:cNvSpPr txBox="1"/>
          <p:nvPr/>
        </p:nvSpPr>
        <p:spPr>
          <a:xfrm>
            <a:off x="642910" y="5715016"/>
            <a:ext cx="7715304" cy="461665"/>
          </a:xfrm>
          <a:prstGeom prst="rect">
            <a:avLst/>
          </a:prstGeom>
          <a:noFill/>
        </p:spPr>
        <p:txBody>
          <a:bodyPr wrap="square" rtlCol="0">
            <a:spAutoFit/>
          </a:bodyPr>
          <a:lstStyle/>
          <a:p>
            <a:r>
              <a:rPr lang="zh-CN" altLang="en-US" sz="2400" dirty="0" smtClean="0">
                <a:solidFill>
                  <a:schemeClr val="bg1"/>
                </a:solidFill>
              </a:rPr>
              <a:t>一般情况下，应付职工薪酬应该</a:t>
            </a:r>
            <a:r>
              <a:rPr lang="zh-CN" altLang="en-US" sz="2400" dirty="0" smtClean="0">
                <a:solidFill>
                  <a:srgbClr val="FFFF00"/>
                </a:solidFill>
              </a:rPr>
              <a:t>大于</a:t>
            </a:r>
            <a:r>
              <a:rPr lang="zh-CN" altLang="en-US" sz="2400" dirty="0" smtClean="0">
                <a:solidFill>
                  <a:schemeClr val="bg1"/>
                </a:solidFill>
              </a:rPr>
              <a:t>从业人员工资总额</a:t>
            </a:r>
            <a:endParaRPr lang="zh-CN" alt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a:solidFill>
                  <a:srgbClr val="FFFF00"/>
                </a:solidFill>
                <a:latin typeface="微软雅黑" panose="020B0503020204020204" pitchFamily="34" charset="-122"/>
                <a:ea typeface="微软雅黑" panose="020B0503020204020204" pitchFamily="34" charset="-122"/>
              </a:rPr>
              <a:t>主要内容</a:t>
            </a:r>
          </a:p>
        </p:txBody>
      </p:sp>
      <p:grpSp>
        <p:nvGrpSpPr>
          <p:cNvPr id="3" name="组合 15"/>
          <p:cNvGrpSpPr/>
          <p:nvPr/>
        </p:nvGrpSpPr>
        <p:grpSpPr>
          <a:xfrm>
            <a:off x="2453005" y="1984378"/>
            <a:ext cx="6048084" cy="674272"/>
            <a:chOff x="4247964" y="2134450"/>
            <a:chExt cx="4254690" cy="672354"/>
          </a:xfrm>
        </p:grpSpPr>
        <p:sp>
          <p:nvSpPr>
            <p:cNvPr id="9222" name="TextBox 6"/>
            <p:cNvSpPr txBox="1"/>
            <p:nvPr/>
          </p:nvSpPr>
          <p:spPr>
            <a:xfrm>
              <a:off x="4876171" y="2162311"/>
              <a:ext cx="3626483" cy="644493"/>
            </a:xfrm>
            <a:prstGeom prst="rect">
              <a:avLst/>
            </a:prstGeom>
            <a:noFill/>
            <a:ln w="9525">
              <a:noFill/>
            </a:ln>
          </p:spPr>
          <p:txBody>
            <a:bodyPr wrap="square" anchor="t">
              <a:spAutoFit/>
            </a:bodyPr>
            <a:lstStyle/>
            <a:p>
              <a:r>
                <a:rPr lang="zh-CN" altLang="en-US" b="1" dirty="0">
                  <a:solidFill>
                    <a:schemeClr val="bg1"/>
                  </a:solidFill>
                  <a:latin typeface="黑体" panose="02010609060101010101" pitchFamily="49" charset="-122"/>
                </a:rPr>
                <a:t>统计</a:t>
              </a:r>
              <a:r>
                <a:rPr lang="zh-CN" altLang="en-US" b="1" dirty="0" smtClean="0">
                  <a:solidFill>
                    <a:schemeClr val="bg1"/>
                  </a:solidFill>
                  <a:latin typeface="黑体" panose="02010609060101010101" pitchFamily="49" charset="-122"/>
                </a:rPr>
                <a:t>范围、报送时间等</a:t>
              </a:r>
              <a:endParaRPr lang="zh-CN" altLang="en-US" b="1" dirty="0">
                <a:solidFill>
                  <a:schemeClr val="bg1"/>
                </a:solidFill>
                <a:latin typeface="黑体" panose="02010609060101010101" pitchFamily="49" charset="-122"/>
              </a:endParaRPr>
            </a:p>
          </p:txBody>
        </p:sp>
        <p:sp>
          <p:nvSpPr>
            <p:cNvPr id="9223"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1</a:t>
              </a:r>
            </a:p>
          </p:txBody>
        </p:sp>
      </p:grpSp>
      <p:grpSp>
        <p:nvGrpSpPr>
          <p:cNvPr id="4" name="组合 15"/>
          <p:cNvGrpSpPr/>
          <p:nvPr/>
        </p:nvGrpSpPr>
        <p:grpSpPr>
          <a:xfrm>
            <a:off x="2453005" y="2835275"/>
            <a:ext cx="4093210" cy="673100"/>
            <a:chOff x="4247964" y="2134450"/>
            <a:chExt cx="2942899" cy="671186"/>
          </a:xfrm>
        </p:grpSpPr>
        <p:sp>
          <p:nvSpPr>
            <p:cNvPr id="22" name="TextBox 6"/>
            <p:cNvSpPr txBox="1"/>
            <p:nvPr/>
          </p:nvSpPr>
          <p:spPr>
            <a:xfrm>
              <a:off x="4876172" y="2162311"/>
              <a:ext cx="2314691" cy="643325"/>
            </a:xfrm>
            <a:prstGeom prst="rect">
              <a:avLst/>
            </a:prstGeom>
            <a:noFill/>
            <a:ln w="9525">
              <a:noFill/>
            </a:ln>
          </p:spPr>
          <p:txBody>
            <a:bodyPr wrap="square" anchor="t">
              <a:spAutoFit/>
            </a:bodyPr>
            <a:lstStyle/>
            <a:p>
              <a:r>
                <a:rPr lang="zh-CN" altLang="en-US" b="1" dirty="0" smtClean="0">
                  <a:solidFill>
                    <a:schemeClr val="bg1"/>
                  </a:solidFill>
                  <a:latin typeface="黑体" panose="02010609060101010101" pitchFamily="49" charset="-122"/>
                </a:rPr>
                <a:t>主要指标解释</a:t>
              </a:r>
              <a:endParaRPr lang="zh-CN" altLang="en-US" b="1" dirty="0">
                <a:solidFill>
                  <a:schemeClr val="bg1"/>
                </a:solidFill>
                <a:latin typeface="黑体" panose="02010609060101010101" pitchFamily="49" charset="-122"/>
              </a:endParaRPr>
            </a:p>
          </p:txBody>
        </p:sp>
        <p:sp>
          <p:nvSpPr>
            <p:cNvPr id="24"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2</a:t>
              </a:r>
            </a:p>
          </p:txBody>
        </p:sp>
      </p:grpSp>
      <p:grpSp>
        <p:nvGrpSpPr>
          <p:cNvPr id="5" name="组合 15"/>
          <p:cNvGrpSpPr/>
          <p:nvPr/>
        </p:nvGrpSpPr>
        <p:grpSpPr>
          <a:xfrm>
            <a:off x="2458085" y="3643314"/>
            <a:ext cx="6073700" cy="645448"/>
            <a:chOff x="4247964" y="2122744"/>
            <a:chExt cx="4375734" cy="643268"/>
          </a:xfrm>
        </p:grpSpPr>
        <p:sp>
          <p:nvSpPr>
            <p:cNvPr id="32" name="TextBox 6"/>
            <p:cNvSpPr txBox="1"/>
            <p:nvPr/>
          </p:nvSpPr>
          <p:spPr>
            <a:xfrm>
              <a:off x="4895977" y="2122744"/>
              <a:ext cx="3727721" cy="643268"/>
            </a:xfrm>
            <a:prstGeom prst="rect">
              <a:avLst/>
            </a:prstGeom>
            <a:noFill/>
            <a:ln w="9525">
              <a:noFill/>
            </a:ln>
          </p:spPr>
          <p:txBody>
            <a:bodyPr wrap="square" anchor="t">
              <a:spAutoFit/>
            </a:bodyPr>
            <a:lstStyle/>
            <a:p>
              <a:r>
                <a:rPr lang="zh-CN" altLang="en-US" b="1" dirty="0" smtClean="0">
                  <a:solidFill>
                    <a:schemeClr val="bg1"/>
                  </a:solidFill>
                  <a:latin typeface="黑体" panose="02010609060101010101" pitchFamily="49" charset="-122"/>
                </a:rPr>
                <a:t>注意事项及审核要点</a:t>
              </a:r>
              <a:endParaRPr lang="zh-CN" altLang="en-US" b="1" dirty="0">
                <a:solidFill>
                  <a:schemeClr val="bg1"/>
                </a:solidFill>
                <a:latin typeface="黑体" panose="02010609060101010101" pitchFamily="49" charset="-122"/>
              </a:endParaRPr>
            </a:p>
          </p:txBody>
        </p:sp>
        <p:sp>
          <p:nvSpPr>
            <p:cNvPr id="33" name="圆角矩形​​ 10"/>
            <p:cNvSpPr/>
            <p:nvPr/>
          </p:nvSpPr>
          <p:spPr>
            <a:xfrm>
              <a:off x="4247964" y="2134450"/>
              <a:ext cx="481508" cy="591509"/>
            </a:xfrm>
            <a:prstGeom prst="roundRect">
              <a:avLst>
                <a:gd name="adj" fmla="val 16667"/>
              </a:avLst>
            </a:prstGeom>
            <a:noFill/>
            <a:ln w="25400" cap="flat" cmpd="sng">
              <a:solidFill>
                <a:srgbClr val="BFBFBF"/>
              </a:solidFill>
              <a:prstDash val="solid"/>
              <a:round/>
              <a:headEnd type="none" w="med" len="med"/>
              <a:tailEnd type="none" w="med" len="med"/>
            </a:ln>
          </p:spPr>
          <p:txBody>
            <a:bodyPr anchor="ctr"/>
            <a:lstStyle/>
            <a:p>
              <a:pPr algn="ctr"/>
              <a:r>
                <a:rPr lang="en-US" sz="3200">
                  <a:solidFill>
                    <a:srgbClr val="FFFFFF"/>
                  </a:solidFill>
                  <a:latin typeface="Calibri" panose="020F0502020204030204" pitchFamily="34" charset="0"/>
                  <a:ea typeface="微软雅黑" panose="020B0503020204020204" pitchFamily="34" charset="-122"/>
                </a:rPr>
                <a:t>3</a:t>
              </a:r>
            </a:p>
          </p:txBody>
        </p:sp>
      </p:grpSp>
      <p:cxnSp>
        <p:nvCxnSpPr>
          <p:cNvPr id="9" name="直接连接符 8"/>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14546" y="3500438"/>
            <a:ext cx="5572164" cy="85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矩形 3"/>
          <p:cNvSpPr/>
          <p:nvPr/>
        </p:nvSpPr>
        <p:spPr>
          <a:xfrm>
            <a:off x="7092280" y="1412776"/>
            <a:ext cx="187220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215074" y="2643182"/>
            <a:ext cx="3143272" cy="954107"/>
          </a:xfrm>
          <a:prstGeom prst="rect">
            <a:avLst/>
          </a:prstGeom>
          <a:noFill/>
        </p:spPr>
        <p:txBody>
          <a:bodyPr wrap="square" rtlCol="0">
            <a:spAutoFit/>
          </a:bodyPr>
          <a:lstStyle/>
          <a:p>
            <a:r>
              <a:rPr lang="zh-CN" altLang="en-US" sz="2800" dirty="0" smtClean="0">
                <a:solidFill>
                  <a:srgbClr val="FF0000"/>
                </a:solidFill>
              </a:rPr>
              <a:t>新增单位自行填报</a:t>
            </a:r>
            <a:endParaRPr lang="en-US" altLang="zh-CN" sz="2800" dirty="0" smtClean="0">
              <a:solidFill>
                <a:srgbClr val="FF0000"/>
              </a:solidFill>
            </a:endParaRPr>
          </a:p>
          <a:p>
            <a:r>
              <a:rPr lang="zh-CN" altLang="en-US" sz="2800" dirty="0" smtClean="0">
                <a:solidFill>
                  <a:srgbClr val="FF0000"/>
                </a:solidFill>
              </a:rPr>
              <a:t>原有单位不可修改</a:t>
            </a:r>
            <a:endParaRPr lang="zh-CN" altLang="en-US" sz="2800" dirty="0">
              <a:solidFill>
                <a:srgbClr val="FF0000"/>
              </a:solidFill>
            </a:endParaRPr>
          </a:p>
        </p:txBody>
      </p:sp>
      <p:cxnSp>
        <p:nvCxnSpPr>
          <p:cNvPr id="10" name="直接箭头连接符 9"/>
          <p:cNvCxnSpPr/>
          <p:nvPr/>
        </p:nvCxnSpPr>
        <p:spPr>
          <a:xfrm rot="16200000" flipV="1">
            <a:off x="7465239" y="2107397"/>
            <a:ext cx="92869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6"/>
          <p:cNvSpPr txBox="1"/>
          <p:nvPr/>
        </p:nvSpPr>
        <p:spPr>
          <a:xfrm>
            <a:off x="1188085" y="1487805"/>
            <a:ext cx="7632387" cy="3693319"/>
          </a:xfrm>
          <a:prstGeom prst="rect">
            <a:avLst/>
          </a:prstGeom>
          <a:noFill/>
          <a:ln w="9525">
            <a:noFill/>
          </a:ln>
        </p:spPr>
        <p:txBody>
          <a:bodyPr wrap="square" anchor="t">
            <a:spAutoFit/>
          </a:bodyPr>
          <a:lstStyle/>
          <a:p>
            <a:pPr algn="just">
              <a:lnSpc>
                <a:spcPct val="130000"/>
              </a:lnSpc>
            </a:pPr>
            <a:r>
              <a:rPr lang="zh-CN" altLang="en-US" dirty="0" smtClean="0">
                <a:solidFill>
                  <a:srgbClr val="FFFF00"/>
                </a:solidFill>
                <a:latin typeface="黑体" panose="02010609060101010101" pitchFamily="49" charset="-122"/>
              </a:rPr>
              <a:t>“上年同期”</a:t>
            </a:r>
            <a:r>
              <a:rPr lang="zh-CN" altLang="en-US" dirty="0" smtClean="0">
                <a:solidFill>
                  <a:schemeClr val="bg1"/>
                </a:solidFill>
                <a:latin typeface="黑体" panose="02010609060101010101" pitchFamily="49" charset="-122"/>
              </a:rPr>
              <a:t>数据统一由国家统计局在数据处理软件中复制，调查单位和各级统计机构原则上</a:t>
            </a:r>
            <a:r>
              <a:rPr lang="zh-CN" altLang="en-US" dirty="0" smtClean="0">
                <a:solidFill>
                  <a:srgbClr val="FFFF00"/>
                </a:solidFill>
                <a:latin typeface="黑体" panose="02010609060101010101" pitchFamily="49" charset="-122"/>
              </a:rPr>
              <a:t>不得修改</a:t>
            </a:r>
            <a:r>
              <a:rPr lang="zh-CN" altLang="en-US" dirty="0" smtClean="0">
                <a:solidFill>
                  <a:schemeClr val="bg1"/>
                </a:solidFill>
                <a:latin typeface="黑体" panose="02010609060101010101" pitchFamily="49" charset="-122"/>
              </a:rPr>
              <a:t>，</a:t>
            </a:r>
            <a:r>
              <a:rPr lang="zh-CN" altLang="en-US" dirty="0">
                <a:solidFill>
                  <a:schemeClr val="bg1"/>
                </a:solidFill>
                <a:latin typeface="黑体" panose="02010609060101010101" pitchFamily="49" charset="-122"/>
              </a:rPr>
              <a:t>本期</a:t>
            </a:r>
            <a:r>
              <a:rPr lang="zh-CN" altLang="en-US" dirty="0">
                <a:solidFill>
                  <a:srgbClr val="FFFF00"/>
                </a:solidFill>
                <a:latin typeface="黑体" panose="02010609060101010101" pitchFamily="49" charset="-122"/>
              </a:rPr>
              <a:t>新增</a:t>
            </a:r>
            <a:r>
              <a:rPr lang="zh-CN" altLang="en-US" dirty="0">
                <a:solidFill>
                  <a:schemeClr val="bg1"/>
                </a:solidFill>
                <a:latin typeface="黑体" panose="02010609060101010101" pitchFamily="49" charset="-122"/>
              </a:rPr>
              <a:t>的调查单位</a:t>
            </a:r>
            <a:r>
              <a:rPr lang="zh-CN" altLang="en-US" dirty="0">
                <a:solidFill>
                  <a:srgbClr val="FFFF00"/>
                </a:solidFill>
                <a:latin typeface="黑体" panose="02010609060101010101" pitchFamily="49" charset="-122"/>
              </a:rPr>
              <a:t>自行填报</a:t>
            </a:r>
            <a:r>
              <a:rPr lang="zh-CN" altLang="en-US" dirty="0">
                <a:solidFill>
                  <a:schemeClr val="bg1"/>
                </a:solidFill>
                <a:latin typeface="黑体" panose="02010609060101010101" pitchFamily="49" charset="-122"/>
              </a:rPr>
              <a:t>“上年同期”数据。</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p:cNvSpPr txBox="1"/>
          <p:nvPr/>
        </p:nvSpPr>
        <p:spPr>
          <a:xfrm>
            <a:off x="971550" y="1585913"/>
            <a:ext cx="8007350" cy="4524315"/>
          </a:xfrm>
          <a:prstGeom prst="rect">
            <a:avLst/>
          </a:prstGeom>
          <a:noFill/>
          <a:ln w="9525">
            <a:noFill/>
          </a:ln>
        </p:spPr>
        <p:txBody>
          <a:bodyPr anchor="t">
            <a:spAutoFit/>
          </a:bodyPr>
          <a:lstStyle/>
          <a:p>
            <a:pPr marL="685800" indent="-685800">
              <a:buFont typeface="Wingdings" panose="05000000000000000000" pitchFamily="2" charset="2"/>
              <a:buChar char="ü"/>
            </a:pPr>
            <a:r>
              <a:rPr lang="zh-CN" altLang="en-US" dirty="0">
                <a:solidFill>
                  <a:schemeClr val="bg1"/>
                </a:solidFill>
                <a:latin typeface="黑体" panose="02010609060101010101" pitchFamily="49" charset="-122"/>
                <a:ea typeface="黑体" panose="02010609060101010101" pitchFamily="49" charset="-122"/>
              </a:rPr>
              <a:t>填写了</a:t>
            </a:r>
            <a:r>
              <a:rPr lang="zh-CN" altLang="en-US" dirty="0">
                <a:solidFill>
                  <a:schemeClr val="bg1"/>
                </a:solidFill>
                <a:latin typeface="黑体" panose="02010609060101010101" pitchFamily="49" charset="-122"/>
                <a:sym typeface="+mn-ea"/>
              </a:rPr>
              <a:t>期末</a:t>
            </a:r>
            <a:r>
              <a:rPr lang="zh-CN" altLang="en-US" dirty="0">
                <a:solidFill>
                  <a:schemeClr val="bg1"/>
                </a:solidFill>
                <a:latin typeface="黑体" panose="02010609060101010101" pitchFamily="49" charset="-122"/>
                <a:ea typeface="黑体" panose="02010609060101010101" pitchFamily="49" charset="-122"/>
              </a:rPr>
              <a:t>人数，必须要填写平均人数和</a:t>
            </a:r>
            <a:r>
              <a:rPr lang="zh-CN" altLang="en-US" dirty="0" smtClean="0">
                <a:solidFill>
                  <a:schemeClr val="bg1"/>
                </a:solidFill>
                <a:latin typeface="黑体" panose="02010609060101010101" pitchFamily="49" charset="-122"/>
                <a:ea typeface="黑体" panose="02010609060101010101" pitchFamily="49" charset="-122"/>
              </a:rPr>
              <a:t>工资总额，不可缺项。</a:t>
            </a:r>
            <a:endParaRPr lang="zh-CN" altLang="en-US" dirty="0">
              <a:solidFill>
                <a:schemeClr val="bg1"/>
              </a:solidFill>
              <a:latin typeface="黑体" panose="02010609060101010101" pitchFamily="49" charset="-122"/>
              <a:ea typeface="黑体" panose="02010609060101010101" pitchFamily="49" charset="-122"/>
            </a:endParaRPr>
          </a:p>
          <a:p>
            <a:pPr marL="685800" indent="-685800">
              <a:buFont typeface="Wingdings" panose="05000000000000000000" pitchFamily="2" charset="2"/>
              <a:buChar char="ü"/>
            </a:pPr>
            <a:endParaRPr lang="zh-CN" altLang="en-US" dirty="0">
              <a:solidFill>
                <a:schemeClr val="bg1"/>
              </a:solidFill>
              <a:latin typeface="黑体" panose="02010609060101010101" pitchFamily="49" charset="-122"/>
              <a:ea typeface="黑体" panose="02010609060101010101" pitchFamily="49" charset="-122"/>
            </a:endParaRPr>
          </a:p>
          <a:p>
            <a:pPr marL="685800" indent="-685800">
              <a:buFont typeface="Wingdings" panose="05000000000000000000" pitchFamily="2" charset="2"/>
              <a:buChar char="ü"/>
            </a:pPr>
            <a:r>
              <a:rPr lang="zh-CN" altLang="en-US" dirty="0" smtClean="0">
                <a:solidFill>
                  <a:schemeClr val="bg1"/>
                </a:solidFill>
                <a:latin typeface="黑体" panose="02010609060101010101" pitchFamily="49" charset="-122"/>
                <a:ea typeface="黑体" panose="02010609060101010101" pitchFamily="49" charset="-122"/>
              </a:rPr>
              <a:t>期末</a:t>
            </a:r>
            <a:r>
              <a:rPr lang="zh-CN" altLang="en-US" dirty="0">
                <a:solidFill>
                  <a:schemeClr val="bg1"/>
                </a:solidFill>
                <a:latin typeface="黑体" panose="02010609060101010101" pitchFamily="49" charset="-122"/>
                <a:ea typeface="黑体" panose="02010609060101010101" pitchFamily="49" charset="-122"/>
              </a:rPr>
              <a:t>人数是</a:t>
            </a:r>
            <a:r>
              <a:rPr lang="zh-CN" altLang="en-US" dirty="0">
                <a:solidFill>
                  <a:srgbClr val="FFFF00"/>
                </a:solidFill>
                <a:latin typeface="黑体" panose="02010609060101010101" pitchFamily="49" charset="-122"/>
                <a:ea typeface="黑体" panose="02010609060101010101" pitchFamily="49" charset="-122"/>
              </a:rPr>
              <a:t>时点</a:t>
            </a:r>
            <a:r>
              <a:rPr lang="zh-CN" altLang="en-US" dirty="0">
                <a:solidFill>
                  <a:schemeClr val="bg1"/>
                </a:solidFill>
                <a:latin typeface="黑体" panose="02010609060101010101" pitchFamily="49" charset="-122"/>
                <a:ea typeface="黑体" panose="02010609060101010101" pitchFamily="49" charset="-122"/>
              </a:rPr>
              <a:t>指标，不包括在报告期最后一天当天及以前已经与单位解除劳动合同关系的人员。相关人员在报告期内取得的工资或其他形式劳动报酬，应统计入工资总额。</a:t>
            </a:r>
            <a:endParaRPr lang="zh-CN" altLang="en-US" dirty="0">
              <a:latin typeface="Times New Roman" panose="02020603050405020304" pitchFamily="18" charset="0"/>
              <a:ea typeface="宋体" panose="02010600030101010101" pitchFamily="2" charset="-122"/>
            </a:endParaRPr>
          </a:p>
        </p:txBody>
      </p:sp>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dirty="0" smtClean="0">
                <a:solidFill>
                  <a:srgbClr val="FFFF00"/>
                </a:solidFill>
                <a:latin typeface="微软雅黑" panose="020B0503020204020204" pitchFamily="34" charset="-122"/>
                <a:ea typeface="微软雅黑" panose="020B0503020204020204" pitchFamily="34" charset="-122"/>
              </a:rPr>
              <a:t>填报注意事项</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214414" y="1000108"/>
            <a:ext cx="3714776"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dirty="0" smtClean="0">
                <a:solidFill>
                  <a:srgbClr val="FFFF00"/>
                </a:solidFill>
                <a:latin typeface="微软雅黑" panose="020B0503020204020204" pitchFamily="34" charset="-122"/>
                <a:ea typeface="微软雅黑" panose="020B0503020204020204" pitchFamily="34" charset="-122"/>
              </a:rPr>
              <a:t>填报注意事项</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88085" y="1257935"/>
            <a:ext cx="7955915" cy="2861310"/>
          </a:xfrm>
          <a:prstGeom prst="rect">
            <a:avLst/>
          </a:prstGeom>
          <a:noFill/>
        </p:spPr>
        <p:txBody>
          <a:bodyPr wrap="square" rtlCol="0" anchor="t">
            <a:spAutoFit/>
          </a:bodyPr>
          <a:lstStyle/>
          <a:p>
            <a:pPr marL="685800" indent="-685800">
              <a:buFont typeface="Wingdings" panose="05000000000000000000" pitchFamily="2" charset="2"/>
              <a:buChar char="ü"/>
            </a:pPr>
            <a:r>
              <a:rPr lang="zh-CN" altLang="en-US" dirty="0">
                <a:solidFill>
                  <a:schemeClr val="bg1"/>
                </a:solidFill>
                <a:latin typeface="黑体" panose="02010609060101010101" pitchFamily="49" charset="-122"/>
                <a:sym typeface="+mn-ea"/>
              </a:rPr>
              <a:t>平均人数是</a:t>
            </a:r>
            <a:r>
              <a:rPr lang="zh-CN" altLang="en-US" dirty="0">
                <a:solidFill>
                  <a:srgbClr val="FFFF00"/>
                </a:solidFill>
                <a:latin typeface="黑体" panose="02010609060101010101" pitchFamily="49" charset="-122"/>
                <a:sym typeface="+mn-ea"/>
              </a:rPr>
              <a:t>时期</a:t>
            </a:r>
            <a:r>
              <a:rPr lang="zh-CN" altLang="en-US" dirty="0">
                <a:solidFill>
                  <a:schemeClr val="bg1"/>
                </a:solidFill>
                <a:latin typeface="黑体" panose="02010609060101010101" pitchFamily="49" charset="-122"/>
                <a:sym typeface="+mn-ea"/>
              </a:rPr>
              <a:t>指标，是年初至报表期最后一日平均拥有的从业人员数，不能用相邻两个报表期的</a:t>
            </a:r>
            <a:r>
              <a:rPr lang="en-US" altLang="zh-CN" dirty="0">
                <a:solidFill>
                  <a:schemeClr val="bg1"/>
                </a:solidFill>
                <a:latin typeface="黑体" panose="02010609060101010101" pitchFamily="49" charset="-122"/>
                <a:sym typeface="+mn-ea"/>
              </a:rPr>
              <a:t>“</a:t>
            </a:r>
            <a:r>
              <a:rPr lang="zh-CN" altLang="en-US" dirty="0">
                <a:solidFill>
                  <a:schemeClr val="bg1"/>
                </a:solidFill>
                <a:latin typeface="黑体" panose="02010609060101010101" pitchFamily="49" charset="-122"/>
                <a:sym typeface="+mn-ea"/>
              </a:rPr>
              <a:t>期末人数</a:t>
            </a:r>
            <a:r>
              <a:rPr lang="en-US" altLang="zh-CN" dirty="0">
                <a:solidFill>
                  <a:schemeClr val="bg1"/>
                </a:solidFill>
                <a:latin typeface="黑体" panose="02010609060101010101" pitchFamily="49" charset="-122"/>
                <a:sym typeface="+mn-ea"/>
              </a:rPr>
              <a:t>”</a:t>
            </a:r>
            <a:r>
              <a:rPr lang="zh-CN" altLang="en-US" dirty="0">
                <a:solidFill>
                  <a:schemeClr val="bg1"/>
                </a:solidFill>
                <a:latin typeface="黑体" panose="02010609060101010101" pitchFamily="49" charset="-122"/>
                <a:sym typeface="+mn-ea"/>
              </a:rPr>
              <a:t>简单平均，更不能直接用</a:t>
            </a:r>
            <a:r>
              <a:rPr lang="en-US" altLang="zh-CN" dirty="0">
                <a:solidFill>
                  <a:schemeClr val="bg1"/>
                </a:solidFill>
                <a:latin typeface="黑体" panose="02010609060101010101" pitchFamily="49" charset="-122"/>
                <a:sym typeface="+mn-ea"/>
              </a:rPr>
              <a:t>“</a:t>
            </a:r>
            <a:r>
              <a:rPr lang="zh-CN" altLang="en-US" dirty="0">
                <a:solidFill>
                  <a:schemeClr val="bg1"/>
                </a:solidFill>
                <a:latin typeface="黑体" panose="02010609060101010101" pitchFamily="49" charset="-122"/>
                <a:sym typeface="+mn-ea"/>
              </a:rPr>
              <a:t>期末人数</a:t>
            </a:r>
            <a:r>
              <a:rPr lang="en-US" altLang="zh-CN" dirty="0">
                <a:solidFill>
                  <a:schemeClr val="bg1"/>
                </a:solidFill>
                <a:latin typeface="黑体" panose="02010609060101010101" pitchFamily="49" charset="-122"/>
                <a:sym typeface="+mn-ea"/>
              </a:rPr>
              <a:t>”</a:t>
            </a:r>
            <a:r>
              <a:rPr lang="zh-CN" altLang="en-US" dirty="0">
                <a:solidFill>
                  <a:schemeClr val="bg1"/>
                </a:solidFill>
                <a:latin typeface="黑体" panose="02010609060101010101" pitchFamily="49" charset="-122"/>
                <a:sym typeface="+mn-ea"/>
              </a:rPr>
              <a:t>替代。</a:t>
            </a:r>
            <a:endParaRPr lang="zh-CN" altLang="en-US" dirty="0"/>
          </a:p>
        </p:txBody>
      </p:sp>
      <p:sp>
        <p:nvSpPr>
          <p:cNvPr id="4" name="文本框 3"/>
          <p:cNvSpPr txBox="1"/>
          <p:nvPr/>
        </p:nvSpPr>
        <p:spPr>
          <a:xfrm>
            <a:off x="1188085" y="4248150"/>
            <a:ext cx="7564120" cy="1754326"/>
          </a:xfrm>
          <a:prstGeom prst="rect">
            <a:avLst/>
          </a:prstGeom>
          <a:noFill/>
        </p:spPr>
        <p:txBody>
          <a:bodyPr wrap="square" rtlCol="0" anchor="t">
            <a:spAutoFit/>
          </a:bodyPr>
          <a:lstStyle/>
          <a:p>
            <a:pPr marL="685800" indent="-685800">
              <a:buFont typeface="Wingdings" panose="05000000000000000000" pitchFamily="2" charset="2"/>
              <a:buChar char="ü"/>
            </a:pPr>
            <a:r>
              <a:rPr lang="zh-CN" altLang="en-US" dirty="0">
                <a:solidFill>
                  <a:schemeClr val="bg1"/>
                </a:solidFill>
                <a:latin typeface="黑体" panose="02010609060101010101" pitchFamily="49" charset="-122"/>
                <a:sym typeface="宋体" panose="02010600030101010101" pitchFamily="2" charset="-122"/>
              </a:rPr>
              <a:t>季报的工资总额是</a:t>
            </a:r>
            <a:r>
              <a:rPr lang="zh-CN" altLang="en-US" dirty="0">
                <a:solidFill>
                  <a:srgbClr val="FFFF00"/>
                </a:solidFill>
                <a:latin typeface="黑体" panose="02010609060101010101" pitchFamily="49" charset="-122"/>
                <a:sym typeface="宋体" panose="02010600030101010101" pitchFamily="2" charset="-122"/>
              </a:rPr>
              <a:t>累计数</a:t>
            </a:r>
            <a:r>
              <a:rPr lang="zh-CN" altLang="en-US" dirty="0">
                <a:solidFill>
                  <a:schemeClr val="bg1"/>
                </a:solidFill>
                <a:latin typeface="黑体" panose="02010609060101010101" pitchFamily="49" charset="-122"/>
                <a:sym typeface="宋体" panose="02010600030101010101" pitchFamily="2" charset="-122"/>
              </a:rPr>
              <a:t>，</a:t>
            </a:r>
            <a:r>
              <a:rPr lang="zh-CN" altLang="en-US" dirty="0" smtClean="0">
                <a:solidFill>
                  <a:schemeClr val="bg1"/>
                </a:solidFill>
                <a:latin typeface="黑体" panose="02010609060101010101" pitchFamily="49" charset="-122"/>
                <a:sym typeface="宋体" panose="02010600030101010101" pitchFamily="2" charset="-122"/>
              </a:rPr>
              <a:t>即二季度是</a:t>
            </a:r>
            <a:r>
              <a:rPr lang="en-US" altLang="zh-CN" dirty="0">
                <a:solidFill>
                  <a:schemeClr val="bg1"/>
                </a:solidFill>
                <a:latin typeface="黑体" panose="02010609060101010101" pitchFamily="49" charset="-122"/>
                <a:sym typeface="宋体" panose="02010600030101010101" pitchFamily="2" charset="-122"/>
              </a:rPr>
              <a:t>1-6</a:t>
            </a:r>
            <a:r>
              <a:rPr lang="zh-CN" altLang="en-US" dirty="0">
                <a:solidFill>
                  <a:schemeClr val="bg1"/>
                </a:solidFill>
                <a:latin typeface="黑体" panose="02010609060101010101" pitchFamily="49" charset="-122"/>
                <a:sym typeface="宋体" panose="02010600030101010101" pitchFamily="2" charset="-122"/>
              </a:rPr>
              <a:t>月的数据，不是</a:t>
            </a:r>
            <a:r>
              <a:rPr lang="en-US" altLang="zh-CN" dirty="0">
                <a:solidFill>
                  <a:schemeClr val="bg1"/>
                </a:solidFill>
                <a:latin typeface="黑体" panose="02010609060101010101" pitchFamily="49" charset="-122"/>
                <a:sym typeface="宋体" panose="02010600030101010101" pitchFamily="2" charset="-122"/>
              </a:rPr>
              <a:t>4-6</a:t>
            </a:r>
            <a:r>
              <a:rPr lang="zh-CN" altLang="en-US" dirty="0">
                <a:solidFill>
                  <a:schemeClr val="bg1"/>
                </a:solidFill>
                <a:latin typeface="黑体" panose="02010609060101010101" pitchFamily="49" charset="-122"/>
                <a:sym typeface="宋体" panose="02010600030101010101" pitchFamily="2" charset="-122"/>
              </a:rPr>
              <a:t>月的</a:t>
            </a:r>
            <a:r>
              <a:rPr lang="zh-CN" altLang="en-US" dirty="0" smtClean="0">
                <a:solidFill>
                  <a:schemeClr val="bg1"/>
                </a:solidFill>
                <a:latin typeface="黑体" panose="02010609060101010101" pitchFamily="49" charset="-122"/>
                <a:sym typeface="宋体" panose="02010600030101010101" pitchFamily="2" charset="-122"/>
              </a:rPr>
              <a:t>数据。</a:t>
            </a:r>
            <a:endParaRPr lang="zh-CN" altLang="en-US" dirty="0"/>
          </a:p>
        </p:txBody>
      </p:sp>
      <p:cxnSp>
        <p:nvCxnSpPr>
          <p:cNvPr id="6" name="直接连接符 5"/>
          <p:cNvCxnSpPr/>
          <p:nvPr/>
        </p:nvCxnSpPr>
        <p:spPr>
          <a:xfrm>
            <a:off x="1214414" y="1000108"/>
            <a:ext cx="3714776"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043305" y="1031240"/>
            <a:ext cx="2736215" cy="0"/>
          </a:xfrm>
          <a:prstGeom prst="line">
            <a:avLst/>
          </a:prstGeom>
          <a:ln w="12700">
            <a:solidFill>
              <a:srgbClr val="F6FC14"/>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62990" y="1489710"/>
            <a:ext cx="6617335" cy="645160"/>
          </a:xfrm>
          <a:prstGeom prst="rect">
            <a:avLst/>
          </a:prstGeom>
          <a:noFill/>
        </p:spPr>
        <p:txBody>
          <a:bodyPr wrap="square" rtlCol="0">
            <a:spAutoFit/>
          </a:bodyPr>
          <a:lstStyle/>
          <a:p>
            <a:r>
              <a:rPr lang="zh-CN" altLang="en-US" b="1">
                <a:solidFill>
                  <a:srgbClr val="FFFF00"/>
                </a:solidFill>
              </a:rPr>
              <a:t>非一套表（</a:t>
            </a:r>
            <a:r>
              <a:rPr lang="en-US" altLang="zh-CN" b="1">
                <a:solidFill>
                  <a:srgbClr val="FFFF00"/>
                </a:solidFill>
              </a:rPr>
              <a:t>I102-2</a:t>
            </a:r>
            <a:r>
              <a:rPr lang="zh-CN" altLang="en-US" b="1">
                <a:solidFill>
                  <a:srgbClr val="FFFF00"/>
                </a:solidFill>
              </a:rPr>
              <a:t>表、</a:t>
            </a:r>
            <a:r>
              <a:rPr lang="en-US" altLang="zh-CN" b="1">
                <a:solidFill>
                  <a:srgbClr val="FFFF00"/>
                </a:solidFill>
              </a:rPr>
              <a:t>I202-2</a:t>
            </a:r>
            <a:r>
              <a:rPr lang="zh-CN" altLang="en-US" b="1">
                <a:solidFill>
                  <a:srgbClr val="FFFF00"/>
                </a:solidFill>
              </a:rPr>
              <a:t>表）</a:t>
            </a:r>
          </a:p>
        </p:txBody>
      </p:sp>
      <p:sp>
        <p:nvSpPr>
          <p:cNvPr id="7" name="文本框 4"/>
          <p:cNvSpPr txBox="1"/>
          <p:nvPr/>
        </p:nvSpPr>
        <p:spPr>
          <a:xfrm>
            <a:off x="1142976" y="285728"/>
            <a:ext cx="5923280" cy="646331"/>
          </a:xfrm>
          <a:prstGeom prst="rect">
            <a:avLst/>
          </a:prstGeom>
          <a:noFill/>
        </p:spPr>
        <p:txBody>
          <a:bodyPr wrap="square" rtlCol="0">
            <a:spAutoFit/>
          </a:bodyPr>
          <a:lstStyle/>
          <a:p>
            <a:r>
              <a:rPr lang="zh-CN" altLang="en-US" b="1" dirty="0" smtClean="0">
                <a:solidFill>
                  <a:srgbClr val="FFFF00"/>
                </a:solidFill>
                <a:latin typeface="微软雅黑" panose="020B0503020204020204" pitchFamily="34" charset="-122"/>
                <a:ea typeface="微软雅黑" panose="020B0503020204020204" pitchFamily="34" charset="-122"/>
              </a:rPr>
              <a:t>① 统计范围、报送时间等</a:t>
            </a:r>
            <a:endParaRPr lang="zh-CN" altLang="en-US" b="1" dirty="0">
              <a:solidFill>
                <a:srgbClr val="FFFF0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custDataLst>
              <p:tags r:id="rId1"/>
            </p:custDataLst>
          </p:nvPr>
        </p:nvGraphicFramePr>
        <p:xfrm>
          <a:off x="1643042" y="2428868"/>
          <a:ext cx="6166485" cy="3799522"/>
        </p:xfrm>
        <a:graphic>
          <a:graphicData uri="http://schemas.openxmlformats.org/drawingml/2006/table">
            <a:tbl>
              <a:tblPr>
                <a:tableStyleId>{8799B23B-EC83-4686-B30A-512413B5E67A}</a:tableStyleId>
              </a:tblPr>
              <a:tblGrid>
                <a:gridCol w="2005965"/>
                <a:gridCol w="1960245"/>
                <a:gridCol w="2200275"/>
              </a:tblGrid>
              <a:tr h="573722">
                <a:tc>
                  <a:txBody>
                    <a:bodyPr/>
                    <a:lstStyle/>
                    <a:p>
                      <a:pPr marL="0" marR="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zh-CN" altLang="en-US" sz="2800" u="none" strike="noStrike" dirty="0" smtClean="0">
                          <a:solidFill>
                            <a:schemeClr val="bg1"/>
                          </a:solidFill>
                          <a:latin typeface="黑体" pitchFamily="49" charset="-122"/>
                          <a:ea typeface="黑体" pitchFamily="49" charset="-122"/>
                        </a:rPr>
                        <a:t>报送时间</a:t>
                      </a:r>
                      <a:endParaRPr lang="zh-CN" altLang="en-US" sz="2800" b="0" i="0" u="none" strike="noStrike" dirty="0" smtClean="0">
                        <a:solidFill>
                          <a:schemeClr val="bg1"/>
                        </a:solidFill>
                        <a:latin typeface="黑体" pitchFamily="49" charset="-122"/>
                        <a:ea typeface="黑体" pitchFamily="49" charset="-122"/>
                      </a:endParaRPr>
                    </a:p>
                  </a:txBody>
                  <a:tcPr marL="9525" marR="9525" marT="9525" marB="0" anchor="ctr"/>
                </a:tc>
                <a:tc>
                  <a:txBody>
                    <a:bodyPr/>
                    <a:lstStyle/>
                    <a:p>
                      <a:pPr algn="ctr" fontAlgn="ctr"/>
                      <a:r>
                        <a:rPr lang="zh-CN" altLang="en-US" sz="2800" u="none" strike="noStrike" dirty="0" smtClean="0">
                          <a:solidFill>
                            <a:schemeClr val="bg1"/>
                          </a:solidFill>
                          <a:latin typeface="黑体" pitchFamily="49" charset="-122"/>
                          <a:ea typeface="黑体" pitchFamily="49" charset="-122"/>
                        </a:rPr>
                        <a:t>开始</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a:r>
                        <a:rPr lang="zh-CN" altLang="en-US" sz="2800" dirty="0" smtClean="0">
                          <a:solidFill>
                            <a:schemeClr val="bg1"/>
                          </a:solidFill>
                          <a:latin typeface="黑体" pitchFamily="49" charset="-122"/>
                          <a:ea typeface="黑体" pitchFamily="49" charset="-122"/>
                        </a:rPr>
                        <a:t>结束</a:t>
                      </a:r>
                      <a:endParaRPr lang="zh-CN" sz="2800"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年报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1</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4</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2</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25</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一季度报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3</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20</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4</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8</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二季度报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6</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20</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7</a:t>
                      </a:r>
                      <a:r>
                        <a:rPr lang="zh-CN" altLang="en-US" sz="2800" u="none" strike="noStrike" dirty="0">
                          <a:solidFill>
                            <a:schemeClr val="bg1"/>
                          </a:solidFill>
                          <a:latin typeface="黑体" pitchFamily="49" charset="-122"/>
                          <a:ea typeface="黑体" pitchFamily="49" charset="-122"/>
                        </a:rPr>
                        <a:t>月</a:t>
                      </a:r>
                      <a:r>
                        <a:rPr lang="en-US" altLang="zh-CN" sz="2800" u="none" strike="noStrike" dirty="0">
                          <a:solidFill>
                            <a:schemeClr val="bg1"/>
                          </a:solidFill>
                          <a:latin typeface="黑体" pitchFamily="49" charset="-122"/>
                          <a:ea typeface="黑体" pitchFamily="49" charset="-122"/>
                        </a:rPr>
                        <a:t>7</a:t>
                      </a:r>
                      <a:r>
                        <a:rPr lang="zh-CN" altLang="en-US" sz="2800" u="none" strike="noStrike" dirty="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三季度报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9</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20</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smtClean="0">
                          <a:solidFill>
                            <a:srgbClr val="FFFF00"/>
                          </a:solidFill>
                          <a:latin typeface="黑体" pitchFamily="49" charset="-122"/>
                          <a:ea typeface="黑体" pitchFamily="49" charset="-122"/>
                        </a:rPr>
                        <a:t>10</a:t>
                      </a:r>
                      <a:r>
                        <a:rPr lang="zh-CN" altLang="en-US" sz="2800" u="none" strike="noStrike" dirty="0" smtClean="0">
                          <a:solidFill>
                            <a:srgbClr val="FFFF00"/>
                          </a:solidFill>
                          <a:latin typeface="黑体" pitchFamily="49" charset="-122"/>
                          <a:ea typeface="黑体" pitchFamily="49" charset="-122"/>
                        </a:rPr>
                        <a:t>月</a:t>
                      </a:r>
                      <a:r>
                        <a:rPr lang="en-US" altLang="zh-CN" sz="2800" u="none" strike="noStrike" dirty="0" smtClean="0">
                          <a:solidFill>
                            <a:srgbClr val="FFFF00"/>
                          </a:solidFill>
                          <a:latin typeface="黑体" pitchFamily="49" charset="-122"/>
                          <a:ea typeface="黑体" pitchFamily="49" charset="-122"/>
                        </a:rPr>
                        <a:t>10</a:t>
                      </a:r>
                      <a:r>
                        <a:rPr lang="zh-CN" altLang="en-US" sz="2800" u="none" strike="noStrike" dirty="0" smtClean="0">
                          <a:solidFill>
                            <a:srgbClr val="FFFF00"/>
                          </a:solidFill>
                          <a:latin typeface="黑体" pitchFamily="49" charset="-122"/>
                          <a:ea typeface="黑体" pitchFamily="49" charset="-122"/>
                        </a:rPr>
                        <a:t>日</a:t>
                      </a:r>
                      <a:endParaRPr lang="zh-CN" altLang="en-US" sz="2800" b="1" i="0" u="none" strike="noStrike" dirty="0">
                        <a:solidFill>
                          <a:srgbClr val="FFFF00"/>
                        </a:solidFill>
                        <a:latin typeface="黑体" pitchFamily="49" charset="-122"/>
                        <a:ea typeface="黑体" pitchFamily="49" charset="-122"/>
                      </a:endParaRPr>
                    </a:p>
                  </a:txBody>
                  <a:tcPr marL="9525" marR="9525" marT="9525" marB="0" anchor="ctr"/>
                </a:tc>
              </a:tr>
              <a:tr h="645160">
                <a:tc>
                  <a:txBody>
                    <a:bodyPr/>
                    <a:lstStyle/>
                    <a:p>
                      <a:pPr algn="ctr" fontAlgn="ctr"/>
                      <a:r>
                        <a:rPr lang="zh-CN" altLang="en-US" sz="2800" u="none" strike="noStrike" dirty="0">
                          <a:solidFill>
                            <a:schemeClr val="bg1"/>
                          </a:solidFill>
                          <a:latin typeface="黑体" pitchFamily="49" charset="-122"/>
                          <a:ea typeface="黑体" pitchFamily="49" charset="-122"/>
                        </a:rPr>
                        <a:t>四季度免报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a:t>
                      </a:r>
                      <a:endParaRPr lang="en-US" altLang="zh-CN"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en-US" altLang="zh-CN" sz="2800" u="none" strike="noStrike" dirty="0">
                          <a:solidFill>
                            <a:schemeClr val="bg1"/>
                          </a:solidFill>
                          <a:latin typeface="黑体" pitchFamily="49" charset="-122"/>
                          <a:ea typeface="黑体" pitchFamily="49" charset="-122"/>
                        </a:rPr>
                        <a:t>-</a:t>
                      </a:r>
                      <a:endParaRPr lang="en-US" altLang="zh-CN" sz="2800" b="0" i="0" u="none" strike="noStrike" dirty="0">
                        <a:solidFill>
                          <a:schemeClr val="bg1"/>
                        </a:solidFill>
                        <a:latin typeface="黑体" pitchFamily="49" charset="-122"/>
                        <a:ea typeface="黑体" pitchFamily="49" charset="-122"/>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dirty="0" smtClean="0">
                <a:solidFill>
                  <a:srgbClr val="FFFF00"/>
                </a:solidFill>
                <a:latin typeface="微软雅黑" panose="020B0503020204020204" pitchFamily="34" charset="-122"/>
                <a:ea typeface="微软雅黑" panose="020B0503020204020204" pitchFamily="34" charset="-122"/>
              </a:rPr>
              <a:t>填报注意事项</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00100" y="2643182"/>
            <a:ext cx="7698105" cy="1421928"/>
          </a:xfrm>
          <a:prstGeom prst="rect">
            <a:avLst/>
          </a:prstGeom>
          <a:noFill/>
        </p:spPr>
        <p:txBody>
          <a:bodyPr wrap="square" rtlCol="0" anchor="t">
            <a:spAutoFit/>
          </a:bodyPr>
          <a:lstStyle/>
          <a:p>
            <a:pPr marL="685800" indent="-685800">
              <a:lnSpc>
                <a:spcPct val="120000"/>
              </a:lnSpc>
              <a:buFont typeface="Wingdings" panose="05000000000000000000" pitchFamily="2" charset="2"/>
              <a:buChar char="ü"/>
            </a:pPr>
            <a:endParaRPr lang="en-US" altLang="zh-CN" dirty="0" smtClean="0">
              <a:solidFill>
                <a:schemeClr val="bg1"/>
              </a:solidFill>
              <a:latin typeface="黑体" panose="02010609060101010101" pitchFamily="49" charset="-122"/>
              <a:sym typeface="+mn-ea"/>
            </a:endParaRPr>
          </a:p>
          <a:p>
            <a:pPr marL="685800" indent="-685800">
              <a:lnSpc>
                <a:spcPct val="120000"/>
              </a:lnSpc>
              <a:buFont typeface="Wingdings" panose="05000000000000000000" pitchFamily="2" charset="2"/>
              <a:buChar char="ü"/>
            </a:pPr>
            <a:endParaRPr lang="zh-CN" altLang="en-US" dirty="0">
              <a:solidFill>
                <a:schemeClr val="bg1"/>
              </a:solidFill>
              <a:latin typeface="黑体" panose="02010609060101010101" pitchFamily="49" charset="-122"/>
              <a:sym typeface="+mn-ea"/>
            </a:endParaRPr>
          </a:p>
        </p:txBody>
      </p:sp>
      <p:sp>
        <p:nvSpPr>
          <p:cNvPr id="5" name="文本框 3"/>
          <p:cNvSpPr txBox="1"/>
          <p:nvPr/>
        </p:nvSpPr>
        <p:spPr>
          <a:xfrm>
            <a:off x="1214414" y="1142984"/>
            <a:ext cx="7564120" cy="1754326"/>
          </a:xfrm>
          <a:prstGeom prst="rect">
            <a:avLst/>
          </a:prstGeom>
          <a:noFill/>
        </p:spPr>
        <p:txBody>
          <a:bodyPr wrap="square" rtlCol="0" anchor="t">
            <a:spAutoFit/>
          </a:bodyPr>
          <a:lstStyle/>
          <a:p>
            <a:pPr marL="685800" indent="-685800">
              <a:buFont typeface="Wingdings" panose="05000000000000000000" pitchFamily="2" charset="2"/>
              <a:buChar char="ü"/>
            </a:pPr>
            <a:r>
              <a:rPr lang="zh-CN" altLang="en-US" dirty="0" smtClean="0">
                <a:solidFill>
                  <a:schemeClr val="bg1"/>
                </a:solidFill>
                <a:latin typeface="黑体" panose="02010609060101010101" pitchFamily="49" charset="-122"/>
                <a:sym typeface="宋体" panose="02010600030101010101" pitchFamily="2" charset="-122"/>
              </a:rPr>
              <a:t>计量单位要看清。人数是以“人”、工资总额是以“千元”为单位</a:t>
            </a:r>
            <a:endParaRPr lang="zh-CN" altLang="en-US" dirty="0"/>
          </a:p>
        </p:txBody>
      </p:sp>
      <p:pic>
        <p:nvPicPr>
          <p:cNvPr id="1026" name="Picture 2"/>
          <p:cNvPicPr>
            <a:picLocks noChangeAspect="1" noChangeArrowheads="1"/>
          </p:cNvPicPr>
          <p:nvPr/>
        </p:nvPicPr>
        <p:blipFill>
          <a:blip r:embed="rId3"/>
          <a:srcRect/>
          <a:stretch>
            <a:fillRect/>
          </a:stretch>
        </p:blipFill>
        <p:spPr bwMode="auto">
          <a:xfrm>
            <a:off x="1928794" y="2857496"/>
            <a:ext cx="6072230" cy="3766320"/>
          </a:xfrm>
          <a:prstGeom prst="rect">
            <a:avLst/>
          </a:prstGeom>
          <a:noFill/>
          <a:ln w="9525">
            <a:noFill/>
            <a:miter lim="800000"/>
            <a:headEnd/>
            <a:tailEnd/>
          </a:ln>
          <a:effectLst/>
        </p:spPr>
      </p:pic>
      <p:cxnSp>
        <p:nvCxnSpPr>
          <p:cNvPr id="7" name="直接连接符 6"/>
          <p:cNvCxnSpPr/>
          <p:nvPr/>
        </p:nvCxnSpPr>
        <p:spPr>
          <a:xfrm>
            <a:off x="1214414" y="1000108"/>
            <a:ext cx="3714776"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428596" y="428604"/>
            <a:ext cx="8215370" cy="6801862"/>
          </a:xfrm>
          <a:prstGeom prst="rect">
            <a:avLst/>
          </a:prstGeom>
          <a:noFill/>
          <a:ln w="9525">
            <a:noFill/>
          </a:ln>
        </p:spPr>
        <p:txBody>
          <a:bodyPr wrap="square">
            <a:spAutoFit/>
          </a:bodyPr>
          <a:lstStyle/>
          <a:p>
            <a:r>
              <a:rPr lang="zh-CN" altLang="en-US" sz="3200" b="1" noProof="0" dirty="0" smtClean="0">
                <a:ln>
                  <a:noFill/>
                </a:ln>
                <a:solidFill>
                  <a:schemeClr val="bg1"/>
                </a:solidFill>
                <a:effectLst/>
                <a:uLnTx/>
                <a:uFillTx/>
                <a:latin typeface="黑体" panose="02010609060101010101" pitchFamily="49" charset="-122"/>
                <a:ea typeface="黑体" panose="02010609060101010101" pitchFamily="49" charset="-122"/>
              </a:rPr>
              <a:t>   </a:t>
            </a:r>
            <a:r>
              <a:rPr lang="zh-CN" altLang="en-US" b="1" noProof="0" dirty="0" smtClean="0">
                <a:ln>
                  <a:noFill/>
                </a:ln>
                <a:solidFill>
                  <a:schemeClr val="bg1"/>
                </a:solidFill>
                <a:effectLst/>
                <a:uLnTx/>
                <a:uFillTx/>
                <a:latin typeface="黑体" panose="02010609060101010101" pitchFamily="49" charset="-122"/>
                <a:ea typeface="黑体" panose="02010609060101010101" pitchFamily="49" charset="-122"/>
              </a:rPr>
              <a:t>审核错误信息：</a:t>
            </a:r>
            <a:endParaRPr lang="en-US" altLang="zh-CN" sz="3200" b="1" noProof="0" dirty="0" smtClean="0">
              <a:ln>
                <a:noFill/>
              </a:ln>
              <a:solidFill>
                <a:schemeClr val="bg1"/>
              </a:solidFill>
              <a:effectLst/>
              <a:uLnTx/>
              <a:uFillTx/>
              <a:latin typeface="黑体" panose="02010609060101010101" pitchFamily="49" charset="-122"/>
              <a:ea typeface="黑体" panose="02010609060101010101" pitchFamily="49" charset="-122"/>
            </a:endParaRPr>
          </a:p>
          <a:p>
            <a:endParaRPr lang="zh-CN" sz="1600" dirty="0">
              <a:solidFill>
                <a:schemeClr val="bg1"/>
              </a:solidFill>
              <a:latin typeface="方正小标宋_GBK" panose="03000509000000000000" pitchFamily="65" charset="-122"/>
              <a:ea typeface="方正小标宋_GBK" panose="03000509000000000000" pitchFamily="65" charset="-122"/>
              <a:cs typeface="方正小标宋_GBK" panose="03000509000000000000" pitchFamily="65" charset="-122"/>
            </a:endParaRPr>
          </a:p>
          <a:p>
            <a:r>
              <a:rPr lang="zh-CN" sz="2800" dirty="0">
                <a:solidFill>
                  <a:srgbClr val="FFFF00"/>
                </a:solidFill>
                <a:latin typeface="黑体" pitchFamily="49" charset="-122"/>
                <a:cs typeface="方正小标宋_GBK" panose="03000509000000000000" pitchFamily="65" charset="-122"/>
                <a:sym typeface="+mn-ea"/>
              </a:rPr>
              <a:t>A 类：强制性逻辑审核</a:t>
            </a:r>
            <a:r>
              <a:rPr lang="zh-CN" sz="2800" dirty="0">
                <a:solidFill>
                  <a:schemeClr val="bg1"/>
                </a:solidFill>
                <a:latin typeface="黑体" pitchFamily="49" charset="-122"/>
                <a:cs typeface="方正小标宋_GBK" panose="03000509000000000000" pitchFamily="65" charset="-122"/>
                <a:sym typeface="+mn-ea"/>
              </a:rPr>
              <a:t>，</a:t>
            </a:r>
            <a:r>
              <a:rPr lang="zh-CN" sz="2800" dirty="0">
                <a:solidFill>
                  <a:srgbClr val="FFFF00"/>
                </a:solidFill>
                <a:latin typeface="黑体" pitchFamily="49" charset="-122"/>
                <a:cs typeface="方正小标宋_GBK" panose="03000509000000000000" pitchFamily="65" charset="-122"/>
                <a:sym typeface="+mn-ea"/>
              </a:rPr>
              <a:t>必须修订</a:t>
            </a:r>
            <a:r>
              <a:rPr lang="zh-CN" sz="2800" dirty="0">
                <a:solidFill>
                  <a:schemeClr val="bg1"/>
                </a:solidFill>
                <a:latin typeface="黑体" pitchFamily="49" charset="-122"/>
                <a:cs typeface="方正小标宋_GBK" panose="03000509000000000000" pitchFamily="65" charset="-122"/>
                <a:sym typeface="+mn-ea"/>
              </a:rPr>
              <a:t>填报数据，直至本条审核</a:t>
            </a:r>
            <a:r>
              <a:rPr lang="zh-CN" sz="2800" dirty="0" smtClean="0">
                <a:solidFill>
                  <a:schemeClr val="bg1"/>
                </a:solidFill>
                <a:latin typeface="黑体" pitchFamily="49" charset="-122"/>
                <a:cs typeface="方正小标宋_GBK" panose="03000509000000000000" pitchFamily="65" charset="-122"/>
                <a:sym typeface="+mn-ea"/>
              </a:rPr>
              <a:t>通过</a:t>
            </a:r>
            <a:r>
              <a:rPr lang="zh-CN" altLang="en-US" sz="2800" dirty="0" smtClean="0">
                <a:solidFill>
                  <a:schemeClr val="bg1"/>
                </a:solidFill>
                <a:latin typeface="黑体" pitchFamily="49" charset="-122"/>
                <a:cs typeface="方正小标宋_GBK" panose="03000509000000000000" pitchFamily="65" charset="-122"/>
                <a:sym typeface="+mn-ea"/>
              </a:rPr>
              <a:t>才能上报报表</a:t>
            </a:r>
            <a:r>
              <a:rPr lang="zh-CN" sz="2800" dirty="0" smtClean="0">
                <a:solidFill>
                  <a:schemeClr val="bg1"/>
                </a:solidFill>
                <a:latin typeface="黑体" pitchFamily="49" charset="-122"/>
                <a:cs typeface="方正小标宋_GBK" panose="03000509000000000000" pitchFamily="65" charset="-122"/>
                <a:sym typeface="+mn-ea"/>
              </a:rPr>
              <a:t>；</a:t>
            </a:r>
            <a:endParaRPr lang="zh-CN" sz="2800" dirty="0">
              <a:solidFill>
                <a:schemeClr val="bg1"/>
              </a:solidFill>
              <a:latin typeface="黑体" pitchFamily="49" charset="-122"/>
              <a:cs typeface="方正小标宋_GBK" panose="03000509000000000000" pitchFamily="65" charset="-122"/>
              <a:sym typeface="+mn-ea"/>
            </a:endParaRPr>
          </a:p>
          <a:p>
            <a:endParaRPr lang="zh-CN" sz="2800" dirty="0">
              <a:solidFill>
                <a:schemeClr val="bg1"/>
              </a:solidFill>
              <a:latin typeface="黑体" pitchFamily="49" charset="-122"/>
              <a:cs typeface="方正小标宋_GBK" panose="03000509000000000000" pitchFamily="65" charset="-122"/>
              <a:sym typeface="+mn-ea"/>
            </a:endParaRPr>
          </a:p>
          <a:p>
            <a:r>
              <a:rPr lang="zh-CN" sz="2800" dirty="0">
                <a:solidFill>
                  <a:srgbClr val="FFFF00"/>
                </a:solidFill>
                <a:latin typeface="黑体" pitchFamily="49" charset="-122"/>
                <a:cs typeface="方正小标宋_GBK" panose="03000509000000000000" pitchFamily="65" charset="-122"/>
                <a:sym typeface="+mn-ea"/>
              </a:rPr>
              <a:t>B 类：准强制性逻辑审核</a:t>
            </a:r>
            <a:r>
              <a:rPr lang="zh-CN" sz="2800" dirty="0">
                <a:solidFill>
                  <a:schemeClr val="bg1"/>
                </a:solidFill>
                <a:latin typeface="黑体" pitchFamily="49" charset="-122"/>
                <a:cs typeface="方正小标宋_GBK" panose="03000509000000000000" pitchFamily="65" charset="-122"/>
                <a:sym typeface="+mn-ea"/>
              </a:rPr>
              <a:t>，需由统计机构人员</a:t>
            </a:r>
            <a:r>
              <a:rPr lang="zh-CN" sz="2800" b="1" dirty="0">
                <a:solidFill>
                  <a:schemeClr val="bg1"/>
                </a:solidFill>
                <a:latin typeface="黑体" pitchFamily="49" charset="-122"/>
                <a:cs typeface="方正小标宋_GBK" panose="03000509000000000000" pitchFamily="65" charset="-122"/>
                <a:sym typeface="+mn-ea"/>
              </a:rPr>
              <a:t>解锁</a:t>
            </a:r>
            <a:r>
              <a:rPr lang="zh-CN" sz="2800" dirty="0" smtClean="0">
                <a:solidFill>
                  <a:schemeClr val="bg1"/>
                </a:solidFill>
                <a:latin typeface="黑体" pitchFamily="49" charset="-122"/>
                <a:cs typeface="方正小标宋_GBK" panose="03000509000000000000" pitchFamily="65" charset="-122"/>
                <a:sym typeface="+mn-ea"/>
              </a:rPr>
              <a:t>后</a:t>
            </a:r>
            <a:r>
              <a:rPr lang="zh-CN" altLang="en-US" sz="2800" dirty="0" smtClean="0">
                <a:solidFill>
                  <a:schemeClr val="bg1"/>
                </a:solidFill>
                <a:latin typeface="黑体" pitchFamily="49" charset="-122"/>
                <a:cs typeface="方正小标宋_GBK" panose="03000509000000000000" pitchFamily="65" charset="-122"/>
                <a:sym typeface="+mn-ea"/>
              </a:rPr>
              <a:t>，企业按实际情况</a:t>
            </a:r>
            <a:r>
              <a:rPr lang="zh-CN" sz="2800" dirty="0" smtClean="0">
                <a:solidFill>
                  <a:schemeClr val="bg1"/>
                </a:solidFill>
                <a:latin typeface="黑体" pitchFamily="49" charset="-122"/>
                <a:cs typeface="方正小标宋_GBK" panose="03000509000000000000" pitchFamily="65" charset="-122"/>
                <a:sym typeface="+mn-ea"/>
              </a:rPr>
              <a:t>填写</a:t>
            </a:r>
            <a:r>
              <a:rPr lang="zh-CN" sz="2800" dirty="0">
                <a:solidFill>
                  <a:schemeClr val="bg1"/>
                </a:solidFill>
                <a:latin typeface="黑体" pitchFamily="49" charset="-122"/>
                <a:cs typeface="方正小标宋_GBK" panose="03000509000000000000" pitchFamily="65" charset="-122"/>
                <a:sym typeface="+mn-ea"/>
              </a:rPr>
              <a:t>澄清说明</a:t>
            </a:r>
            <a:r>
              <a:rPr lang="zh-CN" sz="2800" dirty="0" smtClean="0">
                <a:solidFill>
                  <a:schemeClr val="bg1"/>
                </a:solidFill>
                <a:latin typeface="黑体" pitchFamily="49" charset="-122"/>
                <a:cs typeface="方正小标宋_GBK" panose="03000509000000000000" pitchFamily="65" charset="-122"/>
                <a:sym typeface="+mn-ea"/>
              </a:rPr>
              <a:t>，</a:t>
            </a:r>
            <a:r>
              <a:rPr lang="zh-CN" altLang="en-US" sz="2800" dirty="0" smtClean="0">
                <a:solidFill>
                  <a:schemeClr val="bg1"/>
                </a:solidFill>
                <a:latin typeface="黑体" pitchFamily="49" charset="-122"/>
                <a:cs typeface="方正小标宋_GBK" panose="03000509000000000000" pitchFamily="65" charset="-122"/>
                <a:sym typeface="+mn-ea"/>
              </a:rPr>
              <a:t>才能</a:t>
            </a:r>
            <a:r>
              <a:rPr lang="zh-CN" sz="2800" dirty="0" smtClean="0">
                <a:solidFill>
                  <a:schemeClr val="bg1"/>
                </a:solidFill>
                <a:latin typeface="黑体" pitchFamily="49" charset="-122"/>
                <a:cs typeface="方正小标宋_GBK" panose="03000509000000000000" pitchFamily="65" charset="-122"/>
                <a:sym typeface="+mn-ea"/>
              </a:rPr>
              <a:t>上报</a:t>
            </a:r>
            <a:r>
              <a:rPr lang="zh-CN" sz="2800" dirty="0">
                <a:solidFill>
                  <a:schemeClr val="bg1"/>
                </a:solidFill>
                <a:latin typeface="黑体" pitchFamily="49" charset="-122"/>
                <a:cs typeface="方正小标宋_GBK" panose="03000509000000000000" pitchFamily="65" charset="-122"/>
                <a:sym typeface="+mn-ea"/>
              </a:rPr>
              <a:t>报表；</a:t>
            </a:r>
          </a:p>
          <a:p>
            <a:r>
              <a:rPr lang="zh-CN" altLang="en-US" sz="2800" dirty="0" smtClean="0">
                <a:solidFill>
                  <a:schemeClr val="bg1"/>
                </a:solidFill>
                <a:latin typeface="黑体" pitchFamily="49" charset="-122"/>
                <a:cs typeface="方正小标宋_GBK" panose="03000509000000000000" pitchFamily="65" charset="-122"/>
                <a:sym typeface="+mn-ea"/>
              </a:rPr>
              <a:t>（</a:t>
            </a:r>
            <a:r>
              <a:rPr lang="zh-CN" altLang="en-US" sz="2800" dirty="0" smtClean="0">
                <a:solidFill>
                  <a:srgbClr val="FF0000"/>
                </a:solidFill>
                <a:latin typeface="黑体" pitchFamily="49" charset="-122"/>
                <a:cs typeface="方正小标宋_GBK" panose="03000509000000000000" pitchFamily="65" charset="-122"/>
                <a:sym typeface="+mn-ea"/>
              </a:rPr>
              <a:t>注意</a:t>
            </a:r>
            <a:r>
              <a:rPr lang="zh-CN" altLang="en-US" sz="2800" dirty="0" smtClean="0">
                <a:solidFill>
                  <a:schemeClr val="bg1"/>
                </a:solidFill>
                <a:latin typeface="黑体" pitchFamily="49" charset="-122"/>
                <a:cs typeface="方正小标宋_GBK" panose="03000509000000000000" pitchFamily="65" charset="-122"/>
                <a:sym typeface="+mn-ea"/>
              </a:rPr>
              <a:t>：</a:t>
            </a:r>
            <a:r>
              <a:rPr lang="zh-CN" altLang="en-US" sz="2800" dirty="0" smtClean="0">
                <a:solidFill>
                  <a:srgbClr val="FFFF00"/>
                </a:solidFill>
                <a:latin typeface="黑体" pitchFamily="49" charset="-122"/>
                <a:cs typeface="方正小标宋_GBK" panose="03000509000000000000" pitchFamily="65" charset="-122"/>
                <a:sym typeface="+mn-ea"/>
              </a:rPr>
              <a:t>扩招</a:t>
            </a:r>
            <a:r>
              <a:rPr lang="zh-CN" altLang="en-US" sz="2800" smtClean="0">
                <a:solidFill>
                  <a:schemeClr val="bg1"/>
                </a:solidFill>
                <a:latin typeface="黑体" pitchFamily="49" charset="-122"/>
                <a:cs typeface="方正小标宋_GBK" panose="03000509000000000000" pitchFamily="65" charset="-122"/>
                <a:sym typeface="+mn-ea"/>
              </a:rPr>
              <a:t>不能作为解释平均工资</a:t>
            </a:r>
            <a:r>
              <a:rPr lang="zh-CN" altLang="en-US" sz="2800" dirty="0" smtClean="0">
                <a:solidFill>
                  <a:schemeClr val="bg1"/>
                </a:solidFill>
                <a:latin typeface="黑体" pitchFamily="49" charset="-122"/>
                <a:cs typeface="方正小标宋_GBK" panose="03000509000000000000" pitchFamily="65" charset="-122"/>
                <a:sym typeface="+mn-ea"/>
              </a:rPr>
              <a:t>提高的原因）</a:t>
            </a:r>
            <a:endParaRPr lang="en-US" altLang="zh-CN" sz="2800" dirty="0" smtClean="0">
              <a:solidFill>
                <a:schemeClr val="bg1"/>
              </a:solidFill>
              <a:latin typeface="黑体" pitchFamily="49" charset="-122"/>
              <a:cs typeface="方正小标宋_GBK" panose="03000509000000000000" pitchFamily="65" charset="-122"/>
              <a:sym typeface="+mn-ea"/>
            </a:endParaRPr>
          </a:p>
          <a:p>
            <a:endParaRPr lang="zh-CN" sz="2800" dirty="0">
              <a:solidFill>
                <a:schemeClr val="bg1"/>
              </a:solidFill>
              <a:latin typeface="黑体" pitchFamily="49" charset="-122"/>
              <a:cs typeface="方正小标宋_GBK" panose="03000509000000000000" pitchFamily="65" charset="-122"/>
              <a:sym typeface="+mn-ea"/>
            </a:endParaRPr>
          </a:p>
          <a:p>
            <a:r>
              <a:rPr lang="zh-CN" sz="2800" dirty="0">
                <a:solidFill>
                  <a:schemeClr val="bg1"/>
                </a:solidFill>
                <a:latin typeface="黑体" pitchFamily="49" charset="-122"/>
                <a:cs typeface="方正小标宋_GBK" panose="03000509000000000000" pitchFamily="65" charset="-122"/>
                <a:sym typeface="+mn-ea"/>
              </a:rPr>
              <a:t>C 类：核实性审核，需要</a:t>
            </a:r>
            <a:r>
              <a:rPr lang="zh-CN" sz="2800" b="1" dirty="0">
                <a:solidFill>
                  <a:schemeClr val="bg1"/>
                </a:solidFill>
                <a:latin typeface="黑体" pitchFamily="49" charset="-122"/>
                <a:cs typeface="方正小标宋_GBK" panose="03000509000000000000" pitchFamily="65" charset="-122"/>
                <a:sym typeface="+mn-ea"/>
              </a:rPr>
              <a:t>填写澄清</a:t>
            </a:r>
            <a:r>
              <a:rPr lang="zh-CN" sz="2800" dirty="0">
                <a:solidFill>
                  <a:schemeClr val="bg1"/>
                </a:solidFill>
                <a:latin typeface="黑体" pitchFamily="49" charset="-122"/>
                <a:cs typeface="方正小标宋_GBK" panose="03000509000000000000" pitchFamily="65" charset="-122"/>
                <a:sym typeface="+mn-ea"/>
              </a:rPr>
              <a:t>说明方可上报报表；</a:t>
            </a:r>
          </a:p>
          <a:p>
            <a:endParaRPr lang="zh-CN" sz="2800" dirty="0">
              <a:solidFill>
                <a:schemeClr val="bg1"/>
              </a:solidFill>
              <a:latin typeface="黑体" pitchFamily="49" charset="-122"/>
              <a:cs typeface="方正小标宋_GBK" panose="03000509000000000000" pitchFamily="65" charset="-122"/>
              <a:sym typeface="+mn-ea"/>
            </a:endParaRPr>
          </a:p>
          <a:p>
            <a:r>
              <a:rPr lang="zh-CN" sz="2800" dirty="0" smtClean="0">
                <a:solidFill>
                  <a:schemeClr val="bg1"/>
                </a:solidFill>
                <a:latin typeface="黑体" pitchFamily="49" charset="-122"/>
                <a:cs typeface="方正小标宋_GBK" panose="03000509000000000000" pitchFamily="65" charset="-122"/>
                <a:sym typeface="+mn-ea"/>
              </a:rPr>
              <a:t>D </a:t>
            </a:r>
            <a:r>
              <a:rPr lang="zh-CN" sz="2800" dirty="0">
                <a:solidFill>
                  <a:schemeClr val="bg1"/>
                </a:solidFill>
                <a:latin typeface="黑体" pitchFamily="49" charset="-122"/>
                <a:cs typeface="方正小标宋_GBK" panose="03000509000000000000" pitchFamily="65" charset="-122"/>
                <a:sym typeface="+mn-ea"/>
              </a:rPr>
              <a:t>类：可忽略性审核，核实确认数据无误后，可直接上报</a:t>
            </a:r>
            <a:r>
              <a:rPr lang="zh-CN" sz="2800" dirty="0" smtClean="0">
                <a:solidFill>
                  <a:schemeClr val="bg1"/>
                </a:solidFill>
                <a:latin typeface="黑体" pitchFamily="49" charset="-122"/>
                <a:cs typeface="方正小标宋_GBK" panose="03000509000000000000" pitchFamily="65" charset="-122"/>
                <a:sym typeface="+mn-ea"/>
              </a:rPr>
              <a:t>报表。          </a:t>
            </a:r>
            <a:endParaRPr lang="zh-CN" sz="2800" dirty="0">
              <a:solidFill>
                <a:schemeClr val="bg1"/>
              </a:solidFill>
              <a:latin typeface="黑体" pitchFamily="49" charset="-122"/>
              <a:cs typeface="方正小标宋_GBK" panose="03000509000000000000" pitchFamily="65" charset="-122"/>
              <a:sym typeface="+mn-ea"/>
            </a:endParaRPr>
          </a:p>
          <a:p>
            <a:endParaRPr lang="zh-CN" sz="2400" dirty="0">
              <a:latin typeface="方正小标宋_GBK" panose="03000509000000000000" pitchFamily="65" charset="-122"/>
              <a:ea typeface="方正小标宋_GBK" panose="03000509000000000000" pitchFamily="65" charset="-122"/>
              <a:cs typeface="方正小标宋_GBK" panose="03000509000000000000" pitchFamily="65" charset="-122"/>
              <a:sym typeface="+mn-ea"/>
            </a:endParaRPr>
          </a:p>
          <a:p>
            <a:endParaRPr lang="zh-CN" sz="2400" dirty="0">
              <a:latin typeface="方正小标宋_GBK" panose="03000509000000000000" pitchFamily="65" charset="-122"/>
              <a:ea typeface="方正小标宋_GBK" panose="03000509000000000000" pitchFamily="65" charset="-122"/>
              <a:cs typeface="方正小标宋_GBK" panose="03000509000000000000" pitchFamily="65"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dirty="0" smtClean="0">
                <a:solidFill>
                  <a:srgbClr val="FFFF00"/>
                </a:solidFill>
                <a:latin typeface="微软雅黑" panose="020B0503020204020204" pitchFamily="34" charset="-122"/>
                <a:ea typeface="微软雅黑" panose="020B0503020204020204" pitchFamily="34" charset="-122"/>
              </a:rPr>
              <a:t>填报注意事项</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00100" y="2643182"/>
            <a:ext cx="7698105" cy="1421928"/>
          </a:xfrm>
          <a:prstGeom prst="rect">
            <a:avLst/>
          </a:prstGeom>
          <a:noFill/>
        </p:spPr>
        <p:txBody>
          <a:bodyPr wrap="square" rtlCol="0" anchor="t">
            <a:spAutoFit/>
          </a:bodyPr>
          <a:lstStyle/>
          <a:p>
            <a:pPr marL="685800" indent="-685800">
              <a:lnSpc>
                <a:spcPct val="120000"/>
              </a:lnSpc>
              <a:buFont typeface="Wingdings" panose="05000000000000000000" pitchFamily="2" charset="2"/>
              <a:buChar char="ü"/>
            </a:pPr>
            <a:endParaRPr lang="en-US" altLang="zh-CN" dirty="0" smtClean="0">
              <a:solidFill>
                <a:schemeClr val="bg1"/>
              </a:solidFill>
              <a:latin typeface="黑体" panose="02010609060101010101" pitchFamily="49" charset="-122"/>
              <a:sym typeface="+mn-ea"/>
            </a:endParaRPr>
          </a:p>
          <a:p>
            <a:pPr marL="685800" indent="-685800">
              <a:lnSpc>
                <a:spcPct val="120000"/>
              </a:lnSpc>
              <a:buFont typeface="Wingdings" panose="05000000000000000000" pitchFamily="2" charset="2"/>
              <a:buChar char="ü"/>
            </a:pPr>
            <a:endParaRPr lang="zh-CN" altLang="en-US" dirty="0">
              <a:solidFill>
                <a:schemeClr val="bg1"/>
              </a:solidFill>
              <a:latin typeface="黑体" panose="02010609060101010101" pitchFamily="49" charset="-122"/>
              <a:sym typeface="+mn-ea"/>
            </a:endParaRPr>
          </a:p>
        </p:txBody>
      </p:sp>
      <p:sp>
        <p:nvSpPr>
          <p:cNvPr id="5" name="文本框 3"/>
          <p:cNvSpPr txBox="1"/>
          <p:nvPr/>
        </p:nvSpPr>
        <p:spPr>
          <a:xfrm>
            <a:off x="1214414" y="1500174"/>
            <a:ext cx="7564120" cy="4247317"/>
          </a:xfrm>
          <a:prstGeom prst="rect">
            <a:avLst/>
          </a:prstGeom>
          <a:noFill/>
        </p:spPr>
        <p:txBody>
          <a:bodyPr wrap="square" rtlCol="0" anchor="t">
            <a:spAutoFit/>
          </a:bodyPr>
          <a:lstStyle/>
          <a:p>
            <a:pPr marL="685800" indent="-685800">
              <a:lnSpc>
                <a:spcPct val="150000"/>
              </a:lnSpc>
              <a:buFont typeface="Arial" pitchFamily="34" charset="0"/>
              <a:buChar char="•"/>
            </a:pPr>
            <a:r>
              <a:rPr lang="zh-CN" altLang="en-US" dirty="0" smtClean="0">
                <a:solidFill>
                  <a:schemeClr val="bg1"/>
                </a:solidFill>
                <a:latin typeface="黑体" panose="02010609060101010101" pitchFamily="49" charset="-122"/>
                <a:sym typeface="宋体" panose="02010600030101010101" pitchFamily="2" charset="-122"/>
              </a:rPr>
              <a:t>报表填报不缺项</a:t>
            </a:r>
            <a:endParaRPr lang="en-US" altLang="zh-CN" dirty="0" smtClean="0">
              <a:solidFill>
                <a:schemeClr val="bg1"/>
              </a:solidFill>
              <a:latin typeface="黑体" panose="02010609060101010101" pitchFamily="49" charset="-122"/>
              <a:sym typeface="宋体" panose="02010600030101010101" pitchFamily="2" charset="-122"/>
            </a:endParaRPr>
          </a:p>
          <a:p>
            <a:pPr marL="685800" indent="-685800">
              <a:lnSpc>
                <a:spcPct val="150000"/>
              </a:lnSpc>
              <a:buFont typeface="Arial" pitchFamily="34" charset="0"/>
              <a:buChar char="•"/>
            </a:pPr>
            <a:r>
              <a:rPr lang="zh-CN" altLang="en-US" dirty="0" smtClean="0">
                <a:solidFill>
                  <a:schemeClr val="bg1"/>
                </a:solidFill>
                <a:latin typeface="黑体" panose="02010609060101010101" pitchFamily="49" charset="-122"/>
                <a:sym typeface="宋体" panose="02010600030101010101" pitchFamily="2" charset="-122"/>
              </a:rPr>
              <a:t>期末人数是时点</a:t>
            </a:r>
            <a:endParaRPr lang="en-US" altLang="zh-CN" dirty="0" smtClean="0">
              <a:solidFill>
                <a:schemeClr val="bg1"/>
              </a:solidFill>
              <a:latin typeface="黑体" panose="02010609060101010101" pitchFamily="49" charset="-122"/>
              <a:sym typeface="宋体" panose="02010600030101010101" pitchFamily="2" charset="-122"/>
            </a:endParaRPr>
          </a:p>
          <a:p>
            <a:pPr marL="685800" indent="-685800">
              <a:lnSpc>
                <a:spcPct val="150000"/>
              </a:lnSpc>
              <a:buFont typeface="Arial" pitchFamily="34" charset="0"/>
              <a:buChar char="•"/>
            </a:pPr>
            <a:r>
              <a:rPr lang="zh-CN" altLang="en-US" dirty="0" smtClean="0">
                <a:solidFill>
                  <a:schemeClr val="bg1"/>
                </a:solidFill>
                <a:latin typeface="黑体" panose="02010609060101010101" pitchFamily="49" charset="-122"/>
                <a:sym typeface="宋体" panose="02010600030101010101" pitchFamily="2" charset="-122"/>
              </a:rPr>
              <a:t>平均人数是时期</a:t>
            </a:r>
            <a:endParaRPr lang="en-US" altLang="zh-CN" dirty="0" smtClean="0">
              <a:solidFill>
                <a:schemeClr val="bg1"/>
              </a:solidFill>
              <a:latin typeface="黑体" panose="02010609060101010101" pitchFamily="49" charset="-122"/>
              <a:sym typeface="宋体" panose="02010600030101010101" pitchFamily="2" charset="-122"/>
            </a:endParaRPr>
          </a:p>
          <a:p>
            <a:pPr marL="685800" indent="-685800">
              <a:lnSpc>
                <a:spcPct val="150000"/>
              </a:lnSpc>
              <a:buFont typeface="Arial" pitchFamily="34" charset="0"/>
              <a:buChar char="•"/>
            </a:pPr>
            <a:r>
              <a:rPr lang="zh-CN" altLang="en-US" dirty="0" smtClean="0">
                <a:solidFill>
                  <a:schemeClr val="bg1"/>
                </a:solidFill>
                <a:latin typeface="黑体" panose="02010609060101010101" pitchFamily="49" charset="-122"/>
                <a:sym typeface="宋体" panose="02010600030101010101" pitchFamily="2" charset="-122"/>
              </a:rPr>
              <a:t>工资总额是累计</a:t>
            </a:r>
            <a:endParaRPr lang="en-US" altLang="zh-CN" dirty="0" smtClean="0">
              <a:solidFill>
                <a:schemeClr val="bg1"/>
              </a:solidFill>
              <a:latin typeface="黑体" panose="02010609060101010101" pitchFamily="49" charset="-122"/>
              <a:sym typeface="宋体" panose="02010600030101010101" pitchFamily="2" charset="-122"/>
            </a:endParaRPr>
          </a:p>
          <a:p>
            <a:pPr marL="685800" indent="-685800">
              <a:lnSpc>
                <a:spcPct val="150000"/>
              </a:lnSpc>
              <a:buFont typeface="Arial" pitchFamily="34" charset="0"/>
              <a:buChar char="•"/>
            </a:pPr>
            <a:r>
              <a:rPr lang="zh-CN" altLang="en-US" dirty="0" smtClean="0">
                <a:solidFill>
                  <a:schemeClr val="bg1"/>
                </a:solidFill>
                <a:latin typeface="黑体" panose="02010609060101010101" pitchFamily="49" charset="-122"/>
                <a:sym typeface="宋体" panose="02010600030101010101" pitchFamily="2" charset="-122"/>
              </a:rPr>
              <a:t>计量单位要看清</a:t>
            </a:r>
            <a:endParaRPr lang="zh-CN" altLang="en-US" dirty="0"/>
          </a:p>
        </p:txBody>
      </p:sp>
      <p:cxnSp>
        <p:nvCxnSpPr>
          <p:cNvPr id="7" name="直接连接符 6"/>
          <p:cNvCxnSpPr/>
          <p:nvPr/>
        </p:nvCxnSpPr>
        <p:spPr>
          <a:xfrm>
            <a:off x="1214414" y="1000108"/>
            <a:ext cx="3714776"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728" y="357166"/>
            <a:ext cx="1428760" cy="707886"/>
          </a:xfrm>
          <a:prstGeom prst="rect">
            <a:avLst/>
          </a:prstGeom>
          <a:noFill/>
        </p:spPr>
        <p:txBody>
          <a:bodyPr wrap="square" rtlCol="0">
            <a:spAutoFit/>
          </a:bodyPr>
          <a:lstStyle/>
          <a:p>
            <a:r>
              <a:rPr lang="zh-CN" altLang="en-US" sz="4000" b="1" dirty="0" smtClean="0">
                <a:solidFill>
                  <a:srgbClr val="FFFF00"/>
                </a:solidFill>
              </a:rPr>
              <a:t>回顾</a:t>
            </a:r>
            <a:endParaRPr lang="zh-CN" altLang="en-US" sz="4000" b="1" dirty="0">
              <a:solidFill>
                <a:srgbClr val="FFFF00"/>
              </a:solidFill>
            </a:endParaRPr>
          </a:p>
        </p:txBody>
      </p:sp>
      <p:sp>
        <p:nvSpPr>
          <p:cNvPr id="5" name="TextBox 4"/>
          <p:cNvSpPr txBox="1"/>
          <p:nvPr/>
        </p:nvSpPr>
        <p:spPr>
          <a:xfrm>
            <a:off x="1142976" y="1412776"/>
            <a:ext cx="7500990" cy="4524315"/>
          </a:xfrm>
          <a:prstGeom prst="rect">
            <a:avLst/>
          </a:prstGeom>
          <a:noFill/>
        </p:spPr>
        <p:txBody>
          <a:bodyPr wrap="square" rtlCol="0">
            <a:spAutoFit/>
          </a:bodyPr>
          <a:lstStyle/>
          <a:p>
            <a:pPr>
              <a:lnSpc>
                <a:spcPct val="150000"/>
              </a:lnSpc>
              <a:buFont typeface="Wingdings" pitchFamily="2" charset="2"/>
              <a:buChar char="Ø"/>
            </a:pPr>
            <a:r>
              <a:rPr lang="zh-CN" altLang="en-US" dirty="0" smtClean="0">
                <a:solidFill>
                  <a:schemeClr val="bg1"/>
                </a:solidFill>
              </a:rPr>
              <a:t>三次季报一次年报</a:t>
            </a:r>
            <a:endParaRPr lang="en-US" altLang="zh-CN" dirty="0" smtClean="0">
              <a:solidFill>
                <a:schemeClr val="bg1"/>
              </a:solidFill>
            </a:endParaRPr>
          </a:p>
          <a:p>
            <a:pPr>
              <a:lnSpc>
                <a:spcPct val="150000"/>
              </a:lnSpc>
              <a:buFont typeface="Wingdings" pitchFamily="2" charset="2"/>
              <a:buChar char="Ø"/>
            </a:pPr>
            <a:r>
              <a:rPr lang="zh-CN" altLang="en-US" dirty="0" smtClean="0">
                <a:solidFill>
                  <a:schemeClr val="bg1"/>
                </a:solidFill>
              </a:rPr>
              <a:t>四大指标</a:t>
            </a:r>
            <a:endParaRPr lang="en-US" altLang="zh-CN" dirty="0" smtClean="0">
              <a:solidFill>
                <a:schemeClr val="bg1"/>
              </a:solidFill>
            </a:endParaRPr>
          </a:p>
          <a:p>
            <a:pPr>
              <a:lnSpc>
                <a:spcPct val="150000"/>
              </a:lnSpc>
              <a:buFont typeface="Wingdings" pitchFamily="2" charset="2"/>
              <a:buChar char="Ø"/>
            </a:pPr>
            <a:r>
              <a:rPr lang="zh-CN" altLang="en-US" dirty="0" smtClean="0">
                <a:solidFill>
                  <a:schemeClr val="bg1"/>
                </a:solidFill>
              </a:rPr>
              <a:t>报表填报不缺项，数据真实且准确，澄清说明写详细</a:t>
            </a:r>
            <a:endParaRPr lang="en-US" altLang="zh-CN" dirty="0" smtClean="0">
              <a:solidFill>
                <a:schemeClr val="bg1"/>
              </a:solidFill>
            </a:endParaRPr>
          </a:p>
          <a:p>
            <a:endParaRPr lang="en-US" altLang="zh-CN" dirty="0" smtClean="0"/>
          </a:p>
          <a:p>
            <a:endParaRPr lang="zh-CN" alt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97250" y="2724150"/>
            <a:ext cx="3014980" cy="1137285"/>
          </a:xfrm>
          <a:prstGeom prst="rect">
            <a:avLst/>
          </a:prstGeom>
          <a:noFill/>
        </p:spPr>
        <p:txBody>
          <a:bodyPr wrap="square" rtlCol="0">
            <a:spAutoFit/>
          </a:bodyPr>
          <a:lstStyle/>
          <a:p>
            <a:r>
              <a:rPr lang="zh-CN" altLang="en-US" sz="6800">
                <a:solidFill>
                  <a:srgbClr val="FFFF00"/>
                </a:solidFill>
                <a:latin typeface="黑体" panose="02010609060101010101" pitchFamily="49" charset="-122"/>
              </a:rPr>
              <a:t>谢  谢</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1214422"/>
            <a:ext cx="7143800" cy="646331"/>
          </a:xfrm>
          <a:prstGeom prst="rect">
            <a:avLst/>
          </a:prstGeom>
          <a:noFill/>
        </p:spPr>
        <p:txBody>
          <a:bodyPr wrap="square" rtlCol="0">
            <a:spAutoFit/>
          </a:bodyPr>
          <a:lstStyle/>
          <a:p>
            <a:r>
              <a:rPr lang="zh-CN" altLang="en-US" dirty="0" smtClean="0">
                <a:solidFill>
                  <a:schemeClr val="bg1"/>
                </a:solidFill>
              </a:rPr>
              <a:t>注意其余年报报表的报送截止时间</a:t>
            </a:r>
            <a:endParaRPr lang="zh-CN" altLang="en-US" dirty="0">
              <a:solidFill>
                <a:schemeClr val="bg1"/>
              </a:solidFill>
            </a:endParaRPr>
          </a:p>
        </p:txBody>
      </p:sp>
      <p:sp>
        <p:nvSpPr>
          <p:cNvPr id="5" name="文本框 4"/>
          <p:cNvSpPr txBox="1"/>
          <p:nvPr/>
        </p:nvSpPr>
        <p:spPr>
          <a:xfrm>
            <a:off x="1142976" y="142852"/>
            <a:ext cx="5923280" cy="646331"/>
          </a:xfrm>
          <a:prstGeom prst="rect">
            <a:avLst/>
          </a:prstGeom>
          <a:noFill/>
        </p:spPr>
        <p:txBody>
          <a:bodyPr wrap="square" rtlCol="0">
            <a:spAutoFit/>
          </a:bodyPr>
          <a:lstStyle/>
          <a:p>
            <a:r>
              <a:rPr lang="zh-CN" altLang="en-US" b="1" dirty="0" smtClean="0">
                <a:solidFill>
                  <a:srgbClr val="FFFF00"/>
                </a:solidFill>
                <a:latin typeface="微软雅黑" panose="020B0503020204020204" pitchFamily="34" charset="-122"/>
                <a:ea typeface="微软雅黑" panose="020B0503020204020204" pitchFamily="34" charset="-122"/>
              </a:rPr>
              <a:t>① 统计范围、报送时间等</a:t>
            </a:r>
            <a:endParaRPr lang="zh-CN" altLang="en-US" b="1" dirty="0">
              <a:solidFill>
                <a:srgbClr val="FFFF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1071538" y="2000240"/>
          <a:ext cx="7572429" cy="3214710"/>
        </p:xfrm>
        <a:graphic>
          <a:graphicData uri="http://schemas.openxmlformats.org/drawingml/2006/table">
            <a:tbl>
              <a:tblPr>
                <a:tableStyleId>{8799B23B-EC83-4686-B30A-512413B5E67A}</a:tableStyleId>
              </a:tblPr>
              <a:tblGrid>
                <a:gridCol w="3266538"/>
                <a:gridCol w="1930227"/>
                <a:gridCol w="2375664"/>
              </a:tblGrid>
              <a:tr h="573722">
                <a:tc>
                  <a:txBody>
                    <a:bodyPr/>
                    <a:lstStyle/>
                    <a:p>
                      <a:pPr marL="0" marR="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zh-CN" altLang="en-US" sz="2800" u="none" strike="noStrike" dirty="0" smtClean="0">
                          <a:solidFill>
                            <a:schemeClr val="bg1"/>
                          </a:solidFill>
                          <a:latin typeface="黑体" pitchFamily="49" charset="-122"/>
                          <a:ea typeface="黑体" pitchFamily="49" charset="-122"/>
                        </a:rPr>
                        <a:t>报送时间</a:t>
                      </a:r>
                      <a:endParaRPr lang="zh-CN" altLang="en-US" sz="2800" b="0" i="0" u="none" strike="noStrike" dirty="0" smtClean="0">
                        <a:solidFill>
                          <a:schemeClr val="bg1"/>
                        </a:solidFill>
                        <a:latin typeface="黑体" pitchFamily="49" charset="-122"/>
                        <a:ea typeface="黑体" pitchFamily="49" charset="-122"/>
                      </a:endParaRPr>
                    </a:p>
                  </a:txBody>
                  <a:tcPr marL="9525" marR="9525" marT="9525" marB="0" anchor="ctr"/>
                </a:tc>
                <a:tc>
                  <a:txBody>
                    <a:bodyPr/>
                    <a:lstStyle/>
                    <a:p>
                      <a:pPr algn="ctr" fontAlgn="ctr"/>
                      <a:r>
                        <a:rPr lang="zh-CN" altLang="en-US" sz="2800" b="0" i="0" u="none" strike="noStrike" dirty="0" smtClean="0">
                          <a:solidFill>
                            <a:schemeClr val="bg1"/>
                          </a:solidFill>
                          <a:latin typeface="黑体" pitchFamily="49" charset="-122"/>
                          <a:ea typeface="黑体" pitchFamily="49" charset="-122"/>
                        </a:rPr>
                        <a:t>截止时间</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a:r>
                        <a:rPr lang="zh-CN" altLang="en-US" sz="2800" dirty="0" smtClean="0">
                          <a:solidFill>
                            <a:schemeClr val="bg1"/>
                          </a:solidFill>
                          <a:latin typeface="黑体" pitchFamily="49" charset="-122"/>
                          <a:ea typeface="黑体" pitchFamily="49" charset="-122"/>
                        </a:rPr>
                        <a:t>报送方式</a:t>
                      </a:r>
                      <a:endParaRPr lang="zh-CN" sz="2800" dirty="0">
                        <a:solidFill>
                          <a:schemeClr val="bg1"/>
                        </a:solidFill>
                        <a:latin typeface="黑体" pitchFamily="49" charset="-122"/>
                        <a:ea typeface="黑体" pitchFamily="49" charset="-122"/>
                      </a:endParaRPr>
                    </a:p>
                  </a:txBody>
                  <a:tcPr marL="9525" marR="9525" marT="9525" marB="0" anchor="ctr"/>
                </a:tc>
              </a:tr>
              <a:tr h="2640988">
                <a:tc>
                  <a:txBody>
                    <a:bodyPr/>
                    <a:lstStyle/>
                    <a:p>
                      <a:pPr algn="ctr" fontAlgn="ct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穗</a:t>
                      </a:r>
                      <a:r>
                        <a:rPr 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I101</a:t>
                      </a: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表</a:t>
                      </a:r>
                      <a:endParaRPr lang="en-US" altLang="zh-CN" sz="2800" b="0" i="0" u="none" kern="1200" baseline="0" dirty="0" smtClean="0">
                        <a:solidFill>
                          <a:schemeClr val="bg1"/>
                        </a:solidFill>
                        <a:latin typeface="微软雅黑" panose="020B0503020204020204" pitchFamily="34" charset="-122"/>
                        <a:ea typeface="微软雅黑" panose="020B0503020204020204" pitchFamily="34" charset="-122"/>
                        <a:cs typeface="+mn-cs"/>
                      </a:endParaRPr>
                    </a:p>
                    <a:p>
                      <a:pPr algn="ctr" fontAlgn="ct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广州市企业就业人员变动和新增就业岗位需求情况</a:t>
                      </a:r>
                      <a:r>
                        <a:rPr lang="en-US" altLang="zh-CN" sz="2800" b="0" i="0" u="none" kern="1200" baseline="0" dirty="0" smtClean="0">
                          <a:solidFill>
                            <a:schemeClr val="bg1"/>
                          </a:solidFill>
                          <a:latin typeface="微软雅黑" panose="020B0503020204020204" pitchFamily="34" charset="-122"/>
                          <a:ea typeface="微软雅黑" panose="020B0503020204020204" pitchFamily="34" charset="-122"/>
                          <a:cs typeface="+mn-cs"/>
                        </a:rPr>
                        <a:t/>
                      </a:r>
                      <a:br>
                        <a:rPr lang="en-US" altLang="zh-CN" sz="2800" b="0" i="0" u="none" kern="1200" baseline="0" dirty="0" smtClean="0">
                          <a:solidFill>
                            <a:schemeClr val="bg1"/>
                          </a:solidFill>
                          <a:latin typeface="微软雅黑" panose="020B0503020204020204" pitchFamily="34" charset="-122"/>
                          <a:ea typeface="微软雅黑" panose="020B0503020204020204" pitchFamily="34" charset="-122"/>
                          <a:cs typeface="+mn-cs"/>
                        </a:rPr>
                      </a:br>
                      <a:r>
                        <a:rPr lang="zh-CN" altLang="en-US" sz="2800" b="0" i="0" u="none" kern="1200" baseline="0" dirty="0" smtClean="0">
                          <a:solidFill>
                            <a:schemeClr val="bg1"/>
                          </a:solidFill>
                          <a:latin typeface="微软雅黑" panose="020B0503020204020204" pitchFamily="34" charset="-122"/>
                          <a:ea typeface="微软雅黑" panose="020B0503020204020204" pitchFamily="34" charset="-122"/>
                          <a:cs typeface="+mn-cs"/>
                        </a:rPr>
                        <a:t>调查表</a:t>
                      </a:r>
                      <a:endParaRPr lang="zh-CN" altLang="en-US" sz="28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2800" u="none" strike="noStrike" dirty="0" smtClean="0">
                          <a:solidFill>
                            <a:schemeClr val="bg1"/>
                          </a:solidFill>
                          <a:latin typeface="黑体" pitchFamily="49" charset="-122"/>
                          <a:ea typeface="黑体" pitchFamily="49" charset="-122"/>
                        </a:rPr>
                        <a:t>3</a:t>
                      </a:r>
                      <a:r>
                        <a:rPr lang="zh-CN" altLang="en-US" sz="2800" u="none" strike="noStrike" dirty="0" smtClean="0">
                          <a:solidFill>
                            <a:schemeClr val="bg1"/>
                          </a:solidFill>
                          <a:latin typeface="黑体" pitchFamily="49" charset="-122"/>
                          <a:ea typeface="黑体" pitchFamily="49" charset="-122"/>
                        </a:rPr>
                        <a:t>月</a:t>
                      </a:r>
                      <a:r>
                        <a:rPr lang="en-US" altLang="zh-CN" sz="2800" u="none" strike="noStrike" dirty="0" smtClean="0">
                          <a:solidFill>
                            <a:schemeClr val="bg1"/>
                          </a:solidFill>
                          <a:latin typeface="黑体" pitchFamily="49" charset="-122"/>
                          <a:ea typeface="黑体" pitchFamily="49" charset="-122"/>
                        </a:rPr>
                        <a:t>10</a:t>
                      </a:r>
                      <a:r>
                        <a:rPr lang="zh-CN" altLang="en-US" sz="2800" u="none" strike="noStrike" dirty="0" smtClean="0">
                          <a:solidFill>
                            <a:schemeClr val="bg1"/>
                          </a:solidFill>
                          <a:latin typeface="黑体" pitchFamily="49" charset="-122"/>
                          <a:ea typeface="黑体" pitchFamily="49" charset="-122"/>
                        </a:rPr>
                        <a:t>日</a:t>
                      </a:r>
                      <a:endParaRPr lang="zh-CN" altLang="en-US" sz="2800" b="0" i="0" u="none" strike="noStrike" dirty="0">
                        <a:solidFill>
                          <a:schemeClr val="bg1"/>
                        </a:solidFill>
                        <a:latin typeface="黑体" pitchFamily="49" charset="-122"/>
                        <a:ea typeface="黑体" pitchFamily="49" charset="-122"/>
                      </a:endParaRPr>
                    </a:p>
                  </a:txBody>
                  <a:tcPr marL="9525" marR="9525" marT="9525" marB="0" anchor="ctr"/>
                </a:tc>
                <a:tc>
                  <a:txBody>
                    <a:bodyPr/>
                    <a:lstStyle/>
                    <a:p>
                      <a:pPr algn="ctr" fontAlgn="ctr"/>
                      <a:r>
                        <a:rPr lang="zh-CN" altLang="en-US" sz="2400" b="0" i="0" u="none" kern="1200" baseline="0" dirty="0" smtClean="0">
                          <a:solidFill>
                            <a:schemeClr val="bg1"/>
                          </a:solidFill>
                          <a:latin typeface="微软雅黑" pitchFamily="34" charset="-122"/>
                          <a:ea typeface="微软雅黑" pitchFamily="34" charset="-122"/>
                          <a:cs typeface="+mn-cs"/>
                        </a:rPr>
                        <a:t>广州市统计局官方网址（</a:t>
                      </a:r>
                      <a:r>
                        <a:rPr lang="en-US" sz="2400" b="0" i="0" u="none" kern="1200" baseline="0" dirty="0" smtClean="0">
                          <a:solidFill>
                            <a:schemeClr val="bg1"/>
                          </a:solidFill>
                          <a:latin typeface="微软雅黑" pitchFamily="34" charset="-122"/>
                          <a:ea typeface="微软雅黑" pitchFamily="34" charset="-122"/>
                          <a:cs typeface="+mn-cs"/>
                        </a:rPr>
                        <a:t>http://tjj.gz.gov.cn/</a:t>
                      </a:r>
                      <a:r>
                        <a:rPr lang="zh-CN" altLang="en-US" sz="2400" b="0" i="0" u="none" kern="1200" baseline="0" dirty="0" smtClean="0">
                          <a:solidFill>
                            <a:schemeClr val="bg1"/>
                          </a:solidFill>
                          <a:latin typeface="微软雅黑" pitchFamily="34" charset="-122"/>
                          <a:ea typeface="微软雅黑" pitchFamily="34" charset="-122"/>
                          <a:cs typeface="+mn-cs"/>
                        </a:rPr>
                        <a:t>）的</a:t>
                      </a:r>
                      <a:r>
                        <a:rPr lang="en-US" sz="2400" b="0" i="0" u="none" kern="1200" baseline="0" dirty="0" smtClean="0">
                          <a:solidFill>
                            <a:schemeClr val="bg1"/>
                          </a:solidFill>
                          <a:latin typeface="微软雅黑" pitchFamily="34" charset="-122"/>
                          <a:ea typeface="微软雅黑" pitchFamily="34" charset="-122"/>
                          <a:cs typeface="+mn-cs"/>
                        </a:rPr>
                        <a:t>[</a:t>
                      </a:r>
                      <a:r>
                        <a:rPr lang="zh-CN" altLang="en-US" sz="2400" b="0" i="0" u="none" kern="1200" baseline="0" dirty="0" smtClean="0">
                          <a:solidFill>
                            <a:schemeClr val="bg1"/>
                          </a:solidFill>
                          <a:latin typeface="微软雅黑" pitchFamily="34" charset="-122"/>
                          <a:ea typeface="微软雅黑" pitchFamily="34" charset="-122"/>
                          <a:cs typeface="+mn-cs"/>
                        </a:rPr>
                        <a:t>市网上直报系统</a:t>
                      </a:r>
                      <a:r>
                        <a:rPr lang="en-US" sz="2400" b="0" i="0" u="none" kern="1200" baseline="0" dirty="0" smtClean="0">
                          <a:solidFill>
                            <a:schemeClr val="bg1"/>
                          </a:solidFill>
                          <a:latin typeface="微软雅黑" pitchFamily="34" charset="-122"/>
                          <a:ea typeface="微软雅黑" pitchFamily="34" charset="-122"/>
                          <a:cs typeface="+mn-cs"/>
                        </a:rPr>
                        <a:t>]</a:t>
                      </a:r>
                      <a:r>
                        <a:rPr lang="zh-CN" altLang="en-US" sz="2400" b="0" i="0" u="none" kern="1200" baseline="0" dirty="0" smtClean="0">
                          <a:solidFill>
                            <a:schemeClr val="bg1"/>
                          </a:solidFill>
                          <a:latin typeface="微软雅黑" pitchFamily="34" charset="-122"/>
                          <a:ea typeface="微软雅黑" pitchFamily="34" charset="-122"/>
                          <a:cs typeface="+mn-cs"/>
                        </a:rPr>
                        <a:t>栏目下</a:t>
                      </a:r>
                      <a:r>
                        <a:rPr lang="en-US" sz="2400" b="0" i="0" u="none" kern="1200" baseline="0" dirty="0" smtClean="0">
                          <a:solidFill>
                            <a:schemeClr val="bg1"/>
                          </a:solidFill>
                          <a:latin typeface="微软雅黑" pitchFamily="34" charset="-122"/>
                          <a:ea typeface="微软雅黑" pitchFamily="34" charset="-122"/>
                          <a:cs typeface="+mn-cs"/>
                        </a:rPr>
                        <a:t>[</a:t>
                      </a:r>
                      <a:r>
                        <a:rPr lang="zh-CN" altLang="en-US" sz="2400" b="0" i="0" u="none" kern="1200" baseline="0" dirty="0" smtClean="0">
                          <a:solidFill>
                            <a:schemeClr val="bg1"/>
                          </a:solidFill>
                          <a:latin typeface="微软雅黑" pitchFamily="34" charset="-122"/>
                          <a:ea typeface="微软雅黑" pitchFamily="34" charset="-122"/>
                          <a:cs typeface="+mn-cs"/>
                        </a:rPr>
                        <a:t>基层单位</a:t>
                      </a:r>
                      <a:r>
                        <a:rPr lang="en-US" sz="2400" b="0" i="0" u="none" kern="1200" baseline="0" dirty="0" smtClean="0">
                          <a:solidFill>
                            <a:schemeClr val="bg1"/>
                          </a:solidFill>
                          <a:latin typeface="微软雅黑" pitchFamily="34" charset="-122"/>
                          <a:ea typeface="微软雅黑" pitchFamily="34" charset="-122"/>
                          <a:cs typeface="+mn-cs"/>
                        </a:rPr>
                        <a:t>]</a:t>
                      </a:r>
                      <a:r>
                        <a:rPr lang="zh-CN" altLang="en-US" sz="2400" b="0" i="0" u="none" kern="1200" baseline="0" dirty="0" smtClean="0">
                          <a:solidFill>
                            <a:schemeClr val="bg1"/>
                          </a:solidFill>
                          <a:latin typeface="微软雅黑" pitchFamily="34" charset="-122"/>
                          <a:ea typeface="微软雅黑" pitchFamily="34" charset="-122"/>
                          <a:cs typeface="+mn-cs"/>
                        </a:rPr>
                        <a:t>链接登录访问</a:t>
                      </a:r>
                      <a:endParaRPr lang="zh-CN" altLang="en-US" sz="1800" b="0" i="0" u="none" strike="noStrike" dirty="0">
                        <a:solidFill>
                          <a:schemeClr val="bg1"/>
                        </a:solidFill>
                        <a:latin typeface="微软雅黑" pitchFamily="34" charset="-122"/>
                        <a:ea typeface="微软雅黑" pitchFamily="34" charset="-122"/>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6"/>
          <p:cNvSpPr txBox="1"/>
          <p:nvPr/>
        </p:nvSpPr>
        <p:spPr>
          <a:xfrm>
            <a:off x="1040761" y="1142984"/>
            <a:ext cx="8103239" cy="5839547"/>
          </a:xfrm>
          <a:prstGeom prst="rect">
            <a:avLst/>
          </a:prstGeom>
          <a:noFill/>
          <a:ln w="9525">
            <a:noFill/>
          </a:ln>
        </p:spPr>
        <p:txBody>
          <a:bodyPr wrap="square" anchor="t">
            <a:spAutoFit/>
          </a:bodyPr>
          <a:lstStyle/>
          <a:p>
            <a:pPr algn="just">
              <a:lnSpc>
                <a:spcPts val="4900"/>
              </a:lnSpc>
            </a:pPr>
            <a:r>
              <a:rPr lang="en-US" altLang="zh-CN" dirty="0" smtClean="0">
                <a:solidFill>
                  <a:schemeClr val="bg1"/>
                </a:solidFill>
                <a:latin typeface="黑体" panose="02010609060101010101" pitchFamily="49" charset="-122"/>
              </a:rPr>
              <a:t>1.</a:t>
            </a:r>
            <a:r>
              <a:rPr lang="zh-CN" altLang="en-US" dirty="0" smtClean="0">
                <a:solidFill>
                  <a:schemeClr val="bg1"/>
                </a:solidFill>
                <a:latin typeface="黑体" panose="02010609060101010101" pitchFamily="49" charset="-122"/>
              </a:rPr>
              <a:t>表</a:t>
            </a:r>
            <a:r>
              <a:rPr lang="en-US" altLang="zh-CN" dirty="0" smtClean="0">
                <a:solidFill>
                  <a:schemeClr val="bg1"/>
                </a:solidFill>
                <a:latin typeface="黑体" panose="02010609060101010101" pitchFamily="49" charset="-122"/>
              </a:rPr>
              <a:t>I202-2</a:t>
            </a:r>
            <a:r>
              <a:rPr lang="zh-CN" altLang="en-US" dirty="0" smtClean="0">
                <a:solidFill>
                  <a:schemeClr val="bg1"/>
                </a:solidFill>
                <a:latin typeface="黑体" panose="02010609060101010101" pitchFamily="49" charset="-122"/>
              </a:rPr>
              <a:t>（非一套表季报）中从业人员期末人数、从业人员平均人数、从业人员工资中下分别增加</a:t>
            </a:r>
            <a:r>
              <a:rPr lang="zh-CN" altLang="en-US" dirty="0" smtClean="0">
                <a:solidFill>
                  <a:srgbClr val="FFFF00"/>
                </a:solidFill>
                <a:latin typeface="黑体" panose="02010609060101010101" pitchFamily="49" charset="-122"/>
              </a:rPr>
              <a:t>“其中：劳务派遣人员”</a:t>
            </a:r>
            <a:r>
              <a:rPr lang="zh-CN" altLang="en-US" dirty="0" smtClean="0">
                <a:solidFill>
                  <a:schemeClr val="bg1"/>
                </a:solidFill>
                <a:latin typeface="黑体" panose="02010609060101010101" pitchFamily="49" charset="-122"/>
              </a:rPr>
              <a:t>指标</a:t>
            </a:r>
            <a:endParaRPr lang="en-US" altLang="zh-CN" dirty="0" smtClean="0">
              <a:solidFill>
                <a:schemeClr val="bg1"/>
              </a:solidFill>
              <a:latin typeface="黑体" panose="02010609060101010101" pitchFamily="49" charset="-122"/>
            </a:endParaRPr>
          </a:p>
          <a:p>
            <a:pPr algn="just">
              <a:lnSpc>
                <a:spcPts val="4900"/>
              </a:lnSpc>
            </a:pPr>
            <a:r>
              <a:rPr lang="en-US" altLang="zh-CN" dirty="0" smtClean="0">
                <a:solidFill>
                  <a:schemeClr val="bg1"/>
                </a:solidFill>
                <a:latin typeface="黑体" panose="02010609060101010101" pitchFamily="49" charset="-122"/>
              </a:rPr>
              <a:t>2.</a:t>
            </a:r>
            <a:r>
              <a:rPr lang="zh-CN" altLang="en-US" dirty="0" smtClean="0">
                <a:solidFill>
                  <a:schemeClr val="bg1"/>
                </a:solidFill>
                <a:latin typeface="黑体" panose="02010609060101010101" pitchFamily="49" charset="-122"/>
              </a:rPr>
              <a:t>表</a:t>
            </a:r>
            <a:r>
              <a:rPr lang="en-US" altLang="zh-CN" dirty="0" smtClean="0">
                <a:solidFill>
                  <a:schemeClr val="bg1"/>
                </a:solidFill>
                <a:latin typeface="黑体" panose="02010609060101010101" pitchFamily="49" charset="-122"/>
              </a:rPr>
              <a:t>202-1</a:t>
            </a:r>
            <a:r>
              <a:rPr lang="zh-CN" altLang="en-US" dirty="0" smtClean="0">
                <a:solidFill>
                  <a:schemeClr val="bg1"/>
                </a:solidFill>
                <a:latin typeface="黑体" panose="02010609060101010101" pitchFamily="49" charset="-122"/>
              </a:rPr>
              <a:t>、表</a:t>
            </a:r>
            <a:r>
              <a:rPr lang="en-US" altLang="zh-CN" dirty="0" smtClean="0">
                <a:solidFill>
                  <a:schemeClr val="bg1"/>
                </a:solidFill>
                <a:latin typeface="黑体" panose="02010609060101010101" pitchFamily="49" charset="-122"/>
              </a:rPr>
              <a:t>I202-2</a:t>
            </a:r>
          </a:p>
          <a:p>
            <a:pPr algn="just">
              <a:lnSpc>
                <a:spcPts val="4900"/>
              </a:lnSpc>
            </a:pPr>
            <a:r>
              <a:rPr lang="zh-CN" altLang="en-US" dirty="0" smtClean="0">
                <a:solidFill>
                  <a:schemeClr val="bg1"/>
                </a:solidFill>
                <a:latin typeface="黑体" panose="02010609060101010101" pitchFamily="49" charset="-122"/>
              </a:rPr>
              <a:t>从业人员平均人数和工资总额的</a:t>
            </a:r>
            <a:r>
              <a:rPr lang="zh-CN" altLang="en-US" dirty="0" smtClean="0">
                <a:solidFill>
                  <a:srgbClr val="FFFF00"/>
                </a:solidFill>
                <a:latin typeface="黑体" panose="02010609060101010101" pitchFamily="49" charset="-122"/>
              </a:rPr>
              <a:t>本季</a:t>
            </a:r>
            <a:r>
              <a:rPr lang="zh-CN" altLang="en-US" dirty="0" smtClean="0">
                <a:solidFill>
                  <a:schemeClr val="bg1"/>
                </a:solidFill>
                <a:latin typeface="黑体" panose="02010609060101010101" pitchFamily="49" charset="-122"/>
              </a:rPr>
              <a:t>数据由联网直报平台根据调查单位填报数据计算生成，调查单位</a:t>
            </a:r>
            <a:r>
              <a:rPr lang="zh-CN" altLang="en-US" dirty="0" smtClean="0">
                <a:solidFill>
                  <a:srgbClr val="FFFF00"/>
                </a:solidFill>
                <a:latin typeface="黑体" panose="02010609060101010101" pitchFamily="49" charset="-122"/>
              </a:rPr>
              <a:t>无需填写</a:t>
            </a:r>
          </a:p>
          <a:p>
            <a:pPr algn="just">
              <a:lnSpc>
                <a:spcPct val="130000"/>
              </a:lnSpc>
            </a:pPr>
            <a:endParaRPr lang="zh-CN" altLang="en-US" dirty="0">
              <a:solidFill>
                <a:schemeClr val="bg1"/>
              </a:solidFill>
              <a:latin typeface="黑体" panose="02010609060101010101" pitchFamily="49" charset="-122"/>
            </a:endParaRPr>
          </a:p>
        </p:txBody>
      </p:sp>
      <p:sp>
        <p:nvSpPr>
          <p:cNvPr id="2" name="文本框 1"/>
          <p:cNvSpPr txBox="1"/>
          <p:nvPr/>
        </p:nvSpPr>
        <p:spPr>
          <a:xfrm>
            <a:off x="1188085" y="158115"/>
            <a:ext cx="3604895" cy="768350"/>
          </a:xfrm>
          <a:prstGeom prst="rect">
            <a:avLst/>
          </a:prstGeom>
          <a:noFill/>
        </p:spPr>
        <p:txBody>
          <a:bodyPr wrap="square" rtlCol="0">
            <a:spAutoFit/>
          </a:bodyPr>
          <a:lstStyle/>
          <a:p>
            <a:r>
              <a:rPr lang="zh-CN" altLang="en-US" sz="4400" b="1">
                <a:solidFill>
                  <a:srgbClr val="FFFF00"/>
                </a:solidFill>
                <a:latin typeface="微软雅黑" panose="020B0503020204020204" pitchFamily="34" charset="-122"/>
                <a:ea typeface="微软雅黑" panose="020B0503020204020204" pitchFamily="34" charset="-122"/>
              </a:rPr>
              <a:t>报表变动情况</a:t>
            </a:r>
          </a:p>
        </p:txBody>
      </p:sp>
      <p:cxnSp>
        <p:nvCxnSpPr>
          <p:cNvPr id="37" name="直接连接符 36"/>
          <p:cNvCxnSpPr/>
          <p:nvPr/>
        </p:nvCxnSpPr>
        <p:spPr>
          <a:xfrm>
            <a:off x="1074420" y="1051560"/>
            <a:ext cx="3569335" cy="127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60780" y="276860"/>
            <a:ext cx="7849870" cy="707886"/>
          </a:xfrm>
          <a:prstGeom prst="rect">
            <a:avLst/>
          </a:prstGeom>
          <a:noFill/>
        </p:spPr>
        <p:txBody>
          <a:bodyPr wrap="square" rtlCol="0">
            <a:spAutoFit/>
          </a:bodyPr>
          <a:lstStyle/>
          <a:p>
            <a:pPr>
              <a:buNone/>
            </a:pPr>
            <a:r>
              <a:rPr lang="zh-CN" altLang="en-US" sz="4000" b="1" dirty="0">
                <a:solidFill>
                  <a:srgbClr val="FFFF00"/>
                </a:solidFill>
                <a:latin typeface="黑体" panose="02010609060101010101" pitchFamily="49" charset="-122"/>
                <a:sym typeface="+mn-ea"/>
              </a:rPr>
              <a:t>从业人员及工资总额（</a:t>
            </a:r>
            <a:r>
              <a:rPr lang="en-US" altLang="zh-CN" sz="4000" b="1" dirty="0">
                <a:solidFill>
                  <a:srgbClr val="FFFF00"/>
                </a:solidFill>
                <a:latin typeface="黑体" panose="02010609060101010101" pitchFamily="49" charset="-122"/>
                <a:sym typeface="+mn-ea"/>
              </a:rPr>
              <a:t>202-1</a:t>
            </a:r>
            <a:r>
              <a:rPr lang="zh-CN" altLang="en-US" sz="4000" b="1" dirty="0">
                <a:solidFill>
                  <a:srgbClr val="FFFF00"/>
                </a:solidFill>
                <a:latin typeface="黑体" panose="02010609060101010101" pitchFamily="49" charset="-122"/>
                <a:sym typeface="+mn-ea"/>
              </a:rPr>
              <a:t>表）</a:t>
            </a:r>
            <a:endParaRPr lang="zh-CN" altLang="en-US" sz="4000" b="1" dirty="0">
              <a:solidFill>
                <a:srgbClr val="FFFF00"/>
              </a:solidFill>
              <a:latin typeface="黑体" panose="02010609060101010101" pitchFamily="49" charset="-122"/>
              <a:ea typeface="微软雅黑" panose="020B0503020204020204" pitchFamily="34" charset="-122"/>
              <a:sym typeface="+mn-ea"/>
            </a:endParaRPr>
          </a:p>
        </p:txBody>
      </p:sp>
      <p:sp>
        <p:nvSpPr>
          <p:cNvPr id="100" name="文本框 99"/>
          <p:cNvSpPr txBox="1"/>
          <p:nvPr/>
        </p:nvSpPr>
        <p:spPr>
          <a:xfrm>
            <a:off x="1601788" y="2593023"/>
            <a:ext cx="5080000" cy="229870"/>
          </a:xfrm>
          <a:prstGeom prst="rect">
            <a:avLst/>
          </a:prstGeom>
          <a:noFill/>
          <a:ln w="9525">
            <a:noFill/>
          </a:ln>
        </p:spPr>
        <p:txBody>
          <a:bodyPr>
            <a:spAutoFit/>
          </a:bodyPr>
          <a:lstStyle/>
          <a:p>
            <a:r>
              <a:rPr lang="en-US" sz="900">
                <a:latin typeface="宋体" panose="02010600030101010101" pitchFamily="2" charset="-122"/>
              </a:rPr>
              <a:t> </a:t>
            </a:r>
            <a:endParaRPr lang="zh-CN" altLang="en-US"/>
          </a:p>
        </p:txBody>
      </p:sp>
      <p:pic>
        <p:nvPicPr>
          <p:cNvPr id="8" name="图片 7" descr="sendpix33"/>
          <p:cNvPicPr>
            <a:picLocks noChangeAspect="1"/>
          </p:cNvPicPr>
          <p:nvPr/>
        </p:nvPicPr>
        <p:blipFill>
          <a:blip r:embed="rId2"/>
          <a:stretch>
            <a:fillRect/>
          </a:stretch>
        </p:blipFill>
        <p:spPr>
          <a:xfrm>
            <a:off x="1142976" y="1071546"/>
            <a:ext cx="7757160" cy="5579110"/>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82507d8-2f75-4be7-90af-2a1ede494e4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82507d8-2f75-4be7-90af-2a1ede494e4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782507d8-2f75-4be7-90af-2a1ede494e40}"/>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782507d8-2f75-4be7-90af-2a1ede494e40}"/>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600b11f9-942b-4c05-86b4-2b6e9a0c363d}"/>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5d8ca27-6a6b-4f3a-8037-bd1347354c0e}"/>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42ba8188-ac2b-4f9e-98d6-ff98acc339ec}"/>
  <p:tag name="TABLE_ENDDRAG_ORIGIN_RECT" val="702*478"/>
  <p:tag name="TABLE_ENDDRAG_RECT" val="10*48*702*478"/>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3629</Words>
  <Application>Microsoft Office PowerPoint</Application>
  <PresentationFormat>全屏显示(4:3)</PresentationFormat>
  <Paragraphs>467</Paragraphs>
  <Slides>64</Slides>
  <Notes>34</Notes>
  <HiddenSlides>0</HiddenSlides>
  <MMClips>0</MMClips>
  <ScaleCrop>false</ScaleCrop>
  <HeadingPairs>
    <vt:vector size="4" baseType="variant">
      <vt:variant>
        <vt:lpstr>主题</vt:lpstr>
      </vt:variant>
      <vt:variant>
        <vt:i4>3</vt:i4>
      </vt:variant>
      <vt:variant>
        <vt:lpstr>幻灯片标题</vt:lpstr>
      </vt:variant>
      <vt:variant>
        <vt:i4>64</vt:i4>
      </vt:variant>
    </vt:vector>
  </HeadingPairs>
  <TitlesOfParts>
    <vt:vector size="67" baseType="lpstr">
      <vt:lpstr>默认设计模板</vt:lpstr>
      <vt:lpstr>1_默认设计模板</vt:lpstr>
      <vt:lpstr>4_默认设计模板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1.调查表由单位负责人或委托单位的其他主要负责人填写。  2.本调查表中人员需求情况涉及干部、工人在内，准备招用职位情况是预计2022年全年的。因此，填好本调查表需要单位负责人通盘考虑。</vt:lpstr>
      <vt:lpstr> 3.本调查表主要由两大部分组成：第一部分基本情况，为必填项目，为D部分；第二部分有减员计划、新增人员需求的单位填写，简称为Z部分。</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    指在本单位工作，不能归到在岗职工、劳务派遣人员中的人员。此类人员是实际参加本单位生产或工作并从本单位取得劳动报酬的人员。     </vt:lpstr>
      <vt:lpstr>1、非全日制人员 2、聘用的正式离退休人员 3、兼职人员（包括利用课余时间打工的在校学生） 4、第二职业者 5、在本单位工作的外籍和港澳台方人员。</vt:lpstr>
      <vt:lpstr>幻灯片 28</vt:lpstr>
      <vt:lpstr>职业类型：使用(GB/T 6565-2015)   1.同时从事一种以上职业的人员，填劳动时间较长的 2.如不能确定时间长短，填经济收入较多的 3.在同一工作场所，从事一种以上职业的，填技术性较高的工作为职业   职业应互不重复</vt:lpstr>
      <vt:lpstr> 单位主要负责人或高级管理人员+单位内的一级部门或内设机构的负责人 （均包含正职及副职）  注意：1.不要只填1人。       2.具有专业技术职务，同时担任行政负责人的，归为此类。</vt:lpstr>
      <vt:lpstr>    专门从事各种科学研究和专业技术工作的人员。从事本类职业工作的人员，一般都要求接受过系统的专业教育，具备相应的专业理论知识，并且按规定的标准条件评聘专业技术职务，以及未聘任专业技术职务，但在专业技术岗位上工作的人员。</vt:lpstr>
      <vt:lpstr>幻灯片 32</vt:lpstr>
      <vt:lpstr>    从事行政业务、行政事务、行政执法工作和从事安全保卫、消防等业务的人员。具体包括办事人员、安全和消防人员、其他办事人员和有关人员。 ★不能将销售等社会生产服务和生活服务人员归为此类。</vt:lpstr>
      <vt:lpstr>    从事商品批发零售、交通运输、仓储、邮政和快递、信息传输、软件和信息技术、住宿和餐饮以及金融、租赁和商务、生态保护、文化、体育和娱乐等社会生产服务与生活服务工作的人员。</vt:lpstr>
      <vt:lpstr>    从事矿产开采，产品生产制造、工程施工和运输设备操作的人员及有关人员。  注意：一个企业单位应包含一种以上职业类型的人员</vt:lpstr>
      <vt:lpstr>幻灯片 36</vt:lpstr>
      <vt:lpstr>    报告期内（年度、季度、月度）平均拥有的从业人员数。     不得用期末人数替代，不要填写累计数。 </vt:lpstr>
      <vt:lpstr>    </vt:lpstr>
      <vt:lpstr>    对新建立不满整月的单位（月中或月末建立），在计算报告月的平均人数时，应以其建立后各天实有人数之和，除以报告期日历日数求得，而不能除以该单位建立的天数。     在年内新成立的单位年平均人数计算方法为：从实际开工之月起到年底的月平均人数相加除以12个月。</vt:lpstr>
      <vt:lpstr>    </vt:lpstr>
      <vt:lpstr>幻灯片 41</vt:lpstr>
      <vt:lpstr>幻灯片 42</vt:lpstr>
      <vt:lpstr>幻灯片 43</vt:lpstr>
      <vt:lpstr>            作为劳动力的价格是最重要的劳动力市场指标之一，它既是劳动者收入的主要来源，直接反映国民收入初次分配的基本情况和变化；也是企业生产成本的重要组成部分；还是征缴和支付各项社会保险的重要依据；又是《中华人民共和国赔偿法》和有关法律确定国家赔偿和民事赔偿数额的主要依据。</vt:lpstr>
      <vt:lpstr>幻灯片 45</vt:lpstr>
      <vt:lpstr>劳务外包与劳务派遣  应付职工薪酬与从业人员工资总额</vt:lpstr>
      <vt:lpstr>幻灯片 47</vt:lpstr>
      <vt:lpstr>幻灯片 48</vt:lpstr>
      <vt:lpstr>幻灯片 49</vt:lpstr>
      <vt:lpstr>   企业根据自身在生产过程的实际情况，把非核心的、辅助性的、季节性强的、不定期生产的生产环节或是生产线外包出去，由专业公司负责组织人员按计划和指标进行生产，这样的人员称为劳务外包人员。如：建筑业整建制使用的人员、单位的保安人员、卫生清洁、室内外绿植管理人员等。</vt:lpstr>
      <vt:lpstr>幻灯片 51</vt:lpstr>
      <vt:lpstr>幻灯片 52</vt:lpstr>
      <vt:lpstr>从业人员工资总额与 应付职工薪酬</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杨少浪(部门核稿)</dc:creator>
  <cp:lastModifiedBy>邓君怡</cp:lastModifiedBy>
  <cp:revision>340</cp:revision>
  <dcterms:created xsi:type="dcterms:W3CDTF">2007-05-28T08:14:00Z</dcterms:created>
  <dcterms:modified xsi:type="dcterms:W3CDTF">2021-12-20T09:05:03Z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