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9"/>
  </p:notesMasterIdLst>
  <p:sldIdLst>
    <p:sldId id="599" r:id="rId3"/>
    <p:sldId id="600" r:id="rId4"/>
    <p:sldId id="601" r:id="rId5"/>
    <p:sldId id="602" r:id="rId6"/>
    <p:sldId id="650" r:id="rId7"/>
    <p:sldId id="651" r:id="rId8"/>
    <p:sldId id="652" r:id="rId9"/>
    <p:sldId id="606" r:id="rId10"/>
    <p:sldId id="697" r:id="rId11"/>
    <p:sldId id="608" r:id="rId12"/>
    <p:sldId id="811" r:id="rId13"/>
    <p:sldId id="609" r:id="rId14"/>
    <p:sldId id="610" r:id="rId15"/>
    <p:sldId id="613" r:id="rId16"/>
    <p:sldId id="614" r:id="rId17"/>
    <p:sldId id="701" r:id="rId18"/>
    <p:sldId id="812" r:id="rId19"/>
    <p:sldId id="615" r:id="rId20"/>
    <p:sldId id="702" r:id="rId21"/>
    <p:sldId id="813" r:id="rId22"/>
    <p:sldId id="703" r:id="rId23"/>
    <p:sldId id="814" r:id="rId24"/>
    <p:sldId id="616" r:id="rId25"/>
    <p:sldId id="815" r:id="rId26"/>
    <p:sldId id="618" r:id="rId27"/>
    <p:sldId id="816" r:id="rId28"/>
    <p:sldId id="619" r:id="rId29"/>
    <p:sldId id="736" r:id="rId30"/>
    <p:sldId id="761" r:id="rId31"/>
    <p:sldId id="620" r:id="rId32"/>
    <p:sldId id="817" r:id="rId33"/>
    <p:sldId id="621" r:id="rId34"/>
    <p:sldId id="622" r:id="rId35"/>
    <p:sldId id="623" r:id="rId36"/>
    <p:sldId id="762" r:id="rId37"/>
    <p:sldId id="624" r:id="rId38"/>
    <p:sldId id="763" r:id="rId40"/>
    <p:sldId id="625" r:id="rId41"/>
    <p:sldId id="788" r:id="rId42"/>
    <p:sldId id="626" r:id="rId43"/>
    <p:sldId id="789" r:id="rId44"/>
    <p:sldId id="627" r:id="rId45"/>
    <p:sldId id="790" r:id="rId46"/>
    <p:sldId id="628" r:id="rId47"/>
    <p:sldId id="792" r:id="rId48"/>
    <p:sldId id="791" r:id="rId49"/>
    <p:sldId id="864" r:id="rId50"/>
    <p:sldId id="629" r:id="rId51"/>
    <p:sldId id="630" r:id="rId52"/>
    <p:sldId id="793" r:id="rId53"/>
    <p:sldId id="631" r:id="rId54"/>
    <p:sldId id="632" r:id="rId55"/>
    <p:sldId id="819" r:id="rId56"/>
    <p:sldId id="636" r:id="rId57"/>
    <p:sldId id="866" r:id="rId58"/>
    <p:sldId id="882" r:id="rId59"/>
    <p:sldId id="883" r:id="rId60"/>
    <p:sldId id="884" r:id="rId61"/>
    <p:sldId id="739" r:id="rId62"/>
    <p:sldId id="740" r:id="rId63"/>
    <p:sldId id="886" r:id="rId64"/>
    <p:sldId id="885" r:id="rId65"/>
    <p:sldId id="633" r:id="rId66"/>
    <p:sldId id="634" r:id="rId67"/>
    <p:sldId id="741" r:id="rId68"/>
    <p:sldId id="645" r:id="rId69"/>
    <p:sldId id="646" r:id="rId70"/>
    <p:sldId id="648" r:id="rId71"/>
    <p:sldId id="598" r:id="rId72"/>
  </p:sldIdLst>
  <p:sldSz cx="9144000" cy="6858000" type="screen4x3"/>
  <p:notesSz cx="6797675" cy="9926320"/>
  <p:kinsoku lang="zh-CN" invalStChars="!),.:;?]}、。—ˇ¨〃々～‖…’”〕〉》」』〗】∶！＂＇），．：；？］｀｜｝·" invalEndChars="([{‘“〔〈《「『〖【（［｛．·"/>
  <p:defaultTextStyle>
    <a:defPPr>
      <a:defRPr lang="zh-CN"/>
    </a:defPPr>
    <a:lvl1pPr algn="l" rtl="0" fontAlgn="base">
      <a:spcBef>
        <a:spcPct val="0"/>
      </a:spcBef>
      <a:spcAft>
        <a:spcPct val="0"/>
      </a:spcAft>
      <a:defRPr sz="3600"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0"/>
      </a:spcBef>
      <a:spcAft>
        <a:spcPct val="0"/>
      </a:spcAft>
      <a:defRPr sz="3600"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defRPr sz="3600"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defRPr sz="3600"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defRPr sz="36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36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36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36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3600" kern="1200">
        <a:solidFill>
          <a:schemeClr val="tx1"/>
        </a:solidFill>
        <a:latin typeface="Times New Roman" panose="02020603050405020304" pitchFamily="18"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9933"/>
    <a:srgbClr val="FF6699"/>
    <a:srgbClr val="FFCC66"/>
    <a:srgbClr val="FFFF66"/>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68F48CB-B3E4-4AC4-B9B0-83364689537C}" styleName="{d81a1682-f6d3-453d-a0b4-2df6d50f48b8}">
    <a:wholeTbl>
      <a:tcTxStyle>
        <a:fontRef idx="none">
          <a:prstClr val="black"/>
        </a:fontRef>
      </a:tcTxStyle>
      <a:tcStyle>
        <a:tcBdr>
          <a:left>
            <a:ln w="6350" cmpd="sng">
              <a:solidFill>
                <a:srgbClr val="B8D6BA"/>
              </a:solidFill>
            </a:ln>
          </a:left>
          <a:right>
            <a:ln w="6350" cmpd="sng">
              <a:solidFill>
                <a:srgbClr val="B8D6BA"/>
              </a:solidFill>
            </a:ln>
          </a:right>
          <a:top>
            <a:ln w="6350" cmpd="sng">
              <a:solidFill>
                <a:srgbClr val="B8D6BA"/>
              </a:solidFill>
            </a:ln>
          </a:top>
          <a:bottom>
            <a:ln w="6350" cmpd="sng">
              <a:solidFill>
                <a:srgbClr val="B8D6BA"/>
              </a:solidFill>
            </a:ln>
          </a:bottom>
          <a:insideH>
            <a:ln w="6350" cmpd="sng">
              <a:solidFill>
                <a:srgbClr val="B8D6BA"/>
              </a:solidFill>
            </a:ln>
          </a:insideH>
          <a:insideV>
            <a:ln w="6350" cmpd="sng">
              <a:solidFill>
                <a:srgbClr val="B8D6BA"/>
              </a:solidFill>
            </a:ln>
          </a:insideV>
        </a:tcBdr>
        <a:fill>
          <a:solidFill>
            <a:srgbClr val="FFFFFF"/>
          </a:solidFill>
        </a:fill>
      </a:tcStyle>
    </a:wholeTbl>
    <a:firstRow>
      <a:tcTxStyle>
        <a:fontRef idx="none">
          <a:prstClr val="black"/>
        </a:fontRef>
      </a:tcTxStyle>
      <a:tcStyle>
        <a:tcBdr>
          <a:left>
            <a:ln w="6350" cmpd="sng">
              <a:solidFill>
                <a:srgbClr val="FFFFFF"/>
              </a:solidFill>
            </a:ln>
          </a:left>
          <a:right>
            <a:ln w="6350" cmpd="sng">
              <a:solidFill>
                <a:srgbClr val="FFFFFF"/>
              </a:solidFill>
            </a:ln>
          </a:right>
          <a:top>
            <a:ln w="6350" cmpd="sng">
              <a:solidFill>
                <a:srgbClr val="FFFFFF"/>
              </a:solidFill>
            </a:ln>
          </a:top>
          <a:bottom>
            <a:ln w="6350" cmpd="sng">
              <a:solidFill>
                <a:srgbClr val="FFFFFF"/>
              </a:solidFill>
            </a:ln>
          </a:bottom>
          <a:insideV>
            <a:ln w="6350" cmpd="sng">
              <a:solidFill>
                <a:srgbClr val="FFFFFF"/>
              </a:solidFill>
            </a:ln>
          </a:insideV>
        </a:tcBdr>
        <a:fill>
          <a:solidFill>
            <a:srgbClr val="B8D6BA"/>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9" d="100"/>
          <a:sy n="79" d="100"/>
        </p:scale>
        <p:origin x="-56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6" Type="http://schemas.openxmlformats.org/officeDocument/2006/relationships/commentAuthors" Target="commentAuthors.xml"/><Relationship Id="rId75" Type="http://schemas.openxmlformats.org/officeDocument/2006/relationships/tableStyles" Target="tableStyles.xml"/><Relationship Id="rId74" Type="http://schemas.openxmlformats.org/officeDocument/2006/relationships/viewProps" Target="viewProps.xml"/><Relationship Id="rId73" Type="http://schemas.openxmlformats.org/officeDocument/2006/relationships/presProps" Target="presProps.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5.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4.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notesMaster" Target="notesMasters/notesMaster1.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44813" cy="495300"/>
          </a:xfrm>
          <a:prstGeom prst="rect">
            <a:avLst/>
          </a:prstGeom>
          <a:noFill/>
          <a:ln>
            <a:noFill/>
          </a:ln>
          <a:effectLst/>
        </p:spPr>
        <p:txBody>
          <a:bodyPr vert="horz" wrap="square" lIns="91440" tIns="45720" rIns="91440" bIns="45720" numCol="1" anchor="t" anchorCtr="0" compatLnSpc="1"/>
          <a:lstStyle>
            <a:lvl1pPr algn="l" eaLnBrk="0" hangingPunct="0">
              <a:buFont typeface="Arial" panose="020B0604020202020204" pitchFamily="34" charset="0"/>
              <a:buNone/>
              <a:defRPr sz="1200">
                <a:latin typeface="Arial" panose="020B0604020202020204" pitchFamily="34" charset="0"/>
                <a:ea typeface="宋体" panose="02010600030101010101" pitchFamily="2" charset="-122"/>
              </a:defRPr>
            </a:lvl1pPr>
          </a:lstStyle>
          <a:p>
            <a:pPr>
              <a:defRPr/>
            </a:pPr>
            <a:endParaRPr lang="zh-CN" altLang="en-US"/>
          </a:p>
        </p:txBody>
      </p:sp>
      <p:sp>
        <p:nvSpPr>
          <p:cNvPr id="2051" name="Rectangle 3"/>
          <p:cNvSpPr>
            <a:spLocks noGrp="1" noChangeArrowheads="1"/>
          </p:cNvSpPr>
          <p:nvPr>
            <p:ph type="dt" idx="1"/>
          </p:nvPr>
        </p:nvSpPr>
        <p:spPr bwMode="auto">
          <a:xfrm>
            <a:off x="3849688" y="0"/>
            <a:ext cx="2946400" cy="495300"/>
          </a:xfrm>
          <a:prstGeom prst="rect">
            <a:avLst/>
          </a:prstGeom>
          <a:noFill/>
          <a:ln>
            <a:noFill/>
          </a:ln>
          <a:effectLst/>
        </p:spPr>
        <p:txBody>
          <a:bodyPr vert="horz" wrap="square" lIns="91440" tIns="45720" rIns="91440" bIns="45720" numCol="1" anchor="t" anchorCtr="0" compatLnSpc="1"/>
          <a:lstStyle>
            <a:lvl1pPr algn="r" eaLnBrk="0" hangingPunct="0">
              <a:buFont typeface="Arial" panose="020B0604020202020204" pitchFamily="34" charset="0"/>
              <a:buNone/>
              <a:defRPr sz="1200">
                <a:latin typeface="Arial" panose="020B0604020202020204" pitchFamily="34" charset="0"/>
                <a:ea typeface="宋体" panose="02010600030101010101" pitchFamily="2" charset="-122"/>
              </a:defRPr>
            </a:lvl1pPr>
          </a:lstStyle>
          <a:p>
            <a:pPr>
              <a:defRPr/>
            </a:pPr>
            <a:endParaRPr lang="en-US"/>
          </a:p>
        </p:txBody>
      </p:sp>
      <p:sp>
        <p:nvSpPr>
          <p:cNvPr id="13316" name="Rectangle 4"/>
          <p:cNvSpPr>
            <a:spLocks noGrp="1" noRot="1" noChangeAspect="1" noChangeArrowheads="1"/>
          </p:cNvSpPr>
          <p:nvPr>
            <p:ph type="sldImg" idx="2"/>
          </p:nvPr>
        </p:nvSpPr>
        <p:spPr bwMode="auto">
          <a:xfrm>
            <a:off x="917575" y="744538"/>
            <a:ext cx="4962525" cy="372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053" name="Rectangle 5"/>
          <p:cNvSpPr>
            <a:spLocks noGrp="1" noRot="1" noChangeArrowheads="1"/>
          </p:cNvSpPr>
          <p:nvPr>
            <p:ph type="body" sz="quarter" idx="3"/>
          </p:nvPr>
        </p:nvSpPr>
        <p:spPr bwMode="auto">
          <a:xfrm>
            <a:off x="677863" y="4714875"/>
            <a:ext cx="5440362" cy="4468813"/>
          </a:xfrm>
          <a:prstGeom prst="rect">
            <a:avLst/>
          </a:prstGeom>
          <a:noFill/>
          <a:ln>
            <a:noFill/>
          </a:ln>
          <a:effectLst/>
        </p:spPr>
        <p:txBody>
          <a:bodyPr vert="horz" wrap="square" lIns="91440" tIns="45720" rIns="91440" bIns="45720" numCol="1" anchor="ctr" anchorCtr="0" compatLnSpc="1"/>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2054" name="Rectangle 6"/>
          <p:cNvSpPr>
            <a:spLocks noGrp="1" noChangeArrowheads="1"/>
          </p:cNvSpPr>
          <p:nvPr>
            <p:ph type="ftr" sz="quarter" idx="4"/>
          </p:nvPr>
        </p:nvSpPr>
        <p:spPr bwMode="auto">
          <a:xfrm>
            <a:off x="0" y="9428163"/>
            <a:ext cx="2944813" cy="496887"/>
          </a:xfrm>
          <a:prstGeom prst="rect">
            <a:avLst/>
          </a:prstGeom>
          <a:noFill/>
          <a:ln>
            <a:noFill/>
          </a:ln>
          <a:effectLst/>
        </p:spPr>
        <p:txBody>
          <a:bodyPr vert="horz" wrap="square" lIns="91440" tIns="45720" rIns="91440" bIns="45720" numCol="1" anchor="b" anchorCtr="0" compatLnSpc="1"/>
          <a:lstStyle>
            <a:lvl1pPr algn="l" eaLnBrk="0" hangingPunct="0">
              <a:buFont typeface="Arial" panose="020B0604020202020204" pitchFamily="34" charset="0"/>
              <a:buNone/>
              <a:defRPr sz="1200">
                <a:latin typeface="Arial" panose="020B0604020202020204" pitchFamily="34" charset="0"/>
                <a:ea typeface="宋体" panose="02010600030101010101" pitchFamily="2" charset="-122"/>
              </a:defRPr>
            </a:lvl1pPr>
          </a:lstStyle>
          <a:p>
            <a:pPr>
              <a:defRPr/>
            </a:pPr>
            <a:endParaRPr lang="en-US"/>
          </a:p>
        </p:txBody>
      </p:sp>
      <p:sp>
        <p:nvSpPr>
          <p:cNvPr id="2055" name="Rectangle 7"/>
          <p:cNvSpPr>
            <a:spLocks noGrp="1" noChangeArrowheads="1"/>
          </p:cNvSpPr>
          <p:nvPr>
            <p:ph type="sldNum" sz="quarter" idx="5"/>
          </p:nvPr>
        </p:nvSpPr>
        <p:spPr bwMode="auto">
          <a:xfrm>
            <a:off x="3849688" y="9428163"/>
            <a:ext cx="2946400" cy="496887"/>
          </a:xfrm>
          <a:prstGeom prst="rect">
            <a:avLst/>
          </a:prstGeom>
          <a:noFill/>
          <a:ln>
            <a:noFill/>
          </a:ln>
          <a:effectLst/>
        </p:spPr>
        <p:txBody>
          <a:bodyPr vert="horz" wrap="square" lIns="91440" tIns="45720" rIns="91440" bIns="45720" numCol="1" anchor="b" anchorCtr="0" compatLnSpc="1"/>
          <a:lstStyle>
            <a:lvl1pPr algn="r" eaLnBrk="0" hangingPunct="0">
              <a:buFont typeface="Arial" panose="020B0604020202020204" pitchFamily="34" charset="0"/>
              <a:buNone/>
              <a:defRPr sz="1200">
                <a:latin typeface="Arial" panose="020B0604020202020204" pitchFamily="34" charset="0"/>
                <a:ea typeface="宋体" panose="02010600030101010101" pitchFamily="2" charset="-122"/>
              </a:defRPr>
            </a:lvl1pPr>
          </a:lstStyle>
          <a:p>
            <a:pPr>
              <a:defRPr/>
            </a:pPr>
            <a:fld id="{6A51FE9C-7B09-4261-9874-FD99019F3239}" type="slidenum">
              <a:rPr lang="zh-CN" altLang="en-US"/>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endParaRPr lang="en-US"/>
          </a:p>
        </p:txBody>
      </p:sp>
      <p:sp>
        <p:nvSpPr>
          <p:cNvPr id="5" name="Rectangle 6"/>
          <p:cNvSpPr>
            <a:spLocks noGrp="1" noChangeArrowheads="1"/>
          </p:cNvSpPr>
          <p:nvPr>
            <p:ph type="ftr" sz="quarter" idx="11"/>
          </p:nvPr>
        </p:nvSpPr>
        <p:spPr/>
        <p:txBody>
          <a:bodyPr/>
          <a:lstStyle>
            <a:lvl1pPr>
              <a:defRPr/>
            </a:lvl1pPr>
          </a:lstStyle>
          <a:p>
            <a:pPr>
              <a:defRPr/>
            </a:pPr>
            <a:endParaRPr lang="en-US"/>
          </a:p>
        </p:txBody>
      </p:sp>
      <p:sp>
        <p:nvSpPr>
          <p:cNvPr id="6" name="Rectangle 7"/>
          <p:cNvSpPr>
            <a:spLocks noGrp="1" noChangeArrowheads="1"/>
          </p:cNvSpPr>
          <p:nvPr>
            <p:ph type="sldNum" sz="quarter" idx="12"/>
          </p:nvPr>
        </p:nvSpPr>
        <p:spPr/>
        <p:txBody>
          <a:bodyPr/>
          <a:lstStyle>
            <a:lvl1pPr>
              <a:defRPr/>
            </a:lvl1pPr>
          </a:lstStyle>
          <a:p>
            <a:pPr>
              <a:defRPr/>
            </a:pPr>
            <a:fld id="{6DE52D6F-971D-4930-906D-E74D18E2C27A}" type="slidenum">
              <a:rPr lang="zh-CN" altLang="en-US"/>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endParaRPr lang="en-US"/>
          </a:p>
        </p:txBody>
      </p:sp>
      <p:sp>
        <p:nvSpPr>
          <p:cNvPr id="5" name="Rectangle 6"/>
          <p:cNvSpPr>
            <a:spLocks noGrp="1" noChangeArrowheads="1"/>
          </p:cNvSpPr>
          <p:nvPr>
            <p:ph type="ftr" sz="quarter" idx="11"/>
          </p:nvPr>
        </p:nvSpPr>
        <p:spPr/>
        <p:txBody>
          <a:bodyPr/>
          <a:lstStyle>
            <a:lvl1pPr>
              <a:defRPr/>
            </a:lvl1pPr>
          </a:lstStyle>
          <a:p>
            <a:pPr>
              <a:defRPr/>
            </a:pPr>
            <a:endParaRPr lang="en-US"/>
          </a:p>
        </p:txBody>
      </p:sp>
      <p:sp>
        <p:nvSpPr>
          <p:cNvPr id="6" name="Rectangle 7"/>
          <p:cNvSpPr>
            <a:spLocks noGrp="1" noChangeArrowheads="1"/>
          </p:cNvSpPr>
          <p:nvPr>
            <p:ph type="sldNum" sz="quarter" idx="12"/>
          </p:nvPr>
        </p:nvSpPr>
        <p:spPr/>
        <p:txBody>
          <a:bodyPr/>
          <a:lstStyle>
            <a:lvl1pPr>
              <a:defRPr/>
            </a:lvl1pPr>
          </a:lstStyle>
          <a:p>
            <a:pPr>
              <a:defRPr/>
            </a:pPr>
            <a:fld id="{DEFEF1E5-72CE-4B2A-9B10-FDE9B9CF206D}" type="slidenum">
              <a:rPr lang="zh-CN" altLang="en-US"/>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10350" y="609600"/>
            <a:ext cx="184785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066800" y="609600"/>
            <a:ext cx="5391150" cy="54864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endParaRPr lang="en-US"/>
          </a:p>
        </p:txBody>
      </p:sp>
      <p:sp>
        <p:nvSpPr>
          <p:cNvPr id="5" name="Rectangle 6"/>
          <p:cNvSpPr>
            <a:spLocks noGrp="1" noChangeArrowheads="1"/>
          </p:cNvSpPr>
          <p:nvPr>
            <p:ph type="ftr" sz="quarter" idx="11"/>
          </p:nvPr>
        </p:nvSpPr>
        <p:spPr/>
        <p:txBody>
          <a:bodyPr/>
          <a:lstStyle>
            <a:lvl1pPr>
              <a:defRPr/>
            </a:lvl1pPr>
          </a:lstStyle>
          <a:p>
            <a:pPr>
              <a:defRPr/>
            </a:pPr>
            <a:endParaRPr lang="en-US"/>
          </a:p>
        </p:txBody>
      </p:sp>
      <p:sp>
        <p:nvSpPr>
          <p:cNvPr id="6" name="Rectangle 7"/>
          <p:cNvSpPr>
            <a:spLocks noGrp="1" noChangeArrowheads="1"/>
          </p:cNvSpPr>
          <p:nvPr>
            <p:ph type="sldNum" sz="quarter" idx="12"/>
          </p:nvPr>
        </p:nvSpPr>
        <p:spPr/>
        <p:txBody>
          <a:bodyPr/>
          <a:lstStyle>
            <a:lvl1pPr>
              <a:defRPr/>
            </a:lvl1pPr>
          </a:lstStyle>
          <a:p>
            <a:pPr>
              <a:defRPr/>
            </a:pPr>
            <a:fld id="{F3D81A28-75AF-49FF-870B-EBDD2DFAF2A5}" type="slidenum">
              <a:rPr lang="zh-CN" altLang="en-US"/>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endParaRPr lang="en-US"/>
          </a:p>
        </p:txBody>
      </p:sp>
      <p:sp>
        <p:nvSpPr>
          <p:cNvPr id="5" name="Rectangle 6"/>
          <p:cNvSpPr>
            <a:spLocks noGrp="1" noChangeArrowheads="1"/>
          </p:cNvSpPr>
          <p:nvPr>
            <p:ph type="ftr" sz="quarter" idx="11"/>
          </p:nvPr>
        </p:nvSpPr>
        <p:spPr/>
        <p:txBody>
          <a:bodyPr/>
          <a:lstStyle>
            <a:lvl1pPr>
              <a:defRPr/>
            </a:lvl1pPr>
          </a:lstStyle>
          <a:p>
            <a:pPr>
              <a:defRPr/>
            </a:pPr>
            <a:endParaRPr lang="en-US"/>
          </a:p>
        </p:txBody>
      </p:sp>
      <p:sp>
        <p:nvSpPr>
          <p:cNvPr id="6" name="Rectangle 7"/>
          <p:cNvSpPr>
            <a:spLocks noGrp="1" noChangeArrowheads="1"/>
          </p:cNvSpPr>
          <p:nvPr>
            <p:ph type="sldNum" sz="quarter" idx="12"/>
          </p:nvPr>
        </p:nvSpPr>
        <p:spPr/>
        <p:txBody>
          <a:bodyPr/>
          <a:lstStyle>
            <a:lvl1pPr>
              <a:defRPr/>
            </a:lvl1pPr>
          </a:lstStyle>
          <a:p>
            <a:pPr>
              <a:defRPr/>
            </a:pPr>
            <a:fld id="{FA9C7594-E91F-44F2-B633-3282CFAD92C6}" type="slidenum">
              <a:rPr lang="zh-CN" altLang="en-US"/>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Rectangle 5"/>
          <p:cNvSpPr>
            <a:spLocks noGrp="1" noChangeArrowheads="1"/>
          </p:cNvSpPr>
          <p:nvPr>
            <p:ph type="dt" sz="half" idx="10"/>
          </p:nvPr>
        </p:nvSpPr>
        <p:spPr/>
        <p:txBody>
          <a:bodyPr/>
          <a:lstStyle>
            <a:lvl1pPr>
              <a:defRPr/>
            </a:lvl1pPr>
          </a:lstStyle>
          <a:p>
            <a:pPr>
              <a:defRPr/>
            </a:pPr>
            <a:endParaRPr lang="en-US"/>
          </a:p>
        </p:txBody>
      </p:sp>
      <p:sp>
        <p:nvSpPr>
          <p:cNvPr id="5" name="Rectangle 6"/>
          <p:cNvSpPr>
            <a:spLocks noGrp="1" noChangeArrowheads="1"/>
          </p:cNvSpPr>
          <p:nvPr>
            <p:ph type="ftr" sz="quarter" idx="11"/>
          </p:nvPr>
        </p:nvSpPr>
        <p:spPr/>
        <p:txBody>
          <a:bodyPr/>
          <a:lstStyle>
            <a:lvl1pPr>
              <a:defRPr/>
            </a:lvl1pPr>
          </a:lstStyle>
          <a:p>
            <a:pPr>
              <a:defRPr/>
            </a:pPr>
            <a:endParaRPr lang="en-US"/>
          </a:p>
        </p:txBody>
      </p:sp>
      <p:sp>
        <p:nvSpPr>
          <p:cNvPr id="6" name="Rectangle 7"/>
          <p:cNvSpPr>
            <a:spLocks noGrp="1" noChangeArrowheads="1"/>
          </p:cNvSpPr>
          <p:nvPr>
            <p:ph type="sldNum" sz="quarter" idx="12"/>
          </p:nvPr>
        </p:nvSpPr>
        <p:spPr/>
        <p:txBody>
          <a:bodyPr/>
          <a:lstStyle>
            <a:lvl1pPr>
              <a:defRPr/>
            </a:lvl1pPr>
          </a:lstStyle>
          <a:p>
            <a:pPr>
              <a:defRPr/>
            </a:pPr>
            <a:fld id="{18A0A921-6351-4D6A-9C2F-587120EC3FC6}" type="slidenum">
              <a:rPr lang="zh-CN" altLang="en-US"/>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066800" y="1981200"/>
            <a:ext cx="36195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838700" y="1981200"/>
            <a:ext cx="36195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5"/>
          <p:cNvSpPr>
            <a:spLocks noGrp="1" noChangeArrowheads="1"/>
          </p:cNvSpPr>
          <p:nvPr>
            <p:ph type="dt" sz="half" idx="10"/>
          </p:nvPr>
        </p:nvSpPr>
        <p:spPr/>
        <p:txBody>
          <a:bodyPr/>
          <a:lstStyle>
            <a:lvl1pPr>
              <a:defRPr/>
            </a:lvl1pPr>
          </a:lstStyle>
          <a:p>
            <a:pPr>
              <a:defRPr/>
            </a:pPr>
            <a:endParaRPr lang="en-US"/>
          </a:p>
        </p:txBody>
      </p:sp>
      <p:sp>
        <p:nvSpPr>
          <p:cNvPr id="6" name="Rectangle 6"/>
          <p:cNvSpPr>
            <a:spLocks noGrp="1" noChangeArrowheads="1"/>
          </p:cNvSpPr>
          <p:nvPr>
            <p:ph type="ftr" sz="quarter" idx="11"/>
          </p:nvPr>
        </p:nvSpPr>
        <p:spPr/>
        <p:txBody>
          <a:bodyPr/>
          <a:lstStyle>
            <a:lvl1pPr>
              <a:defRPr/>
            </a:lvl1pPr>
          </a:lstStyle>
          <a:p>
            <a:pPr>
              <a:defRPr/>
            </a:pPr>
            <a:endParaRPr lang="en-US"/>
          </a:p>
        </p:txBody>
      </p:sp>
      <p:sp>
        <p:nvSpPr>
          <p:cNvPr id="7" name="Rectangle 7"/>
          <p:cNvSpPr>
            <a:spLocks noGrp="1" noChangeArrowheads="1"/>
          </p:cNvSpPr>
          <p:nvPr>
            <p:ph type="sldNum" sz="quarter" idx="12"/>
          </p:nvPr>
        </p:nvSpPr>
        <p:spPr/>
        <p:txBody>
          <a:bodyPr/>
          <a:lstStyle>
            <a:lvl1pPr>
              <a:defRPr/>
            </a:lvl1pPr>
          </a:lstStyle>
          <a:p>
            <a:pPr>
              <a:defRPr/>
            </a:pPr>
            <a:fld id="{CF10E38B-217E-4AB2-AE51-B7EE6FC026F7}" type="slidenum">
              <a:rPr lang="zh-CN" altLang="en-US"/>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5"/>
          <p:cNvSpPr>
            <a:spLocks noGrp="1" noChangeArrowheads="1"/>
          </p:cNvSpPr>
          <p:nvPr>
            <p:ph type="dt" sz="half" idx="10"/>
          </p:nvPr>
        </p:nvSpPr>
        <p:spPr/>
        <p:txBody>
          <a:bodyPr/>
          <a:lstStyle>
            <a:lvl1pPr>
              <a:defRPr/>
            </a:lvl1pPr>
          </a:lstStyle>
          <a:p>
            <a:pPr>
              <a:defRPr/>
            </a:pPr>
            <a:endParaRPr lang="en-US"/>
          </a:p>
        </p:txBody>
      </p:sp>
      <p:sp>
        <p:nvSpPr>
          <p:cNvPr id="8" name="Rectangle 6"/>
          <p:cNvSpPr>
            <a:spLocks noGrp="1" noChangeArrowheads="1"/>
          </p:cNvSpPr>
          <p:nvPr>
            <p:ph type="ftr" sz="quarter" idx="11"/>
          </p:nvPr>
        </p:nvSpPr>
        <p:spPr/>
        <p:txBody>
          <a:bodyPr/>
          <a:lstStyle>
            <a:lvl1pPr>
              <a:defRPr/>
            </a:lvl1pPr>
          </a:lstStyle>
          <a:p>
            <a:pPr>
              <a:defRPr/>
            </a:pPr>
            <a:endParaRPr lang="en-US"/>
          </a:p>
        </p:txBody>
      </p:sp>
      <p:sp>
        <p:nvSpPr>
          <p:cNvPr id="9" name="Rectangle 7"/>
          <p:cNvSpPr>
            <a:spLocks noGrp="1" noChangeArrowheads="1"/>
          </p:cNvSpPr>
          <p:nvPr>
            <p:ph type="sldNum" sz="quarter" idx="12"/>
          </p:nvPr>
        </p:nvSpPr>
        <p:spPr/>
        <p:txBody>
          <a:bodyPr/>
          <a:lstStyle>
            <a:lvl1pPr>
              <a:defRPr/>
            </a:lvl1pPr>
          </a:lstStyle>
          <a:p>
            <a:pPr>
              <a:defRPr/>
            </a:pPr>
            <a:fld id="{362BA347-4971-420E-A624-47AEB184F77B}" type="slidenum">
              <a:rPr lang="zh-CN" altLang="en-US"/>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5"/>
          <p:cNvSpPr>
            <a:spLocks noGrp="1" noChangeArrowheads="1"/>
          </p:cNvSpPr>
          <p:nvPr>
            <p:ph type="dt" sz="half" idx="10"/>
          </p:nvPr>
        </p:nvSpPr>
        <p:spPr/>
        <p:txBody>
          <a:bodyPr/>
          <a:lstStyle>
            <a:lvl1pPr>
              <a:defRPr/>
            </a:lvl1pPr>
          </a:lstStyle>
          <a:p>
            <a:pPr>
              <a:defRPr/>
            </a:pPr>
            <a:endParaRPr lang="en-US"/>
          </a:p>
        </p:txBody>
      </p:sp>
      <p:sp>
        <p:nvSpPr>
          <p:cNvPr id="4" name="Rectangle 6"/>
          <p:cNvSpPr>
            <a:spLocks noGrp="1" noChangeArrowheads="1"/>
          </p:cNvSpPr>
          <p:nvPr>
            <p:ph type="ftr" sz="quarter" idx="11"/>
          </p:nvPr>
        </p:nvSpPr>
        <p:spPr/>
        <p:txBody>
          <a:bodyPr/>
          <a:lstStyle>
            <a:lvl1pPr>
              <a:defRPr/>
            </a:lvl1pPr>
          </a:lstStyle>
          <a:p>
            <a:pPr>
              <a:defRPr/>
            </a:pPr>
            <a:endParaRPr lang="en-US"/>
          </a:p>
        </p:txBody>
      </p:sp>
      <p:sp>
        <p:nvSpPr>
          <p:cNvPr id="5" name="Rectangle 7"/>
          <p:cNvSpPr>
            <a:spLocks noGrp="1" noChangeArrowheads="1"/>
          </p:cNvSpPr>
          <p:nvPr>
            <p:ph type="sldNum" sz="quarter" idx="12"/>
          </p:nvPr>
        </p:nvSpPr>
        <p:spPr/>
        <p:txBody>
          <a:bodyPr/>
          <a:lstStyle>
            <a:lvl1pPr>
              <a:defRPr/>
            </a:lvl1pPr>
          </a:lstStyle>
          <a:p>
            <a:pPr>
              <a:defRPr/>
            </a:pPr>
            <a:fld id="{BC4CA38D-BF4C-4655-9210-2E8B0201D7F5}" type="slidenum">
              <a:rPr lang="zh-CN" altLang="en-US"/>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p:txBody>
          <a:bodyPr/>
          <a:lstStyle>
            <a:lvl1pPr>
              <a:defRPr/>
            </a:lvl1pPr>
          </a:lstStyle>
          <a:p>
            <a:pPr>
              <a:defRPr/>
            </a:pPr>
            <a:endParaRPr lang="en-US"/>
          </a:p>
        </p:txBody>
      </p:sp>
      <p:sp>
        <p:nvSpPr>
          <p:cNvPr id="3" name="Rectangle 6"/>
          <p:cNvSpPr>
            <a:spLocks noGrp="1" noChangeArrowheads="1"/>
          </p:cNvSpPr>
          <p:nvPr>
            <p:ph type="ftr" sz="quarter" idx="11"/>
          </p:nvPr>
        </p:nvSpPr>
        <p:spPr/>
        <p:txBody>
          <a:bodyPr/>
          <a:lstStyle>
            <a:lvl1pPr>
              <a:defRPr/>
            </a:lvl1pPr>
          </a:lstStyle>
          <a:p>
            <a:pPr>
              <a:defRPr/>
            </a:pPr>
            <a:endParaRPr lang="en-US"/>
          </a:p>
        </p:txBody>
      </p:sp>
      <p:sp>
        <p:nvSpPr>
          <p:cNvPr id="4" name="Rectangle 7"/>
          <p:cNvSpPr>
            <a:spLocks noGrp="1" noChangeArrowheads="1"/>
          </p:cNvSpPr>
          <p:nvPr>
            <p:ph type="sldNum" sz="quarter" idx="12"/>
          </p:nvPr>
        </p:nvSpPr>
        <p:spPr/>
        <p:txBody>
          <a:bodyPr/>
          <a:lstStyle>
            <a:lvl1pPr>
              <a:defRPr/>
            </a:lvl1pPr>
          </a:lstStyle>
          <a:p>
            <a:pPr>
              <a:defRPr/>
            </a:pPr>
            <a:fld id="{A60A768D-7103-46D0-8556-EC087EBFF967}" type="slidenum">
              <a:rPr lang="zh-CN" altLang="en-US"/>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5"/>
          <p:cNvSpPr>
            <a:spLocks noGrp="1" noChangeArrowheads="1"/>
          </p:cNvSpPr>
          <p:nvPr>
            <p:ph type="dt" sz="half" idx="10"/>
          </p:nvPr>
        </p:nvSpPr>
        <p:spPr/>
        <p:txBody>
          <a:bodyPr/>
          <a:lstStyle>
            <a:lvl1pPr>
              <a:defRPr/>
            </a:lvl1pPr>
          </a:lstStyle>
          <a:p>
            <a:pPr>
              <a:defRPr/>
            </a:pPr>
            <a:endParaRPr lang="en-US"/>
          </a:p>
        </p:txBody>
      </p:sp>
      <p:sp>
        <p:nvSpPr>
          <p:cNvPr id="6" name="Rectangle 6"/>
          <p:cNvSpPr>
            <a:spLocks noGrp="1" noChangeArrowheads="1"/>
          </p:cNvSpPr>
          <p:nvPr>
            <p:ph type="ftr" sz="quarter" idx="11"/>
          </p:nvPr>
        </p:nvSpPr>
        <p:spPr/>
        <p:txBody>
          <a:bodyPr/>
          <a:lstStyle>
            <a:lvl1pPr>
              <a:defRPr/>
            </a:lvl1pPr>
          </a:lstStyle>
          <a:p>
            <a:pPr>
              <a:defRPr/>
            </a:pPr>
            <a:endParaRPr lang="en-US"/>
          </a:p>
        </p:txBody>
      </p:sp>
      <p:sp>
        <p:nvSpPr>
          <p:cNvPr id="7" name="Rectangle 7"/>
          <p:cNvSpPr>
            <a:spLocks noGrp="1" noChangeArrowheads="1"/>
          </p:cNvSpPr>
          <p:nvPr>
            <p:ph type="sldNum" sz="quarter" idx="12"/>
          </p:nvPr>
        </p:nvSpPr>
        <p:spPr/>
        <p:txBody>
          <a:bodyPr/>
          <a:lstStyle>
            <a:lvl1pPr>
              <a:defRPr/>
            </a:lvl1pPr>
          </a:lstStyle>
          <a:p>
            <a:pPr>
              <a:defRPr/>
            </a:pPr>
            <a:fld id="{F8241B1A-B138-4DD1-8027-9784E2E65FE0}" type="slidenum">
              <a:rPr lang="zh-CN" altLang="en-US"/>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5"/>
          <p:cNvSpPr>
            <a:spLocks noGrp="1" noChangeArrowheads="1"/>
          </p:cNvSpPr>
          <p:nvPr>
            <p:ph type="dt" sz="half" idx="10"/>
          </p:nvPr>
        </p:nvSpPr>
        <p:spPr/>
        <p:txBody>
          <a:bodyPr/>
          <a:lstStyle>
            <a:lvl1pPr>
              <a:defRPr/>
            </a:lvl1pPr>
          </a:lstStyle>
          <a:p>
            <a:pPr>
              <a:defRPr/>
            </a:pPr>
            <a:endParaRPr lang="en-US"/>
          </a:p>
        </p:txBody>
      </p:sp>
      <p:sp>
        <p:nvSpPr>
          <p:cNvPr id="6" name="Rectangle 6"/>
          <p:cNvSpPr>
            <a:spLocks noGrp="1" noChangeArrowheads="1"/>
          </p:cNvSpPr>
          <p:nvPr>
            <p:ph type="ftr" sz="quarter" idx="11"/>
          </p:nvPr>
        </p:nvSpPr>
        <p:spPr/>
        <p:txBody>
          <a:bodyPr/>
          <a:lstStyle>
            <a:lvl1pPr>
              <a:defRPr/>
            </a:lvl1pPr>
          </a:lstStyle>
          <a:p>
            <a:pPr>
              <a:defRPr/>
            </a:pPr>
            <a:endParaRPr lang="en-US"/>
          </a:p>
        </p:txBody>
      </p:sp>
      <p:sp>
        <p:nvSpPr>
          <p:cNvPr id="7" name="Rectangle 7"/>
          <p:cNvSpPr>
            <a:spLocks noGrp="1" noChangeArrowheads="1"/>
          </p:cNvSpPr>
          <p:nvPr>
            <p:ph type="sldNum" sz="quarter" idx="12"/>
          </p:nvPr>
        </p:nvSpPr>
        <p:spPr/>
        <p:txBody>
          <a:bodyPr/>
          <a:lstStyle>
            <a:lvl1pPr>
              <a:defRPr/>
            </a:lvl1pPr>
          </a:lstStyle>
          <a:p>
            <a:pPr>
              <a:defRPr/>
            </a:pPr>
            <a:fld id="{DC691065-F919-4B19-A3DE-12F259AF2A2A}" type="slidenum">
              <a:rPr lang="zh-CN" altLang="en-US"/>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tx1"/>
        </a:solidFill>
        <a:effectLst/>
      </p:bgPr>
    </p:bg>
    <p:spTree>
      <p:nvGrpSpPr>
        <p:cNvPr id="1" name=""/>
        <p:cNvGrpSpPr/>
        <p:nvPr/>
      </p:nvGrpSpPr>
      <p:grpSpPr>
        <a:xfrm>
          <a:off x="0" y="0"/>
          <a:ext cx="0" cy="0"/>
          <a:chOff x="0" y="0"/>
          <a:chExt cx="0" cy="0"/>
        </a:xfrm>
      </p:grpSpPr>
      <p:pic>
        <p:nvPicPr>
          <p:cNvPr id="1026" name="Picture 2" descr="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title"/>
          </p:nvPr>
        </p:nvSpPr>
        <p:spPr bwMode="auto">
          <a:xfrm>
            <a:off x="1066800" y="609600"/>
            <a:ext cx="7391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8" name="Rectangle 4"/>
          <p:cNvSpPr>
            <a:spLocks noGrp="1" noChangeArrowheads="1"/>
          </p:cNvSpPr>
          <p:nvPr>
            <p:ph type="body" idx="1"/>
          </p:nvPr>
        </p:nvSpPr>
        <p:spPr bwMode="auto">
          <a:xfrm>
            <a:off x="1066800" y="1981200"/>
            <a:ext cx="7391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9" name="Rectangle 5"/>
          <p:cNvSpPr>
            <a:spLocks noGrp="1" noChangeArrowheads="1"/>
          </p:cNvSpPr>
          <p:nvPr>
            <p:ph type="dt" sz="half" idx="2"/>
          </p:nvPr>
        </p:nvSpPr>
        <p:spPr bwMode="auto">
          <a:xfrm>
            <a:off x="1066800" y="6248400"/>
            <a:ext cx="1828800" cy="457200"/>
          </a:xfrm>
          <a:prstGeom prst="rect">
            <a:avLst/>
          </a:prstGeom>
          <a:noFill/>
          <a:ln>
            <a:noFill/>
          </a:ln>
          <a:effectLst/>
        </p:spPr>
        <p:txBody>
          <a:bodyPr vert="horz" wrap="square" lIns="91440" tIns="45720" rIns="91440" bIns="45720" numCol="1" anchor="t" anchorCtr="0" compatLnSpc="1"/>
          <a:lstStyle>
            <a:lvl1pPr algn="l">
              <a:buFont typeface="Arial" panose="020B0604020202020204" pitchFamily="34" charset="0"/>
              <a:buNone/>
              <a:defRPr sz="1400">
                <a:ea typeface="+mn-ea"/>
              </a:defRPr>
            </a:lvl1pPr>
          </a:lstStyle>
          <a:p>
            <a:pPr>
              <a:defRPr/>
            </a:pPr>
            <a:endParaRPr lang="en-US"/>
          </a:p>
        </p:txBody>
      </p:sp>
      <p:sp>
        <p:nvSpPr>
          <p:cNvPr id="1030" name="Rectangle 6"/>
          <p:cNvSpPr>
            <a:spLocks noGrp="1" noChangeArrowheads="1"/>
          </p:cNvSpPr>
          <p:nvPr>
            <p:ph type="ftr" sz="quarter" idx="3"/>
          </p:nvPr>
        </p:nvSpPr>
        <p:spPr bwMode="auto">
          <a:xfrm>
            <a:off x="3429000" y="6248400"/>
            <a:ext cx="2895600" cy="457200"/>
          </a:xfrm>
          <a:prstGeom prst="rect">
            <a:avLst/>
          </a:prstGeom>
          <a:noFill/>
          <a:ln>
            <a:noFill/>
          </a:ln>
          <a:effectLst/>
        </p:spPr>
        <p:txBody>
          <a:bodyPr vert="horz" wrap="square" lIns="91440" tIns="45720" rIns="91440" bIns="45720" numCol="1" anchor="t" anchorCtr="0" compatLnSpc="1"/>
          <a:lstStyle>
            <a:lvl1pPr algn="ctr">
              <a:buFont typeface="Arial" panose="020B0604020202020204" pitchFamily="34" charset="0"/>
              <a:buNone/>
              <a:defRPr sz="1400">
                <a:ea typeface="+mn-ea"/>
              </a:defRPr>
            </a:lvl1pPr>
          </a:lstStyle>
          <a:p>
            <a:pPr>
              <a:defRPr/>
            </a:pPr>
            <a:endParaRPr lang="en-US"/>
          </a:p>
        </p:txBody>
      </p:sp>
      <p:sp>
        <p:nvSpPr>
          <p:cNvPr id="1031" name="Rectangle 7"/>
          <p:cNvSpPr>
            <a:spLocks noGrp="1" noChangeArrowheads="1"/>
          </p:cNvSpPr>
          <p:nvPr>
            <p:ph type="sldNum" sz="quarter" idx="4"/>
          </p:nvPr>
        </p:nvSpPr>
        <p:spPr bwMode="auto">
          <a:xfrm>
            <a:off x="6553200" y="6248400"/>
            <a:ext cx="1905000" cy="457200"/>
          </a:xfrm>
          <a:prstGeom prst="rect">
            <a:avLst/>
          </a:prstGeom>
          <a:noFill/>
          <a:ln>
            <a:noFill/>
          </a:ln>
          <a:effectLst/>
        </p:spPr>
        <p:txBody>
          <a:bodyPr vert="horz" wrap="square" lIns="91440" tIns="45720" rIns="91440" bIns="45720" numCol="1" anchor="t" anchorCtr="0" compatLnSpc="1"/>
          <a:lstStyle>
            <a:lvl1pPr algn="r">
              <a:buFont typeface="Arial" panose="020B0604020202020204" pitchFamily="34" charset="0"/>
              <a:buNone/>
              <a:defRPr sz="1400">
                <a:ea typeface="+mn-ea"/>
              </a:defRPr>
            </a:lvl1pPr>
          </a:lstStyle>
          <a:p>
            <a:pPr>
              <a:defRPr/>
            </a:pPr>
            <a:fld id="{587C85FE-062C-4172-9627-FDDB92C9D62F}" type="slidenum">
              <a:rPr lang="zh-CN" altLang="en-US"/>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2.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9.png"/><Relationship Id="rId1" Type="http://schemas.openxmlformats.org/officeDocument/2006/relationships/image" Target="../media/image8.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png"/></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png"/></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3.png"/></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6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png"/></Relationships>
</file>

<file path=ppt/slides/_rels/slide6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7.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8.png"/></Relationships>
</file>

<file path=ppt/slides/_rels/slide6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9.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tags" Target="../tags/tag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3" name="文本框 1"/>
          <p:cNvSpPr txBox="1"/>
          <p:nvPr/>
        </p:nvSpPr>
        <p:spPr>
          <a:xfrm>
            <a:off x="1038225" y="1363345"/>
            <a:ext cx="7763510" cy="2584450"/>
          </a:xfrm>
          <a:prstGeom prst="rect">
            <a:avLst/>
          </a:prstGeom>
          <a:noFill/>
          <a:ln w="9525">
            <a:noFill/>
          </a:ln>
        </p:spPr>
        <p:txBody>
          <a:bodyPr wrap="square" anchor="t">
            <a:spAutoFit/>
          </a:bodyPr>
          <a:p>
            <a:pPr algn="ctr">
              <a:lnSpc>
                <a:spcPct val="150000"/>
              </a:lnSpc>
            </a:pPr>
            <a:r>
              <a:rPr lang="en-US" altLang="zh-CN" sz="5400" dirty="0">
                <a:solidFill>
                  <a:schemeClr val="bg1"/>
                </a:solidFill>
                <a:latin typeface="黑体" panose="02010609060101010101" pitchFamily="49" charset="-122"/>
                <a:ea typeface="黑体" panose="02010609060101010101" pitchFamily="49" charset="-122"/>
              </a:rPr>
              <a:t>2020</a:t>
            </a:r>
            <a:r>
              <a:rPr lang="zh-CN" altLang="en-US" sz="5400" dirty="0">
                <a:solidFill>
                  <a:schemeClr val="bg1"/>
                </a:solidFill>
                <a:latin typeface="黑体" panose="02010609060101010101" pitchFamily="49" charset="-122"/>
                <a:ea typeface="黑体" panose="02010609060101010101" pitchFamily="49" charset="-122"/>
              </a:rPr>
              <a:t>年</a:t>
            </a:r>
            <a:r>
              <a:rPr lang="zh-CN" altLang="en-US" sz="5400" dirty="0">
                <a:solidFill>
                  <a:schemeClr val="bg1"/>
                </a:solidFill>
                <a:latin typeface="黑体" panose="02010609060101010101" pitchFamily="49" charset="-122"/>
                <a:ea typeface="黑体" panose="02010609060101010101" pitchFamily="49" charset="-122"/>
              </a:rPr>
              <a:t>企业研究开发活动统计业务培训</a:t>
            </a:r>
            <a:r>
              <a:rPr lang="en-US" altLang="zh-CN" sz="5400" dirty="0">
                <a:solidFill>
                  <a:schemeClr val="bg1"/>
                </a:solidFill>
                <a:latin typeface="黑体" panose="02010609060101010101" pitchFamily="49" charset="-122"/>
                <a:ea typeface="黑体" panose="02010609060101010101" pitchFamily="49" charset="-122"/>
              </a:rPr>
              <a:t>    </a:t>
            </a:r>
            <a:r>
              <a:rPr lang="zh-CN" altLang="en-US" sz="5400" dirty="0">
                <a:solidFill>
                  <a:schemeClr val="bg1"/>
                </a:solidFill>
                <a:latin typeface="黑体" panose="02010609060101010101" pitchFamily="49" charset="-122"/>
                <a:ea typeface="黑体" panose="02010609060101010101" pitchFamily="49" charset="-122"/>
              </a:rPr>
              <a:t>   </a:t>
            </a:r>
            <a:r>
              <a:rPr lang="en-US" altLang="zh-CN" sz="4000" dirty="0">
                <a:solidFill>
                  <a:schemeClr val="bg1"/>
                </a:solidFill>
                <a:latin typeface="黑体" panose="02010609060101010101" pitchFamily="49" charset="-122"/>
                <a:ea typeface="黑体" panose="02010609060101010101" pitchFamily="49" charset="-122"/>
              </a:rPr>
              <a:t>  </a:t>
            </a:r>
            <a:endParaRPr lang="zh-CN" altLang="en-US" sz="4000" dirty="0">
              <a:solidFill>
                <a:schemeClr val="bg1"/>
              </a:solidFill>
              <a:latin typeface="华文新魏" panose="02010800040101010101" pitchFamily="2" charset="-122"/>
              <a:ea typeface="华文新魏" panose="02010800040101010101" pitchFamily="2" charset="-122"/>
            </a:endParaRPr>
          </a:p>
        </p:txBody>
      </p:sp>
      <p:sp>
        <p:nvSpPr>
          <p:cNvPr id="3074" name="文本框 2"/>
          <p:cNvSpPr txBox="1"/>
          <p:nvPr/>
        </p:nvSpPr>
        <p:spPr>
          <a:xfrm>
            <a:off x="1038225" y="4390708"/>
            <a:ext cx="7356475" cy="2030095"/>
          </a:xfrm>
          <a:prstGeom prst="rect">
            <a:avLst/>
          </a:prstGeom>
          <a:noFill/>
          <a:ln w="9525">
            <a:noFill/>
          </a:ln>
        </p:spPr>
        <p:txBody>
          <a:bodyPr anchor="t">
            <a:spAutoFit/>
          </a:bodyPr>
          <a:p>
            <a:pPr algn="ctr">
              <a:lnSpc>
                <a:spcPct val="150000"/>
              </a:lnSpc>
            </a:pPr>
            <a:r>
              <a:rPr lang="zh-CN" altLang="en-US" sz="2800" dirty="0">
                <a:solidFill>
                  <a:schemeClr val="bg1"/>
                </a:solidFill>
                <a:latin typeface="楷体_GB2312" panose="02010609030101010101" pitchFamily="1" charset="-122"/>
                <a:ea typeface="楷体_GB2312" panose="02010609030101010101" pitchFamily="1" charset="-122"/>
              </a:rPr>
              <a:t>主讲人：李欣棠 </a:t>
            </a:r>
            <a:r>
              <a:rPr lang="en-US" altLang="zh-CN" sz="2800" dirty="0">
                <a:solidFill>
                  <a:schemeClr val="bg1"/>
                </a:solidFill>
                <a:latin typeface="楷体_GB2312" panose="02010609030101010101" pitchFamily="1" charset="-122"/>
                <a:ea typeface="楷体_GB2312" panose="02010609030101010101" pitchFamily="1" charset="-122"/>
              </a:rPr>
              <a:t>   </a:t>
            </a:r>
            <a:r>
              <a:rPr lang="zh-CN" altLang="en-US" sz="2800" dirty="0">
                <a:solidFill>
                  <a:schemeClr val="bg1"/>
                </a:solidFill>
                <a:latin typeface="楷体_GB2312" panose="02010609030101010101" pitchFamily="1" charset="-122"/>
                <a:ea typeface="楷体_GB2312" panose="02010609030101010101" pitchFamily="1" charset="-122"/>
              </a:rPr>
              <a:t>联系方式：</a:t>
            </a:r>
            <a:r>
              <a:rPr lang="en-US" altLang="zh-CN" sz="2800" dirty="0">
                <a:solidFill>
                  <a:schemeClr val="bg1"/>
                </a:solidFill>
                <a:latin typeface="楷体_GB2312" panose="02010609030101010101" pitchFamily="1" charset="-122"/>
                <a:ea typeface="楷体_GB2312" panose="02010609030101010101" pitchFamily="1" charset="-122"/>
              </a:rPr>
              <a:t>83126229</a:t>
            </a:r>
            <a:endParaRPr lang="en-US" altLang="zh-CN" sz="2800" dirty="0">
              <a:solidFill>
                <a:schemeClr val="bg1"/>
              </a:solidFill>
              <a:latin typeface="楷体_GB2312" panose="02010609030101010101" pitchFamily="1" charset="-122"/>
              <a:ea typeface="楷体_GB2312" panose="02010609030101010101" pitchFamily="1" charset="-122"/>
            </a:endParaRPr>
          </a:p>
          <a:p>
            <a:pPr algn="ctr">
              <a:lnSpc>
                <a:spcPct val="150000"/>
              </a:lnSpc>
            </a:pPr>
            <a:r>
              <a:rPr lang="zh-CN" altLang="en-US" sz="2800" dirty="0">
                <a:solidFill>
                  <a:schemeClr val="bg1"/>
                </a:solidFill>
                <a:latin typeface="楷体_GB2312" panose="02010609030101010101" pitchFamily="1" charset="-122"/>
                <a:ea typeface="楷体_GB2312" panose="02010609030101010101" pitchFamily="1" charset="-122"/>
                <a:sym typeface="+mn-ea"/>
              </a:rPr>
              <a:t>广州市统计局    人口和社会科技处</a:t>
            </a:r>
            <a:endParaRPr lang="zh-CN" altLang="en-US" sz="2800" dirty="0">
              <a:solidFill>
                <a:schemeClr val="bg1"/>
              </a:solidFill>
              <a:latin typeface="楷体_GB2312" panose="02010609030101010101" pitchFamily="1" charset="-122"/>
              <a:ea typeface="楷体_GB2312" panose="02010609030101010101" pitchFamily="1" charset="-122"/>
            </a:endParaRPr>
          </a:p>
          <a:p>
            <a:pPr>
              <a:lnSpc>
                <a:spcPct val="150000"/>
              </a:lnSpc>
            </a:pPr>
            <a:endParaRPr lang="en-US" altLang="zh-CN" sz="2800" dirty="0">
              <a:solidFill>
                <a:schemeClr val="bg1"/>
              </a:solidFill>
              <a:latin typeface="楷体_GB2312" panose="02010609030101010101" pitchFamily="1" charset="-122"/>
              <a:ea typeface="楷体_GB2312" panose="02010609030101010101" pitchFamily="1"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标题 1"/>
          <p:cNvSpPr>
            <a:spLocks noGrp="1"/>
          </p:cNvSpPr>
          <p:nvPr>
            <p:ph type="title"/>
          </p:nvPr>
        </p:nvSpPr>
        <p:spPr>
          <a:xfrm>
            <a:off x="628650" y="500063"/>
            <a:ext cx="7886700" cy="1325562"/>
          </a:xfrm>
        </p:spPr>
        <p:txBody>
          <a:bodyPr anchor="ctr"/>
          <a:p>
            <a:r>
              <a:rPr lang="zh-CN" altLang="en-US" sz="3600" b="1">
                <a:solidFill>
                  <a:schemeClr val="bg1"/>
                </a:solidFill>
              </a:rPr>
              <a:t>（五）重点指标解析</a:t>
            </a:r>
            <a:endParaRPr lang="zh-CN" altLang="en-US" sz="3600" b="1">
              <a:solidFill>
                <a:schemeClr val="bg1"/>
              </a:solidFill>
            </a:endParaRPr>
          </a:p>
        </p:txBody>
      </p:sp>
      <p:sp>
        <p:nvSpPr>
          <p:cNvPr id="3" name="内容占位符 2"/>
          <p:cNvSpPr>
            <a:spLocks noGrp="1"/>
          </p:cNvSpPr>
          <p:nvPr>
            <p:ph idx="1"/>
          </p:nvPr>
        </p:nvSpPr>
        <p:spPr>
          <a:xfrm>
            <a:off x="1066800" y="1981200"/>
            <a:ext cx="7682865" cy="4114800"/>
          </a:xfrm>
        </p:spPr>
        <p:txBody>
          <a:bodyPr/>
          <a:p>
            <a:pPr fontAlgn="base">
              <a:lnSpc>
                <a:spcPct val="150000"/>
              </a:lnSpc>
            </a:pPr>
            <a:r>
              <a:rPr lang="en-US" altLang="zh-CN" sz="3200" b="1" strike="noStrike" noProof="1" dirty="0">
                <a:solidFill>
                  <a:schemeClr val="bg1"/>
                </a:solidFill>
                <a:sym typeface="+mn-ea"/>
              </a:rPr>
              <a:t>1.</a:t>
            </a:r>
            <a:r>
              <a:rPr lang="zh-CN" altLang="zh-CN" sz="3200" b="1" strike="noStrike" noProof="1" dirty="0">
                <a:solidFill>
                  <a:schemeClr val="bg1"/>
                </a:solidFill>
                <a:sym typeface="+mn-ea"/>
              </a:rPr>
              <a:t>《企业研究开发</a:t>
            </a:r>
            <a:r>
              <a:rPr lang="zh-CN" altLang="en-US" sz="3200" b="1" strike="noStrike" noProof="1" dirty="0">
                <a:solidFill>
                  <a:schemeClr val="bg1"/>
                </a:solidFill>
                <a:sym typeface="+mn-ea"/>
              </a:rPr>
              <a:t>项目</a:t>
            </a:r>
            <a:r>
              <a:rPr lang="zh-CN" altLang="zh-CN" sz="3200" b="1" strike="noStrike" noProof="1" dirty="0">
                <a:solidFill>
                  <a:schemeClr val="bg1"/>
                </a:solidFill>
                <a:sym typeface="+mn-ea"/>
              </a:rPr>
              <a:t>情况》（</a:t>
            </a:r>
            <a:r>
              <a:rPr lang="en-US" altLang="zh-CN" sz="3200" b="1" strike="noStrike" noProof="1" dirty="0">
                <a:solidFill>
                  <a:schemeClr val="bg1"/>
                </a:solidFill>
                <a:sym typeface="+mn-ea"/>
              </a:rPr>
              <a:t>1</a:t>
            </a:r>
            <a:r>
              <a:rPr lang="en-US" altLang="zh-CN" sz="3200" b="1" strike="noStrike" noProof="1" dirty="0">
                <a:solidFill>
                  <a:schemeClr val="bg1"/>
                </a:solidFill>
                <a:sym typeface="+mn-ea"/>
              </a:rPr>
              <a:t>07-1</a:t>
            </a:r>
            <a:r>
              <a:rPr lang="zh-CN" altLang="zh-CN" sz="3200" b="1" strike="noStrike" noProof="1" dirty="0">
                <a:solidFill>
                  <a:schemeClr val="bg1"/>
                </a:solidFill>
                <a:sym typeface="+mn-ea"/>
              </a:rPr>
              <a:t>）</a:t>
            </a:r>
            <a:endParaRPr lang="zh-CN" altLang="zh-CN" sz="3200" b="1" strike="noStrike" noProof="1" dirty="0">
              <a:solidFill>
                <a:schemeClr val="bg1"/>
              </a:solidFill>
              <a:sym typeface="+mn-ea"/>
            </a:endParaRPr>
          </a:p>
          <a:p>
            <a:pPr fontAlgn="base">
              <a:lnSpc>
                <a:spcPct val="150000"/>
              </a:lnSpc>
            </a:pP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重点指标</a:t>
            </a:r>
            <a:r>
              <a:rPr lang="en-US" altLang="zh-CN"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1</a:t>
            </a: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a:t>
            </a:r>
            <a:r>
              <a:rPr lang="zh-CN" altLang="zh-CN"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项目名称</a:t>
            </a: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（乙）</a:t>
            </a:r>
            <a:endPar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endParaRPr>
          </a:p>
          <a:p>
            <a:pPr fontAlgn="base">
              <a:lnSpc>
                <a:spcPct val="150000"/>
              </a:lnSpc>
            </a:pP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重点指标</a:t>
            </a:r>
            <a:r>
              <a:rPr lang="en-US" altLang="zh-CN"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2</a:t>
            </a: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a:t>
            </a:r>
            <a:r>
              <a:rPr lang="zh-CN" altLang="zh-CN"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项目研究开发人员</a:t>
            </a: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a:t>
            </a:r>
            <a:r>
              <a:rPr lang="en-US" altLang="zh-CN"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8</a:t>
            </a: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a:t>
            </a:r>
            <a:endPar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endParaRPr>
          </a:p>
          <a:p>
            <a:pPr fontAlgn="base">
              <a:lnSpc>
                <a:spcPct val="150000"/>
              </a:lnSpc>
            </a:pP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重点指标</a:t>
            </a:r>
            <a:r>
              <a:rPr lang="en-US" altLang="zh-CN"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3</a:t>
            </a: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：本年</a:t>
            </a:r>
            <a:r>
              <a:rPr lang="zh-CN" altLang="zh-CN"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项目</a:t>
            </a: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经费支出（</a:t>
            </a:r>
            <a:r>
              <a:rPr lang="en-US" altLang="zh-CN"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10</a:t>
            </a:r>
            <a:r>
              <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a:t>
            </a:r>
            <a:endPar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560705" y="1760855"/>
            <a:ext cx="8435975" cy="4925060"/>
          </a:xfrm>
          <a:prstGeom prst="rect">
            <a:avLst/>
          </a:prstGeom>
        </p:spPr>
      </p:pic>
      <p:sp>
        <p:nvSpPr>
          <p:cNvPr id="13313" name="Rectangle 2"/>
          <p:cNvSpPr>
            <a:spLocks noGrp="1"/>
          </p:cNvSpPr>
          <p:nvPr>
            <p:ph type="title"/>
          </p:nvPr>
        </p:nvSpPr>
        <p:spPr>
          <a:xfrm>
            <a:off x="665163" y="746125"/>
            <a:ext cx="8385175" cy="1325563"/>
          </a:xfrm>
        </p:spPr>
        <p:txBody>
          <a:bodyPr vert="horz" wrap="square" lIns="91440" tIns="45720" rIns="91440" bIns="45720" anchor="ctr"/>
          <a:p>
            <a:pPr>
              <a:lnSpc>
                <a:spcPts val="4000"/>
              </a:lnSpc>
            </a:pPr>
            <a:r>
              <a:rPr lang="zh-CN" altLang="zh-CN" sz="3600" b="1" dirty="0">
                <a:solidFill>
                  <a:schemeClr val="bg1"/>
                </a:solidFill>
              </a:rPr>
              <a:t>《企业研究开发</a:t>
            </a:r>
            <a:r>
              <a:rPr lang="zh-CN" altLang="en-US" sz="3600" b="1" dirty="0">
                <a:solidFill>
                  <a:schemeClr val="bg1"/>
                </a:solidFill>
              </a:rPr>
              <a:t>项目</a:t>
            </a:r>
            <a:r>
              <a:rPr lang="zh-CN" altLang="zh-CN" sz="3600" b="1" dirty="0">
                <a:solidFill>
                  <a:schemeClr val="bg1"/>
                </a:solidFill>
              </a:rPr>
              <a:t>情况》（</a:t>
            </a:r>
            <a:r>
              <a:rPr lang="en-US" altLang="zh-CN" sz="3600" b="1" dirty="0">
                <a:solidFill>
                  <a:schemeClr val="bg1"/>
                </a:solidFill>
              </a:rPr>
              <a:t>1</a:t>
            </a:r>
            <a:r>
              <a:rPr lang="en-US" altLang="zh-CN" sz="3600" b="1" dirty="0">
                <a:solidFill>
                  <a:schemeClr val="bg1"/>
                </a:solidFill>
              </a:rPr>
              <a:t>07-1</a:t>
            </a:r>
            <a:r>
              <a:rPr lang="zh-CN" altLang="zh-CN" sz="3600" b="1" dirty="0">
                <a:solidFill>
                  <a:schemeClr val="bg1"/>
                </a:solidFill>
              </a:rPr>
              <a:t>）</a:t>
            </a:r>
            <a:endParaRPr lang="zh-CN" altLang="en-US" sz="3600" b="1" dirty="0">
              <a:solidFill>
                <a:schemeClr val="bg1"/>
              </a:solidFill>
            </a:endParaRPr>
          </a:p>
        </p:txBody>
      </p:sp>
      <p:sp>
        <p:nvSpPr>
          <p:cNvPr id="4" name="矩形 3"/>
          <p:cNvSpPr/>
          <p:nvPr/>
        </p:nvSpPr>
        <p:spPr>
          <a:xfrm>
            <a:off x="1056640" y="3742055"/>
            <a:ext cx="511175" cy="1732280"/>
          </a:xfrm>
          <a:prstGeom prst="rect">
            <a:avLst/>
          </a:prstGeom>
          <a:noFill/>
          <a:ln w="25400" cmpd="sng">
            <a:solidFill>
              <a:srgbClr val="FF0000"/>
            </a:solidFill>
            <a:prstDash val="solid"/>
          </a:ln>
        </p:spPr>
        <p:txBody>
          <a:bodyPr vert="horz" wrap="square" lIns="91440" tIns="45720" rIns="91440" bIns="45720" numCol="1" anchor="t" anchorCtr="0" compatLnSpc="1"/>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3600" b="0" i="0" u="none" strike="noStrike" cap="none" normalizeH="0" baseline="0" smtClean="0">
              <a:ln>
                <a:noFill/>
              </a:ln>
              <a:solidFill>
                <a:schemeClr val="tx1"/>
              </a:solidFill>
              <a:effectLst/>
              <a:latin typeface="Times New Roman" panose="02020603050405020304" pitchFamily="18" charset="0"/>
              <a:ea typeface="楷体_GB2312" panose="02010609030101010101" pitchFamily="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xit" presetSubtype="4" fill="hold" grpId="1" nodeType="clickEffect">
                                  <p:stCondLst>
                                    <p:cond delay="0"/>
                                  </p:stCondLst>
                                  <p:childTnLst>
                                    <p:animEffect transition="out" filter="wipe(down)">
                                      <p:cBhvr>
                                        <p:cTn id="10" dur="500"/>
                                        <p:tgtEl>
                                          <p:spTgt spid="4"/>
                                        </p:tgtEl>
                                      </p:cBhvr>
                                    </p:animEffect>
                                    <p:set>
                                      <p:cBhvr>
                                        <p:cTn id="11"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Rectangle 2"/>
          <p:cNvSpPr>
            <a:spLocks noGrp="1"/>
          </p:cNvSpPr>
          <p:nvPr>
            <p:ph type="title"/>
          </p:nvPr>
        </p:nvSpPr>
        <p:spPr>
          <a:xfrm>
            <a:off x="665163" y="746125"/>
            <a:ext cx="8385175" cy="1325563"/>
          </a:xfrm>
        </p:spPr>
        <p:txBody>
          <a:bodyPr vert="horz" wrap="square" lIns="91440" tIns="45720" rIns="91440" bIns="45720" anchor="ctr"/>
          <a:p>
            <a:pPr>
              <a:lnSpc>
                <a:spcPts val="4000"/>
              </a:lnSpc>
            </a:pPr>
            <a:r>
              <a:rPr lang="zh-CN" altLang="zh-CN" sz="3600" b="1" dirty="0">
                <a:solidFill>
                  <a:schemeClr val="bg1"/>
                </a:solidFill>
              </a:rPr>
              <a:t>《企业研究开发</a:t>
            </a:r>
            <a:r>
              <a:rPr lang="zh-CN" altLang="en-US" sz="3600" b="1" dirty="0">
                <a:solidFill>
                  <a:schemeClr val="bg1"/>
                </a:solidFill>
              </a:rPr>
              <a:t>项目</a:t>
            </a:r>
            <a:r>
              <a:rPr lang="zh-CN" altLang="zh-CN" sz="3600" b="1" dirty="0">
                <a:solidFill>
                  <a:schemeClr val="bg1"/>
                </a:solidFill>
              </a:rPr>
              <a:t>情况》（</a:t>
            </a:r>
            <a:r>
              <a:rPr lang="en-US" altLang="zh-CN" sz="3600" b="1" dirty="0">
                <a:solidFill>
                  <a:schemeClr val="bg1"/>
                </a:solidFill>
              </a:rPr>
              <a:t>1</a:t>
            </a:r>
            <a:r>
              <a:rPr lang="en-US" altLang="zh-CN" sz="3600" b="1" dirty="0">
                <a:solidFill>
                  <a:schemeClr val="bg1"/>
                </a:solidFill>
              </a:rPr>
              <a:t>07-1</a:t>
            </a:r>
            <a:r>
              <a:rPr lang="zh-CN" altLang="zh-CN" sz="3600" b="1" dirty="0">
                <a:solidFill>
                  <a:schemeClr val="bg1"/>
                </a:solidFill>
              </a:rPr>
              <a:t>）</a:t>
            </a:r>
            <a:endParaRPr lang="zh-CN" altLang="en-US" sz="3600" b="1" dirty="0">
              <a:solidFill>
                <a:schemeClr val="bg1"/>
              </a:solidFill>
            </a:endParaRPr>
          </a:p>
        </p:txBody>
      </p:sp>
      <p:sp>
        <p:nvSpPr>
          <p:cNvPr id="24579" name="Rectangle 3"/>
          <p:cNvSpPr txBox="1">
            <a:spLocks noChangeArrowheads="1"/>
          </p:cNvSpPr>
          <p:nvPr/>
        </p:nvSpPr>
        <p:spPr bwMode="auto">
          <a:xfrm>
            <a:off x="1058545" y="1896745"/>
            <a:ext cx="7814310" cy="4526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0" fontAlgn="base" latinLnBrk="0" hangingPunct="0">
              <a:lnSpc>
                <a:spcPts val="5000"/>
              </a:lnSpc>
              <a:spcBef>
                <a:spcPts val="100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重点指标</a:t>
            </a:r>
            <a:r>
              <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1</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r>
              <a:rPr kumimoji="0" lang="zh-CN"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项目名称</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（乙）</a:t>
            </a:r>
            <a:endPar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endParaRPr>
          </a:p>
          <a:p>
            <a:pPr marL="0" marR="0" lvl="0" indent="0" algn="l" defTabSz="914400" rtl="0" eaLnBrk="0" fontAlgn="base" latinLnBrk="0" hangingPunct="0">
              <a:lnSpc>
                <a:spcPts val="5000"/>
              </a:lnSpc>
              <a:spcBef>
                <a:spcPts val="1000"/>
              </a:spcBef>
              <a:spcAft>
                <a:spcPct val="0"/>
              </a:spcAft>
              <a:buClrTx/>
              <a:buSzTx/>
              <a:buFont typeface="Arial" panose="020B0604020202020204" pitchFamily="34" charset="0"/>
              <a:buNone/>
              <a:defRPr/>
            </a:pPr>
            <a:r>
              <a:rPr kumimoji="0" lang="zh-CN" altLang="zh-CN" sz="2400"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rPr>
              <a:t>按企业研究开发项目的立项计划书、项目任务书或项目合同书等有关立项资料中确定的项目名称填写。</a:t>
            </a:r>
            <a:endParaRPr kumimoji="0" lang="zh-CN" altLang="zh-CN" sz="2400"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endParaRPr>
          </a:p>
          <a:p>
            <a:pPr marL="0" marR="0" lvl="0" indent="0" algn="l" defTabSz="914400" rtl="0" eaLnBrk="0" fontAlgn="base" latinLnBrk="0" hangingPunct="0">
              <a:lnSpc>
                <a:spcPts val="5000"/>
              </a:lnSpc>
              <a:spcBef>
                <a:spcPts val="1000"/>
              </a:spcBef>
              <a:spcAft>
                <a:spcPct val="0"/>
              </a:spcAft>
              <a:buClrTx/>
              <a:buSzTx/>
              <a:buFont typeface="Arial" panose="020B0604020202020204" pitchFamily="34" charset="0"/>
              <a:buNone/>
              <a:defRPr/>
            </a:pPr>
            <a:r>
              <a:rPr kumimoji="0" lang="zh-CN" altLang="zh-CN" sz="24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应与企业有关研究开发会计科目，或向税务部门提供的有关研究开发辅助账中归集的项目具体名称对应。</a:t>
            </a:r>
            <a:endParaRPr kumimoji="0" lang="zh-CN" altLang="zh-CN" sz="24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内容占位符 2"/>
          <p:cNvSpPr>
            <a:spLocks noGrp="1"/>
          </p:cNvSpPr>
          <p:nvPr>
            <p:ph idx="1"/>
          </p:nvPr>
        </p:nvSpPr>
        <p:spPr>
          <a:xfrm>
            <a:off x="986790" y="1369060"/>
            <a:ext cx="8181340" cy="4351655"/>
          </a:xfrm>
        </p:spPr>
        <p:txBody>
          <a:bodyPr anchor="t"/>
          <a:p>
            <a:r>
              <a:rPr lang="zh-CN" altLang="en-US" sz="2800">
                <a:solidFill>
                  <a:srgbClr val="FFFF00"/>
                </a:solidFill>
              </a:rPr>
              <a:t>注意事项：</a:t>
            </a:r>
            <a:endParaRPr lang="zh-CN" altLang="en-US" sz="2800">
              <a:solidFill>
                <a:srgbClr val="FFFF00"/>
              </a:solidFill>
            </a:endParaRPr>
          </a:p>
          <a:p>
            <a:r>
              <a:rPr lang="en-US" altLang="zh-CN" sz="2800">
                <a:solidFill>
                  <a:srgbClr val="FFFF00"/>
                </a:solidFill>
              </a:rPr>
              <a:t>1.</a:t>
            </a:r>
            <a:r>
              <a:rPr lang="zh-CN" altLang="en-US" sz="2800">
                <a:solidFill>
                  <a:srgbClr val="FFFF00"/>
                </a:solidFill>
              </a:rPr>
              <a:t>填报时使用简体汉字；</a:t>
            </a:r>
            <a:endParaRPr lang="zh-CN" altLang="en-US" sz="2800">
              <a:solidFill>
                <a:srgbClr val="FFFF00"/>
              </a:solidFill>
            </a:endParaRPr>
          </a:p>
          <a:p>
            <a:r>
              <a:rPr lang="en-US" altLang="zh-CN" sz="2800">
                <a:solidFill>
                  <a:srgbClr val="FFFF00"/>
                </a:solidFill>
              </a:rPr>
              <a:t>2.</a:t>
            </a:r>
            <a:r>
              <a:rPr lang="zh-CN" altLang="en-US" sz="2800">
                <a:solidFill>
                  <a:srgbClr val="FFFF00"/>
                </a:solidFill>
              </a:rPr>
              <a:t>顶格填写，不能留有空格； </a:t>
            </a:r>
            <a:endParaRPr lang="zh-CN" altLang="en-US" sz="2800">
              <a:solidFill>
                <a:srgbClr val="FFFF00"/>
              </a:solidFill>
            </a:endParaRPr>
          </a:p>
          <a:p>
            <a:r>
              <a:rPr lang="en-US" altLang="zh-CN" sz="2800">
                <a:solidFill>
                  <a:srgbClr val="FFFF00"/>
                </a:solidFill>
              </a:rPr>
              <a:t>3.</a:t>
            </a:r>
            <a:r>
              <a:rPr lang="zh-CN" altLang="en-US" sz="2800">
                <a:solidFill>
                  <a:srgbClr val="FFFF00"/>
                </a:solidFill>
              </a:rPr>
              <a:t>投资性、建设性的项目不属于研发项目。</a:t>
            </a:r>
            <a:endParaRPr lang="zh-CN" altLang="en-US" sz="2800">
              <a:solidFill>
                <a:srgbClr val="FFFF00"/>
              </a:solidFill>
            </a:endParaRPr>
          </a:p>
          <a:p>
            <a:r>
              <a:rPr lang="zh-CN" altLang="en-US" sz="2800">
                <a:solidFill>
                  <a:srgbClr val="FFFF00"/>
                </a:solidFill>
              </a:rPr>
              <a:t>例如：单纯购置科研设备、建设实验大楼、增设一条生产线等；</a:t>
            </a:r>
            <a:endParaRPr lang="zh-CN" altLang="en-US" sz="2800">
              <a:solidFill>
                <a:srgbClr val="FFFF00"/>
              </a:solidFill>
            </a:endParaRPr>
          </a:p>
          <a:p>
            <a:r>
              <a:rPr lang="en-US" altLang="zh-CN" sz="2800">
                <a:solidFill>
                  <a:srgbClr val="FFFF00"/>
                </a:solidFill>
              </a:rPr>
              <a:t>4.</a:t>
            </a:r>
            <a:r>
              <a:rPr lang="zh-CN" altLang="en-US" sz="2800">
                <a:solidFill>
                  <a:srgbClr val="FFFF00"/>
                </a:solidFill>
              </a:rPr>
              <a:t>研发项目需以项目立项书为依据，无论是企业立项，还是政府立项的都需填报</a:t>
            </a:r>
            <a:endParaRPr lang="zh-CN" altLang="en-US" sz="2800">
              <a:solidFill>
                <a:srgbClr val="FFFF00"/>
              </a:solidFill>
            </a:endParaRPr>
          </a:p>
          <a:p>
            <a:r>
              <a:rPr lang="en-US" altLang="zh-CN" sz="2800">
                <a:solidFill>
                  <a:srgbClr val="FFFF00"/>
                </a:solidFill>
              </a:rPr>
              <a:t>5.</a:t>
            </a:r>
            <a:r>
              <a:rPr lang="zh-CN" altLang="en-US" sz="2800">
                <a:solidFill>
                  <a:srgbClr val="FFFF00"/>
                </a:solidFill>
              </a:rPr>
              <a:t>研发项目无论成功与否均需填报</a:t>
            </a:r>
            <a:endParaRPr lang="zh-CN" altLang="en-US" sz="2800">
              <a:solidFill>
                <a:srgbClr val="FFFF00"/>
              </a:solidFill>
            </a:endParaRPr>
          </a:p>
        </p:txBody>
      </p:sp>
      <p:sp>
        <p:nvSpPr>
          <p:cNvPr id="19457" name="Rectangle 2"/>
          <p:cNvSpPr>
            <a:spLocks noGrp="1"/>
          </p:cNvSpPr>
          <p:nvPr>
            <p:ph type="title"/>
          </p:nvPr>
        </p:nvSpPr>
        <p:spPr>
          <a:xfrm>
            <a:off x="782638" y="127635"/>
            <a:ext cx="8385175" cy="1325563"/>
          </a:xfrm>
        </p:spPr>
        <p:txBody>
          <a:bodyPr vert="horz" wrap="square" lIns="91440" tIns="45720" rIns="91440" bIns="45720" anchor="ctr"/>
          <a:p>
            <a:pPr eaLnBrk="1" hangingPunct="1">
              <a:lnSpc>
                <a:spcPts val="4000"/>
              </a:lnSpc>
            </a:pPr>
            <a:r>
              <a:rPr lang="zh-CN" altLang="zh-CN" sz="3600" b="1" dirty="0">
                <a:solidFill>
                  <a:schemeClr val="bg1"/>
                </a:solidFill>
              </a:rPr>
              <a:t>《企业研究开发</a:t>
            </a:r>
            <a:r>
              <a:rPr lang="zh-CN" altLang="en-US" sz="3600" b="1" dirty="0">
                <a:solidFill>
                  <a:schemeClr val="bg1"/>
                </a:solidFill>
              </a:rPr>
              <a:t>项目</a:t>
            </a:r>
            <a:r>
              <a:rPr lang="zh-CN" altLang="zh-CN" sz="3600" b="1" dirty="0">
                <a:solidFill>
                  <a:schemeClr val="bg1"/>
                </a:solidFill>
              </a:rPr>
              <a:t>情况》（</a:t>
            </a:r>
            <a:r>
              <a:rPr lang="en-US" altLang="zh-CN" sz="3600" b="1" dirty="0">
                <a:solidFill>
                  <a:schemeClr val="bg1"/>
                </a:solidFill>
              </a:rPr>
              <a:t>1</a:t>
            </a:r>
            <a:r>
              <a:rPr lang="en-US" altLang="zh-CN" sz="3600" b="1" dirty="0">
                <a:solidFill>
                  <a:schemeClr val="bg1"/>
                </a:solidFill>
              </a:rPr>
              <a:t>07-1</a:t>
            </a:r>
            <a:r>
              <a:rPr lang="zh-CN" altLang="zh-CN" sz="3600" b="1" dirty="0">
                <a:solidFill>
                  <a:schemeClr val="bg1"/>
                </a:solidFill>
              </a:rPr>
              <a:t>）</a:t>
            </a:r>
            <a:endParaRPr lang="zh-CN" altLang="en-US" sz="3600" b="1" dirty="0">
              <a:solidFill>
                <a:schemeClr val="bg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534670" y="1229995"/>
            <a:ext cx="8435975" cy="4925060"/>
          </a:xfrm>
          <a:prstGeom prst="rect">
            <a:avLst/>
          </a:prstGeom>
        </p:spPr>
      </p:pic>
      <p:sp>
        <p:nvSpPr>
          <p:cNvPr id="4" name="矩形 3"/>
          <p:cNvSpPr/>
          <p:nvPr/>
        </p:nvSpPr>
        <p:spPr>
          <a:xfrm>
            <a:off x="1562100" y="3166745"/>
            <a:ext cx="2586990" cy="1744345"/>
          </a:xfrm>
          <a:prstGeom prst="rect">
            <a:avLst/>
          </a:prstGeom>
          <a:noFill/>
          <a:ln w="25400" cmpd="sng">
            <a:solidFill>
              <a:srgbClr val="FF0000"/>
            </a:solidFill>
            <a:prstDash val="solid"/>
          </a:ln>
        </p:spPr>
        <p:txBody>
          <a:bodyPr vert="horz" wrap="square" lIns="91440" tIns="45720" rIns="91440" bIns="45720" numCol="1" anchor="t" anchorCtr="0" compatLnSpc="1"/>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3600" b="0" i="0" u="none" strike="noStrike" cap="none" normalizeH="0" baseline="0" smtClean="0">
              <a:ln>
                <a:noFill/>
              </a:ln>
              <a:solidFill>
                <a:schemeClr val="tx1"/>
              </a:solidFill>
              <a:effectLst/>
              <a:latin typeface="Times New Roman" panose="02020603050405020304" pitchFamily="18" charset="0"/>
              <a:ea typeface="楷体_GB2312" panose="02010609030101010101" pitchFamily="1" charset="-122"/>
            </a:endParaRPr>
          </a:p>
        </p:txBody>
      </p:sp>
      <p:pic>
        <p:nvPicPr>
          <p:cNvPr id="11" name="图片 10" descr="5LI0RSYOF5AG0178G_D}%K7"/>
          <p:cNvPicPr>
            <a:picLocks noChangeAspect="1"/>
          </p:cNvPicPr>
          <p:nvPr/>
        </p:nvPicPr>
        <p:blipFill>
          <a:blip r:embed="rId2"/>
          <a:stretch>
            <a:fillRect/>
          </a:stretch>
        </p:blipFill>
        <p:spPr>
          <a:xfrm>
            <a:off x="2138045" y="2453005"/>
            <a:ext cx="3105150" cy="3171825"/>
          </a:xfrm>
          <a:prstGeom prst="rect">
            <a:avLst/>
          </a:prstGeom>
        </p:spPr>
      </p:pic>
      <p:pic>
        <p:nvPicPr>
          <p:cNvPr id="12" name="图片 11" descr="~7(9SWY9]CDV3`EAW`EKN4J"/>
          <p:cNvPicPr>
            <a:picLocks noChangeAspect="1"/>
          </p:cNvPicPr>
          <p:nvPr/>
        </p:nvPicPr>
        <p:blipFill>
          <a:blip r:embed="rId3"/>
          <a:stretch>
            <a:fillRect/>
          </a:stretch>
        </p:blipFill>
        <p:spPr>
          <a:xfrm>
            <a:off x="2992755" y="2843530"/>
            <a:ext cx="3343275" cy="2781300"/>
          </a:xfrm>
          <a:prstGeom prst="rect">
            <a:avLst/>
          </a:prstGeom>
        </p:spPr>
      </p:pic>
      <p:pic>
        <p:nvPicPr>
          <p:cNvPr id="13" name="图片 12" descr="8UOGAFR((@Q%V$M{KJW8UGG"/>
          <p:cNvPicPr>
            <a:picLocks noChangeAspect="1"/>
          </p:cNvPicPr>
          <p:nvPr/>
        </p:nvPicPr>
        <p:blipFill>
          <a:blip r:embed="rId4"/>
          <a:stretch>
            <a:fillRect/>
          </a:stretch>
        </p:blipFill>
        <p:spPr>
          <a:xfrm>
            <a:off x="1555750" y="1773555"/>
            <a:ext cx="6838950" cy="4381500"/>
          </a:xfrm>
          <a:prstGeom prst="rect">
            <a:avLst/>
          </a:prstGeom>
        </p:spPr>
      </p:pic>
      <p:pic>
        <p:nvPicPr>
          <p:cNvPr id="14" name="图片 13" descr="}IC8SYS3IOF%S1M(678OVF8"/>
          <p:cNvPicPr>
            <a:picLocks noChangeAspect="1"/>
          </p:cNvPicPr>
          <p:nvPr/>
        </p:nvPicPr>
        <p:blipFill>
          <a:blip r:embed="rId5"/>
          <a:stretch>
            <a:fillRect/>
          </a:stretch>
        </p:blipFill>
        <p:spPr>
          <a:xfrm>
            <a:off x="3606800" y="2140585"/>
            <a:ext cx="3752850" cy="3648075"/>
          </a:xfrm>
          <a:prstGeom prst="rect">
            <a:avLst/>
          </a:prstGeom>
        </p:spPr>
      </p:pic>
      <p:sp>
        <p:nvSpPr>
          <p:cNvPr id="19457" name="Rectangle 2"/>
          <p:cNvSpPr>
            <a:spLocks noGrp="1"/>
          </p:cNvSpPr>
          <p:nvPr>
            <p:ph type="title"/>
          </p:nvPr>
        </p:nvSpPr>
        <p:spPr>
          <a:xfrm>
            <a:off x="782638" y="127635"/>
            <a:ext cx="8385175" cy="1325563"/>
          </a:xfrm>
        </p:spPr>
        <p:txBody>
          <a:bodyPr vert="horz" wrap="square" lIns="91440" tIns="45720" rIns="91440" bIns="45720" anchor="ctr"/>
          <a:p>
            <a:pPr eaLnBrk="1" hangingPunct="1">
              <a:lnSpc>
                <a:spcPts val="4000"/>
              </a:lnSpc>
            </a:pPr>
            <a:r>
              <a:rPr lang="zh-CN" altLang="zh-CN" sz="3600" b="1" dirty="0">
                <a:solidFill>
                  <a:schemeClr val="bg1"/>
                </a:solidFill>
              </a:rPr>
              <a:t>《企业研究开发</a:t>
            </a:r>
            <a:r>
              <a:rPr lang="zh-CN" altLang="en-US" sz="3600" b="1" dirty="0">
                <a:solidFill>
                  <a:schemeClr val="bg1"/>
                </a:solidFill>
              </a:rPr>
              <a:t>项目</a:t>
            </a:r>
            <a:r>
              <a:rPr lang="zh-CN" altLang="zh-CN" sz="3600" b="1" dirty="0">
                <a:solidFill>
                  <a:schemeClr val="bg1"/>
                </a:solidFill>
              </a:rPr>
              <a:t>情况》（</a:t>
            </a:r>
            <a:r>
              <a:rPr lang="en-US" altLang="zh-CN" sz="3600" b="1" dirty="0">
                <a:solidFill>
                  <a:schemeClr val="bg1"/>
                </a:solidFill>
              </a:rPr>
              <a:t>1</a:t>
            </a:r>
            <a:r>
              <a:rPr lang="en-US" altLang="zh-CN" sz="3600" b="1" dirty="0">
                <a:solidFill>
                  <a:schemeClr val="bg1"/>
                </a:solidFill>
              </a:rPr>
              <a:t>07-1</a:t>
            </a:r>
            <a:r>
              <a:rPr lang="zh-CN" altLang="zh-CN" sz="3600" b="1" dirty="0">
                <a:solidFill>
                  <a:schemeClr val="bg1"/>
                </a:solidFill>
              </a:rPr>
              <a:t>）</a:t>
            </a:r>
            <a:endParaRPr lang="zh-CN" altLang="en-US" sz="36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xit" presetSubtype="4" fill="hold" nodeType="clickEffect">
                                  <p:stCondLst>
                                    <p:cond delay="0"/>
                                  </p:stCondLst>
                                  <p:childTnLst>
                                    <p:animEffect transition="out" filter="wipe(down)">
                                      <p:cBhvr>
                                        <p:cTn id="10" dur="500"/>
                                        <p:tgtEl>
                                          <p:spTgt spid="11"/>
                                        </p:tgtEl>
                                      </p:cBhvr>
                                    </p:animEffect>
                                    <p:set>
                                      <p:cBhvr>
                                        <p:cTn id="11" dur="1" fill="hold">
                                          <p:stCondLst>
                                            <p:cond delay="499"/>
                                          </p:stCondLst>
                                        </p:cTn>
                                        <p:tgtEl>
                                          <p:spTgt spid="11"/>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xit" presetSubtype="4" fill="hold" nodeType="clickEffect">
                                  <p:stCondLst>
                                    <p:cond delay="0"/>
                                  </p:stCondLst>
                                  <p:childTnLst>
                                    <p:animEffect transition="out" filter="wipe(down)">
                                      <p:cBhvr>
                                        <p:cTn id="19" dur="500"/>
                                        <p:tgtEl>
                                          <p:spTgt spid="12"/>
                                        </p:tgtEl>
                                      </p:cBhvr>
                                    </p:animEffect>
                                    <p:set>
                                      <p:cBhvr>
                                        <p:cTn id="20" dur="1" fill="hold">
                                          <p:stCondLst>
                                            <p:cond delay="499"/>
                                          </p:stCondLst>
                                        </p:cTn>
                                        <p:tgtEl>
                                          <p:spTgt spid="12"/>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2" presetClass="exit" presetSubtype="4" fill="hold" nodeType="clickEffect">
                                  <p:stCondLst>
                                    <p:cond delay="0"/>
                                  </p:stCondLst>
                                  <p:childTnLst>
                                    <p:animEffect transition="out" filter="wipe(down)">
                                      <p:cBhvr>
                                        <p:cTn id="28" dur="500"/>
                                        <p:tgtEl>
                                          <p:spTgt spid="13"/>
                                        </p:tgtEl>
                                      </p:cBhvr>
                                    </p:animEffect>
                                    <p:set>
                                      <p:cBhvr>
                                        <p:cTn id="29" dur="1" fill="hold">
                                          <p:stCondLst>
                                            <p:cond delay="499"/>
                                          </p:stCondLst>
                                        </p:cTn>
                                        <p:tgtEl>
                                          <p:spTgt spid="13"/>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4"/>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22" presetClass="exit" presetSubtype="4" fill="hold" nodeType="clickEffect">
                                  <p:stCondLst>
                                    <p:cond delay="0"/>
                                  </p:stCondLst>
                                  <p:childTnLst>
                                    <p:animEffect transition="out" filter="wipe(down)">
                                      <p:cBhvr>
                                        <p:cTn id="37" dur="500"/>
                                        <p:tgtEl>
                                          <p:spTgt spid="14"/>
                                        </p:tgtEl>
                                      </p:cBhvr>
                                    </p:animEffect>
                                    <p:set>
                                      <p:cBhvr>
                                        <p:cTn id="38"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7" name="TextBox 13"/>
          <p:cNvSpPr txBox="1"/>
          <p:nvPr/>
        </p:nvSpPr>
        <p:spPr>
          <a:xfrm>
            <a:off x="1098550" y="3473450"/>
            <a:ext cx="7988300" cy="3046095"/>
          </a:xfrm>
          <a:prstGeom prst="rect">
            <a:avLst/>
          </a:prstGeom>
          <a:noFill/>
          <a:ln w="9525">
            <a:noFill/>
          </a:ln>
        </p:spPr>
        <p:txBody>
          <a:bodyPr wrap="square" anchor="t">
            <a:spAutoFit/>
          </a:bodyPr>
          <a:p>
            <a:pPr>
              <a:lnSpc>
                <a:spcPct val="150000"/>
              </a:lnSpc>
            </a:pPr>
            <a:r>
              <a:rPr lang="en-US" altLang="zh-CN" sz="3200" dirty="0">
                <a:solidFill>
                  <a:srgbClr val="FFFF00"/>
                </a:solidFill>
                <a:latin typeface="Arial" panose="020B0604020202020204" pitchFamily="34" charset="0"/>
                <a:ea typeface="宋体" panose="02010600030101010101" pitchFamily="2" charset="-122"/>
              </a:rPr>
              <a:t>1.</a:t>
            </a:r>
            <a:r>
              <a:rPr lang="zh-CN" altLang="en-US" sz="3200" dirty="0">
                <a:solidFill>
                  <a:srgbClr val="FFFF00"/>
                </a:solidFill>
                <a:latin typeface="Arial" panose="020B0604020202020204" pitchFamily="34" charset="0"/>
                <a:ea typeface="宋体" panose="02010600030101010101" pitchFamily="2" charset="-122"/>
              </a:rPr>
              <a:t>按实际开始时间和结束时间填写；</a:t>
            </a:r>
            <a:endParaRPr lang="zh-CN" altLang="en-US" sz="3200" dirty="0">
              <a:solidFill>
                <a:srgbClr val="FFFF00"/>
              </a:solidFill>
              <a:latin typeface="Arial" panose="020B0604020202020204" pitchFamily="34" charset="0"/>
              <a:ea typeface="宋体" panose="02010600030101010101" pitchFamily="2" charset="-122"/>
            </a:endParaRPr>
          </a:p>
          <a:p>
            <a:pPr>
              <a:lnSpc>
                <a:spcPct val="150000"/>
              </a:lnSpc>
            </a:pPr>
            <a:r>
              <a:rPr lang="en-US" altLang="zh-CN" sz="3200" dirty="0">
                <a:solidFill>
                  <a:srgbClr val="FFFF00"/>
                </a:solidFill>
                <a:latin typeface="Arial" panose="020B0604020202020204" pitchFamily="34" charset="0"/>
                <a:ea typeface="宋体" panose="02010600030101010101" pitchFamily="2" charset="-122"/>
              </a:rPr>
              <a:t>2.</a:t>
            </a:r>
            <a:r>
              <a:rPr lang="zh-CN" altLang="en-US" sz="3200" dirty="0">
                <a:solidFill>
                  <a:srgbClr val="FFFF00"/>
                </a:solidFill>
                <a:latin typeface="Arial" panose="020B0604020202020204" pitchFamily="34" charset="0"/>
                <a:ea typeface="宋体" panose="02010600030101010101" pitchFamily="2" charset="-122"/>
              </a:rPr>
              <a:t>如项目至当年底仍在继续进行，填写预期完成时间；</a:t>
            </a:r>
            <a:endParaRPr lang="zh-CN" altLang="en-US" sz="3200" dirty="0">
              <a:solidFill>
                <a:srgbClr val="FFFF00"/>
              </a:solidFill>
              <a:latin typeface="Arial" panose="020B0604020202020204" pitchFamily="34" charset="0"/>
              <a:ea typeface="宋体" panose="02010600030101010101" pitchFamily="2" charset="-122"/>
            </a:endParaRPr>
          </a:p>
          <a:p>
            <a:pPr>
              <a:lnSpc>
                <a:spcPct val="150000"/>
              </a:lnSpc>
            </a:pPr>
            <a:r>
              <a:rPr lang="en-US" altLang="zh-CN" sz="3200" dirty="0">
                <a:solidFill>
                  <a:srgbClr val="FFFF00"/>
                </a:solidFill>
                <a:latin typeface="Arial" panose="020B0604020202020204" pitchFamily="34" charset="0"/>
                <a:ea typeface="宋体" panose="02010600030101010101" pitchFamily="2" charset="-122"/>
              </a:rPr>
              <a:t>3.</a:t>
            </a:r>
            <a:r>
              <a:rPr lang="zh-CN" altLang="en-US" sz="3200" dirty="0">
                <a:solidFill>
                  <a:srgbClr val="FFFF00"/>
                </a:solidFill>
                <a:latin typeface="Arial" panose="020B0604020202020204" pitchFamily="34" charset="0"/>
                <a:ea typeface="宋体" panose="02010600030101010101" pitchFamily="2" charset="-122"/>
              </a:rPr>
              <a:t>如项目年内以失败告终，填写000000；</a:t>
            </a:r>
            <a:endParaRPr lang="zh-CN" altLang="en-US" sz="3200" dirty="0">
              <a:solidFill>
                <a:srgbClr val="FFFF00"/>
              </a:solidFill>
              <a:latin typeface="Arial" panose="020B0604020202020204" pitchFamily="34" charset="0"/>
              <a:ea typeface="宋体" panose="02010600030101010101" pitchFamily="2" charset="-122"/>
            </a:endParaRPr>
          </a:p>
        </p:txBody>
      </p:sp>
      <p:pic>
        <p:nvPicPr>
          <p:cNvPr id="2" name="图片 1" descr="$MMSWI5F]HG070QC(MT8~3S"/>
          <p:cNvPicPr>
            <a:picLocks noChangeAspect="1"/>
          </p:cNvPicPr>
          <p:nvPr/>
        </p:nvPicPr>
        <p:blipFill>
          <a:blip r:embed="rId1"/>
          <a:stretch>
            <a:fillRect/>
          </a:stretch>
        </p:blipFill>
        <p:spPr>
          <a:xfrm>
            <a:off x="50165" y="1183640"/>
            <a:ext cx="9018905" cy="2013585"/>
          </a:xfrm>
          <a:prstGeom prst="rect">
            <a:avLst/>
          </a:prstGeom>
        </p:spPr>
      </p:pic>
      <p:sp>
        <p:nvSpPr>
          <p:cNvPr id="4" name="矩形 3"/>
          <p:cNvSpPr/>
          <p:nvPr/>
        </p:nvSpPr>
        <p:spPr>
          <a:xfrm>
            <a:off x="3917315" y="1266825"/>
            <a:ext cx="1082675" cy="1847850"/>
          </a:xfrm>
          <a:prstGeom prst="rect">
            <a:avLst/>
          </a:prstGeom>
          <a:noFill/>
          <a:ln w="25400" cmpd="sng">
            <a:solidFill>
              <a:srgbClr val="FF0000"/>
            </a:solidFill>
            <a:prstDash val="solid"/>
          </a:ln>
        </p:spPr>
        <p:txBody>
          <a:bodyPr vert="horz" wrap="square" lIns="91440" tIns="45720" rIns="91440" bIns="45720" numCol="1" anchor="t" anchorCtr="0" compatLnSpc="1"/>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3600" b="0" i="0" u="none" strike="noStrike" cap="none" normalizeH="0" baseline="0" smtClean="0">
              <a:ln>
                <a:noFill/>
              </a:ln>
              <a:solidFill>
                <a:schemeClr val="tx1"/>
              </a:solidFill>
              <a:effectLst/>
              <a:latin typeface="Times New Roman" panose="02020603050405020304" pitchFamily="18" charset="0"/>
              <a:ea typeface="楷体_GB2312" panose="02010609030101010101" pitchFamily="1" charset="-122"/>
            </a:endParaRPr>
          </a:p>
        </p:txBody>
      </p:sp>
      <p:sp>
        <p:nvSpPr>
          <p:cNvPr id="19457" name="Rectangle 2"/>
          <p:cNvSpPr>
            <a:spLocks noGrp="1"/>
          </p:cNvSpPr>
          <p:nvPr>
            <p:ph type="title"/>
          </p:nvPr>
        </p:nvSpPr>
        <p:spPr>
          <a:xfrm>
            <a:off x="782638" y="127635"/>
            <a:ext cx="8385175" cy="1325563"/>
          </a:xfrm>
        </p:spPr>
        <p:txBody>
          <a:bodyPr vert="horz" wrap="square" lIns="91440" tIns="45720" rIns="91440" bIns="45720" anchor="ctr"/>
          <a:p>
            <a:pPr eaLnBrk="1" hangingPunct="1">
              <a:lnSpc>
                <a:spcPts val="4000"/>
              </a:lnSpc>
            </a:pPr>
            <a:r>
              <a:rPr lang="zh-CN" altLang="zh-CN" sz="3600" b="1" dirty="0">
                <a:solidFill>
                  <a:schemeClr val="bg1"/>
                </a:solidFill>
              </a:rPr>
              <a:t>《企业研究开发</a:t>
            </a:r>
            <a:r>
              <a:rPr lang="zh-CN" altLang="en-US" sz="3600" b="1" dirty="0">
                <a:solidFill>
                  <a:schemeClr val="bg1"/>
                </a:solidFill>
              </a:rPr>
              <a:t>项目</a:t>
            </a:r>
            <a:r>
              <a:rPr lang="zh-CN" altLang="zh-CN" sz="3600" b="1" dirty="0">
                <a:solidFill>
                  <a:schemeClr val="bg1"/>
                </a:solidFill>
              </a:rPr>
              <a:t>情况》（</a:t>
            </a:r>
            <a:r>
              <a:rPr lang="en-US" altLang="zh-CN" sz="3600" b="1" dirty="0">
                <a:solidFill>
                  <a:schemeClr val="bg1"/>
                </a:solidFill>
              </a:rPr>
              <a:t>1</a:t>
            </a:r>
            <a:r>
              <a:rPr lang="en-US" altLang="zh-CN" sz="3600" b="1" dirty="0">
                <a:solidFill>
                  <a:schemeClr val="bg1"/>
                </a:solidFill>
              </a:rPr>
              <a:t>07-1</a:t>
            </a:r>
            <a:r>
              <a:rPr lang="zh-CN" altLang="zh-CN" sz="3600" b="1" dirty="0">
                <a:solidFill>
                  <a:schemeClr val="bg1"/>
                </a:solidFill>
              </a:rPr>
              <a:t>）</a:t>
            </a:r>
            <a:endParaRPr lang="zh-CN" altLang="en-US" sz="3600" b="1" dirty="0">
              <a:solidFill>
                <a:schemeClr val="bg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7" name="TextBox 13"/>
          <p:cNvSpPr txBox="1"/>
          <p:nvPr/>
        </p:nvSpPr>
        <p:spPr>
          <a:xfrm>
            <a:off x="1075690" y="3534410"/>
            <a:ext cx="7994015" cy="3046095"/>
          </a:xfrm>
          <a:prstGeom prst="rect">
            <a:avLst/>
          </a:prstGeom>
          <a:noFill/>
          <a:ln w="9525">
            <a:noFill/>
          </a:ln>
        </p:spPr>
        <p:txBody>
          <a:bodyPr wrap="square" anchor="t">
            <a:spAutoFit/>
          </a:bodyPr>
          <a:p>
            <a:r>
              <a:rPr lang="zh-CN" altLang="en-US" sz="3200" dirty="0">
                <a:solidFill>
                  <a:srgbClr val="FFFF00"/>
                </a:solidFill>
                <a:latin typeface="Arial" panose="020B0604020202020204" pitchFamily="34" charset="0"/>
                <a:ea typeface="宋体" panose="02010600030101010101" pitchFamily="2" charset="-122"/>
              </a:rPr>
              <a:t>跨年项目：</a:t>
            </a:r>
            <a:endParaRPr lang="en-US" altLang="zh-CN" sz="3200" dirty="0">
              <a:solidFill>
                <a:srgbClr val="FFFF00"/>
              </a:solidFill>
              <a:latin typeface="Arial" panose="020B0604020202020204" pitchFamily="34" charset="0"/>
              <a:ea typeface="宋体" panose="02010600030101010101" pitchFamily="2" charset="-122"/>
            </a:endParaRPr>
          </a:p>
          <a:p>
            <a:r>
              <a:rPr lang="en-US" altLang="zh-CN" sz="3200" dirty="0">
                <a:solidFill>
                  <a:srgbClr val="FFFF00"/>
                </a:solidFill>
                <a:latin typeface="Arial" panose="020B0604020202020204" pitchFamily="34" charset="0"/>
                <a:ea typeface="宋体" panose="02010600030101010101" pitchFamily="2" charset="-122"/>
              </a:rPr>
              <a:t>1.</a:t>
            </a:r>
            <a:r>
              <a:rPr lang="zh-CN" altLang="en-US" sz="3200" dirty="0">
                <a:solidFill>
                  <a:srgbClr val="FFFF00"/>
                </a:solidFill>
                <a:latin typeface="Arial" panose="020B0604020202020204" pitchFamily="34" charset="0"/>
                <a:ea typeface="宋体" panose="02010600030101010101" pitchFamily="2" charset="-122"/>
              </a:rPr>
              <a:t>项目起始时间早于</a:t>
            </a:r>
            <a:r>
              <a:rPr lang="en-US" altLang="zh-CN" sz="3200" dirty="0">
                <a:solidFill>
                  <a:srgbClr val="FFFF00"/>
                </a:solidFill>
                <a:latin typeface="Arial" panose="020B0604020202020204" pitchFamily="34" charset="0"/>
                <a:ea typeface="宋体" panose="02010600030101010101" pitchFamily="2" charset="-122"/>
              </a:rPr>
              <a:t>2020</a:t>
            </a:r>
            <a:r>
              <a:rPr lang="zh-CN" altLang="en-US" sz="3200" dirty="0">
                <a:solidFill>
                  <a:srgbClr val="FFFF00"/>
                </a:solidFill>
                <a:latin typeface="Arial" panose="020B0604020202020204" pitchFamily="34" charset="0"/>
                <a:ea typeface="宋体" panose="02010600030101010101" pitchFamily="2" charset="-122"/>
              </a:rPr>
              <a:t>年</a:t>
            </a:r>
            <a:r>
              <a:rPr lang="en-US" altLang="zh-CN" sz="3200" dirty="0">
                <a:solidFill>
                  <a:srgbClr val="FFFF00"/>
                </a:solidFill>
                <a:latin typeface="Arial" panose="020B0604020202020204" pitchFamily="34" charset="0"/>
                <a:ea typeface="宋体" panose="02010600030101010101" pitchFamily="2" charset="-122"/>
              </a:rPr>
              <a:t>1</a:t>
            </a:r>
            <a:r>
              <a:rPr lang="zh-CN" altLang="en-US" sz="3200" dirty="0">
                <a:solidFill>
                  <a:srgbClr val="FFFF00"/>
                </a:solidFill>
                <a:latin typeface="Arial" panose="020B0604020202020204" pitchFamily="34" charset="0"/>
                <a:ea typeface="宋体" panose="02010600030101010101" pitchFamily="2" charset="-122"/>
              </a:rPr>
              <a:t>月</a:t>
            </a:r>
            <a:r>
              <a:rPr lang="en-US" altLang="zh-CN" sz="3200" dirty="0">
                <a:solidFill>
                  <a:srgbClr val="FFFF00"/>
                </a:solidFill>
                <a:latin typeface="Arial" panose="020B0604020202020204" pitchFamily="34" charset="0"/>
                <a:ea typeface="宋体" panose="02010600030101010101" pitchFamily="2" charset="-122"/>
              </a:rPr>
              <a:t>1</a:t>
            </a:r>
            <a:r>
              <a:rPr lang="zh-CN" altLang="en-US" sz="3200" dirty="0">
                <a:solidFill>
                  <a:srgbClr val="FFFF00"/>
                </a:solidFill>
                <a:latin typeface="Arial" panose="020B0604020202020204" pitchFamily="34" charset="0"/>
                <a:ea typeface="宋体" panose="02010600030101010101" pitchFamily="2" charset="-122"/>
              </a:rPr>
              <a:t>日；</a:t>
            </a:r>
            <a:endParaRPr lang="zh-CN" altLang="en-US" sz="3200" dirty="0">
              <a:solidFill>
                <a:srgbClr val="FFFF00"/>
              </a:solidFill>
              <a:latin typeface="Arial" panose="020B0604020202020204" pitchFamily="34" charset="0"/>
              <a:ea typeface="宋体" panose="02010600030101010101" pitchFamily="2" charset="-122"/>
            </a:endParaRPr>
          </a:p>
          <a:p>
            <a:r>
              <a:rPr lang="en-US" altLang="zh-CN" sz="3200" dirty="0">
                <a:solidFill>
                  <a:srgbClr val="FFFF00"/>
                </a:solidFill>
                <a:latin typeface="Arial" panose="020B0604020202020204" pitchFamily="34" charset="0"/>
                <a:ea typeface="宋体" panose="02010600030101010101" pitchFamily="2" charset="-122"/>
              </a:rPr>
              <a:t>2.</a:t>
            </a:r>
            <a:r>
              <a:rPr lang="zh-CN" altLang="en-US" sz="3200" dirty="0">
                <a:solidFill>
                  <a:srgbClr val="FFFF00"/>
                </a:solidFill>
                <a:latin typeface="Arial" panose="020B0604020202020204" pitchFamily="34" charset="0"/>
                <a:ea typeface="宋体" panose="02010600030101010101" pitchFamily="2" charset="-122"/>
              </a:rPr>
              <a:t>项目结束时间晚于</a:t>
            </a:r>
            <a:r>
              <a:rPr lang="en-US" altLang="zh-CN" sz="3200" dirty="0">
                <a:solidFill>
                  <a:srgbClr val="FFFF00"/>
                </a:solidFill>
                <a:latin typeface="Arial" panose="020B0604020202020204" pitchFamily="34" charset="0"/>
                <a:ea typeface="宋体" panose="02010600030101010101" pitchFamily="2" charset="-122"/>
              </a:rPr>
              <a:t>2020</a:t>
            </a:r>
            <a:r>
              <a:rPr lang="zh-CN" altLang="en-US" sz="3200" dirty="0">
                <a:solidFill>
                  <a:srgbClr val="FFFF00"/>
                </a:solidFill>
                <a:latin typeface="Arial" panose="020B0604020202020204" pitchFamily="34" charset="0"/>
                <a:ea typeface="宋体" panose="02010600030101010101" pitchFamily="2" charset="-122"/>
              </a:rPr>
              <a:t>年</a:t>
            </a:r>
            <a:r>
              <a:rPr lang="en-US" altLang="zh-CN" sz="3200" dirty="0">
                <a:solidFill>
                  <a:srgbClr val="FFFF00"/>
                </a:solidFill>
                <a:latin typeface="Arial" panose="020B0604020202020204" pitchFamily="34" charset="0"/>
                <a:ea typeface="宋体" panose="02010600030101010101" pitchFamily="2" charset="-122"/>
              </a:rPr>
              <a:t>12</a:t>
            </a:r>
            <a:r>
              <a:rPr lang="zh-CN" altLang="en-US" sz="3200" dirty="0">
                <a:solidFill>
                  <a:srgbClr val="FFFF00"/>
                </a:solidFill>
                <a:latin typeface="Arial" panose="020B0604020202020204" pitchFamily="34" charset="0"/>
                <a:ea typeface="宋体" panose="02010600030101010101" pitchFamily="2" charset="-122"/>
              </a:rPr>
              <a:t>月</a:t>
            </a:r>
            <a:r>
              <a:rPr lang="en-US" altLang="zh-CN" sz="3200" dirty="0">
                <a:solidFill>
                  <a:srgbClr val="FFFF00"/>
                </a:solidFill>
                <a:latin typeface="Arial" panose="020B0604020202020204" pitchFamily="34" charset="0"/>
                <a:ea typeface="宋体" panose="02010600030101010101" pitchFamily="2" charset="-122"/>
              </a:rPr>
              <a:t>31</a:t>
            </a:r>
            <a:r>
              <a:rPr lang="zh-CN" altLang="en-US" sz="3200" dirty="0">
                <a:solidFill>
                  <a:srgbClr val="FFFF00"/>
                </a:solidFill>
                <a:latin typeface="Arial" panose="020B0604020202020204" pitchFamily="34" charset="0"/>
                <a:ea typeface="宋体" panose="02010600030101010101" pitchFamily="2" charset="-122"/>
              </a:rPr>
              <a:t>日</a:t>
            </a:r>
            <a:r>
              <a:rPr lang="zh-CN" altLang="en-US" sz="3200" dirty="0">
                <a:solidFill>
                  <a:srgbClr val="FFFF00"/>
                </a:solidFill>
                <a:latin typeface="Arial" panose="020B0604020202020204" pitchFamily="34" charset="0"/>
                <a:ea typeface="宋体" panose="02010600030101010101" pitchFamily="2" charset="-122"/>
              </a:rPr>
              <a:t>；</a:t>
            </a:r>
            <a:endParaRPr lang="zh-CN" altLang="en-US" sz="3200" dirty="0">
              <a:solidFill>
                <a:srgbClr val="FFFF00"/>
              </a:solidFill>
              <a:latin typeface="Arial" panose="020B0604020202020204" pitchFamily="34" charset="0"/>
              <a:ea typeface="宋体" panose="02010600030101010101" pitchFamily="2" charset="-122"/>
            </a:endParaRPr>
          </a:p>
          <a:p>
            <a:endParaRPr lang="zh-CN" altLang="en-US" sz="3200" dirty="0">
              <a:solidFill>
                <a:srgbClr val="FFFF00"/>
              </a:solidFill>
              <a:latin typeface="Arial" panose="020B0604020202020204" pitchFamily="34" charset="0"/>
              <a:ea typeface="宋体" panose="02010600030101010101" pitchFamily="2" charset="-122"/>
            </a:endParaRPr>
          </a:p>
          <a:p>
            <a:r>
              <a:rPr lang="en-US" altLang="zh-CN" sz="3200" dirty="0">
                <a:solidFill>
                  <a:srgbClr val="FFFF00"/>
                </a:solidFill>
                <a:latin typeface="Arial" panose="020B0604020202020204" pitchFamily="34" charset="0"/>
                <a:ea typeface="宋体" panose="02010600030101010101" pitchFamily="2" charset="-122"/>
              </a:rPr>
              <a:t>2020</a:t>
            </a:r>
            <a:r>
              <a:rPr lang="zh-CN" altLang="en-US" sz="3200" dirty="0">
                <a:solidFill>
                  <a:srgbClr val="FFFF00"/>
                </a:solidFill>
                <a:latin typeface="Arial" panose="020B0604020202020204" pitchFamily="34" charset="0"/>
                <a:ea typeface="宋体" panose="02010600030101010101" pitchFamily="2" charset="-122"/>
              </a:rPr>
              <a:t>年开始，</a:t>
            </a:r>
            <a:r>
              <a:rPr lang="en-US" altLang="zh-CN" sz="3200" dirty="0">
                <a:solidFill>
                  <a:srgbClr val="FFFF00"/>
                </a:solidFill>
                <a:latin typeface="Arial" panose="020B0604020202020204" pitchFamily="34" charset="0"/>
                <a:ea typeface="宋体" panose="02010600030101010101" pitchFamily="2" charset="-122"/>
              </a:rPr>
              <a:t>2020</a:t>
            </a:r>
            <a:r>
              <a:rPr lang="zh-CN" altLang="en-US" sz="3200" dirty="0">
                <a:solidFill>
                  <a:srgbClr val="FFFF00"/>
                </a:solidFill>
                <a:latin typeface="Arial" panose="020B0604020202020204" pitchFamily="34" charset="0"/>
                <a:ea typeface="宋体" panose="02010600030101010101" pitchFamily="2" charset="-122"/>
              </a:rPr>
              <a:t>年结束的项目不属于跨年项目，免填该指标。</a:t>
            </a:r>
            <a:endParaRPr lang="zh-CN" altLang="en-US" sz="3200" dirty="0">
              <a:solidFill>
                <a:srgbClr val="FFFF00"/>
              </a:solidFill>
              <a:latin typeface="Arial" panose="020B0604020202020204" pitchFamily="34" charset="0"/>
              <a:ea typeface="宋体" panose="02010600030101010101" pitchFamily="2" charset="-122"/>
            </a:endParaRPr>
          </a:p>
        </p:txBody>
      </p:sp>
      <p:pic>
        <p:nvPicPr>
          <p:cNvPr id="2" name="图片 1" descr="$MMSWI5F]HG070QC(MT8~3S"/>
          <p:cNvPicPr>
            <a:picLocks noChangeAspect="1"/>
          </p:cNvPicPr>
          <p:nvPr/>
        </p:nvPicPr>
        <p:blipFill>
          <a:blip r:embed="rId1"/>
          <a:stretch>
            <a:fillRect/>
          </a:stretch>
        </p:blipFill>
        <p:spPr>
          <a:xfrm>
            <a:off x="50165" y="1183640"/>
            <a:ext cx="9018905" cy="2013585"/>
          </a:xfrm>
          <a:prstGeom prst="rect">
            <a:avLst/>
          </a:prstGeom>
        </p:spPr>
      </p:pic>
      <p:sp>
        <p:nvSpPr>
          <p:cNvPr id="4" name="矩形 3"/>
          <p:cNvSpPr/>
          <p:nvPr/>
        </p:nvSpPr>
        <p:spPr>
          <a:xfrm>
            <a:off x="5092700" y="1266825"/>
            <a:ext cx="727075" cy="1847850"/>
          </a:xfrm>
          <a:prstGeom prst="rect">
            <a:avLst/>
          </a:prstGeom>
          <a:noFill/>
          <a:ln w="25400" cmpd="sng">
            <a:solidFill>
              <a:srgbClr val="FF0000"/>
            </a:solidFill>
            <a:prstDash val="solid"/>
          </a:ln>
        </p:spPr>
        <p:txBody>
          <a:bodyPr vert="horz" wrap="square" lIns="91440" tIns="45720" rIns="91440" bIns="45720" numCol="1" anchor="t" anchorCtr="0" compatLnSpc="1"/>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3600" b="0" i="0" u="none" strike="noStrike" cap="none" normalizeH="0" baseline="0" smtClean="0">
              <a:ln>
                <a:noFill/>
              </a:ln>
              <a:solidFill>
                <a:schemeClr val="tx1"/>
              </a:solidFill>
              <a:effectLst/>
              <a:latin typeface="Times New Roman" panose="02020603050405020304" pitchFamily="18" charset="0"/>
              <a:ea typeface="楷体_GB2312" panose="02010609030101010101" pitchFamily="1" charset="-122"/>
            </a:endParaRPr>
          </a:p>
        </p:txBody>
      </p:sp>
      <p:pic>
        <p:nvPicPr>
          <p:cNvPr id="3" name="图片 2" descr="A[M33AMO25PF9QPS{W%LBD7"/>
          <p:cNvPicPr>
            <a:picLocks noChangeAspect="1"/>
          </p:cNvPicPr>
          <p:nvPr/>
        </p:nvPicPr>
        <p:blipFill>
          <a:blip r:embed="rId2"/>
          <a:stretch>
            <a:fillRect/>
          </a:stretch>
        </p:blipFill>
        <p:spPr>
          <a:xfrm>
            <a:off x="3798570" y="3534410"/>
            <a:ext cx="3314700" cy="2009775"/>
          </a:xfrm>
          <a:prstGeom prst="rect">
            <a:avLst/>
          </a:prstGeom>
        </p:spPr>
      </p:pic>
      <p:sp>
        <p:nvSpPr>
          <p:cNvPr id="19457" name="Rectangle 2"/>
          <p:cNvSpPr>
            <a:spLocks noGrp="1"/>
          </p:cNvSpPr>
          <p:nvPr>
            <p:ph type="title"/>
          </p:nvPr>
        </p:nvSpPr>
        <p:spPr>
          <a:xfrm>
            <a:off x="782638" y="127635"/>
            <a:ext cx="8385175" cy="1325563"/>
          </a:xfrm>
        </p:spPr>
        <p:txBody>
          <a:bodyPr vert="horz" wrap="square" lIns="91440" tIns="45720" rIns="91440" bIns="45720" anchor="ctr"/>
          <a:p>
            <a:pPr eaLnBrk="1" hangingPunct="1">
              <a:lnSpc>
                <a:spcPts val="4000"/>
              </a:lnSpc>
            </a:pPr>
            <a:r>
              <a:rPr lang="zh-CN" altLang="zh-CN" sz="3600" b="1" dirty="0">
                <a:solidFill>
                  <a:schemeClr val="bg1"/>
                </a:solidFill>
              </a:rPr>
              <a:t>《企业研究开发</a:t>
            </a:r>
            <a:r>
              <a:rPr lang="zh-CN" altLang="en-US" sz="3600" b="1" dirty="0">
                <a:solidFill>
                  <a:schemeClr val="bg1"/>
                </a:solidFill>
              </a:rPr>
              <a:t>项目</a:t>
            </a:r>
            <a:r>
              <a:rPr lang="zh-CN" altLang="zh-CN" sz="3600" b="1" dirty="0">
                <a:solidFill>
                  <a:schemeClr val="bg1"/>
                </a:solidFill>
              </a:rPr>
              <a:t>情况》（</a:t>
            </a:r>
            <a:r>
              <a:rPr lang="en-US" altLang="zh-CN" sz="3600" b="1" dirty="0">
                <a:solidFill>
                  <a:schemeClr val="bg1"/>
                </a:solidFill>
              </a:rPr>
              <a:t>1</a:t>
            </a:r>
            <a:r>
              <a:rPr lang="en-US" altLang="zh-CN" sz="3600" b="1" dirty="0">
                <a:solidFill>
                  <a:schemeClr val="bg1"/>
                </a:solidFill>
              </a:rPr>
              <a:t>07-1</a:t>
            </a:r>
            <a:r>
              <a:rPr lang="zh-CN" altLang="zh-CN" sz="3600" b="1" dirty="0">
                <a:solidFill>
                  <a:schemeClr val="bg1"/>
                </a:solidFill>
              </a:rPr>
              <a:t>）</a:t>
            </a:r>
            <a:endParaRPr lang="zh-CN" altLang="en-US" sz="36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xit" presetSubtype="4" fill="hold" nodeType="clickEffect">
                                  <p:stCondLst>
                                    <p:cond delay="0"/>
                                  </p:stCondLst>
                                  <p:childTnLst>
                                    <p:animEffect transition="out" filter="wipe(down)">
                                      <p:cBhvr>
                                        <p:cTn id="10" dur="500"/>
                                        <p:tgtEl>
                                          <p:spTgt spid="3"/>
                                        </p:tgtEl>
                                      </p:cBhvr>
                                    </p:animEffect>
                                    <p:set>
                                      <p:cBhvr>
                                        <p:cTn id="11"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Rectangle 2"/>
          <p:cNvSpPr>
            <a:spLocks noGrp="1"/>
          </p:cNvSpPr>
          <p:nvPr>
            <p:ph type="title"/>
          </p:nvPr>
        </p:nvSpPr>
        <p:spPr>
          <a:xfrm>
            <a:off x="782638" y="127635"/>
            <a:ext cx="8385175" cy="1325563"/>
          </a:xfrm>
        </p:spPr>
        <p:txBody>
          <a:bodyPr vert="horz" wrap="square" lIns="91440" tIns="45720" rIns="91440" bIns="45720" anchor="ctr"/>
          <a:p>
            <a:pPr eaLnBrk="1" hangingPunct="1">
              <a:lnSpc>
                <a:spcPts val="4000"/>
              </a:lnSpc>
            </a:pPr>
            <a:r>
              <a:rPr lang="zh-CN" altLang="zh-CN" sz="3600" b="1" dirty="0">
                <a:solidFill>
                  <a:schemeClr val="bg1"/>
                </a:solidFill>
              </a:rPr>
              <a:t>《企业研究开发</a:t>
            </a:r>
            <a:r>
              <a:rPr lang="zh-CN" altLang="en-US" sz="3600" b="1" dirty="0">
                <a:solidFill>
                  <a:schemeClr val="bg1"/>
                </a:solidFill>
              </a:rPr>
              <a:t>项目</a:t>
            </a:r>
            <a:r>
              <a:rPr lang="zh-CN" altLang="zh-CN" sz="3600" b="1" dirty="0">
                <a:solidFill>
                  <a:schemeClr val="bg1"/>
                </a:solidFill>
              </a:rPr>
              <a:t>情况》（</a:t>
            </a:r>
            <a:r>
              <a:rPr lang="en-US" altLang="zh-CN" sz="3600" b="1" dirty="0">
                <a:solidFill>
                  <a:schemeClr val="bg1"/>
                </a:solidFill>
              </a:rPr>
              <a:t>1</a:t>
            </a:r>
            <a:r>
              <a:rPr lang="en-US" altLang="zh-CN" sz="3600" b="1" dirty="0">
                <a:solidFill>
                  <a:schemeClr val="bg1"/>
                </a:solidFill>
              </a:rPr>
              <a:t>07-1</a:t>
            </a:r>
            <a:r>
              <a:rPr lang="zh-CN" altLang="zh-CN" sz="3600" b="1" dirty="0">
                <a:solidFill>
                  <a:schemeClr val="bg1"/>
                </a:solidFill>
              </a:rPr>
              <a:t>）</a:t>
            </a:r>
            <a:endParaRPr lang="zh-CN" altLang="en-US" sz="3600" b="1" dirty="0">
              <a:solidFill>
                <a:schemeClr val="bg1"/>
              </a:solidFill>
            </a:endParaRPr>
          </a:p>
        </p:txBody>
      </p:sp>
      <p:sp>
        <p:nvSpPr>
          <p:cNvPr id="25603" name="Rectangle 3"/>
          <p:cNvSpPr txBox="1">
            <a:spLocks noChangeArrowheads="1"/>
          </p:cNvSpPr>
          <p:nvPr/>
        </p:nvSpPr>
        <p:spPr bwMode="auto">
          <a:xfrm>
            <a:off x="1066800" y="1689100"/>
            <a:ext cx="7817485" cy="4526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ts val="5000"/>
              </a:lnSpc>
              <a:spcBef>
                <a:spcPts val="100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重点指标</a:t>
            </a:r>
            <a:r>
              <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2</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r>
              <a:rPr kumimoji="0" lang="zh-CN"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项目研究开发人员</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r>
              <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8</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endPar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endParaRPr>
          </a:p>
          <a:p>
            <a:pPr marL="0" marR="0" lvl="0" indent="0" algn="l" defTabSz="914400" rtl="0" eaLnBrk="1" fontAlgn="base" latinLnBrk="0" hangingPunct="1">
              <a:lnSpc>
                <a:spcPts val="5000"/>
              </a:lnSpc>
              <a:spcBef>
                <a:spcPts val="1000"/>
              </a:spcBef>
              <a:spcAft>
                <a:spcPct val="0"/>
              </a:spcAft>
              <a:buClrTx/>
              <a:buSzTx/>
              <a:buFont typeface="Arial" panose="020B0604020202020204" pitchFamily="34" charset="0"/>
              <a:buNone/>
              <a:defRPr/>
            </a:pPr>
            <a:endParaRPr kumimoji="0" altLang="zh-CN"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endParaRPr>
          </a:p>
        </p:txBody>
      </p:sp>
      <p:pic>
        <p:nvPicPr>
          <p:cNvPr id="2" name="图片 1" descr="$MMSWI5F]HG070QC(MT8~3S"/>
          <p:cNvPicPr>
            <a:picLocks noChangeAspect="1"/>
          </p:cNvPicPr>
          <p:nvPr/>
        </p:nvPicPr>
        <p:blipFill>
          <a:blip r:embed="rId1"/>
          <a:stretch>
            <a:fillRect/>
          </a:stretch>
        </p:blipFill>
        <p:spPr>
          <a:xfrm>
            <a:off x="149225" y="2731135"/>
            <a:ext cx="9018905" cy="2013585"/>
          </a:xfrm>
          <a:prstGeom prst="rect">
            <a:avLst/>
          </a:prstGeom>
        </p:spPr>
      </p:pic>
      <p:sp>
        <p:nvSpPr>
          <p:cNvPr id="3" name="矩形 2"/>
          <p:cNvSpPr/>
          <p:nvPr/>
        </p:nvSpPr>
        <p:spPr>
          <a:xfrm>
            <a:off x="6002020" y="2814320"/>
            <a:ext cx="727075" cy="1847850"/>
          </a:xfrm>
          <a:prstGeom prst="rect">
            <a:avLst/>
          </a:prstGeom>
          <a:noFill/>
          <a:ln w="25400" cmpd="sng">
            <a:solidFill>
              <a:srgbClr val="FF0000"/>
            </a:solidFill>
            <a:prstDash val="solid"/>
          </a:ln>
        </p:spPr>
        <p:txBody>
          <a:bodyPr vert="horz" wrap="square" lIns="91440" tIns="45720" rIns="91440" bIns="45720" numCol="1" anchor="t" anchorCtr="0" compatLnSpc="1"/>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3600" b="0" i="0" u="none" strike="noStrike" cap="none" normalizeH="0" baseline="0" smtClean="0">
              <a:ln>
                <a:noFill/>
              </a:ln>
              <a:solidFill>
                <a:schemeClr val="tx1"/>
              </a:solidFill>
              <a:effectLst/>
              <a:latin typeface="Times New Roman" panose="02020603050405020304" pitchFamily="18" charset="0"/>
              <a:ea typeface="楷体_GB2312" panose="02010609030101010101" pitchFamily="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4" fill="hold" nodeType="clickEffect">
                                  <p:stCondLst>
                                    <p:cond delay="0"/>
                                  </p:stCondLst>
                                  <p:childTnLst>
                                    <p:animEffect transition="out" filter="wipe(down)">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par>
                                <p:cTn id="8" presetID="22" presetClass="exit" presetSubtype="4" fill="hold" grpId="0" nodeType="withEffect">
                                  <p:stCondLst>
                                    <p:cond delay="0"/>
                                  </p:stCondLst>
                                  <p:childTnLst>
                                    <p:animEffect transition="out" filter="wipe(down)">
                                      <p:cBhvr>
                                        <p:cTn id="9" dur="500"/>
                                        <p:tgtEl>
                                          <p:spTgt spid="3"/>
                                        </p:tgtEl>
                                      </p:cBhvr>
                                    </p:animEffect>
                                    <p:set>
                                      <p:cBhvr>
                                        <p:cTn id="10"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Rectangle 2"/>
          <p:cNvSpPr>
            <a:spLocks noGrp="1"/>
          </p:cNvSpPr>
          <p:nvPr>
            <p:ph type="title"/>
          </p:nvPr>
        </p:nvSpPr>
        <p:spPr>
          <a:xfrm>
            <a:off x="782638" y="127635"/>
            <a:ext cx="8385175" cy="1325563"/>
          </a:xfrm>
        </p:spPr>
        <p:txBody>
          <a:bodyPr vert="horz" wrap="square" lIns="91440" tIns="45720" rIns="91440" bIns="45720" anchor="ctr"/>
          <a:p>
            <a:pPr eaLnBrk="1" hangingPunct="1">
              <a:lnSpc>
                <a:spcPts val="4000"/>
              </a:lnSpc>
            </a:pPr>
            <a:r>
              <a:rPr lang="zh-CN" altLang="zh-CN" sz="3600" b="1" dirty="0">
                <a:solidFill>
                  <a:schemeClr val="bg1"/>
                </a:solidFill>
              </a:rPr>
              <a:t>《企业研究开发</a:t>
            </a:r>
            <a:r>
              <a:rPr lang="zh-CN" altLang="en-US" sz="3600" b="1" dirty="0">
                <a:solidFill>
                  <a:schemeClr val="bg1"/>
                </a:solidFill>
              </a:rPr>
              <a:t>项目</a:t>
            </a:r>
            <a:r>
              <a:rPr lang="zh-CN" altLang="zh-CN" sz="3600" b="1" dirty="0">
                <a:solidFill>
                  <a:schemeClr val="bg1"/>
                </a:solidFill>
              </a:rPr>
              <a:t>情况》（</a:t>
            </a:r>
            <a:r>
              <a:rPr lang="en-US" altLang="zh-CN" sz="3600" b="1" dirty="0">
                <a:solidFill>
                  <a:schemeClr val="bg1"/>
                </a:solidFill>
              </a:rPr>
              <a:t>1</a:t>
            </a:r>
            <a:r>
              <a:rPr lang="en-US" altLang="zh-CN" sz="3600" b="1" dirty="0">
                <a:solidFill>
                  <a:schemeClr val="bg1"/>
                </a:solidFill>
              </a:rPr>
              <a:t>07-1</a:t>
            </a:r>
            <a:r>
              <a:rPr lang="zh-CN" altLang="zh-CN" sz="3600" b="1" dirty="0">
                <a:solidFill>
                  <a:schemeClr val="bg1"/>
                </a:solidFill>
              </a:rPr>
              <a:t>）</a:t>
            </a:r>
            <a:endParaRPr lang="zh-CN" altLang="en-US" sz="3600" b="1" dirty="0">
              <a:solidFill>
                <a:schemeClr val="bg1"/>
              </a:solidFill>
            </a:endParaRPr>
          </a:p>
        </p:txBody>
      </p:sp>
      <p:sp>
        <p:nvSpPr>
          <p:cNvPr id="25603" name="Rectangle 3"/>
          <p:cNvSpPr txBox="1">
            <a:spLocks noChangeArrowheads="1"/>
          </p:cNvSpPr>
          <p:nvPr/>
        </p:nvSpPr>
        <p:spPr bwMode="auto">
          <a:xfrm>
            <a:off x="1066800" y="1276350"/>
            <a:ext cx="7817485" cy="4526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ts val="5000"/>
              </a:lnSpc>
              <a:spcBef>
                <a:spcPts val="100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重点指标</a:t>
            </a:r>
            <a:r>
              <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2</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r>
              <a:rPr kumimoji="0" lang="zh-CN"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项目研究开发人员</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r>
              <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8</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endPar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endParaRPr>
          </a:p>
          <a:p>
            <a:pPr marL="0" marR="0" lvl="0" indent="0" algn="l" defTabSz="914400" rtl="0" eaLnBrk="1" fontAlgn="base" latinLnBrk="0" hangingPunct="1">
              <a:lnSpc>
                <a:spcPts val="5000"/>
              </a:lnSpc>
              <a:spcBef>
                <a:spcPts val="1000"/>
              </a:spcBef>
              <a:spcAft>
                <a:spcPct val="0"/>
              </a:spcAft>
              <a:buClrTx/>
              <a:buSzTx/>
              <a:buFont typeface="Arial" panose="020B0604020202020204" pitchFamily="34" charset="0"/>
              <a:buNone/>
              <a:defRPr/>
            </a:pPr>
            <a:r>
              <a:rPr kumimoji="0" altLang="zh-CN"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rPr>
              <a:t>指报告期内编入研究开发项目并实际从事研究开发活动的人员。</a:t>
            </a:r>
            <a:endParaRPr kumimoji="0" altLang="zh-CN"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endParaRPr>
          </a:p>
          <a:p>
            <a:pPr marL="0" marR="0" lvl="0" indent="0" algn="l" defTabSz="914400" rtl="0" eaLnBrk="1" fontAlgn="base" latinLnBrk="0" hangingPunct="1">
              <a:lnSpc>
                <a:spcPts val="5000"/>
              </a:lnSpc>
              <a:spcBef>
                <a:spcPts val="1000"/>
              </a:spcBef>
              <a:spcAft>
                <a:spcPct val="0"/>
              </a:spcAft>
              <a:buClrTx/>
              <a:buSzTx/>
              <a:buFont typeface="Arial" panose="020B0604020202020204" pitchFamily="34" charset="0"/>
              <a:buNone/>
              <a:defRPr/>
            </a:pPr>
            <a:r>
              <a:rPr kumimoji="0" altLang="zh-CN"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rPr>
              <a:t>该指标应与企业有关研究开发会计科目或</a:t>
            </a:r>
            <a:r>
              <a:rPr kumimoji="0" lang="zh-CN"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rPr>
              <a:t>向</a:t>
            </a:r>
            <a:r>
              <a:rPr kumimoji="0" altLang="zh-CN"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rPr>
              <a:t>税务部门提供的有关研究开发辅助账中人员人工费子科目参加该项目人员对应。</a:t>
            </a:r>
            <a:endParaRPr kumimoji="0" altLang="zh-CN"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endParaRPr>
          </a:p>
          <a:p>
            <a:pPr marL="0" marR="0" lvl="0" indent="0" algn="l" defTabSz="914400" rtl="0" eaLnBrk="1" fontAlgn="base" latinLnBrk="0" hangingPunct="1">
              <a:lnSpc>
                <a:spcPts val="5000"/>
              </a:lnSpc>
              <a:spcBef>
                <a:spcPts val="1000"/>
              </a:spcBef>
              <a:spcAft>
                <a:spcPct val="0"/>
              </a:spcAft>
              <a:buClrTx/>
              <a:buSzTx/>
              <a:buFont typeface="Arial" panose="020B0604020202020204" pitchFamily="34" charset="0"/>
              <a:buNone/>
              <a:defRPr/>
            </a:pPr>
            <a:r>
              <a:rPr kumimoji="0" altLang="zh-CN"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若研究开发人员同时参加两个及以上研究开发项目，可重复填报。</a:t>
            </a:r>
            <a:endParaRPr kumimoji="0" altLang="zh-CN"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Rectangle 2"/>
          <p:cNvSpPr>
            <a:spLocks noGrp="1"/>
          </p:cNvSpPr>
          <p:nvPr>
            <p:ph type="title"/>
          </p:nvPr>
        </p:nvSpPr>
        <p:spPr>
          <a:xfrm>
            <a:off x="782638" y="127635"/>
            <a:ext cx="8385175" cy="1325563"/>
          </a:xfrm>
        </p:spPr>
        <p:txBody>
          <a:bodyPr vert="horz" wrap="square" lIns="91440" tIns="45720" rIns="91440" bIns="45720" anchor="ctr"/>
          <a:p>
            <a:pPr eaLnBrk="1" hangingPunct="1">
              <a:lnSpc>
                <a:spcPts val="4000"/>
              </a:lnSpc>
            </a:pPr>
            <a:r>
              <a:rPr lang="zh-CN" altLang="zh-CN" sz="3600" b="1" dirty="0">
                <a:solidFill>
                  <a:schemeClr val="bg1"/>
                </a:solidFill>
              </a:rPr>
              <a:t>《企业研究开发</a:t>
            </a:r>
            <a:r>
              <a:rPr lang="zh-CN" altLang="en-US" sz="3600" b="1" dirty="0">
                <a:solidFill>
                  <a:schemeClr val="bg1"/>
                </a:solidFill>
              </a:rPr>
              <a:t>项目</a:t>
            </a:r>
            <a:r>
              <a:rPr lang="zh-CN" altLang="zh-CN" sz="3600" b="1" dirty="0">
                <a:solidFill>
                  <a:schemeClr val="bg1"/>
                </a:solidFill>
              </a:rPr>
              <a:t>情况》（</a:t>
            </a:r>
            <a:r>
              <a:rPr lang="en-US" altLang="zh-CN" sz="3600" b="1" dirty="0">
                <a:solidFill>
                  <a:schemeClr val="bg1"/>
                </a:solidFill>
              </a:rPr>
              <a:t>1</a:t>
            </a:r>
            <a:r>
              <a:rPr lang="en-US" altLang="zh-CN" sz="3600" b="1" dirty="0">
                <a:solidFill>
                  <a:schemeClr val="bg1"/>
                </a:solidFill>
              </a:rPr>
              <a:t>07-1</a:t>
            </a:r>
            <a:r>
              <a:rPr lang="zh-CN" altLang="zh-CN" sz="3600" b="1" dirty="0">
                <a:solidFill>
                  <a:schemeClr val="bg1"/>
                </a:solidFill>
              </a:rPr>
              <a:t>）</a:t>
            </a:r>
            <a:endParaRPr lang="zh-CN" altLang="en-US" sz="3600" b="1" dirty="0">
              <a:solidFill>
                <a:schemeClr val="bg1"/>
              </a:solidFill>
            </a:endParaRPr>
          </a:p>
        </p:txBody>
      </p:sp>
      <p:sp>
        <p:nvSpPr>
          <p:cNvPr id="25603" name="Rectangle 3"/>
          <p:cNvSpPr txBox="1">
            <a:spLocks noChangeArrowheads="1"/>
          </p:cNvSpPr>
          <p:nvPr/>
        </p:nvSpPr>
        <p:spPr bwMode="auto">
          <a:xfrm>
            <a:off x="1082040" y="3467100"/>
            <a:ext cx="7787005" cy="259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ts val="5000"/>
              </a:lnSpc>
              <a:spcBef>
                <a:spcPts val="1000"/>
              </a:spcBef>
              <a:spcAft>
                <a:spcPct val="0"/>
              </a:spcAft>
              <a:buClrTx/>
              <a:buSzTx/>
              <a:buFont typeface="Arial" panose="020B0604020202020204" pitchFamily="34" charset="0"/>
              <a:buNone/>
              <a:defRPr/>
            </a:pPr>
            <a:r>
              <a:rPr kumimoji="0" altLang="zh-CN"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rPr>
              <a:t>指报告期内研究开发项目中研究开发人员实际工作的时间总和，按月计算。</a:t>
            </a:r>
            <a:endParaRPr kumimoji="0" altLang="zh-CN"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endParaRPr>
          </a:p>
          <a:p>
            <a:pPr marL="0" marR="0" lvl="0" indent="0" algn="l" defTabSz="914400" rtl="0" eaLnBrk="1" fontAlgn="base" latinLnBrk="0" hangingPunct="1">
              <a:lnSpc>
                <a:spcPts val="5000"/>
              </a:lnSpc>
              <a:spcBef>
                <a:spcPts val="1000"/>
              </a:spcBef>
              <a:spcAft>
                <a:spcPct val="0"/>
              </a:spcAft>
              <a:buClrTx/>
              <a:buSzTx/>
              <a:buFont typeface="Arial" panose="020B0604020202020204" pitchFamily="34" charset="0"/>
              <a:buNone/>
              <a:defRPr/>
            </a:pPr>
            <a:endParaRPr kumimoji="0" altLang="zh-CN"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endParaRPr>
          </a:p>
        </p:txBody>
      </p:sp>
      <p:pic>
        <p:nvPicPr>
          <p:cNvPr id="2" name="图片 1" descr="$MMSWI5F]HG070QC(MT8~3S"/>
          <p:cNvPicPr>
            <a:picLocks noChangeAspect="1"/>
          </p:cNvPicPr>
          <p:nvPr/>
        </p:nvPicPr>
        <p:blipFill>
          <a:blip r:embed="rId1"/>
          <a:stretch>
            <a:fillRect/>
          </a:stretch>
        </p:blipFill>
        <p:spPr>
          <a:xfrm>
            <a:off x="62230" y="1453515"/>
            <a:ext cx="9018905" cy="2013585"/>
          </a:xfrm>
          <a:prstGeom prst="rect">
            <a:avLst/>
          </a:prstGeom>
        </p:spPr>
      </p:pic>
      <p:sp>
        <p:nvSpPr>
          <p:cNvPr id="3" name="矩形 2"/>
          <p:cNvSpPr/>
          <p:nvPr/>
        </p:nvSpPr>
        <p:spPr>
          <a:xfrm>
            <a:off x="6728460" y="1536700"/>
            <a:ext cx="866775" cy="1847850"/>
          </a:xfrm>
          <a:prstGeom prst="rect">
            <a:avLst/>
          </a:prstGeom>
          <a:noFill/>
          <a:ln w="25400" cmpd="sng">
            <a:solidFill>
              <a:srgbClr val="FF0000"/>
            </a:solidFill>
            <a:prstDash val="solid"/>
          </a:ln>
        </p:spPr>
        <p:txBody>
          <a:bodyPr vert="horz" wrap="square" lIns="91440" tIns="45720" rIns="91440" bIns="45720" numCol="1" anchor="t" anchorCtr="0" compatLnSpc="1"/>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3600" b="0" i="0" u="none" strike="noStrike" cap="none" normalizeH="0" baseline="0" smtClean="0">
              <a:ln>
                <a:noFill/>
              </a:ln>
              <a:solidFill>
                <a:schemeClr val="tx1"/>
              </a:solidFill>
              <a:effectLst/>
              <a:latin typeface="Times New Roman" panose="02020603050405020304" pitchFamily="18" charset="0"/>
              <a:ea typeface="楷体_GB2312" panose="02010609030101010101" pitchFamily="1"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7" name="Rectangle 2"/>
          <p:cNvSpPr>
            <a:spLocks noGrp="1"/>
          </p:cNvSpPr>
          <p:nvPr>
            <p:ph type="title"/>
          </p:nvPr>
        </p:nvSpPr>
        <p:spPr>
          <a:xfrm>
            <a:off x="802640" y="995363"/>
            <a:ext cx="7886700" cy="1325562"/>
          </a:xfrm>
        </p:spPr>
        <p:txBody>
          <a:bodyPr vert="horz" wrap="square" lIns="91440" tIns="45720" rIns="91440" bIns="45720" anchor="ctr"/>
          <a:p>
            <a:pPr algn="ctr" eaLnBrk="1" hangingPunct="1"/>
            <a:r>
              <a:rPr lang="zh-CN" altLang="en-US" b="1" dirty="0">
                <a:solidFill>
                  <a:schemeClr val="bg1"/>
                </a:solidFill>
                <a:latin typeface="Arial" panose="020B0604020202020204" pitchFamily="34" charset="0"/>
              </a:rPr>
              <a:t>培训内容</a:t>
            </a:r>
            <a:endParaRPr lang="zh-CN" altLang="en-US" b="1" dirty="0">
              <a:solidFill>
                <a:schemeClr val="bg1"/>
              </a:solidFill>
            </a:endParaRPr>
          </a:p>
        </p:txBody>
      </p:sp>
      <p:sp>
        <p:nvSpPr>
          <p:cNvPr id="4098" name="Rectangle 3"/>
          <p:cNvSpPr txBox="1"/>
          <p:nvPr/>
        </p:nvSpPr>
        <p:spPr>
          <a:xfrm>
            <a:off x="1026160" y="2320925"/>
            <a:ext cx="7581900" cy="3476625"/>
          </a:xfrm>
          <a:prstGeom prst="rect">
            <a:avLst/>
          </a:prstGeom>
          <a:noFill/>
          <a:ln w="9525">
            <a:noFill/>
          </a:ln>
        </p:spPr>
        <p:txBody>
          <a:bodyPr anchor="t"/>
          <a:p>
            <a:pPr marL="228600" indent="-228600">
              <a:lnSpc>
                <a:spcPct val="150000"/>
              </a:lnSpc>
              <a:spcBef>
                <a:spcPts val="1000"/>
              </a:spcBef>
            </a:pPr>
            <a:r>
              <a:rPr lang="zh-CN" altLang="en-US" sz="3600" b="1" dirty="0">
                <a:solidFill>
                  <a:schemeClr val="bg1"/>
                </a:solidFill>
                <a:latin typeface="Calibri" panose="020F0502020204030204" pitchFamily="34" charset="0"/>
                <a:ea typeface="宋体" panose="02010600030101010101" pitchFamily="2" charset="-122"/>
              </a:rPr>
              <a:t>一、报表</a:t>
            </a:r>
            <a:r>
              <a:rPr lang="zh-CN" altLang="en-US" sz="3600" b="1" dirty="0">
                <a:solidFill>
                  <a:schemeClr val="bg1"/>
                </a:solidFill>
                <a:latin typeface="Arial" panose="020B0604020202020204" pitchFamily="34" charset="0"/>
                <a:ea typeface="宋体" panose="02010600030101010101" pitchFamily="2" charset="-122"/>
              </a:rPr>
              <a:t>基本情况</a:t>
            </a:r>
            <a:endParaRPr lang="en-US" altLang="zh-CN" sz="3600" b="1" dirty="0">
              <a:solidFill>
                <a:schemeClr val="bg1"/>
              </a:solidFill>
              <a:latin typeface="Calibri" panose="020F0502020204030204" pitchFamily="34" charset="0"/>
              <a:ea typeface="宋体" panose="02010600030101010101" pitchFamily="2" charset="-122"/>
            </a:endParaRPr>
          </a:p>
          <a:p>
            <a:pPr marL="228600" indent="-228600">
              <a:lnSpc>
                <a:spcPct val="150000"/>
              </a:lnSpc>
              <a:spcBef>
                <a:spcPts val="1000"/>
              </a:spcBef>
            </a:pPr>
            <a:r>
              <a:rPr lang="zh-CN" altLang="zh-CN" sz="3600" b="1" dirty="0">
                <a:solidFill>
                  <a:schemeClr val="bg1"/>
                </a:solidFill>
                <a:latin typeface="Calibri" panose="020F0502020204030204" pitchFamily="34" charset="0"/>
                <a:ea typeface="宋体" panose="02010600030101010101" pitchFamily="2" charset="-122"/>
              </a:rPr>
              <a:t>二、填报须知</a:t>
            </a:r>
            <a:endParaRPr lang="zh-CN" altLang="zh-CN" sz="3600" b="1" dirty="0">
              <a:solidFill>
                <a:schemeClr val="bg1"/>
              </a:solidFill>
              <a:latin typeface="Calibri" panose="020F0502020204030204" pitchFamily="34" charset="0"/>
              <a:ea typeface="宋体" panose="02010600030101010101" pitchFamily="2" charset="-122"/>
            </a:endParaRPr>
          </a:p>
          <a:p>
            <a:pPr marL="228600" indent="-228600">
              <a:lnSpc>
                <a:spcPct val="150000"/>
              </a:lnSpc>
              <a:spcBef>
                <a:spcPts val="1000"/>
              </a:spcBef>
            </a:pPr>
            <a:endParaRPr lang="zh-CN" altLang="zh-CN" sz="3600" b="1" dirty="0">
              <a:solidFill>
                <a:schemeClr val="bg1"/>
              </a:solidFill>
              <a:latin typeface="Calibri" panose="020F0502020204030204" pitchFamily="34" charset="0"/>
              <a:ea typeface="宋体" panose="02010600030101010101" pitchFamily="2" charset="-122"/>
            </a:endParaRPr>
          </a:p>
          <a:p>
            <a:pPr marL="228600" indent="-228600">
              <a:lnSpc>
                <a:spcPct val="150000"/>
              </a:lnSpc>
              <a:spcBef>
                <a:spcPts val="1000"/>
              </a:spcBef>
            </a:pPr>
            <a:endParaRPr lang="zh-CN" altLang="en-US" sz="3600" b="1" dirty="0">
              <a:solidFill>
                <a:schemeClr val="bg1"/>
              </a:solidFill>
              <a:latin typeface="Calibri" panose="020F0502020204030204" pitchFamily="34" charset="0"/>
              <a:ea typeface="宋体" panose="02010600030101010101"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054735" y="1371600"/>
            <a:ext cx="7545705" cy="4114800"/>
          </a:xfrm>
        </p:spPr>
        <p:txBody>
          <a:bodyPr/>
          <a:p>
            <a:pPr>
              <a:lnSpc>
                <a:spcPct val="150000"/>
              </a:lnSpc>
            </a:pPr>
            <a:r>
              <a:rPr lang="zh-CN" b="1" kern="1200" noProof="0" dirty="0" smtClean="0">
                <a:ln>
                  <a:noFill/>
                </a:ln>
                <a:solidFill>
                  <a:schemeClr val="bg1"/>
                </a:solidFill>
                <a:effectLst/>
                <a:uLnTx/>
                <a:uFillTx/>
                <a:latin typeface="Calibri" panose="020F0502020204030204" pitchFamily="34" charset="0"/>
                <a:ea typeface="宋体" panose="02010600030101010101" pitchFamily="2" charset="-122"/>
                <a:sym typeface="+mn-ea"/>
              </a:rPr>
              <a:t>例子：</a:t>
            </a:r>
            <a:endParaRPr lang="zh-CN" b="1" kern="1200" noProof="0" dirty="0" smtClean="0">
              <a:ln>
                <a:noFill/>
              </a:ln>
              <a:solidFill>
                <a:schemeClr val="bg1"/>
              </a:solidFill>
              <a:effectLst/>
              <a:uLnTx/>
              <a:uFillTx/>
              <a:latin typeface="Calibri" panose="020F0502020204030204" pitchFamily="34" charset="0"/>
              <a:ea typeface="宋体" panose="02010600030101010101" pitchFamily="2" charset="-122"/>
              <a:sym typeface="+mn-ea"/>
            </a:endParaRPr>
          </a:p>
          <a:p>
            <a:pPr>
              <a:lnSpc>
                <a:spcPct val="150000"/>
              </a:lnSpc>
            </a:pPr>
            <a:r>
              <a:rPr altLang="zh-CN" b="1" kern="1200" noProof="0" dirty="0" smtClean="0">
                <a:ln>
                  <a:noFill/>
                </a:ln>
                <a:solidFill>
                  <a:schemeClr val="bg1"/>
                </a:solidFill>
                <a:effectLst/>
                <a:uLnTx/>
                <a:uFillTx/>
                <a:latin typeface="Calibri" panose="020F0502020204030204" pitchFamily="34" charset="0"/>
                <a:ea typeface="宋体" panose="02010600030101010101" pitchFamily="2" charset="-122"/>
                <a:sym typeface="+mn-ea"/>
              </a:rPr>
              <a:t>某研究开发项目有</a:t>
            </a:r>
            <a:r>
              <a:rPr lang="en-US" b="1" kern="1200" noProof="0" dirty="0" smtClean="0">
                <a:ln>
                  <a:noFill/>
                </a:ln>
                <a:solidFill>
                  <a:schemeClr val="bg1"/>
                </a:solidFill>
                <a:effectLst/>
                <a:uLnTx/>
                <a:uFillTx/>
                <a:latin typeface="Calibri" panose="020F0502020204030204" pitchFamily="34" charset="0"/>
                <a:ea typeface="宋体" panose="02010600030101010101" pitchFamily="2" charset="-122"/>
                <a:sym typeface="+mn-ea"/>
              </a:rPr>
              <a:t>3</a:t>
            </a:r>
            <a:r>
              <a:rPr altLang="zh-CN" b="1" kern="1200" noProof="0" dirty="0" smtClean="0">
                <a:ln>
                  <a:noFill/>
                </a:ln>
                <a:solidFill>
                  <a:schemeClr val="bg1"/>
                </a:solidFill>
                <a:effectLst/>
                <a:uLnTx/>
                <a:uFillTx/>
                <a:latin typeface="Calibri" panose="020F0502020204030204" pitchFamily="34" charset="0"/>
                <a:ea typeface="宋体" panose="02010600030101010101" pitchFamily="2" charset="-122"/>
                <a:sym typeface="+mn-ea"/>
              </a:rPr>
              <a:t>个研究开发人员，</a:t>
            </a:r>
            <a:r>
              <a:rPr lang="zh-CN" b="1" kern="1200" noProof="0" dirty="0" smtClean="0">
                <a:ln>
                  <a:noFill/>
                </a:ln>
                <a:solidFill>
                  <a:schemeClr val="bg1"/>
                </a:solidFill>
                <a:effectLst/>
                <a:uLnTx/>
                <a:uFillTx/>
                <a:latin typeface="Calibri" panose="020F0502020204030204" pitchFamily="34" charset="0"/>
                <a:ea typeface="宋体" panose="02010600030101010101" pitchFamily="2" charset="-122"/>
                <a:sym typeface="+mn-ea"/>
              </a:rPr>
              <a:t>其中</a:t>
            </a:r>
            <a:r>
              <a:rPr lang="en-US" b="1" kern="1200" noProof="0" dirty="0" smtClean="0">
                <a:ln>
                  <a:noFill/>
                </a:ln>
                <a:solidFill>
                  <a:schemeClr val="bg1"/>
                </a:solidFill>
                <a:effectLst/>
                <a:uLnTx/>
                <a:uFillTx/>
                <a:latin typeface="Calibri" panose="020F0502020204030204" pitchFamily="34" charset="0"/>
                <a:ea typeface="宋体" panose="02010600030101010101" pitchFamily="2" charset="-122"/>
                <a:sym typeface="+mn-ea"/>
              </a:rPr>
              <a:t>2</a:t>
            </a:r>
            <a:r>
              <a:rPr lang="zh-CN" altLang="en-US" b="1" kern="1200" noProof="0" dirty="0" smtClean="0">
                <a:ln>
                  <a:noFill/>
                </a:ln>
                <a:solidFill>
                  <a:schemeClr val="bg1"/>
                </a:solidFill>
                <a:effectLst/>
                <a:uLnTx/>
                <a:uFillTx/>
                <a:latin typeface="Calibri" panose="020F0502020204030204" pitchFamily="34" charset="0"/>
                <a:ea typeface="宋体" panose="02010600030101010101" pitchFamily="2" charset="-122"/>
                <a:sym typeface="+mn-ea"/>
              </a:rPr>
              <a:t>人</a:t>
            </a:r>
            <a:r>
              <a:rPr altLang="zh-CN" b="1" kern="1200" noProof="0" dirty="0" smtClean="0">
                <a:ln>
                  <a:noFill/>
                </a:ln>
                <a:solidFill>
                  <a:schemeClr val="bg1"/>
                </a:solidFill>
                <a:effectLst/>
                <a:uLnTx/>
                <a:uFillTx/>
                <a:latin typeface="Calibri" panose="020F0502020204030204" pitchFamily="34" charset="0"/>
                <a:ea typeface="宋体" panose="02010600030101010101" pitchFamily="2" charset="-122"/>
                <a:sym typeface="+mn-ea"/>
              </a:rPr>
              <a:t>的工作时间为</a:t>
            </a:r>
            <a:r>
              <a:rPr lang="en-US" b="1" kern="1200" noProof="0" dirty="0" smtClean="0">
                <a:ln>
                  <a:noFill/>
                </a:ln>
                <a:solidFill>
                  <a:schemeClr val="bg1"/>
                </a:solidFill>
                <a:effectLst/>
                <a:uLnTx/>
                <a:uFillTx/>
                <a:latin typeface="Calibri" panose="020F0502020204030204" pitchFamily="34" charset="0"/>
                <a:ea typeface="宋体" panose="02010600030101010101" pitchFamily="2" charset="-122"/>
                <a:sym typeface="+mn-ea"/>
              </a:rPr>
              <a:t>9</a:t>
            </a:r>
            <a:r>
              <a:rPr altLang="zh-CN" b="1" kern="1200" noProof="0" dirty="0" smtClean="0">
                <a:ln>
                  <a:noFill/>
                </a:ln>
                <a:solidFill>
                  <a:schemeClr val="bg1"/>
                </a:solidFill>
                <a:effectLst/>
                <a:uLnTx/>
                <a:uFillTx/>
                <a:latin typeface="Calibri" panose="020F0502020204030204" pitchFamily="34" charset="0"/>
                <a:ea typeface="宋体" panose="02010600030101010101" pitchFamily="2" charset="-122"/>
                <a:sym typeface="+mn-ea"/>
              </a:rPr>
              <a:t>个月</a:t>
            </a:r>
            <a:r>
              <a:rPr lang="zh-CN" b="1" kern="1200" noProof="0" dirty="0" smtClean="0">
                <a:ln>
                  <a:noFill/>
                </a:ln>
                <a:solidFill>
                  <a:schemeClr val="bg1"/>
                </a:solidFill>
                <a:effectLst/>
                <a:uLnTx/>
                <a:uFillTx/>
                <a:latin typeface="Calibri" panose="020F0502020204030204" pitchFamily="34" charset="0"/>
                <a:ea typeface="宋体" panose="02010600030101010101" pitchFamily="2" charset="-122"/>
                <a:sym typeface="+mn-ea"/>
              </a:rPr>
              <a:t>，另外</a:t>
            </a:r>
            <a:r>
              <a:rPr lang="en-US" altLang="zh-CN" b="1" kern="1200" noProof="0" dirty="0" smtClean="0">
                <a:ln>
                  <a:noFill/>
                </a:ln>
                <a:solidFill>
                  <a:schemeClr val="bg1"/>
                </a:solidFill>
                <a:effectLst/>
                <a:uLnTx/>
                <a:uFillTx/>
                <a:latin typeface="Calibri" panose="020F0502020204030204" pitchFamily="34" charset="0"/>
                <a:ea typeface="宋体" panose="02010600030101010101" pitchFamily="2" charset="-122"/>
                <a:sym typeface="+mn-ea"/>
              </a:rPr>
              <a:t>1</a:t>
            </a:r>
            <a:r>
              <a:rPr lang="zh-CN" altLang="en-US" b="1" kern="1200" noProof="0" dirty="0" smtClean="0">
                <a:ln>
                  <a:noFill/>
                </a:ln>
                <a:solidFill>
                  <a:schemeClr val="bg1"/>
                </a:solidFill>
                <a:effectLst/>
                <a:uLnTx/>
                <a:uFillTx/>
                <a:latin typeface="Calibri" panose="020F0502020204030204" pitchFamily="34" charset="0"/>
                <a:ea typeface="宋体" panose="02010600030101010101" pitchFamily="2" charset="-122"/>
                <a:sym typeface="+mn-ea"/>
              </a:rPr>
              <a:t>人的工作时间为</a:t>
            </a:r>
            <a:r>
              <a:rPr altLang="zh-CN" b="1" kern="1200" noProof="0" dirty="0" smtClean="0">
                <a:ln>
                  <a:noFill/>
                </a:ln>
                <a:solidFill>
                  <a:schemeClr val="bg1"/>
                </a:solidFill>
                <a:effectLst/>
                <a:uLnTx/>
                <a:uFillTx/>
                <a:latin typeface="Calibri" panose="020F0502020204030204" pitchFamily="34" charset="0"/>
                <a:ea typeface="宋体" panose="02010600030101010101" pitchFamily="2" charset="-122"/>
                <a:sym typeface="+mn-ea"/>
              </a:rPr>
              <a:t>10个月，则该项目人员实际工作时间=</a:t>
            </a:r>
            <a:r>
              <a:rPr lang="en-US" b="1" kern="1200" noProof="0" dirty="0" smtClean="0">
                <a:ln>
                  <a:noFill/>
                </a:ln>
                <a:solidFill>
                  <a:schemeClr val="bg1"/>
                </a:solidFill>
                <a:effectLst/>
                <a:uLnTx/>
                <a:uFillTx/>
                <a:latin typeface="Calibri" panose="020F0502020204030204" pitchFamily="34" charset="0"/>
                <a:ea typeface="宋体" panose="02010600030101010101" pitchFamily="2" charset="-122"/>
                <a:sym typeface="+mn-ea"/>
              </a:rPr>
              <a:t>2</a:t>
            </a:r>
            <a:r>
              <a:rPr altLang="zh-CN" b="1" kern="1200" noProof="0" dirty="0" smtClean="0">
                <a:ln>
                  <a:noFill/>
                </a:ln>
                <a:solidFill>
                  <a:schemeClr val="bg1"/>
                </a:solidFill>
                <a:effectLst/>
                <a:uLnTx/>
                <a:uFillTx/>
                <a:latin typeface="Calibri" panose="020F0502020204030204" pitchFamily="34" charset="0"/>
                <a:ea typeface="宋体" panose="02010600030101010101" pitchFamily="2" charset="-122"/>
                <a:sym typeface="+mn-ea"/>
              </a:rPr>
              <a:t>×</a:t>
            </a:r>
            <a:r>
              <a:rPr lang="en-US" b="1" kern="1200" noProof="0" dirty="0" smtClean="0">
                <a:ln>
                  <a:noFill/>
                </a:ln>
                <a:solidFill>
                  <a:schemeClr val="bg1"/>
                </a:solidFill>
                <a:effectLst/>
                <a:uLnTx/>
                <a:uFillTx/>
                <a:latin typeface="Calibri" panose="020F0502020204030204" pitchFamily="34" charset="0"/>
                <a:ea typeface="宋体" panose="02010600030101010101" pitchFamily="2" charset="-122"/>
                <a:sym typeface="+mn-ea"/>
              </a:rPr>
              <a:t>9</a:t>
            </a:r>
            <a:r>
              <a:rPr altLang="zh-CN" b="1" kern="1200" noProof="0" dirty="0" smtClean="0">
                <a:ln>
                  <a:noFill/>
                </a:ln>
                <a:solidFill>
                  <a:schemeClr val="bg1"/>
                </a:solidFill>
                <a:effectLst/>
                <a:uLnTx/>
                <a:uFillTx/>
                <a:latin typeface="Calibri" panose="020F0502020204030204" pitchFamily="34" charset="0"/>
                <a:ea typeface="宋体" panose="02010600030101010101" pitchFamily="2" charset="-122"/>
                <a:sym typeface="+mn-ea"/>
              </a:rPr>
              <a:t>+1×10=</a:t>
            </a:r>
            <a:r>
              <a:rPr lang="en-US" b="1" kern="1200" noProof="0" dirty="0" smtClean="0">
                <a:ln>
                  <a:noFill/>
                </a:ln>
                <a:solidFill>
                  <a:schemeClr val="bg1"/>
                </a:solidFill>
                <a:effectLst/>
                <a:uLnTx/>
                <a:uFillTx/>
                <a:latin typeface="Calibri" panose="020F0502020204030204" pitchFamily="34" charset="0"/>
                <a:ea typeface="宋体" panose="02010600030101010101" pitchFamily="2" charset="-122"/>
                <a:sym typeface="+mn-ea"/>
              </a:rPr>
              <a:t>28</a:t>
            </a:r>
            <a:r>
              <a:rPr altLang="zh-CN" b="1" kern="1200" noProof="0" dirty="0" smtClean="0">
                <a:ln>
                  <a:noFill/>
                </a:ln>
                <a:solidFill>
                  <a:schemeClr val="bg1"/>
                </a:solidFill>
                <a:effectLst/>
                <a:uLnTx/>
                <a:uFillTx/>
                <a:latin typeface="Calibri" panose="020F0502020204030204" pitchFamily="34" charset="0"/>
                <a:ea typeface="宋体" panose="02010600030101010101" pitchFamily="2" charset="-122"/>
                <a:sym typeface="+mn-ea"/>
              </a:rPr>
              <a:t>（人月）。</a:t>
            </a:r>
            <a:endParaRPr kumimoji="0" altLang="zh-CN"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endParaRPr>
          </a:p>
          <a:p>
            <a:pPr>
              <a:lnSpc>
                <a:spcPct val="150000"/>
              </a:lnSpc>
            </a:pPr>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066800" y="1981200"/>
            <a:ext cx="7854950" cy="4114800"/>
          </a:xfrm>
        </p:spPr>
        <p:txBody>
          <a:bodyPr/>
          <a:p>
            <a:pPr>
              <a:lnSpc>
                <a:spcPct val="150000"/>
              </a:lnSpc>
            </a:pPr>
            <a:r>
              <a:rPr altLang="zh-CN" b="1" kern="1200" noProof="0" dirty="0" smtClean="0">
                <a:ln>
                  <a:noFill/>
                </a:ln>
                <a:solidFill>
                  <a:schemeClr val="bg1"/>
                </a:solidFill>
                <a:effectLst/>
                <a:uLnTx/>
                <a:uFillTx/>
                <a:latin typeface="Calibri" panose="020F0502020204030204" pitchFamily="34" charset="0"/>
                <a:ea typeface="宋体" panose="02010600030101010101" pitchFamily="2" charset="-122"/>
                <a:sym typeface="+mn-ea"/>
              </a:rPr>
              <a:t>对于同时参加两个及以上项目的人员，应按项目分别计算工作时间，但每人在报告期内的实际工作时间不得超过12个月。</a:t>
            </a:r>
            <a:endParaRPr lang="zh-CN" altLang="en-US"/>
          </a:p>
        </p:txBody>
      </p:sp>
      <p:sp>
        <p:nvSpPr>
          <p:cNvPr id="19457" name="Rectangle 2"/>
          <p:cNvSpPr>
            <a:spLocks noGrp="1"/>
          </p:cNvSpPr>
          <p:nvPr/>
        </p:nvSpPr>
        <p:spPr>
          <a:xfrm>
            <a:off x="782638" y="127635"/>
            <a:ext cx="8385175" cy="1325563"/>
          </a:xfrm>
          <a:prstGeom prst="rect">
            <a:avLst/>
          </a:prstGeom>
          <a:noFill/>
          <a:ln>
            <a:noFill/>
          </a:ln>
        </p:spPr>
        <p:txBody>
          <a:bodyPr vert="horz" wrap="square" lIns="91440" tIns="45720" rIns="91440" bIns="45720" numCol="1" anchor="ctr" anchorCtr="0" compatLnSpc="1"/>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9pPr>
          </a:lstStyle>
          <a:p>
            <a:pPr eaLnBrk="1" hangingPunct="1">
              <a:lnSpc>
                <a:spcPts val="4000"/>
              </a:lnSpc>
            </a:pPr>
            <a:r>
              <a:rPr lang="zh-CN" altLang="zh-CN" sz="3600" b="1" dirty="0">
                <a:solidFill>
                  <a:schemeClr val="bg1"/>
                </a:solidFill>
              </a:rPr>
              <a:t>《企业研究开发</a:t>
            </a:r>
            <a:r>
              <a:rPr lang="zh-CN" altLang="en-US" sz="3600" b="1" dirty="0">
                <a:solidFill>
                  <a:schemeClr val="bg1"/>
                </a:solidFill>
              </a:rPr>
              <a:t>项目</a:t>
            </a:r>
            <a:r>
              <a:rPr lang="zh-CN" altLang="zh-CN" sz="3600" b="1" dirty="0">
                <a:solidFill>
                  <a:schemeClr val="bg1"/>
                </a:solidFill>
              </a:rPr>
              <a:t>情况》（</a:t>
            </a:r>
            <a:r>
              <a:rPr lang="en-US" altLang="zh-CN" sz="3600" b="1" dirty="0">
                <a:solidFill>
                  <a:schemeClr val="bg1"/>
                </a:solidFill>
              </a:rPr>
              <a:t>1</a:t>
            </a:r>
            <a:r>
              <a:rPr lang="en-US" altLang="zh-CN" sz="3600" b="1" dirty="0">
                <a:solidFill>
                  <a:schemeClr val="bg1"/>
                </a:solidFill>
              </a:rPr>
              <a:t>07-1</a:t>
            </a:r>
            <a:r>
              <a:rPr lang="zh-CN" altLang="zh-CN" sz="3600" b="1" dirty="0">
                <a:solidFill>
                  <a:schemeClr val="bg1"/>
                </a:solidFill>
              </a:rPr>
              <a:t>）</a:t>
            </a:r>
            <a:endParaRPr lang="zh-CN" altLang="en-US" sz="3600" b="1" dirty="0">
              <a:solidFill>
                <a:schemeClr val="bg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Rectangle 2"/>
          <p:cNvSpPr>
            <a:spLocks noGrp="1"/>
          </p:cNvSpPr>
          <p:nvPr>
            <p:ph type="title"/>
          </p:nvPr>
        </p:nvSpPr>
        <p:spPr>
          <a:xfrm>
            <a:off x="595313" y="631825"/>
            <a:ext cx="8385175" cy="1325563"/>
          </a:xfrm>
        </p:spPr>
        <p:txBody>
          <a:bodyPr vert="horz" wrap="square" lIns="91440" tIns="45720" rIns="91440" bIns="45720" anchor="ctr"/>
          <a:p>
            <a:pPr eaLnBrk="1" hangingPunct="1">
              <a:lnSpc>
                <a:spcPts val="4000"/>
              </a:lnSpc>
            </a:pPr>
            <a:r>
              <a:rPr lang="zh-CN" altLang="zh-CN" sz="3600" b="1" dirty="0">
                <a:solidFill>
                  <a:schemeClr val="bg1"/>
                </a:solidFill>
              </a:rPr>
              <a:t>《企业研究开发</a:t>
            </a:r>
            <a:r>
              <a:rPr lang="zh-CN" altLang="en-US" sz="3600" b="1" dirty="0">
                <a:solidFill>
                  <a:schemeClr val="bg1"/>
                </a:solidFill>
              </a:rPr>
              <a:t>项目</a:t>
            </a:r>
            <a:r>
              <a:rPr lang="zh-CN" altLang="zh-CN" sz="3600" b="1" dirty="0">
                <a:solidFill>
                  <a:schemeClr val="bg1"/>
                </a:solidFill>
              </a:rPr>
              <a:t>情况》（</a:t>
            </a:r>
            <a:r>
              <a:rPr lang="en-US" altLang="zh-CN" sz="3600" b="1" dirty="0">
                <a:solidFill>
                  <a:schemeClr val="bg1"/>
                </a:solidFill>
              </a:rPr>
              <a:t>1</a:t>
            </a:r>
            <a:r>
              <a:rPr lang="en-US" altLang="zh-CN" sz="3600" b="1" dirty="0">
                <a:solidFill>
                  <a:schemeClr val="bg1"/>
                </a:solidFill>
              </a:rPr>
              <a:t>07-1</a:t>
            </a:r>
            <a:r>
              <a:rPr lang="zh-CN" altLang="zh-CN" sz="3600" b="1" dirty="0">
                <a:solidFill>
                  <a:schemeClr val="bg1"/>
                </a:solidFill>
              </a:rPr>
              <a:t>）</a:t>
            </a:r>
            <a:endParaRPr lang="zh-CN" altLang="en-US" sz="3600" b="1" dirty="0">
              <a:solidFill>
                <a:schemeClr val="bg1"/>
              </a:solidFill>
            </a:endParaRPr>
          </a:p>
        </p:txBody>
      </p:sp>
      <p:sp>
        <p:nvSpPr>
          <p:cNvPr id="26627" name="Rectangle 3"/>
          <p:cNvSpPr txBox="1">
            <a:spLocks noChangeArrowheads="1"/>
          </p:cNvSpPr>
          <p:nvPr/>
        </p:nvSpPr>
        <p:spPr bwMode="auto">
          <a:xfrm>
            <a:off x="1025525" y="1770380"/>
            <a:ext cx="7817485" cy="4526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ts val="5000"/>
              </a:lnSpc>
              <a:spcBef>
                <a:spcPts val="100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重点指标</a:t>
            </a:r>
            <a:r>
              <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3</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：本年</a:t>
            </a:r>
            <a:r>
              <a:rPr kumimoji="0" lang="zh-CN"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项目</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经费支出（</a:t>
            </a:r>
            <a:r>
              <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10</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endPar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endParaRPr>
          </a:p>
          <a:p>
            <a:pPr marL="342900" marR="0" lvl="0" indent="-342900" algn="l" defTabSz="914400" rtl="0" eaLnBrk="1" fontAlgn="base" latinLnBrk="0" hangingPunct="1">
              <a:lnSpc>
                <a:spcPts val="5000"/>
              </a:lnSpc>
              <a:spcBef>
                <a:spcPts val="1000"/>
              </a:spcBef>
              <a:spcAft>
                <a:spcPct val="0"/>
              </a:spcAft>
              <a:buClrTx/>
              <a:buSzTx/>
              <a:buFont typeface="Wingdings" panose="05000000000000000000" pitchFamily="2" charset="2"/>
              <a:buChar char="Ø"/>
              <a:defRPr/>
            </a:pPr>
            <a:endParaRPr kumimoji="0" lang="en-US" altLang="zh-CN"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endParaRPr>
          </a:p>
        </p:txBody>
      </p:sp>
      <p:pic>
        <p:nvPicPr>
          <p:cNvPr id="3" name="图片 2" descr="$MMSWI5F]HG070QC(MT8~3S"/>
          <p:cNvPicPr>
            <a:picLocks noChangeAspect="1"/>
          </p:cNvPicPr>
          <p:nvPr/>
        </p:nvPicPr>
        <p:blipFill>
          <a:blip r:embed="rId1"/>
          <a:stretch>
            <a:fillRect/>
          </a:stretch>
        </p:blipFill>
        <p:spPr>
          <a:xfrm>
            <a:off x="62865" y="2505075"/>
            <a:ext cx="9018905" cy="2013585"/>
          </a:xfrm>
          <a:prstGeom prst="rect">
            <a:avLst/>
          </a:prstGeom>
        </p:spPr>
      </p:pic>
      <p:sp>
        <p:nvSpPr>
          <p:cNvPr id="4" name="矩形 3"/>
          <p:cNvSpPr/>
          <p:nvPr/>
        </p:nvSpPr>
        <p:spPr>
          <a:xfrm>
            <a:off x="7640955" y="2587625"/>
            <a:ext cx="1339850" cy="1847850"/>
          </a:xfrm>
          <a:prstGeom prst="rect">
            <a:avLst/>
          </a:prstGeom>
          <a:noFill/>
          <a:ln w="25400" cmpd="sng">
            <a:solidFill>
              <a:srgbClr val="FF0000"/>
            </a:solidFill>
            <a:prstDash val="solid"/>
          </a:ln>
        </p:spPr>
        <p:txBody>
          <a:bodyPr vert="horz" wrap="square" lIns="91440" tIns="45720" rIns="91440" bIns="45720" numCol="1" anchor="t" anchorCtr="0" compatLnSpc="1"/>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3600" b="0" i="0" u="none" strike="noStrike" cap="none" normalizeH="0" baseline="0" smtClean="0">
              <a:ln>
                <a:noFill/>
              </a:ln>
              <a:solidFill>
                <a:schemeClr val="tx1"/>
              </a:solidFill>
              <a:effectLst/>
              <a:latin typeface="Times New Roman" panose="02020603050405020304" pitchFamily="18" charset="0"/>
              <a:ea typeface="楷体_GB2312" panose="02010609030101010101" pitchFamily="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4" fill="hold" nodeType="clickEffect">
                                  <p:stCondLst>
                                    <p:cond delay="0"/>
                                  </p:stCondLst>
                                  <p:childTnLst>
                                    <p:animEffect transition="out" filter="wipe(down)">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22" presetClass="exit" presetSubtype="4" fill="hold" grpId="0" nodeType="withEffect">
                                  <p:stCondLst>
                                    <p:cond delay="0"/>
                                  </p:stCondLst>
                                  <p:childTnLst>
                                    <p:animEffect transition="out" filter="wipe(down)">
                                      <p:cBhvr>
                                        <p:cTn id="9" dur="500"/>
                                        <p:tgtEl>
                                          <p:spTgt spid="4"/>
                                        </p:tgtEl>
                                      </p:cBhvr>
                                    </p:animEffect>
                                    <p:set>
                                      <p:cBhvr>
                                        <p:cTn id="10"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Rectangle 2"/>
          <p:cNvSpPr>
            <a:spLocks noGrp="1"/>
          </p:cNvSpPr>
          <p:nvPr>
            <p:ph type="title"/>
          </p:nvPr>
        </p:nvSpPr>
        <p:spPr>
          <a:xfrm>
            <a:off x="595313" y="631825"/>
            <a:ext cx="8385175" cy="1325563"/>
          </a:xfrm>
        </p:spPr>
        <p:txBody>
          <a:bodyPr vert="horz" wrap="square" lIns="91440" tIns="45720" rIns="91440" bIns="45720" anchor="ctr"/>
          <a:p>
            <a:pPr eaLnBrk="1" hangingPunct="1">
              <a:lnSpc>
                <a:spcPts val="4000"/>
              </a:lnSpc>
            </a:pPr>
            <a:r>
              <a:rPr lang="zh-CN" altLang="zh-CN" sz="3600" b="1" dirty="0">
                <a:solidFill>
                  <a:schemeClr val="bg1"/>
                </a:solidFill>
              </a:rPr>
              <a:t>《企业研究开发</a:t>
            </a:r>
            <a:r>
              <a:rPr lang="zh-CN" altLang="en-US" sz="3600" b="1" dirty="0">
                <a:solidFill>
                  <a:schemeClr val="bg1"/>
                </a:solidFill>
              </a:rPr>
              <a:t>项目</a:t>
            </a:r>
            <a:r>
              <a:rPr lang="zh-CN" altLang="zh-CN" sz="3600" b="1" dirty="0">
                <a:solidFill>
                  <a:schemeClr val="bg1"/>
                </a:solidFill>
              </a:rPr>
              <a:t>情况》（</a:t>
            </a:r>
            <a:r>
              <a:rPr lang="en-US" altLang="zh-CN" sz="3600" b="1" dirty="0">
                <a:solidFill>
                  <a:schemeClr val="bg1"/>
                </a:solidFill>
              </a:rPr>
              <a:t>1</a:t>
            </a:r>
            <a:r>
              <a:rPr lang="en-US" altLang="zh-CN" sz="3600" b="1" dirty="0">
                <a:solidFill>
                  <a:schemeClr val="bg1"/>
                </a:solidFill>
              </a:rPr>
              <a:t>07-1</a:t>
            </a:r>
            <a:r>
              <a:rPr lang="zh-CN" altLang="zh-CN" sz="3600" b="1" dirty="0">
                <a:solidFill>
                  <a:schemeClr val="bg1"/>
                </a:solidFill>
              </a:rPr>
              <a:t>）</a:t>
            </a:r>
            <a:endParaRPr lang="zh-CN" altLang="en-US" sz="3600" b="1" dirty="0">
              <a:solidFill>
                <a:schemeClr val="bg1"/>
              </a:solidFill>
            </a:endParaRPr>
          </a:p>
        </p:txBody>
      </p:sp>
      <p:sp>
        <p:nvSpPr>
          <p:cNvPr id="26627" name="Rectangle 3"/>
          <p:cNvSpPr txBox="1">
            <a:spLocks noChangeArrowheads="1"/>
          </p:cNvSpPr>
          <p:nvPr/>
        </p:nvSpPr>
        <p:spPr bwMode="auto">
          <a:xfrm>
            <a:off x="1025525" y="1770380"/>
            <a:ext cx="7817485" cy="4526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ts val="5000"/>
              </a:lnSpc>
              <a:spcBef>
                <a:spcPts val="100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重点指标</a:t>
            </a:r>
            <a:r>
              <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3</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：本年</a:t>
            </a:r>
            <a:r>
              <a:rPr kumimoji="0" lang="zh-CN"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项目</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经费支出（</a:t>
            </a:r>
            <a:r>
              <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10</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endPar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endParaRPr>
          </a:p>
          <a:p>
            <a:pPr marL="0" marR="0" lvl="0" indent="0" algn="l" defTabSz="914400" rtl="0" eaLnBrk="1" fontAlgn="base" latinLnBrk="0" hangingPunct="1">
              <a:lnSpc>
                <a:spcPct val="150000"/>
              </a:lnSpc>
              <a:spcBef>
                <a:spcPts val="1000"/>
              </a:spcBef>
              <a:spcAft>
                <a:spcPct val="0"/>
              </a:spcAft>
              <a:buClrTx/>
              <a:buSzTx/>
              <a:buFont typeface="Arial" panose="020B0604020202020204" pitchFamily="34" charset="0"/>
              <a:buNone/>
              <a:defRPr/>
            </a:pPr>
            <a:r>
              <a:rPr kumimoji="0" lang="zh-CN" altLang="zh-CN"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rPr>
              <a:t>指报告期内用于研究开发项目的实际经费支出，包括人员人工费用、直接投入费用、折旧费用与长期待摊费用、无形资产摊销费用、设计费用、装备调试费用与试验费用、委托外部研究开发费用及其他费用。</a:t>
            </a:r>
            <a:endParaRPr kumimoji="0" lang="zh-CN" altLang="zh-CN"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066800" y="1371600"/>
            <a:ext cx="7391400" cy="4114800"/>
          </a:xfrm>
        </p:spPr>
        <p:txBody>
          <a:bodyPr/>
          <a:p>
            <a:pPr>
              <a:lnSpc>
                <a:spcPct val="150000"/>
              </a:lnSpc>
            </a:pPr>
            <a:r>
              <a:rPr lang="zh-CN" altLang="en-US">
                <a:solidFill>
                  <a:srgbClr val="FFFF00"/>
                </a:solidFill>
              </a:rPr>
              <a:t>注意事项：</a:t>
            </a:r>
            <a:endParaRPr lang="zh-CN" altLang="en-US">
              <a:solidFill>
                <a:srgbClr val="FFFF00"/>
              </a:solidFill>
            </a:endParaRPr>
          </a:p>
          <a:p>
            <a:pPr>
              <a:lnSpc>
                <a:spcPct val="150000"/>
              </a:lnSpc>
            </a:pPr>
            <a:r>
              <a:rPr lang="zh-CN" altLang="en-US">
                <a:solidFill>
                  <a:srgbClr val="FFFF00"/>
                </a:solidFill>
              </a:rPr>
              <a:t>该指标应与企业有关研究开发会计科目或向税务部门提供的有关研究开发辅助账中项目有关费用对应。</a:t>
            </a:r>
            <a:endParaRPr lang="zh-CN" altLang="en-US">
              <a:solidFill>
                <a:srgbClr val="FFFF00"/>
              </a:solidFill>
            </a:endParaRPr>
          </a:p>
          <a:p>
            <a:pPr>
              <a:lnSpc>
                <a:spcPct val="150000"/>
              </a:lnSpc>
            </a:pPr>
            <a:r>
              <a:rPr lang="zh-CN" altLang="en-US">
                <a:solidFill>
                  <a:srgbClr val="FFFF00"/>
                </a:solidFill>
              </a:rPr>
              <a:t>跨年研发项目，只填写当年支出费用</a:t>
            </a:r>
            <a:endParaRPr lang="zh-CN" altLang="en-US">
              <a:solidFill>
                <a:srgbClr val="FFFF00"/>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633730" y="1075055"/>
            <a:ext cx="8510270" cy="4707890"/>
          </a:xfrm>
        </p:spPr>
        <p:txBody>
          <a:bodyPr/>
          <a:p>
            <a:pPr marL="0" indent="0" fontAlgn="base">
              <a:buNone/>
            </a:pPr>
            <a:r>
              <a:rPr lang="zh-CN" altLang="zh-CN" b="1" strike="noStrike" noProof="1" dirty="0">
                <a:solidFill>
                  <a:schemeClr val="bg1"/>
                </a:solidFill>
                <a:sym typeface="+mn-ea"/>
              </a:rPr>
              <a:t>《企业研究开发活动及相关情况》（</a:t>
            </a:r>
            <a:r>
              <a:rPr lang="en-US" altLang="zh-CN" b="1" strike="noStrike" noProof="1" dirty="0">
                <a:solidFill>
                  <a:schemeClr val="bg1"/>
                </a:solidFill>
                <a:sym typeface="+mn-ea"/>
              </a:rPr>
              <a:t>107-2</a:t>
            </a:r>
            <a:r>
              <a:rPr lang="zh-CN" altLang="zh-CN" b="1" strike="noStrike" noProof="1" dirty="0">
                <a:solidFill>
                  <a:schemeClr val="bg1"/>
                </a:solidFill>
                <a:sym typeface="+mn-ea"/>
              </a:rPr>
              <a:t>）</a:t>
            </a:r>
            <a:endParaRPr lang="zh-CN" altLang="zh-CN" b="1" strike="noStrike" noProof="1" dirty="0">
              <a:solidFill>
                <a:schemeClr val="bg1"/>
              </a:solidFill>
              <a:sym typeface="+mn-ea"/>
            </a:endParaRPr>
          </a:p>
          <a:p>
            <a:pPr fontAlgn="base"/>
            <a:endParaRPr lang="zh-CN" altLang="en-US" sz="32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endParaRPr>
          </a:p>
          <a:p>
            <a:pPr fontAlgn="base"/>
            <a:r>
              <a:rPr lang="zh-CN" altLang="en-US" sz="24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重点指标</a:t>
            </a:r>
            <a:r>
              <a:rPr lang="en-US" altLang="zh-CN" sz="24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1</a:t>
            </a:r>
            <a:r>
              <a:rPr lang="zh-CN" altLang="en-US" sz="24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a:t>
            </a:r>
            <a:r>
              <a:rPr lang="zh-CN" altLang="zh-CN" sz="24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研究开发人员合计</a:t>
            </a:r>
            <a:r>
              <a:rPr lang="zh-CN" altLang="en-US" sz="24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a:t>
            </a:r>
            <a:r>
              <a:rPr lang="en-US" altLang="zh-CN" sz="24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1</a:t>
            </a:r>
            <a:r>
              <a:rPr lang="zh-CN" altLang="en-US" sz="24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a:t>
            </a:r>
            <a:endParaRPr lang="zh-CN" altLang="en-US" sz="24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endParaRPr>
          </a:p>
          <a:p>
            <a:pPr fontAlgn="base">
              <a:lnSpc>
                <a:spcPct val="150000"/>
              </a:lnSpc>
            </a:pPr>
            <a:r>
              <a:rPr lang="zh-CN" altLang="en-US" sz="24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重点指标</a:t>
            </a:r>
            <a:r>
              <a:rPr lang="en-US" altLang="zh-CN" sz="24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2</a:t>
            </a:r>
            <a:r>
              <a:rPr lang="zh-CN" altLang="en-US" sz="24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a:t>
            </a:r>
            <a:r>
              <a:rPr lang="zh-CN" altLang="en-US" sz="2400" b="1" strike="noStrike" noProof="1" dirty="0">
                <a:solidFill>
                  <a:srgbClr val="FFFF00"/>
                </a:solidFill>
                <a:latin typeface="Calibri" panose="020F0502020204030204" pitchFamily="34" charset="0"/>
                <a:ea typeface="宋体" panose="02010600030101010101" pitchFamily="2" charset="-122"/>
                <a:sym typeface="宋体" panose="02010600030101010101" pitchFamily="2" charset="-122"/>
              </a:rPr>
              <a:t>研究</a:t>
            </a:r>
            <a:r>
              <a:rPr lang="zh-CN" altLang="zh-CN" sz="2400" b="1" strike="noStrike" noProof="1" dirty="0">
                <a:solidFill>
                  <a:srgbClr val="FFFF00"/>
                </a:solidFill>
                <a:latin typeface="Calibri" panose="020F0502020204030204" pitchFamily="34" charset="0"/>
                <a:ea typeface="宋体" panose="02010600030101010101" pitchFamily="2" charset="-122"/>
                <a:sym typeface="宋体" panose="02010600030101010101" pitchFamily="2" charset="-122"/>
              </a:rPr>
              <a:t>开发费用合计</a:t>
            </a:r>
            <a:r>
              <a:rPr lang="zh-CN" altLang="en-US" sz="2400" b="1" strike="noStrike" noProof="1" dirty="0">
                <a:solidFill>
                  <a:srgbClr val="FFFF00"/>
                </a:solidFill>
                <a:latin typeface="Calibri" panose="020F0502020204030204" pitchFamily="34" charset="0"/>
                <a:ea typeface="宋体" panose="02010600030101010101" pitchFamily="2" charset="-122"/>
                <a:sym typeface="宋体" panose="02010600030101010101" pitchFamily="2" charset="-122"/>
              </a:rPr>
              <a:t>（</a:t>
            </a:r>
            <a:r>
              <a:rPr lang="en-US" altLang="zh-CN" sz="2400" b="1" strike="noStrike" noProof="1" dirty="0">
                <a:solidFill>
                  <a:srgbClr val="FFFF00"/>
                </a:solidFill>
                <a:latin typeface="Calibri" panose="020F0502020204030204" pitchFamily="34" charset="0"/>
                <a:ea typeface="宋体" panose="02010600030101010101" pitchFamily="2" charset="-122"/>
                <a:sym typeface="宋体" panose="02010600030101010101" pitchFamily="2" charset="-122"/>
              </a:rPr>
              <a:t>7</a:t>
            </a:r>
            <a:r>
              <a:rPr lang="zh-CN" altLang="en-US" sz="2400" b="1" strike="noStrike" noProof="1" dirty="0">
                <a:solidFill>
                  <a:srgbClr val="FFFF00"/>
                </a:solidFill>
                <a:latin typeface="Calibri" panose="020F0502020204030204" pitchFamily="34" charset="0"/>
                <a:ea typeface="宋体" panose="02010600030101010101" pitchFamily="2" charset="-122"/>
                <a:sym typeface="宋体" panose="02010600030101010101" pitchFamily="2" charset="-122"/>
              </a:rPr>
              <a:t>）</a:t>
            </a:r>
            <a:endParaRPr lang="zh-CN" altLang="en-US" sz="24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endParaRPr>
          </a:p>
          <a:p>
            <a:pPr fontAlgn="base">
              <a:lnSpc>
                <a:spcPct val="150000"/>
              </a:lnSpc>
            </a:pPr>
            <a:r>
              <a:rPr lang="zh-CN" altLang="en-US" sz="24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重点指标</a:t>
            </a:r>
            <a:r>
              <a:rPr lang="en-US" altLang="zh-CN" sz="24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3</a:t>
            </a:r>
            <a:r>
              <a:rPr lang="zh-CN" altLang="en-US" sz="2400" b="1" strike="noStrike" noProof="0" dirty="0" smtClean="0">
                <a:ln>
                  <a:noFill/>
                </a:ln>
                <a:solidFill>
                  <a:srgbClr val="FFFF00"/>
                </a:solidFill>
                <a:effectLst/>
                <a:uLnTx/>
                <a:uFillTx/>
                <a:latin typeface="Calibri" panose="020F0502020204030204" pitchFamily="34" charset="0"/>
                <a:ea typeface="宋体" panose="02010600030101010101" pitchFamily="2" charset="-122"/>
                <a:sym typeface="+mn-ea"/>
              </a:rPr>
              <a:t>：</a:t>
            </a:r>
            <a:r>
              <a:rPr lang="zh-CN" altLang="zh-CN" sz="2400" b="1" strike="noStrike" noProof="1" dirty="0">
                <a:solidFill>
                  <a:srgbClr val="FFFF00"/>
                </a:solidFill>
                <a:latin typeface="Calibri" panose="020F0502020204030204" pitchFamily="34" charset="0"/>
                <a:ea typeface="宋体" panose="02010600030101010101" pitchFamily="2" charset="-122"/>
                <a:sym typeface="宋体" panose="02010600030101010101" pitchFamily="2" charset="-122"/>
              </a:rPr>
              <a:t>当年形成用于研究开发的固定资产支出</a:t>
            </a:r>
            <a:r>
              <a:rPr lang="zh-CN" altLang="en-US" sz="2400" b="1" strike="noStrike" noProof="1" dirty="0">
                <a:solidFill>
                  <a:srgbClr val="FFFF00"/>
                </a:solidFill>
                <a:latin typeface="Calibri" panose="020F0502020204030204" pitchFamily="34" charset="0"/>
                <a:ea typeface="宋体" panose="02010600030101010101" pitchFamily="2" charset="-122"/>
                <a:sym typeface="宋体" panose="02010600030101010101" pitchFamily="2" charset="-122"/>
              </a:rPr>
              <a:t>（</a:t>
            </a:r>
            <a:r>
              <a:rPr lang="en-US" altLang="zh-CN" sz="2400" b="1" strike="noStrike" noProof="1" dirty="0">
                <a:solidFill>
                  <a:srgbClr val="FFFF00"/>
                </a:solidFill>
                <a:latin typeface="Calibri" panose="020F0502020204030204" pitchFamily="34" charset="0"/>
                <a:ea typeface="宋体" panose="02010600030101010101" pitchFamily="2" charset="-122"/>
                <a:sym typeface="宋体" panose="02010600030101010101" pitchFamily="2" charset="-122"/>
              </a:rPr>
              <a:t>20</a:t>
            </a:r>
            <a:r>
              <a:rPr lang="zh-CN" altLang="en-US" sz="2400" b="1" strike="noStrike" noProof="1" dirty="0">
                <a:solidFill>
                  <a:srgbClr val="FFFF00"/>
                </a:solidFill>
                <a:latin typeface="Calibri" panose="020F0502020204030204" pitchFamily="34" charset="0"/>
                <a:ea typeface="宋体" panose="02010600030101010101" pitchFamily="2" charset="-122"/>
                <a:sym typeface="宋体" panose="02010600030101010101" pitchFamily="2" charset="-122"/>
              </a:rPr>
              <a:t>）</a:t>
            </a:r>
            <a:endParaRPr lang="zh-CN" altLang="en-US" sz="2400" b="1" strike="noStrike" noProof="1" dirty="0">
              <a:solidFill>
                <a:srgbClr val="FFFF00"/>
              </a:solidFill>
              <a:latin typeface="Calibri" panose="020F0502020204030204" pitchFamily="34" charset="0"/>
              <a:ea typeface="宋体" panose="02010600030101010101" pitchFamily="2" charset="-122"/>
              <a:sym typeface="宋体" panose="02010600030101010101" pitchFamily="2" charset="-122"/>
            </a:endParaRPr>
          </a:p>
          <a:p>
            <a:pPr fontAlgn="base">
              <a:lnSpc>
                <a:spcPct val="150000"/>
              </a:lnSpc>
            </a:pPr>
            <a:r>
              <a:rPr lang="zh-CN" altLang="en-US" sz="2400" b="1" kern="1200" noProof="0" dirty="0" smtClean="0">
                <a:ln>
                  <a:noFill/>
                </a:ln>
                <a:solidFill>
                  <a:srgbClr val="FFFF00"/>
                </a:solidFill>
                <a:effectLst/>
                <a:uLnTx/>
                <a:uFillTx/>
                <a:latin typeface="Calibri" panose="020F0502020204030204" pitchFamily="34" charset="0"/>
                <a:ea typeface="宋体" panose="02010600030101010101" pitchFamily="2" charset="-122"/>
                <a:sym typeface="+mn-ea"/>
              </a:rPr>
              <a:t>重点指标</a:t>
            </a:r>
            <a:r>
              <a:rPr lang="en-US" altLang="zh-CN" sz="2400" b="1" kern="1200" noProof="0" dirty="0" smtClean="0">
                <a:ln>
                  <a:noFill/>
                </a:ln>
                <a:solidFill>
                  <a:srgbClr val="FFFF00"/>
                </a:solidFill>
                <a:effectLst/>
                <a:uLnTx/>
                <a:uFillTx/>
                <a:latin typeface="Calibri" panose="020F0502020204030204" pitchFamily="34" charset="0"/>
                <a:ea typeface="宋体" panose="02010600030101010101" pitchFamily="2" charset="-122"/>
                <a:sym typeface="+mn-ea"/>
              </a:rPr>
              <a:t>4</a:t>
            </a:r>
            <a:r>
              <a:rPr lang="zh-CN" altLang="en-US" sz="2400" b="1" kern="1200" noProof="0" dirty="0" smtClean="0">
                <a:ln>
                  <a:noFill/>
                </a:ln>
                <a:solidFill>
                  <a:srgbClr val="FFFF00"/>
                </a:solidFill>
                <a:effectLst/>
                <a:uLnTx/>
                <a:uFillTx/>
                <a:latin typeface="Calibri" panose="020F0502020204030204" pitchFamily="34" charset="0"/>
                <a:ea typeface="宋体" panose="02010600030101010101" pitchFamily="2" charset="-122"/>
                <a:sym typeface="+mn-ea"/>
              </a:rPr>
              <a:t>：</a:t>
            </a:r>
            <a:r>
              <a:rPr lang="zh-CN" altLang="zh-CN" sz="2400" b="1" kern="1200" noProof="0" dirty="0" smtClean="0">
                <a:ln>
                  <a:noFill/>
                </a:ln>
                <a:solidFill>
                  <a:srgbClr val="FFFF00"/>
                </a:solidFill>
                <a:effectLst/>
                <a:uLnTx/>
                <a:uFillTx/>
                <a:latin typeface="Calibri" panose="020F0502020204030204" pitchFamily="34" charset="0"/>
                <a:ea typeface="宋体" panose="02010600030101010101" pitchFamily="2" charset="-122"/>
                <a:sym typeface="+mn-ea"/>
              </a:rPr>
              <a:t>当年来自政府部门的研究开发经费支出</a:t>
            </a:r>
            <a:r>
              <a:rPr lang="zh-CN" altLang="en-US" sz="2400" b="1" kern="1200" noProof="0" dirty="0" smtClean="0">
                <a:ln>
                  <a:noFill/>
                </a:ln>
                <a:solidFill>
                  <a:srgbClr val="FFFF00"/>
                </a:solidFill>
                <a:effectLst/>
                <a:uLnTx/>
                <a:uFillTx/>
                <a:latin typeface="Calibri" panose="020F0502020204030204" pitchFamily="34" charset="0"/>
                <a:ea typeface="宋体" panose="02010600030101010101" pitchFamily="2" charset="-122"/>
                <a:sym typeface="+mn-ea"/>
              </a:rPr>
              <a:t>（</a:t>
            </a:r>
            <a:r>
              <a:rPr lang="en-US" altLang="zh-CN" sz="2400" b="1" kern="1200" noProof="0" dirty="0" smtClean="0">
                <a:ln>
                  <a:noFill/>
                </a:ln>
                <a:solidFill>
                  <a:srgbClr val="FFFF00"/>
                </a:solidFill>
                <a:effectLst/>
                <a:uLnTx/>
                <a:uFillTx/>
                <a:latin typeface="Calibri" panose="020F0502020204030204" pitchFamily="34" charset="0"/>
                <a:ea typeface="宋体" panose="02010600030101010101" pitchFamily="2" charset="-122"/>
                <a:sym typeface="+mn-ea"/>
              </a:rPr>
              <a:t>43</a:t>
            </a:r>
            <a:r>
              <a:rPr lang="zh-CN" altLang="en-US" sz="2400" b="1" kern="1200" noProof="0" dirty="0" smtClean="0">
                <a:ln>
                  <a:noFill/>
                </a:ln>
                <a:solidFill>
                  <a:srgbClr val="FFFF00"/>
                </a:solidFill>
                <a:effectLst/>
                <a:uLnTx/>
                <a:uFillTx/>
                <a:latin typeface="Calibri" panose="020F0502020204030204" pitchFamily="34" charset="0"/>
                <a:ea typeface="宋体" panose="02010600030101010101" pitchFamily="2" charset="-122"/>
                <a:sym typeface="+mn-ea"/>
              </a:rPr>
              <a:t>）</a:t>
            </a:r>
            <a:endParaRPr lang="zh-CN" altLang="en-US" sz="2400" b="1" kern="1200" noProof="0" dirty="0" smtClean="0">
              <a:ln>
                <a:noFill/>
              </a:ln>
              <a:solidFill>
                <a:srgbClr val="FFFF00"/>
              </a:solidFill>
              <a:effectLst/>
              <a:uLnTx/>
              <a:uFillTx/>
              <a:latin typeface="Calibri" panose="020F0502020204030204" pitchFamily="34" charset="0"/>
              <a:ea typeface="宋体" panose="02010600030101010101" pitchFamily="2" charset="-122"/>
              <a:sym typeface="+mn-ea"/>
            </a:endParaRPr>
          </a:p>
          <a:p>
            <a:pPr fontAlgn="base">
              <a:lnSpc>
                <a:spcPct val="150000"/>
              </a:lnSpc>
            </a:pPr>
            <a:r>
              <a:rPr lang="zh-CN" altLang="en-US" sz="2400" b="1" kern="1200" noProof="0" dirty="0" smtClean="0">
                <a:ln>
                  <a:noFill/>
                </a:ln>
                <a:solidFill>
                  <a:srgbClr val="FFFF00"/>
                </a:solidFill>
                <a:effectLst/>
                <a:uLnTx/>
                <a:uFillTx/>
                <a:latin typeface="Calibri" panose="020F0502020204030204" pitchFamily="34" charset="0"/>
                <a:ea typeface="宋体" panose="02010600030101010101" pitchFamily="2" charset="-122"/>
                <a:sym typeface="+mn-ea"/>
              </a:rPr>
              <a:t>重点指标</a:t>
            </a:r>
            <a:r>
              <a:rPr lang="en-US" altLang="zh-CN" sz="2400" b="1" kern="1200" noProof="0" dirty="0" smtClean="0">
                <a:ln>
                  <a:noFill/>
                </a:ln>
                <a:solidFill>
                  <a:srgbClr val="FFFF00"/>
                </a:solidFill>
                <a:effectLst/>
                <a:uLnTx/>
                <a:uFillTx/>
                <a:latin typeface="Calibri" panose="020F0502020204030204" pitchFamily="34" charset="0"/>
                <a:ea typeface="宋体" panose="02010600030101010101" pitchFamily="2" charset="-122"/>
                <a:sym typeface="+mn-ea"/>
              </a:rPr>
              <a:t>5</a:t>
            </a:r>
            <a:r>
              <a:rPr lang="zh-CN" altLang="en-US" sz="2400" b="1" kern="1200" noProof="0" dirty="0" smtClean="0">
                <a:ln>
                  <a:noFill/>
                </a:ln>
                <a:solidFill>
                  <a:srgbClr val="FFFF00"/>
                </a:solidFill>
                <a:effectLst/>
                <a:uLnTx/>
                <a:uFillTx/>
                <a:latin typeface="Calibri" panose="020F0502020204030204" pitchFamily="34" charset="0"/>
                <a:ea typeface="宋体" panose="02010600030101010101" pitchFamily="2" charset="-122"/>
                <a:sym typeface="+mn-ea"/>
              </a:rPr>
              <a:t>：</a:t>
            </a:r>
            <a:r>
              <a:rPr lang="zh-CN" altLang="en-US" sz="2400" b="1" strike="noStrike" kern="1200" noProof="0" dirty="0" smtClean="0">
                <a:ln>
                  <a:noFill/>
                </a:ln>
                <a:solidFill>
                  <a:srgbClr val="FFFF00"/>
                </a:solidFill>
                <a:effectLst/>
                <a:uLnTx/>
                <a:uFillTx/>
                <a:latin typeface="Calibri" panose="020F0502020204030204" pitchFamily="34" charset="0"/>
                <a:ea typeface="宋体" panose="02010600030101010101" pitchFamily="2" charset="-122"/>
                <a:sym typeface="+mn-ea"/>
              </a:rPr>
              <a:t>申报加计扣除减免税的研究开发支出（52）</a:t>
            </a:r>
            <a:endParaRPr lang="zh-CN" altLang="en-US" sz="2400" b="1" strike="noStrike" kern="1200" noProof="0" dirty="0" smtClean="0">
              <a:ln>
                <a:noFill/>
              </a:ln>
              <a:solidFill>
                <a:srgbClr val="FFFF00"/>
              </a:solidFill>
              <a:effectLst/>
              <a:uLnTx/>
              <a:uFillTx/>
              <a:latin typeface="Calibri" panose="020F0502020204030204" pitchFamily="34" charset="0"/>
              <a:ea typeface="宋体" panose="02010600030101010101" pitchFamily="2" charset="-122"/>
              <a:sym typeface="+mn-e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Rectangle 2"/>
          <p:cNvSpPr>
            <a:spLocks noGrp="1"/>
          </p:cNvSpPr>
          <p:nvPr>
            <p:ph type="title"/>
          </p:nvPr>
        </p:nvSpPr>
        <p:spPr>
          <a:xfrm>
            <a:off x="665163" y="746125"/>
            <a:ext cx="8385175" cy="1325563"/>
          </a:xfrm>
        </p:spPr>
        <p:txBody>
          <a:bodyPr vert="horz" wrap="square" lIns="91440" tIns="45720" rIns="91440" bIns="45720" anchor="ctr"/>
          <a:p>
            <a:pPr eaLnBrk="1" hangingPunct="1">
              <a:lnSpc>
                <a:spcPts val="4000"/>
              </a:lnSpc>
            </a:pPr>
            <a:r>
              <a:rPr lang="zh-CN" altLang="zh-CN" sz="3200" b="1" dirty="0">
                <a:solidFill>
                  <a:schemeClr val="bg1"/>
                </a:solidFill>
              </a:rPr>
              <a:t>《企业研究开发活动及相关情况》（</a:t>
            </a:r>
            <a:r>
              <a:rPr lang="en-US" altLang="zh-CN" sz="3200" b="1" dirty="0">
                <a:solidFill>
                  <a:schemeClr val="bg1"/>
                </a:solidFill>
              </a:rPr>
              <a:t>607-2</a:t>
            </a:r>
            <a:r>
              <a:rPr lang="zh-CN" altLang="zh-CN" sz="3200" b="1" dirty="0">
                <a:solidFill>
                  <a:schemeClr val="bg1"/>
                </a:solidFill>
              </a:rPr>
              <a:t>）</a:t>
            </a:r>
            <a:endParaRPr lang="zh-CN" altLang="en-US" sz="3200" b="1" dirty="0">
              <a:solidFill>
                <a:schemeClr val="bg1"/>
              </a:solidFill>
            </a:endParaRPr>
          </a:p>
        </p:txBody>
      </p:sp>
      <p:sp>
        <p:nvSpPr>
          <p:cNvPr id="28675" name="Rectangle 3"/>
          <p:cNvSpPr txBox="1">
            <a:spLocks noChangeArrowheads="1"/>
          </p:cNvSpPr>
          <p:nvPr/>
        </p:nvSpPr>
        <p:spPr bwMode="auto">
          <a:xfrm>
            <a:off x="1069340" y="2072005"/>
            <a:ext cx="7814945" cy="4526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ts val="5000"/>
              </a:lnSpc>
              <a:spcBef>
                <a:spcPts val="100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重点指标</a:t>
            </a:r>
            <a:r>
              <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1</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r>
              <a:rPr kumimoji="0" lang="zh-CN"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研究开发人员合计</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r>
              <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1</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endPar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endParaRPr>
          </a:p>
          <a:p>
            <a:pPr marL="0" marR="0" lvl="0" indent="0" algn="l" defTabSz="914400" rtl="0" eaLnBrk="1" fontAlgn="base" latinLnBrk="0" hangingPunct="1">
              <a:lnSpc>
                <a:spcPct val="150000"/>
              </a:lnSpc>
              <a:spcBef>
                <a:spcPts val="1000"/>
              </a:spcBef>
              <a:spcAft>
                <a:spcPct val="0"/>
              </a:spcAft>
              <a:buClrTx/>
              <a:buSzTx/>
              <a:buFont typeface="Arial" panose="020B0604020202020204" pitchFamily="34" charset="0"/>
              <a:buNone/>
              <a:defRPr/>
            </a:pPr>
            <a:endParaRPr kumimoji="0" lang="zh-CN"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endParaRPr>
          </a:p>
        </p:txBody>
      </p:sp>
      <p:pic>
        <p:nvPicPr>
          <p:cNvPr id="4" name="图片 3" descr="V7PX]$L1CRRUP9AWB[}OBD3"/>
          <p:cNvPicPr>
            <a:picLocks noChangeAspect="1"/>
          </p:cNvPicPr>
          <p:nvPr/>
        </p:nvPicPr>
        <p:blipFill>
          <a:blip r:embed="rId1"/>
          <a:stretch>
            <a:fillRect/>
          </a:stretch>
        </p:blipFill>
        <p:spPr>
          <a:xfrm>
            <a:off x="1727200" y="2867660"/>
            <a:ext cx="6261735" cy="332930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4" fill="hold" nodeType="clickEffect">
                                  <p:stCondLst>
                                    <p:cond delay="0"/>
                                  </p:stCondLst>
                                  <p:childTnLst>
                                    <p:animEffect transition="out" filter="wipe(down)">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Rectangle 2"/>
          <p:cNvSpPr>
            <a:spLocks noGrp="1"/>
          </p:cNvSpPr>
          <p:nvPr>
            <p:ph type="title"/>
          </p:nvPr>
        </p:nvSpPr>
        <p:spPr>
          <a:xfrm>
            <a:off x="665163" y="746125"/>
            <a:ext cx="8385175" cy="1325563"/>
          </a:xfrm>
        </p:spPr>
        <p:txBody>
          <a:bodyPr vert="horz" wrap="square" lIns="91440" tIns="45720" rIns="91440" bIns="45720" anchor="ctr"/>
          <a:p>
            <a:pPr eaLnBrk="1" hangingPunct="1">
              <a:lnSpc>
                <a:spcPts val="4000"/>
              </a:lnSpc>
            </a:pPr>
            <a:r>
              <a:rPr lang="zh-CN" altLang="zh-CN" sz="3200" b="1" dirty="0">
                <a:solidFill>
                  <a:schemeClr val="bg1"/>
                </a:solidFill>
              </a:rPr>
              <a:t>《企业研究开发活动及相关情况》（</a:t>
            </a:r>
            <a:r>
              <a:rPr lang="en-US" altLang="zh-CN" sz="3200" b="1" dirty="0">
                <a:solidFill>
                  <a:schemeClr val="bg1"/>
                </a:solidFill>
              </a:rPr>
              <a:t>1</a:t>
            </a:r>
            <a:r>
              <a:rPr lang="en-US" altLang="zh-CN" sz="3200" b="1" dirty="0">
                <a:solidFill>
                  <a:schemeClr val="bg1"/>
                </a:solidFill>
              </a:rPr>
              <a:t>07-2</a:t>
            </a:r>
            <a:r>
              <a:rPr lang="zh-CN" altLang="zh-CN" sz="3200" b="1" dirty="0">
                <a:solidFill>
                  <a:schemeClr val="bg1"/>
                </a:solidFill>
              </a:rPr>
              <a:t>）</a:t>
            </a:r>
            <a:endParaRPr lang="zh-CN" altLang="en-US" sz="3200" b="1" dirty="0">
              <a:solidFill>
                <a:schemeClr val="bg1"/>
              </a:solidFill>
            </a:endParaRPr>
          </a:p>
        </p:txBody>
      </p:sp>
      <p:sp>
        <p:nvSpPr>
          <p:cNvPr id="28675" name="Rectangle 3"/>
          <p:cNvSpPr txBox="1">
            <a:spLocks noChangeArrowheads="1"/>
          </p:cNvSpPr>
          <p:nvPr/>
        </p:nvSpPr>
        <p:spPr bwMode="auto">
          <a:xfrm>
            <a:off x="665480" y="1960245"/>
            <a:ext cx="8385175" cy="4526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ts val="5000"/>
              </a:lnSpc>
              <a:spcBef>
                <a:spcPts val="100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重点指标</a:t>
            </a:r>
            <a:r>
              <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1</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r>
              <a:rPr kumimoji="0" lang="zh-CN"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研究开发人员合计</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r>
              <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1</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endPar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endParaRPr>
          </a:p>
          <a:p>
            <a:pPr marL="0" marR="0" lvl="0" indent="0" algn="l" defTabSz="914400" rtl="0" eaLnBrk="1" fontAlgn="base" latinLnBrk="0" hangingPunct="1">
              <a:lnSpc>
                <a:spcPct val="150000"/>
              </a:lnSpc>
              <a:spcBef>
                <a:spcPts val="1000"/>
              </a:spcBef>
              <a:spcAft>
                <a:spcPct val="0"/>
              </a:spcAft>
              <a:buClrTx/>
              <a:buSzTx/>
              <a:buFont typeface="Arial" panose="020B0604020202020204" pitchFamily="34" charset="0"/>
              <a:buNone/>
              <a:defRPr/>
            </a:pPr>
            <a:r>
              <a:rPr kumimoji="0" lang="zh-CN" altLang="zh-CN" sz="3200"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rPr>
              <a:t>指报告期内企业参加研究开发活动的人员合计。</a:t>
            </a:r>
            <a:endParaRPr kumimoji="0" lang="zh-CN" altLang="zh-CN" sz="3200"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endParaRPr>
          </a:p>
          <a:p>
            <a:pPr marL="0" marR="0" lvl="0" indent="0" algn="l" defTabSz="914400" rtl="0" eaLnBrk="1" fontAlgn="base" latinLnBrk="0" hangingPunct="1">
              <a:lnSpc>
                <a:spcPct val="150000"/>
              </a:lnSpc>
              <a:spcBef>
                <a:spcPts val="1000"/>
              </a:spcBef>
              <a:spcAft>
                <a:spcPct val="0"/>
              </a:spcAft>
              <a:buClrTx/>
              <a:buSzTx/>
              <a:buFont typeface="Arial" panose="020B0604020202020204" pitchFamily="34" charset="0"/>
              <a:buNone/>
              <a:defRPr/>
            </a:pPr>
            <a:r>
              <a:rPr kumimoji="0" lang="zh-CN"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该指标应与企业会计账中有关研究开发会计科目或向税务部门提供的有关研究开发辅助账中人员人工费子科目里涉及的全部人员对应。</a:t>
            </a:r>
            <a:endParaRPr kumimoji="0" lang="zh-CN"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V7PX]$L1CRRUP9AWB[}OBD3"/>
          <p:cNvPicPr>
            <a:picLocks noChangeAspect="1"/>
          </p:cNvPicPr>
          <p:nvPr/>
        </p:nvPicPr>
        <p:blipFill>
          <a:blip r:embed="rId1"/>
          <a:stretch>
            <a:fillRect/>
          </a:stretch>
        </p:blipFill>
        <p:spPr>
          <a:xfrm>
            <a:off x="1924050" y="1170940"/>
            <a:ext cx="6261735" cy="3329305"/>
          </a:xfrm>
          <a:prstGeom prst="rect">
            <a:avLst/>
          </a:prstGeom>
        </p:spPr>
      </p:pic>
      <p:cxnSp>
        <p:nvCxnSpPr>
          <p:cNvPr id="3" name="直接连接符 2"/>
          <p:cNvCxnSpPr/>
          <p:nvPr/>
        </p:nvCxnSpPr>
        <p:spPr>
          <a:xfrm flipV="1">
            <a:off x="2466975" y="2565400"/>
            <a:ext cx="3129280" cy="19685"/>
          </a:xfrm>
          <a:prstGeom prst="line">
            <a:avLst/>
          </a:prstGeom>
          <a:ln w="41275">
            <a:solidFill>
              <a:srgbClr val="FF0000"/>
            </a:solidFill>
          </a:ln>
        </p:spPr>
        <p:style>
          <a:lnRef idx="1">
            <a:schemeClr val="accent1"/>
          </a:lnRef>
          <a:fillRef idx="0">
            <a:schemeClr val="accent1"/>
          </a:fillRef>
          <a:effectRef idx="0">
            <a:schemeClr val="accent1"/>
          </a:effectRef>
          <a:fontRef idx="minor">
            <a:schemeClr val="tx1"/>
          </a:fontRef>
        </p:style>
      </p:cxnSp>
      <p:sp>
        <p:nvSpPr>
          <p:cNvPr id="24579" name="TextBox 3"/>
          <p:cNvSpPr txBox="1"/>
          <p:nvPr/>
        </p:nvSpPr>
        <p:spPr>
          <a:xfrm>
            <a:off x="142240" y="4581525"/>
            <a:ext cx="8858885" cy="521970"/>
          </a:xfrm>
          <a:prstGeom prst="rect">
            <a:avLst/>
          </a:prstGeom>
          <a:noFill/>
          <a:ln w="9525">
            <a:noFill/>
          </a:ln>
        </p:spPr>
        <p:txBody>
          <a:bodyPr wrap="square" anchor="t">
            <a:spAutoFit/>
          </a:bodyPr>
          <a:p>
            <a:r>
              <a:rPr lang="en-US" sz="2800" dirty="0">
                <a:solidFill>
                  <a:schemeClr val="bg1"/>
                </a:solidFill>
                <a:latin typeface="Arial" panose="020B0604020202020204" pitchFamily="34" charset="0"/>
                <a:ea typeface="宋体" panose="02010600030101010101" pitchFamily="2" charset="-122"/>
              </a:rPr>
              <a:t>      </a:t>
            </a:r>
            <a:endParaRPr sz="2800" dirty="0">
              <a:solidFill>
                <a:schemeClr val="bg1"/>
              </a:solidFill>
              <a:latin typeface="Arial" panose="020B0604020202020204" pitchFamily="34" charset="0"/>
              <a:ea typeface="宋体" panose="02010600030101010101" pitchFamily="2" charset="-122"/>
            </a:endParaRPr>
          </a:p>
        </p:txBody>
      </p:sp>
      <p:sp>
        <p:nvSpPr>
          <p:cNvPr id="2" name="文本框 1"/>
          <p:cNvSpPr txBox="1"/>
          <p:nvPr/>
        </p:nvSpPr>
        <p:spPr>
          <a:xfrm>
            <a:off x="1108075" y="5184140"/>
            <a:ext cx="7893050" cy="1076325"/>
          </a:xfrm>
          <a:prstGeom prst="rect">
            <a:avLst/>
          </a:prstGeom>
          <a:noFill/>
        </p:spPr>
        <p:txBody>
          <a:bodyPr wrap="square" rtlCol="0" anchor="t">
            <a:spAutoFit/>
          </a:bodyPr>
          <a:p>
            <a:r>
              <a:rPr lang="en-US" sz="2800" dirty="0">
                <a:solidFill>
                  <a:schemeClr val="bg1"/>
                </a:solidFill>
                <a:latin typeface="Arial" panose="020B0604020202020204" pitchFamily="34" charset="0"/>
                <a:sym typeface="+mn-ea"/>
              </a:rPr>
              <a:t> </a:t>
            </a:r>
            <a:r>
              <a:rPr sz="3200" dirty="0">
                <a:solidFill>
                  <a:schemeClr val="bg1"/>
                </a:solidFill>
                <a:latin typeface="Arial" panose="020B0604020202020204" pitchFamily="34" charset="0"/>
                <a:sym typeface="+mn-ea"/>
              </a:rPr>
              <a:t>主要从事项目管理和为项目提供</a:t>
            </a:r>
            <a:r>
              <a:rPr sz="3200" dirty="0">
                <a:solidFill>
                  <a:srgbClr val="FFFF00"/>
                </a:solidFill>
                <a:latin typeface="Arial" panose="020B0604020202020204" pitchFamily="34" charset="0"/>
                <a:sym typeface="+mn-ea"/>
              </a:rPr>
              <a:t>直接服务</a:t>
            </a:r>
            <a:r>
              <a:rPr sz="3200" dirty="0">
                <a:solidFill>
                  <a:schemeClr val="bg1"/>
                </a:solidFill>
                <a:latin typeface="Arial" panose="020B0604020202020204" pitchFamily="34" charset="0"/>
                <a:sym typeface="+mn-ea"/>
              </a:rPr>
              <a:t>的人员。</a:t>
            </a:r>
            <a:endParaRPr lang="zh-CN" altLang="en-US" sz="3200" dirty="0">
              <a:solidFill>
                <a:schemeClr val="bg1"/>
              </a:solidFill>
              <a:latin typeface="Arial" panose="020B0604020202020204" pitchFamily="34" charset="0"/>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158875" y="1121410"/>
            <a:ext cx="7544435" cy="5262245"/>
          </a:xfrm>
          <a:prstGeom prst="rect">
            <a:avLst/>
          </a:prstGeom>
          <a:noFill/>
        </p:spPr>
        <p:txBody>
          <a:bodyPr wrap="square" rtlCol="0" anchor="t">
            <a:spAutoFit/>
          </a:bodyPr>
          <a:p>
            <a:pPr>
              <a:lnSpc>
                <a:spcPct val="150000"/>
              </a:lnSpc>
            </a:pPr>
            <a:r>
              <a:rPr sz="3200" dirty="0">
                <a:solidFill>
                  <a:schemeClr val="bg1"/>
                </a:solidFill>
                <a:latin typeface="Arial" panose="020B0604020202020204" pitchFamily="34" charset="0"/>
                <a:sym typeface="+mn-ea"/>
              </a:rPr>
              <a:t>管理人员包括企业主管研究开发项目工作的负责人，企业研究开发活动管理部门的工作人员以及管理人员；</a:t>
            </a:r>
            <a:endParaRPr sz="3200" dirty="0">
              <a:solidFill>
                <a:schemeClr val="bg1"/>
              </a:solidFill>
              <a:latin typeface="Arial" panose="020B0604020202020204" pitchFamily="34" charset="0"/>
              <a:ea typeface="宋体" panose="02010600030101010101" pitchFamily="2" charset="-122"/>
            </a:endParaRPr>
          </a:p>
          <a:p>
            <a:pPr>
              <a:lnSpc>
                <a:spcPct val="150000"/>
              </a:lnSpc>
            </a:pPr>
            <a:r>
              <a:rPr sz="3200" dirty="0">
                <a:solidFill>
                  <a:schemeClr val="bg1"/>
                </a:solidFill>
                <a:latin typeface="Arial" panose="020B0604020202020204" pitchFamily="34" charset="0"/>
                <a:sym typeface="+mn-ea"/>
              </a:rPr>
              <a:t>服务人员包括为研究开发活动提供资料文献、材料供应、设备维护等服务的人员（含中试车间、实验室、试验基地等的工人）。</a:t>
            </a:r>
            <a:endParaRPr lang="zh-CN" altLang="en-US" sz="3200" dirty="0">
              <a:solidFill>
                <a:schemeClr val="bg1"/>
              </a:solidFill>
              <a:latin typeface="Arial" panose="020B0604020202020204" pitchFamily="34" charset="0"/>
              <a:sym typeface="+mn-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1" name="标题 1"/>
          <p:cNvSpPr>
            <a:spLocks noGrp="1"/>
          </p:cNvSpPr>
          <p:nvPr>
            <p:ph type="title"/>
          </p:nvPr>
        </p:nvSpPr>
        <p:spPr>
          <a:xfrm>
            <a:off x="628650" y="114618"/>
            <a:ext cx="7886700" cy="1325562"/>
          </a:xfrm>
        </p:spPr>
        <p:txBody>
          <a:bodyPr anchor="ctr"/>
          <a:p>
            <a:r>
              <a:rPr lang="zh-CN" altLang="en-US" b="1" dirty="0">
                <a:solidFill>
                  <a:schemeClr val="bg1"/>
                </a:solidFill>
                <a:latin typeface="Calibri" panose="020F0502020204030204" pitchFamily="34" charset="0"/>
              </a:rPr>
              <a:t>一、报表</a:t>
            </a:r>
            <a:r>
              <a:rPr lang="zh-CN" altLang="en-US" b="1" dirty="0">
                <a:solidFill>
                  <a:schemeClr val="bg1"/>
                </a:solidFill>
                <a:latin typeface="Arial" panose="020B0604020202020204" pitchFamily="34" charset="0"/>
              </a:rPr>
              <a:t>基本情况</a:t>
            </a:r>
            <a:endParaRPr lang="zh-CN" altLang="en-US"/>
          </a:p>
        </p:txBody>
      </p:sp>
      <p:sp>
        <p:nvSpPr>
          <p:cNvPr id="5122" name="内容占位符 2"/>
          <p:cNvSpPr>
            <a:spLocks noGrp="1"/>
          </p:cNvSpPr>
          <p:nvPr>
            <p:ph idx="1"/>
          </p:nvPr>
        </p:nvSpPr>
        <p:spPr>
          <a:xfrm>
            <a:off x="699135" y="1176338"/>
            <a:ext cx="7886700" cy="4505325"/>
          </a:xfrm>
        </p:spPr>
        <p:txBody>
          <a:bodyPr anchor="t"/>
          <a:p>
            <a:r>
              <a:rPr lang="zh-CN" altLang="en-US" sz="3600" b="1">
                <a:solidFill>
                  <a:schemeClr val="bg1"/>
                </a:solidFill>
              </a:rPr>
              <a:t>（一）调查对象</a:t>
            </a:r>
            <a:endParaRPr lang="zh-CN" altLang="en-US" sz="3600" b="1">
              <a:solidFill>
                <a:schemeClr val="bg1"/>
              </a:solidFill>
            </a:endParaRPr>
          </a:p>
          <a:p>
            <a:endParaRPr lang="zh-CN" altLang="en-US" b="1">
              <a:solidFill>
                <a:schemeClr val="bg1"/>
              </a:solidFill>
            </a:endParaRPr>
          </a:p>
        </p:txBody>
      </p:sp>
      <p:graphicFrame>
        <p:nvGraphicFramePr>
          <p:cNvPr id="3" name="表格 2"/>
          <p:cNvGraphicFramePr/>
          <p:nvPr>
            <p:custDataLst>
              <p:tags r:id="rId1"/>
            </p:custDataLst>
          </p:nvPr>
        </p:nvGraphicFramePr>
        <p:xfrm>
          <a:off x="1175385" y="2096135"/>
          <a:ext cx="7623175" cy="4587875"/>
        </p:xfrm>
        <a:graphic>
          <a:graphicData uri="http://schemas.openxmlformats.org/drawingml/2006/table">
            <a:tbl>
              <a:tblPr firstRow="1" bandRow="1">
                <a:tableStyleId>{968F48CB-B3E4-4AC4-B9B0-83364689537C}</a:tableStyleId>
              </a:tblPr>
              <a:tblGrid>
                <a:gridCol w="918846"/>
                <a:gridCol w="3093720"/>
                <a:gridCol w="3610611"/>
              </a:tblGrid>
              <a:tr h="328295">
                <a:tc>
                  <a:txBody>
                    <a:bodyPr/>
                    <a:p>
                      <a:pPr indent="0" algn="ctr">
                        <a:buNone/>
                      </a:pPr>
                      <a:r>
                        <a:rPr lang="en-US" sz="1600"/>
                        <a:t>专  业</a:t>
                      </a:r>
                      <a:endParaRPr lang="en-US" altLang="en-US" sz="1600"/>
                    </a:p>
                  </a:txBody>
                  <a:tcPr marL="68580" marR="68580" marT="0" marB="0" vert="horz" anchor="ctr"/>
                </a:tc>
                <a:tc>
                  <a:txBody>
                    <a:bodyPr/>
                    <a:p>
                      <a:pPr indent="0" algn="ctr">
                        <a:buNone/>
                      </a:pPr>
                      <a:r>
                        <a:rPr lang="en-US" sz="1600"/>
                        <a:t>单位规模</a:t>
                      </a:r>
                      <a:endParaRPr lang="en-US" altLang="en-US" sz="1600"/>
                    </a:p>
                  </a:txBody>
                  <a:tcPr marL="68580" marR="68580" marT="0" marB="0" vert="horz" anchor="ctr"/>
                </a:tc>
                <a:tc>
                  <a:txBody>
                    <a:bodyPr/>
                    <a:p>
                      <a:pPr indent="0" algn="ctr">
                        <a:buNone/>
                      </a:pPr>
                      <a:r>
                        <a:rPr lang="en-US" sz="1600"/>
                        <a:t>行业门类</a:t>
                      </a:r>
                      <a:endParaRPr lang="en-US" altLang="en-US" sz="1600"/>
                    </a:p>
                  </a:txBody>
                  <a:tcPr marL="68580" marR="68580" marT="0" marB="0" vert="horz" anchor="ctr"/>
                </a:tc>
              </a:tr>
              <a:tr h="328295">
                <a:tc rowSpan="3">
                  <a:txBody>
                    <a:bodyPr/>
                    <a:p>
                      <a:pPr indent="0" algn="ctr">
                        <a:buNone/>
                      </a:pPr>
                      <a:r>
                        <a:rPr lang="en-US" sz="1600"/>
                        <a:t>工  业</a:t>
                      </a:r>
                      <a:endParaRPr lang="en-US" altLang="en-US" sz="1600"/>
                    </a:p>
                  </a:txBody>
                  <a:tcPr marL="68580" marR="68580" marT="0" marB="0" vert="horz" anchor="ctr"/>
                </a:tc>
                <a:tc rowSpan="3">
                  <a:txBody>
                    <a:bodyPr/>
                    <a:p>
                      <a:pPr indent="0" algn="ctr">
                        <a:buNone/>
                      </a:pPr>
                      <a:r>
                        <a:rPr lang="en-US" sz="1600"/>
                        <a:t>规模以上</a:t>
                      </a:r>
                      <a:endParaRPr lang="en-US" altLang="en-US" sz="1600"/>
                    </a:p>
                  </a:txBody>
                  <a:tcPr marL="68580" marR="68580" marT="0" marB="0" vert="horz" anchor="ctr"/>
                </a:tc>
                <a:tc>
                  <a:txBody>
                    <a:bodyPr/>
                    <a:p>
                      <a:pPr indent="0">
                        <a:buNone/>
                      </a:pPr>
                      <a:r>
                        <a:rPr lang="en-US" sz="1600"/>
                        <a:t>采矿业</a:t>
                      </a:r>
                      <a:endParaRPr lang="en-US" altLang="en-US" sz="1600"/>
                    </a:p>
                  </a:txBody>
                  <a:tcPr marL="68580" marR="68580" marT="0" marB="0" vert="horz" anchor="ctr"/>
                </a:tc>
              </a:tr>
              <a:tr h="328930">
                <a:tc vMerge="1">
                  <a:tcPr/>
                </a:tc>
                <a:tc vMerge="1">
                  <a:tcPr/>
                </a:tc>
                <a:tc>
                  <a:txBody>
                    <a:bodyPr/>
                    <a:p>
                      <a:pPr indent="0">
                        <a:buNone/>
                      </a:pPr>
                      <a:r>
                        <a:rPr lang="en-US" sz="1600"/>
                        <a:t>制造业</a:t>
                      </a:r>
                      <a:endParaRPr lang="en-US" altLang="en-US" sz="1600"/>
                    </a:p>
                  </a:txBody>
                  <a:tcPr marL="68580" marR="68580" marT="0" marB="0" vert="horz" anchor="ctr"/>
                </a:tc>
              </a:tr>
              <a:tr h="328295">
                <a:tc vMerge="1">
                  <a:tcPr/>
                </a:tc>
                <a:tc vMerge="1">
                  <a:tcPr/>
                </a:tc>
                <a:tc>
                  <a:txBody>
                    <a:bodyPr/>
                    <a:p>
                      <a:pPr indent="0">
                        <a:buNone/>
                      </a:pPr>
                      <a:r>
                        <a:rPr lang="en-US" sz="1600"/>
                        <a:t>电力、热力、燃气及水生产和供应业</a:t>
                      </a:r>
                      <a:endParaRPr lang="en-US" altLang="en-US" sz="1600"/>
                    </a:p>
                  </a:txBody>
                  <a:tcPr marL="68580" marR="68580" marT="0" marB="0" vert="horz" anchor="ctr"/>
                </a:tc>
              </a:tr>
              <a:tr h="143352">
                <a:tc rowSpan="4">
                  <a:txBody>
                    <a:bodyPr/>
                    <a:p>
                      <a:pPr indent="0" algn="ctr">
                        <a:buNone/>
                      </a:pPr>
                      <a:r>
                        <a:rPr lang="en-US" sz="1600"/>
                        <a:t>建筑业</a:t>
                      </a:r>
                      <a:endParaRPr lang="en-US" altLang="en-US" sz="1600"/>
                    </a:p>
                  </a:txBody>
                  <a:tcPr marL="68580" marR="68580" marT="0" marB="0" vert="horz" anchor="ctr"/>
                </a:tc>
                <a:tc rowSpan="4">
                  <a:txBody>
                    <a:bodyPr/>
                    <a:p>
                      <a:pPr indent="0" algn="ctr">
                        <a:buNone/>
                      </a:pPr>
                      <a:r>
                        <a:rPr lang="en-US" sz="1600"/>
                        <a:t>特、一级总承包，一级专业承包</a:t>
                      </a:r>
                      <a:endParaRPr lang="en-US" altLang="en-US" sz="1600"/>
                    </a:p>
                  </a:txBody>
                  <a:tcPr marL="68580" marR="68580" marT="0" marB="0" vert="horz" anchor="ctr"/>
                </a:tc>
                <a:tc>
                  <a:txBody>
                    <a:bodyPr/>
                    <a:p>
                      <a:pPr indent="0">
                        <a:buNone/>
                      </a:pPr>
                      <a:r>
                        <a:rPr lang="zh-CN" altLang="en-US" sz="1600"/>
                        <a:t>房屋</a:t>
                      </a:r>
                      <a:r>
                        <a:rPr lang="en-US" sz="1600"/>
                        <a:t>建筑业</a:t>
                      </a:r>
                      <a:endParaRPr lang="en-US" altLang="en-US" sz="1600"/>
                    </a:p>
                  </a:txBody>
                  <a:tcPr marL="68580" marR="68580" marT="0" marB="0" vert="horz" anchor="ctr"/>
                </a:tc>
              </a:tr>
              <a:tr h="143352">
                <a:tc vMerge="1">
                  <a:tcPr marL="68580" marR="68580" marT="0" marB="0" vert="horz" anchor="ctr"/>
                </a:tc>
                <a:tc vMerge="1">
                  <a:tcPr marL="68580" marR="68580" marT="0" marB="0" vert="horz" anchor="ctr"/>
                </a:tc>
                <a:tc>
                  <a:txBody>
                    <a:bodyPr/>
                    <a:p>
                      <a:pPr indent="0">
                        <a:buNone/>
                      </a:pPr>
                      <a:r>
                        <a:rPr lang="zh-CN" altLang="en-US" sz="1600"/>
                        <a:t>土木工程建筑业</a:t>
                      </a:r>
                      <a:endParaRPr lang="zh-CN" altLang="en-US" sz="1600"/>
                    </a:p>
                  </a:txBody>
                  <a:tcPr marL="68580" marR="68580" marT="0" marB="0" vert="horz" anchor="ctr"/>
                </a:tc>
              </a:tr>
              <a:tr h="143352">
                <a:tc vMerge="1">
                  <a:tcPr marL="68580" marR="68580" marT="0" marB="0" vert="horz" anchor="ctr"/>
                </a:tc>
                <a:tc vMerge="1">
                  <a:tcPr marL="68580" marR="68580" marT="0" marB="0" vert="horz" anchor="ctr"/>
                </a:tc>
                <a:tc>
                  <a:txBody>
                    <a:bodyPr/>
                    <a:p>
                      <a:pPr indent="0">
                        <a:buNone/>
                      </a:pPr>
                      <a:r>
                        <a:rPr lang="zh-CN" altLang="en-US" sz="1600"/>
                        <a:t>建筑安装业</a:t>
                      </a:r>
                      <a:endParaRPr lang="zh-CN" altLang="en-US" sz="1600"/>
                    </a:p>
                  </a:txBody>
                  <a:tcPr marL="68580" marR="68580" marT="0" marB="0" vert="horz" anchor="ctr"/>
                </a:tc>
              </a:tr>
              <a:tr h="143352">
                <a:tc vMerge="1">
                  <a:tcPr marL="68580" marR="68580" marT="0" marB="0" vert="horz" anchor="ctr"/>
                </a:tc>
                <a:tc vMerge="1">
                  <a:tcPr marL="68580" marR="68580" marT="0" marB="0" vert="horz" anchor="ctr"/>
                </a:tc>
                <a:tc>
                  <a:txBody>
                    <a:bodyPr/>
                    <a:p>
                      <a:pPr indent="0">
                        <a:buNone/>
                      </a:pPr>
                      <a:r>
                        <a:rPr lang="zh-CN" altLang="en-US" sz="1600"/>
                        <a:t>建筑装饰、装修和其他建筑业</a:t>
                      </a:r>
                      <a:endParaRPr lang="zh-CN" altLang="en-US" sz="1600"/>
                    </a:p>
                  </a:txBody>
                  <a:tcPr marL="68580" marR="68580" marT="0" marB="0" vert="horz" anchor="ctr"/>
                </a:tc>
              </a:tr>
              <a:tr h="328295">
                <a:tc rowSpan="7">
                  <a:txBody>
                    <a:bodyPr/>
                    <a:p>
                      <a:pPr indent="0" algn="ctr">
                        <a:buNone/>
                      </a:pPr>
                      <a:r>
                        <a:rPr lang="en-US" sz="1600"/>
                        <a:t>服务业</a:t>
                      </a:r>
                      <a:endParaRPr lang="en-US" altLang="en-US" sz="1600"/>
                    </a:p>
                  </a:txBody>
                  <a:tcPr marL="68580" marR="68580" marT="0" marB="0" vert="horz" anchor="ctr"/>
                </a:tc>
                <a:tc rowSpan="7">
                  <a:txBody>
                    <a:bodyPr/>
                    <a:p>
                      <a:pPr indent="0" algn="ctr">
                        <a:buNone/>
                      </a:pPr>
                      <a:r>
                        <a:rPr lang="en-US" sz="1600"/>
                        <a:t>规模以上</a:t>
                      </a:r>
                      <a:endParaRPr lang="en-US" altLang="en-US" sz="1600"/>
                    </a:p>
                  </a:txBody>
                  <a:tcPr marL="68580" marR="68580" marT="0" marB="0" vert="horz" anchor="ctr"/>
                </a:tc>
                <a:tc>
                  <a:txBody>
                    <a:bodyPr/>
                    <a:p>
                      <a:pPr indent="0">
                        <a:buNone/>
                      </a:pPr>
                      <a:r>
                        <a:rPr lang="en-US" sz="1600"/>
                        <a:t>交通运输、仓储和邮政业</a:t>
                      </a:r>
                      <a:endParaRPr lang="en-US" altLang="en-US" sz="1600"/>
                    </a:p>
                  </a:txBody>
                  <a:tcPr marL="68580" marR="68580" marT="0" marB="0" vert="horz" anchor="ctr"/>
                </a:tc>
              </a:tr>
              <a:tr h="328295">
                <a:tc vMerge="1">
                  <a:tcPr/>
                </a:tc>
                <a:tc vMerge="1">
                  <a:tcPr/>
                </a:tc>
                <a:tc>
                  <a:txBody>
                    <a:bodyPr/>
                    <a:p>
                      <a:pPr indent="0">
                        <a:buNone/>
                      </a:pPr>
                      <a:r>
                        <a:rPr lang="en-US" sz="1600"/>
                        <a:t>信息传输、软件和信息技术服务业</a:t>
                      </a:r>
                      <a:endParaRPr lang="en-US" altLang="en-US" sz="1600"/>
                    </a:p>
                  </a:txBody>
                  <a:tcPr marL="68580" marR="68580" marT="0" marB="0" vert="horz" anchor="ctr"/>
                </a:tc>
              </a:tr>
              <a:tr h="328295">
                <a:tc vMerge="1">
                  <a:tcPr/>
                </a:tc>
                <a:tc vMerge="1">
                  <a:tcPr/>
                </a:tc>
                <a:tc>
                  <a:txBody>
                    <a:bodyPr/>
                    <a:p>
                      <a:pPr indent="0">
                        <a:buNone/>
                      </a:pPr>
                      <a:r>
                        <a:rPr lang="en-US" sz="1600"/>
                        <a:t>租赁和商务服务业</a:t>
                      </a:r>
                      <a:endParaRPr lang="en-US" altLang="en-US" sz="1600"/>
                    </a:p>
                  </a:txBody>
                  <a:tcPr marL="68580" marR="68580" marT="0" marB="0" vert="horz" anchor="ctr"/>
                </a:tc>
              </a:tr>
              <a:tr h="328295">
                <a:tc vMerge="1">
                  <a:tcPr/>
                </a:tc>
                <a:tc vMerge="1">
                  <a:tcPr/>
                </a:tc>
                <a:tc>
                  <a:txBody>
                    <a:bodyPr/>
                    <a:p>
                      <a:pPr indent="0">
                        <a:buNone/>
                      </a:pPr>
                      <a:r>
                        <a:rPr lang="en-US" sz="1600"/>
                        <a:t>科学研究和技术服务业</a:t>
                      </a:r>
                      <a:endParaRPr lang="en-US" altLang="en-US" sz="1600"/>
                    </a:p>
                  </a:txBody>
                  <a:tcPr marL="68580" marR="68580" marT="0" marB="0" vert="horz" anchor="ctr"/>
                </a:tc>
              </a:tr>
              <a:tr h="328930">
                <a:tc vMerge="1">
                  <a:tcPr/>
                </a:tc>
                <a:tc vMerge="1">
                  <a:tcPr/>
                </a:tc>
                <a:tc>
                  <a:txBody>
                    <a:bodyPr/>
                    <a:p>
                      <a:pPr indent="0">
                        <a:buNone/>
                      </a:pPr>
                      <a:r>
                        <a:rPr lang="en-US" sz="1600"/>
                        <a:t>水利、环境和公共设施管理业</a:t>
                      </a:r>
                      <a:endParaRPr lang="en-US" altLang="en-US" sz="1600"/>
                    </a:p>
                  </a:txBody>
                  <a:tcPr marL="68580" marR="68580" marT="0" marB="0" vert="horz" anchor="ctr"/>
                </a:tc>
              </a:tr>
              <a:tr h="328295">
                <a:tc vMerge="1">
                  <a:tcPr/>
                </a:tc>
                <a:tc vMerge="1">
                  <a:tcPr/>
                </a:tc>
                <a:tc>
                  <a:txBody>
                    <a:bodyPr/>
                    <a:p>
                      <a:pPr indent="0">
                        <a:buNone/>
                      </a:pPr>
                      <a:r>
                        <a:rPr lang="en-US" sz="1600"/>
                        <a:t>卫生和社会工作</a:t>
                      </a:r>
                      <a:endParaRPr lang="en-US" altLang="en-US" sz="1600"/>
                    </a:p>
                  </a:txBody>
                  <a:tcPr marL="68580" marR="68580" marT="0" marB="0" vert="horz" anchor="ctr"/>
                </a:tc>
              </a:tr>
              <a:tr h="328295">
                <a:tc vMerge="1">
                  <a:tcPr/>
                </a:tc>
                <a:tc vMerge="1">
                  <a:tcPr/>
                </a:tc>
                <a:tc>
                  <a:txBody>
                    <a:bodyPr/>
                    <a:p>
                      <a:pPr indent="0">
                        <a:buNone/>
                      </a:pPr>
                      <a:r>
                        <a:rPr lang="en-US" sz="1600"/>
                        <a:t>文化、体育和娱乐业</a:t>
                      </a:r>
                      <a:endParaRPr lang="en-US" altLang="en-US" sz="1600"/>
                    </a:p>
                  </a:txBody>
                  <a:tcPr marL="68580" marR="68580" marT="0" marB="0" vert="horz" anchor="ctr"/>
                </a:tc>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V7PX]$L1CRRUP9AWB[}OBD3"/>
          <p:cNvPicPr>
            <a:picLocks noChangeAspect="1"/>
          </p:cNvPicPr>
          <p:nvPr/>
        </p:nvPicPr>
        <p:blipFill>
          <a:blip r:embed="rId1"/>
          <a:stretch>
            <a:fillRect/>
          </a:stretch>
        </p:blipFill>
        <p:spPr>
          <a:xfrm>
            <a:off x="1693545" y="1158875"/>
            <a:ext cx="6261735" cy="3329305"/>
          </a:xfrm>
          <a:prstGeom prst="rect">
            <a:avLst/>
          </a:prstGeom>
        </p:spPr>
      </p:pic>
      <p:cxnSp>
        <p:nvCxnSpPr>
          <p:cNvPr id="3" name="直接连接符 2"/>
          <p:cNvCxnSpPr/>
          <p:nvPr/>
        </p:nvCxnSpPr>
        <p:spPr>
          <a:xfrm flipV="1">
            <a:off x="2292985" y="3501390"/>
            <a:ext cx="2121535" cy="27305"/>
          </a:xfrm>
          <a:prstGeom prst="line">
            <a:avLst/>
          </a:prstGeom>
          <a:ln w="41275">
            <a:solidFill>
              <a:srgbClr val="FF0000"/>
            </a:solidFill>
          </a:ln>
        </p:spPr>
        <p:style>
          <a:lnRef idx="1">
            <a:schemeClr val="accent1"/>
          </a:lnRef>
          <a:fillRef idx="0">
            <a:schemeClr val="accent1"/>
          </a:fillRef>
          <a:effectRef idx="0">
            <a:schemeClr val="accent1"/>
          </a:effectRef>
          <a:fontRef idx="minor">
            <a:schemeClr val="tx1"/>
          </a:fontRef>
        </p:style>
      </p:cxnSp>
      <p:sp>
        <p:nvSpPr>
          <p:cNvPr id="24579" name="TextBox 3"/>
          <p:cNvSpPr txBox="1"/>
          <p:nvPr/>
        </p:nvSpPr>
        <p:spPr>
          <a:xfrm>
            <a:off x="1082993" y="4693603"/>
            <a:ext cx="7481887" cy="1076325"/>
          </a:xfrm>
          <a:prstGeom prst="rect">
            <a:avLst/>
          </a:prstGeom>
          <a:noFill/>
          <a:ln w="9525">
            <a:noFill/>
          </a:ln>
        </p:spPr>
        <p:txBody>
          <a:bodyPr anchor="t">
            <a:spAutoFit/>
          </a:bodyPr>
          <a:p>
            <a:r>
              <a:rPr lang="zh-CN" altLang="en-US" sz="3200" dirty="0">
                <a:solidFill>
                  <a:schemeClr val="bg1"/>
                </a:solidFill>
                <a:latin typeface="Arial" panose="020B0604020202020204" pitchFamily="34" charset="0"/>
                <a:ea typeface="宋体" panose="02010600030101010101" pitchFamily="2" charset="-122"/>
              </a:rPr>
              <a:t>从事研究开发活动的时间占制度工作时间</a:t>
            </a:r>
            <a:r>
              <a:rPr lang="en-US" altLang="zh-CN" sz="3200" dirty="0">
                <a:solidFill>
                  <a:srgbClr val="FFFF00"/>
                </a:solidFill>
                <a:latin typeface="Arial" panose="020B0604020202020204" pitchFamily="34" charset="0"/>
                <a:ea typeface="宋体" panose="02010600030101010101" pitchFamily="2" charset="-122"/>
              </a:rPr>
              <a:t>90%</a:t>
            </a:r>
            <a:r>
              <a:rPr lang="zh-CN" altLang="en-US" sz="3200" dirty="0">
                <a:solidFill>
                  <a:srgbClr val="FFFF00"/>
                </a:solidFill>
                <a:latin typeface="Arial" panose="020B0604020202020204" pitchFamily="34" charset="0"/>
                <a:ea typeface="宋体" panose="02010600030101010101" pitchFamily="2" charset="-122"/>
              </a:rPr>
              <a:t>及以上</a:t>
            </a:r>
            <a:r>
              <a:rPr lang="zh-CN" altLang="en-US" sz="3200" dirty="0">
                <a:solidFill>
                  <a:schemeClr val="bg1"/>
                </a:solidFill>
                <a:latin typeface="Arial" panose="020B0604020202020204" pitchFamily="34" charset="0"/>
                <a:ea typeface="宋体" panose="02010600030101010101" pitchFamily="2" charset="-122"/>
              </a:rPr>
              <a:t>的人员。</a:t>
            </a:r>
            <a:endParaRPr lang="zh-CN" altLang="en-US" sz="3200" dirty="0">
              <a:solidFill>
                <a:schemeClr val="bg1"/>
              </a:solidFill>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Rectangle 2"/>
          <p:cNvSpPr>
            <a:spLocks noGrp="1"/>
          </p:cNvSpPr>
          <p:nvPr>
            <p:ph type="title"/>
          </p:nvPr>
        </p:nvSpPr>
        <p:spPr>
          <a:xfrm>
            <a:off x="661353" y="534988"/>
            <a:ext cx="8385175" cy="1325562"/>
          </a:xfrm>
        </p:spPr>
        <p:txBody>
          <a:bodyPr vert="horz" wrap="square" lIns="91440" tIns="45720" rIns="91440" bIns="45720" anchor="ctr"/>
          <a:p>
            <a:pPr eaLnBrk="1" hangingPunct="1">
              <a:lnSpc>
                <a:spcPts val="4000"/>
              </a:lnSpc>
            </a:pPr>
            <a:r>
              <a:rPr lang="zh-CN" altLang="zh-CN" sz="3200" b="1" dirty="0">
                <a:solidFill>
                  <a:schemeClr val="bg1"/>
                </a:solidFill>
              </a:rPr>
              <a:t>《企业研究开发活动及相关情况》（</a:t>
            </a:r>
            <a:r>
              <a:rPr lang="en-US" altLang="zh-CN" sz="3200" b="1" dirty="0">
                <a:solidFill>
                  <a:schemeClr val="bg1"/>
                </a:solidFill>
              </a:rPr>
              <a:t>1</a:t>
            </a:r>
            <a:r>
              <a:rPr lang="en-US" altLang="zh-CN" sz="3200" b="1" dirty="0">
                <a:solidFill>
                  <a:schemeClr val="bg1"/>
                </a:solidFill>
              </a:rPr>
              <a:t>07-2</a:t>
            </a:r>
            <a:r>
              <a:rPr lang="zh-CN" altLang="zh-CN" sz="3200" b="1" dirty="0">
                <a:solidFill>
                  <a:schemeClr val="bg1"/>
                </a:solidFill>
              </a:rPr>
              <a:t>）</a:t>
            </a:r>
            <a:endParaRPr lang="zh-CN" altLang="en-US" sz="3200" b="1" dirty="0">
              <a:solidFill>
                <a:schemeClr val="bg1"/>
              </a:solidFill>
            </a:endParaRPr>
          </a:p>
        </p:txBody>
      </p:sp>
      <p:sp>
        <p:nvSpPr>
          <p:cNvPr id="25602" name="Rectangle 3"/>
          <p:cNvSpPr txBox="1"/>
          <p:nvPr/>
        </p:nvSpPr>
        <p:spPr>
          <a:xfrm>
            <a:off x="1035050" y="1465580"/>
            <a:ext cx="7848600" cy="4525645"/>
          </a:xfrm>
          <a:prstGeom prst="rect">
            <a:avLst/>
          </a:prstGeom>
          <a:noFill/>
          <a:ln w="9525">
            <a:noFill/>
          </a:ln>
        </p:spPr>
        <p:txBody>
          <a:bodyPr anchor="t"/>
          <a:p>
            <a:pPr>
              <a:lnSpc>
                <a:spcPts val="5000"/>
              </a:lnSpc>
              <a:spcBef>
                <a:spcPts val="1000"/>
              </a:spcBef>
            </a:pPr>
            <a:r>
              <a:rPr lang="zh-CN" altLang="en-US"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重点指标</a:t>
            </a:r>
            <a:r>
              <a:rPr lang="en-US" altLang="zh-CN"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2</a:t>
            </a:r>
            <a:r>
              <a:rPr lang="zh-CN" altLang="en-US"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：研究</a:t>
            </a:r>
            <a:r>
              <a:rPr lang="zh-CN" altLang="zh-CN"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开发费用合计</a:t>
            </a:r>
            <a:r>
              <a:rPr lang="zh-CN" altLang="en-US"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a:t>
            </a:r>
            <a:r>
              <a:rPr lang="en-US" altLang="zh-CN"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7</a:t>
            </a:r>
            <a:r>
              <a:rPr lang="zh-CN" altLang="en-US"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a:t>
            </a:r>
            <a:endParaRPr lang="en-US" altLang="zh-CN" sz="3200" b="1" dirty="0">
              <a:solidFill>
                <a:srgbClr val="FFFF00"/>
              </a:solidFill>
              <a:latin typeface="Calibri" panose="020F0502020204030204" pitchFamily="34" charset="0"/>
              <a:ea typeface="宋体" panose="02010600030101010101" pitchFamily="2" charset="-122"/>
              <a:sym typeface="宋体" panose="02010600030101010101" pitchFamily="2" charset="-122"/>
            </a:endParaRPr>
          </a:p>
          <a:p>
            <a:pPr>
              <a:lnSpc>
                <a:spcPct val="150000"/>
              </a:lnSpc>
              <a:spcBef>
                <a:spcPts val="1000"/>
              </a:spcBef>
            </a:pPr>
            <a:endParaRPr lang="zh-CN" altLang="zh-CN" sz="3200" b="1" dirty="0">
              <a:solidFill>
                <a:schemeClr val="bg1"/>
              </a:solidFill>
              <a:latin typeface="Calibri" panose="020F0502020204030204" pitchFamily="34" charset="0"/>
              <a:ea typeface="宋体" panose="02010600030101010101" pitchFamily="2" charset="-122"/>
              <a:sym typeface="宋体" panose="02010600030101010101" pitchFamily="2" charset="-122"/>
            </a:endParaRPr>
          </a:p>
        </p:txBody>
      </p:sp>
      <p:pic>
        <p:nvPicPr>
          <p:cNvPr id="4" name="Picture 2"/>
          <p:cNvPicPr>
            <a:picLocks noChangeAspect="1"/>
          </p:cNvPicPr>
          <p:nvPr/>
        </p:nvPicPr>
        <p:blipFill>
          <a:blip r:embed="rId1"/>
          <a:srcRect l="22575" t="38760" r="51700" b="20322"/>
          <a:stretch>
            <a:fillRect/>
          </a:stretch>
        </p:blipFill>
        <p:spPr>
          <a:xfrm>
            <a:off x="2449513" y="2120900"/>
            <a:ext cx="4186237" cy="4611688"/>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Rectangle 2"/>
          <p:cNvSpPr>
            <a:spLocks noGrp="1"/>
          </p:cNvSpPr>
          <p:nvPr>
            <p:ph type="title"/>
          </p:nvPr>
        </p:nvSpPr>
        <p:spPr>
          <a:xfrm>
            <a:off x="661353" y="534988"/>
            <a:ext cx="8385175" cy="1325562"/>
          </a:xfrm>
        </p:spPr>
        <p:txBody>
          <a:bodyPr vert="horz" wrap="square" lIns="91440" tIns="45720" rIns="91440" bIns="45720" anchor="ctr"/>
          <a:p>
            <a:pPr eaLnBrk="1" hangingPunct="1">
              <a:lnSpc>
                <a:spcPts val="4000"/>
              </a:lnSpc>
            </a:pPr>
            <a:r>
              <a:rPr lang="zh-CN" altLang="zh-CN" sz="3200" b="1" dirty="0">
                <a:solidFill>
                  <a:schemeClr val="bg1"/>
                </a:solidFill>
              </a:rPr>
              <a:t>《企业研究开发活动及相关情况》（</a:t>
            </a:r>
            <a:r>
              <a:rPr lang="en-US" altLang="zh-CN" sz="3200" b="1" dirty="0">
                <a:solidFill>
                  <a:schemeClr val="bg1"/>
                </a:solidFill>
              </a:rPr>
              <a:t>1</a:t>
            </a:r>
            <a:r>
              <a:rPr lang="en-US" altLang="zh-CN" sz="3200" b="1" dirty="0">
                <a:solidFill>
                  <a:schemeClr val="bg1"/>
                </a:solidFill>
              </a:rPr>
              <a:t>07-2</a:t>
            </a:r>
            <a:r>
              <a:rPr lang="zh-CN" altLang="zh-CN" sz="3200" b="1" dirty="0">
                <a:solidFill>
                  <a:schemeClr val="bg1"/>
                </a:solidFill>
              </a:rPr>
              <a:t>）</a:t>
            </a:r>
            <a:endParaRPr lang="zh-CN" altLang="en-US" sz="3200" b="1" dirty="0">
              <a:solidFill>
                <a:schemeClr val="bg1"/>
              </a:solidFill>
            </a:endParaRPr>
          </a:p>
        </p:txBody>
      </p:sp>
      <p:sp>
        <p:nvSpPr>
          <p:cNvPr id="25602" name="Rectangle 3"/>
          <p:cNvSpPr txBox="1"/>
          <p:nvPr/>
        </p:nvSpPr>
        <p:spPr>
          <a:xfrm>
            <a:off x="1035050" y="1465580"/>
            <a:ext cx="7848600" cy="4525645"/>
          </a:xfrm>
          <a:prstGeom prst="rect">
            <a:avLst/>
          </a:prstGeom>
          <a:noFill/>
          <a:ln w="9525">
            <a:noFill/>
          </a:ln>
        </p:spPr>
        <p:txBody>
          <a:bodyPr anchor="t"/>
          <a:p>
            <a:pPr>
              <a:lnSpc>
                <a:spcPts val="5000"/>
              </a:lnSpc>
              <a:spcBef>
                <a:spcPts val="1000"/>
              </a:spcBef>
            </a:pPr>
            <a:r>
              <a:rPr lang="zh-CN" altLang="en-US"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重点指标</a:t>
            </a:r>
            <a:r>
              <a:rPr lang="en-US" altLang="zh-CN"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2</a:t>
            </a:r>
            <a:r>
              <a:rPr lang="zh-CN" altLang="en-US"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：研究</a:t>
            </a:r>
            <a:r>
              <a:rPr lang="zh-CN" altLang="zh-CN"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开发费用合计</a:t>
            </a:r>
            <a:r>
              <a:rPr lang="zh-CN" altLang="en-US"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a:t>
            </a:r>
            <a:r>
              <a:rPr lang="en-US" altLang="zh-CN"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7</a:t>
            </a:r>
            <a:r>
              <a:rPr lang="zh-CN" altLang="en-US"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a:t>
            </a:r>
            <a:endParaRPr lang="en-US" altLang="zh-CN" sz="3200" b="1" dirty="0">
              <a:solidFill>
                <a:srgbClr val="FFFF00"/>
              </a:solidFill>
              <a:latin typeface="Calibri" panose="020F0502020204030204" pitchFamily="34" charset="0"/>
              <a:ea typeface="宋体" panose="02010600030101010101" pitchFamily="2" charset="-122"/>
              <a:sym typeface="宋体" panose="02010600030101010101" pitchFamily="2" charset="-122"/>
            </a:endParaRPr>
          </a:p>
          <a:p>
            <a:pPr>
              <a:lnSpc>
                <a:spcPct val="150000"/>
              </a:lnSpc>
              <a:spcBef>
                <a:spcPts val="1000"/>
              </a:spcBef>
            </a:pPr>
            <a:r>
              <a:rPr lang="zh-CN" altLang="zh-CN" sz="3200" b="1" dirty="0">
                <a:solidFill>
                  <a:schemeClr val="bg1"/>
                </a:solidFill>
                <a:latin typeface="Calibri" panose="020F0502020204030204" pitchFamily="34" charset="0"/>
                <a:ea typeface="宋体" panose="02010600030101010101" pitchFamily="2" charset="-122"/>
                <a:sym typeface="宋体" panose="02010600030101010101" pitchFamily="2" charset="-122"/>
              </a:rPr>
              <a:t>指报告期内企业用于研究开发活动的费用合计，包括人员人工费用、直接投入费用、折旧费用与长期待摊费用、无形资产摊销费用、设计费用、装备调试费用与试验费用、委托外部研究开发费用及其他费用。</a:t>
            </a:r>
            <a:endParaRPr lang="zh-CN" altLang="zh-CN" sz="3200" b="1" dirty="0">
              <a:solidFill>
                <a:schemeClr val="bg1"/>
              </a:solidFill>
              <a:latin typeface="Calibri" panose="020F0502020204030204" pitchFamily="34" charset="0"/>
              <a:ea typeface="宋体" panose="02010600030101010101" pitchFamily="2" charset="-122"/>
              <a:sym typeface="宋体" panose="02010600030101010101" pitchFamily="2" charset="-122"/>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内容占位符 2"/>
          <p:cNvSpPr>
            <a:spLocks noGrp="1"/>
          </p:cNvSpPr>
          <p:nvPr>
            <p:ph idx="1"/>
          </p:nvPr>
        </p:nvSpPr>
        <p:spPr>
          <a:xfrm>
            <a:off x="1066800" y="1981200"/>
            <a:ext cx="7640955" cy="4114800"/>
          </a:xfrm>
        </p:spPr>
        <p:txBody>
          <a:bodyPr vert="horz" wrap="square" lIns="91440" tIns="45720" rIns="91440" bIns="45720" anchor="t"/>
          <a:p>
            <a:pPr>
              <a:lnSpc>
                <a:spcPct val="150000"/>
              </a:lnSpc>
            </a:pPr>
            <a:r>
              <a:rPr lang="zh-CN" altLang="zh-CN" sz="3200" b="1" dirty="0">
                <a:solidFill>
                  <a:srgbClr val="FFFF00"/>
                </a:solidFill>
                <a:sym typeface="宋体" panose="02010600030101010101" pitchFamily="2" charset="-122"/>
              </a:rPr>
              <a:t>该指标应与企业会计账中有关研究开发会计科目或向税务部门提供的有关研究开发辅助账中研究开发费用对应。</a:t>
            </a:r>
            <a:endParaRPr lang="zh-CN" altLang="zh-CN" sz="3200" b="1" dirty="0">
              <a:solidFill>
                <a:srgbClr val="FFFF00"/>
              </a:solidFill>
              <a:sym typeface="宋体" panose="02010600030101010101" pitchFamily="2"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066800" y="1062355"/>
            <a:ext cx="7391400" cy="4114800"/>
          </a:xfrm>
        </p:spPr>
        <p:txBody>
          <a:bodyPr vert="horz" wrap="square" lIns="91440" tIns="45720" rIns="91440" bIns="45720" numCol="1" anchor="t" anchorCtr="0" compatLnSpc="1"/>
          <a:lstStyle/>
          <a:p>
            <a:pPr marL="0" marR="0" lvl="0" indent="0" algn="l" defTabSz="914400" rtl="0" eaLnBrk="0" fontAlgn="base" latinLnBrk="0" hangingPunct="0">
              <a:lnSpc>
                <a:spcPct val="150000"/>
              </a:lnSpc>
              <a:spcBef>
                <a:spcPts val="1000"/>
              </a:spcBef>
              <a:spcAft>
                <a:spcPct val="0"/>
              </a:spcAft>
              <a:buClrTx/>
              <a:buSzTx/>
              <a:buFont typeface="Arial" panose="020B0604020202020204" pitchFamily="34" charset="0"/>
              <a:buNone/>
              <a:defRPr/>
            </a:pPr>
            <a:r>
              <a:rPr kumimoji="0" lang="en-US" altLang="zh-CN" sz="3200" b="1" i="0" u="none" strike="noStrike" kern="1200" cap="none" spc="0" normalizeH="0" baseline="0" noProof="0" dirty="0" smtClean="0">
                <a:ln>
                  <a:noFill/>
                </a:ln>
                <a:solidFill>
                  <a:schemeClr val="bg1"/>
                </a:solidFill>
                <a:effectLst/>
                <a:uLnTx/>
                <a:uFillTx/>
                <a:latin typeface="+mj-ea"/>
                <a:ea typeface="+mj-ea"/>
                <a:cs typeface="+mn-cs"/>
              </a:rPr>
              <a:t>1.</a:t>
            </a:r>
            <a:r>
              <a:rPr kumimoji="0" lang="zh-CN" altLang="zh-CN" sz="3200" b="1" i="0" u="none" strike="noStrike" kern="1200" cap="none" spc="0" normalizeH="0" baseline="0" noProof="0" dirty="0" smtClean="0">
                <a:ln>
                  <a:noFill/>
                </a:ln>
                <a:solidFill>
                  <a:schemeClr val="bg1"/>
                </a:solidFill>
                <a:effectLst/>
                <a:uLnTx/>
                <a:uFillTx/>
                <a:latin typeface="+mj-ea"/>
                <a:ea typeface="+mj-ea"/>
                <a:cs typeface="+mn-cs"/>
              </a:rPr>
              <a:t>人员</a:t>
            </a:r>
            <a:r>
              <a:rPr kumimoji="0" lang="zh-CN" altLang="zh-CN" sz="3200" b="1" i="0" u="none" strike="noStrike" kern="1200" cap="none" spc="0" normalizeH="0" baseline="0" noProof="0" dirty="0">
                <a:ln>
                  <a:noFill/>
                </a:ln>
                <a:solidFill>
                  <a:schemeClr val="bg1"/>
                </a:solidFill>
                <a:effectLst/>
                <a:uLnTx/>
                <a:uFillTx/>
                <a:latin typeface="+mj-ea"/>
                <a:ea typeface="+mj-ea"/>
                <a:cs typeface="+mn-cs"/>
              </a:rPr>
              <a:t>人工费用</a:t>
            </a:r>
            <a:r>
              <a:rPr kumimoji="0" lang="en-US" altLang="zh-CN" sz="3200" b="1" i="0" u="none" strike="noStrike" kern="1200" cap="none" spc="0" normalizeH="0" baseline="0" noProof="0" dirty="0">
                <a:ln>
                  <a:noFill/>
                </a:ln>
                <a:solidFill>
                  <a:schemeClr val="bg1"/>
                </a:solidFill>
                <a:effectLst/>
                <a:uLnTx/>
                <a:uFillTx/>
                <a:latin typeface="+mj-ea"/>
                <a:ea typeface="+mj-ea"/>
                <a:cs typeface="+mn-cs"/>
              </a:rPr>
              <a:t>  </a:t>
            </a:r>
            <a:endParaRPr kumimoji="0" lang="en-US" altLang="zh-CN" sz="3200" b="1" i="0" u="none" strike="noStrike" kern="1200" cap="none" spc="0" normalizeH="0" baseline="0" noProof="0" dirty="0" smtClean="0">
              <a:ln>
                <a:noFill/>
              </a:ln>
              <a:solidFill>
                <a:schemeClr val="bg1"/>
              </a:solidFill>
              <a:effectLst/>
              <a:uLnTx/>
              <a:uFillTx/>
              <a:latin typeface="+mj-ea"/>
              <a:ea typeface="+mj-ea"/>
              <a:cs typeface="+mn-cs"/>
            </a:endParaRPr>
          </a:p>
          <a:p>
            <a:pPr marL="228600" marR="0" lvl="0" indent="-228600" algn="l" defTabSz="914400" rtl="0" eaLnBrk="0" fontAlgn="base" latinLnBrk="0" hangingPunct="0">
              <a:lnSpc>
                <a:spcPct val="150000"/>
              </a:lnSpc>
              <a:spcBef>
                <a:spcPts val="1000"/>
              </a:spcBef>
              <a:spcAft>
                <a:spcPct val="0"/>
              </a:spcAft>
              <a:buClrTx/>
              <a:buSzTx/>
              <a:buFont typeface="Arial" panose="020B0604020202020204" pitchFamily="34" charset="0"/>
              <a:buChar char="•"/>
              <a:defRPr/>
            </a:pPr>
            <a:r>
              <a:rPr kumimoji="0" lang="zh-CN" altLang="zh-CN" sz="3200" b="1" i="0" u="none" strike="noStrike" kern="1200" cap="none" spc="0" normalizeH="0" baseline="0" noProof="0" dirty="0">
                <a:ln>
                  <a:noFill/>
                </a:ln>
                <a:solidFill>
                  <a:schemeClr val="bg1"/>
                </a:solidFill>
                <a:effectLst/>
                <a:uLnTx/>
                <a:uFillTx/>
                <a:latin typeface="+mj-ea"/>
                <a:ea typeface="+mj-ea"/>
                <a:cs typeface="+mn-cs"/>
              </a:rPr>
              <a:t>指报告期内企业研究开发人员的工资薪金、基本养老保险费、基本医疗保险费、失业保险费、工伤保险费、生育保险费和住房公积金，以及外聘研究开发人员的劳务费用等。</a:t>
            </a:r>
            <a:endParaRPr kumimoji="0" lang="zh-CN" altLang="zh-CN" sz="3200" b="1" i="0" u="none" strike="noStrike" kern="1200" cap="none" spc="0" normalizeH="0" baseline="0" noProof="0" dirty="0">
              <a:ln>
                <a:noFill/>
              </a:ln>
              <a:solidFill>
                <a:schemeClr val="bg1"/>
              </a:solidFill>
              <a:effectLst/>
              <a:uLnTx/>
              <a:uFillTx/>
              <a:latin typeface="+mj-ea"/>
              <a:ea typeface="+mj-ea"/>
              <a:cs typeface="+mn-cs"/>
            </a:endParaRPr>
          </a:p>
          <a:p>
            <a:pPr marL="228600" marR="0" lvl="0" indent="-228600" algn="l" defTabSz="914400" rtl="0" eaLnBrk="0" fontAlgn="base" latinLnBrk="0" hangingPunct="0">
              <a:lnSpc>
                <a:spcPct val="90000"/>
              </a:lnSpc>
              <a:spcBef>
                <a:spcPts val="1000"/>
              </a:spcBef>
              <a:spcAft>
                <a:spcPct val="0"/>
              </a:spcAft>
              <a:buClrTx/>
              <a:buSzTx/>
              <a:buFont typeface="Arial" panose="020B0604020202020204" pitchFamily="34" charset="0"/>
              <a:buChar char="•"/>
              <a:defRPr/>
            </a:pPr>
            <a:endParaRPr kumimoji="0" lang="zh-CN" altLang="zh-CN" sz="3200" b="1" i="0" u="none" strike="noStrike" kern="1200" cap="none" spc="0" normalizeH="0" baseline="0" noProof="0" dirty="0">
              <a:ln>
                <a:noFill/>
              </a:ln>
              <a:solidFill>
                <a:srgbClr val="FFFF00"/>
              </a:solidFill>
              <a:effectLst/>
              <a:uLnTx/>
              <a:uFillTx/>
              <a:latin typeface="+mj-ea"/>
              <a:ea typeface="+mj-ea"/>
              <a:cs typeface="+mn-cs"/>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a:lnSpc>
                <a:spcPct val="150000"/>
              </a:lnSpc>
            </a:pPr>
            <a:r>
              <a:rPr lang="zh-CN" altLang="zh-CN" b="1" kern="1200" noProof="0" dirty="0">
                <a:ln>
                  <a:noFill/>
                </a:ln>
                <a:solidFill>
                  <a:srgbClr val="FFFF00"/>
                </a:solidFill>
                <a:effectLst/>
                <a:uLnTx/>
                <a:uFillTx/>
                <a:latin typeface="+mj-ea"/>
                <a:ea typeface="+mj-ea"/>
                <a:sym typeface="+mn-ea"/>
              </a:rPr>
              <a:t>该指标应与企业会计账中有关研究开发会计科目或向税务部门提供的有关研究开发辅助账中人员人工费用对应。</a:t>
            </a:r>
            <a:endParaRPr lang="zh-CN" altLang="zh-CN" b="1" kern="1200" noProof="0" dirty="0">
              <a:ln>
                <a:noFill/>
              </a:ln>
              <a:solidFill>
                <a:srgbClr val="FFFF00"/>
              </a:solidFill>
              <a:effectLst/>
              <a:uLnTx/>
              <a:uFillTx/>
              <a:latin typeface="+mj-ea"/>
              <a:ea typeface="+mj-ea"/>
              <a:sym typeface="+mn-ea"/>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092200" y="756920"/>
            <a:ext cx="8051800" cy="5343525"/>
          </a:xfrm>
        </p:spPr>
        <p:txBody>
          <a:bodyPr vert="horz" wrap="square" lIns="91440" tIns="45720" rIns="91440" bIns="45720" numCol="1" anchor="t" anchorCtr="0" compatLnSpc="1"/>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defRPr/>
            </a:pPr>
            <a:r>
              <a:rPr kumimoji="0" lang="en-US" altLang="zh-CN" sz="3200" b="1" i="0" u="none" strike="noStrike" kern="1200" cap="none" spc="0" normalizeH="0" baseline="0" noProof="0" dirty="0" smtClean="0">
                <a:ln>
                  <a:noFill/>
                </a:ln>
                <a:solidFill>
                  <a:schemeClr val="bg1"/>
                </a:solidFill>
                <a:effectLst/>
                <a:uLnTx/>
                <a:uFillTx/>
                <a:latin typeface="+mj-ea"/>
                <a:ea typeface="+mj-ea"/>
                <a:cs typeface="+mn-cs"/>
              </a:rPr>
              <a:t>2.</a:t>
            </a:r>
            <a:r>
              <a:rPr kumimoji="0" lang="zh-CN" altLang="zh-CN" sz="3200" b="1" i="0" u="none" strike="noStrike" kern="1200" cap="none" spc="0" normalizeH="0" baseline="0" noProof="0" dirty="0" smtClean="0">
                <a:ln>
                  <a:noFill/>
                </a:ln>
                <a:solidFill>
                  <a:schemeClr val="bg1"/>
                </a:solidFill>
                <a:effectLst/>
                <a:uLnTx/>
                <a:uFillTx/>
                <a:latin typeface="+mj-ea"/>
                <a:ea typeface="+mj-ea"/>
                <a:cs typeface="+mn-cs"/>
              </a:rPr>
              <a:t>直接</a:t>
            </a:r>
            <a:r>
              <a:rPr kumimoji="0" lang="zh-CN" altLang="zh-CN" sz="3200" b="1" i="0" u="none" strike="noStrike" kern="1200" cap="none" spc="0" normalizeH="0" baseline="0" noProof="0" dirty="0">
                <a:ln>
                  <a:noFill/>
                </a:ln>
                <a:solidFill>
                  <a:schemeClr val="bg1"/>
                </a:solidFill>
                <a:effectLst/>
                <a:uLnTx/>
                <a:uFillTx/>
                <a:latin typeface="+mj-ea"/>
                <a:ea typeface="+mj-ea"/>
                <a:cs typeface="+mn-cs"/>
              </a:rPr>
              <a:t>投入费用</a:t>
            </a:r>
            <a:r>
              <a:rPr kumimoji="0" lang="en-US" altLang="zh-CN" sz="3200" b="1" i="0" u="none" strike="noStrike" kern="1200" cap="none" spc="0" normalizeH="0" baseline="0" noProof="0" dirty="0">
                <a:ln>
                  <a:noFill/>
                </a:ln>
                <a:solidFill>
                  <a:schemeClr val="bg1"/>
                </a:solidFill>
                <a:effectLst/>
                <a:uLnTx/>
                <a:uFillTx/>
                <a:latin typeface="+mj-ea"/>
                <a:ea typeface="+mj-ea"/>
                <a:cs typeface="+mn-cs"/>
              </a:rPr>
              <a:t>  </a:t>
            </a:r>
            <a:endParaRPr kumimoji="0" lang="en-US" altLang="zh-CN" sz="3200" b="1" i="0" u="none" strike="noStrike" kern="1200" cap="none" spc="0" normalizeH="0" baseline="0" noProof="0" dirty="0" smtClean="0">
              <a:ln>
                <a:noFill/>
              </a:ln>
              <a:solidFill>
                <a:schemeClr val="bg1"/>
              </a:solidFill>
              <a:effectLst/>
              <a:uLnTx/>
              <a:uFillTx/>
              <a:latin typeface="+mj-ea"/>
              <a:ea typeface="+mj-ea"/>
              <a:cs typeface="+mn-cs"/>
            </a:endParaRPr>
          </a:p>
          <a:p>
            <a:pPr marL="228600" marR="0" lvl="0" indent="-228600" algn="l" defTabSz="914400" rtl="0" eaLnBrk="0" fontAlgn="base" latinLnBrk="0" hangingPunct="0">
              <a:lnSpc>
                <a:spcPct val="90000"/>
              </a:lnSpc>
              <a:spcBef>
                <a:spcPts val="1000"/>
              </a:spcBef>
              <a:spcAft>
                <a:spcPct val="0"/>
              </a:spcAft>
              <a:buClrTx/>
              <a:buSzTx/>
              <a:buFont typeface="Arial" panose="020B0604020202020204" pitchFamily="34" charset="0"/>
              <a:buChar char="•"/>
              <a:defRPr/>
            </a:pPr>
            <a:r>
              <a:rPr kumimoji="0" lang="zh-CN" altLang="zh-CN" sz="3200" b="1" i="0" u="none" strike="noStrike" kern="1200" cap="none" spc="0" normalizeH="0" baseline="0" noProof="0" dirty="0">
                <a:ln>
                  <a:noFill/>
                </a:ln>
                <a:solidFill>
                  <a:schemeClr val="bg1"/>
                </a:solidFill>
                <a:effectLst/>
                <a:uLnTx/>
                <a:uFillTx/>
                <a:latin typeface="+mj-ea"/>
                <a:ea typeface="+mj-ea"/>
                <a:cs typeface="+mn-cs"/>
              </a:rPr>
              <a:t>指报告期内企业为实施研究开发活动而实际发生的相关支出。</a:t>
            </a:r>
            <a:endParaRPr kumimoji="0" lang="zh-CN" altLang="zh-CN" sz="3200" b="1" i="0" u="none" strike="noStrike" kern="1200" cap="none" spc="0" normalizeH="0" baseline="0" noProof="0" dirty="0">
              <a:ln>
                <a:noFill/>
              </a:ln>
              <a:solidFill>
                <a:schemeClr val="bg1"/>
              </a:solidFill>
              <a:effectLst/>
              <a:uLnTx/>
              <a:uFillTx/>
              <a:latin typeface="+mj-ea"/>
              <a:ea typeface="+mj-ea"/>
              <a:cs typeface="+mn-cs"/>
            </a:endParaRPr>
          </a:p>
          <a:p>
            <a:pPr marL="228600" marR="0" lvl="0" indent="-228600" algn="l" defTabSz="914400" rtl="0" eaLnBrk="0" fontAlgn="base" latinLnBrk="0" hangingPunct="0">
              <a:lnSpc>
                <a:spcPct val="90000"/>
              </a:lnSpc>
              <a:spcBef>
                <a:spcPts val="1000"/>
              </a:spcBef>
              <a:spcAft>
                <a:spcPct val="0"/>
              </a:spcAft>
              <a:buClrTx/>
              <a:buSzTx/>
              <a:buFont typeface="Arial" panose="020B0604020202020204" pitchFamily="34" charset="0"/>
              <a:buChar char="•"/>
              <a:defRPr/>
            </a:pPr>
            <a:r>
              <a:rPr kumimoji="0" lang="zh-CN" altLang="zh-CN" sz="3200" b="1" i="0" u="none" strike="noStrike" kern="1200" cap="none" spc="0" normalizeH="0" baseline="0" noProof="0" dirty="0">
                <a:ln>
                  <a:noFill/>
                </a:ln>
                <a:solidFill>
                  <a:schemeClr val="bg1"/>
                </a:solidFill>
                <a:effectLst/>
                <a:uLnTx/>
                <a:uFillTx/>
                <a:latin typeface="+mj-ea"/>
                <a:ea typeface="+mj-ea"/>
                <a:cs typeface="+mn-cs"/>
              </a:rPr>
              <a:t>包括直接消耗的材料、燃料和动力费用；</a:t>
            </a:r>
            <a:endParaRPr kumimoji="0" lang="zh-CN" altLang="zh-CN" sz="3200" b="1" i="0" u="none" strike="noStrike" kern="1200" cap="none" spc="0" normalizeH="0" baseline="0" noProof="0" dirty="0">
              <a:ln>
                <a:noFill/>
              </a:ln>
              <a:solidFill>
                <a:schemeClr val="bg1"/>
              </a:solidFill>
              <a:effectLst/>
              <a:uLnTx/>
              <a:uFillTx/>
              <a:latin typeface="+mj-ea"/>
              <a:ea typeface="+mj-ea"/>
              <a:cs typeface="+mn-cs"/>
            </a:endParaRPr>
          </a:p>
          <a:p>
            <a:pPr marL="228600" marR="0" lvl="0" indent="-228600" algn="l" defTabSz="914400" rtl="0" eaLnBrk="0" fontAlgn="base" latinLnBrk="0" hangingPunct="0">
              <a:lnSpc>
                <a:spcPct val="90000"/>
              </a:lnSpc>
              <a:spcBef>
                <a:spcPts val="1000"/>
              </a:spcBef>
              <a:spcAft>
                <a:spcPct val="0"/>
              </a:spcAft>
              <a:buClrTx/>
              <a:buSzTx/>
              <a:buFont typeface="Arial" panose="020B0604020202020204" pitchFamily="34" charset="0"/>
              <a:buChar char="•"/>
              <a:defRPr/>
            </a:pPr>
            <a:r>
              <a:rPr kumimoji="0" lang="zh-CN" altLang="zh-CN" sz="3200" b="1" i="0" u="none" strike="noStrike" kern="1200" cap="none" spc="0" normalizeH="0" baseline="0" noProof="0" dirty="0">
                <a:ln>
                  <a:noFill/>
                </a:ln>
                <a:solidFill>
                  <a:schemeClr val="bg1"/>
                </a:solidFill>
                <a:effectLst/>
                <a:uLnTx/>
                <a:uFillTx/>
                <a:latin typeface="+mj-ea"/>
                <a:ea typeface="+mj-ea"/>
                <a:cs typeface="+mn-cs"/>
              </a:rPr>
              <a:t>用于中间试验和产品试制的模具、工艺装备开发及制造费，不构成固定资产的样品、样机及一般测试手段购置费，试制产品的检验费；</a:t>
            </a:r>
            <a:endParaRPr kumimoji="0" lang="zh-CN" altLang="zh-CN" sz="3200" b="1" i="0" u="none" strike="noStrike" kern="1200" cap="none" spc="0" normalizeH="0" baseline="0" noProof="0" dirty="0">
              <a:ln>
                <a:noFill/>
              </a:ln>
              <a:solidFill>
                <a:schemeClr val="bg1"/>
              </a:solidFill>
              <a:effectLst/>
              <a:uLnTx/>
              <a:uFillTx/>
              <a:latin typeface="+mj-ea"/>
              <a:ea typeface="+mj-ea"/>
              <a:cs typeface="+mn-cs"/>
            </a:endParaRPr>
          </a:p>
          <a:p>
            <a:pPr marL="228600" marR="0" lvl="0" indent="-228600" algn="l" defTabSz="914400" rtl="0" eaLnBrk="0" fontAlgn="base" latinLnBrk="0" hangingPunct="0">
              <a:lnSpc>
                <a:spcPct val="90000"/>
              </a:lnSpc>
              <a:spcBef>
                <a:spcPts val="1000"/>
              </a:spcBef>
              <a:spcAft>
                <a:spcPct val="0"/>
              </a:spcAft>
              <a:buClrTx/>
              <a:buSzTx/>
              <a:buFont typeface="Arial" panose="020B0604020202020204" pitchFamily="34" charset="0"/>
              <a:buChar char="•"/>
              <a:defRPr/>
            </a:pPr>
            <a:r>
              <a:rPr kumimoji="0" lang="zh-CN" altLang="zh-CN" sz="3200" b="1" i="0" u="none" strike="noStrike" kern="1200" cap="none" spc="0" normalizeH="0" baseline="0" noProof="0" dirty="0">
                <a:ln>
                  <a:noFill/>
                </a:ln>
                <a:solidFill>
                  <a:schemeClr val="bg1"/>
                </a:solidFill>
                <a:effectLst/>
                <a:uLnTx/>
                <a:uFillTx/>
                <a:latin typeface="+mj-ea"/>
                <a:ea typeface="+mj-ea"/>
                <a:cs typeface="+mn-cs"/>
              </a:rPr>
              <a:t>用于研究开发活动的仪器、设备的运行维护、调整、检验、检测、维修等费用，以及通过经营租赁方式租入的用于研究开发活动的固定资产租赁费等。</a:t>
            </a:r>
            <a:endParaRPr kumimoji="0" lang="zh-CN" altLang="zh-CN" sz="3200" b="1" i="0" u="none" strike="noStrike" kern="1200" cap="none" spc="0" normalizeH="0" baseline="0" noProof="0" dirty="0">
              <a:ln>
                <a:noFill/>
              </a:ln>
              <a:solidFill>
                <a:schemeClr val="bg1"/>
              </a:solidFill>
              <a:effectLst/>
              <a:uLnTx/>
              <a:uFillTx/>
              <a:latin typeface="+mj-ea"/>
              <a:ea typeface="+mj-ea"/>
              <a:cs typeface="+mn-cs"/>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1066800" y="1981200"/>
            <a:ext cx="7467600" cy="4114800"/>
          </a:xfrm>
        </p:spPr>
        <p:txBody>
          <a:bodyPr/>
          <a:p>
            <a:pPr>
              <a:lnSpc>
                <a:spcPct val="150000"/>
              </a:lnSpc>
            </a:pPr>
            <a:r>
              <a:rPr lang="zh-CN" altLang="zh-CN" b="1" kern="1200" noProof="0" dirty="0">
                <a:ln>
                  <a:noFill/>
                </a:ln>
                <a:solidFill>
                  <a:srgbClr val="FFFF00"/>
                </a:solidFill>
                <a:effectLst/>
                <a:uLnTx/>
                <a:uFillTx/>
                <a:latin typeface="+mj-ea"/>
                <a:ea typeface="+mj-ea"/>
                <a:sym typeface="+mn-ea"/>
              </a:rPr>
              <a:t>该指标应与企业会计账中有关研究开发会计科目或向税务部门提供的有关研究开发辅助账中直接投入费用对应。</a:t>
            </a:r>
            <a:endParaRPr lang="zh-CN" altLang="zh-CN" b="1" kern="1200" noProof="0" dirty="0">
              <a:ln>
                <a:noFill/>
              </a:ln>
              <a:solidFill>
                <a:srgbClr val="FFFF00"/>
              </a:solidFill>
              <a:effectLst/>
              <a:uLnTx/>
              <a:uFillTx/>
              <a:latin typeface="+mj-ea"/>
              <a:ea typeface="+mj-ea"/>
              <a:sym typeface="+mn-ea"/>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090295" y="1444625"/>
            <a:ext cx="7391400" cy="4114800"/>
          </a:xfrm>
        </p:spPr>
        <p:txBody>
          <a:bodyPr vert="horz" wrap="square" lIns="91440" tIns="45720" rIns="91440" bIns="45720" numCol="1" anchor="t" anchorCtr="0" compatLnSpc="1"/>
          <a:lstStyle/>
          <a:p>
            <a:pPr marL="0" marR="0" lvl="0" indent="0" algn="l" defTabSz="914400" rtl="0" eaLnBrk="0" fontAlgn="base" latinLnBrk="0" hangingPunct="0">
              <a:lnSpc>
                <a:spcPct val="150000"/>
              </a:lnSpc>
              <a:spcBef>
                <a:spcPts val="1000"/>
              </a:spcBef>
              <a:spcAft>
                <a:spcPct val="0"/>
              </a:spcAft>
              <a:buClrTx/>
              <a:buSzTx/>
              <a:buFont typeface="Arial" panose="020B0604020202020204" pitchFamily="34" charset="0"/>
              <a:buNone/>
              <a:defRPr/>
            </a:pPr>
            <a:r>
              <a:rPr kumimoji="0" lang="en-US" altLang="zh-CN" sz="3200" b="1" i="0" u="none" strike="noStrike" kern="1200" cap="none" spc="0" normalizeH="0" baseline="0" noProof="0" dirty="0" smtClean="0">
                <a:ln>
                  <a:noFill/>
                </a:ln>
                <a:solidFill>
                  <a:schemeClr val="bg1"/>
                </a:solidFill>
                <a:effectLst/>
                <a:uLnTx/>
                <a:uFillTx/>
                <a:latin typeface="+mj-ea"/>
                <a:ea typeface="+mj-ea"/>
                <a:cs typeface="+mn-cs"/>
              </a:rPr>
              <a:t>3.</a:t>
            </a:r>
            <a:r>
              <a:rPr kumimoji="0" lang="zh-CN" altLang="en-US" sz="3200" b="1" i="0" u="none" strike="noStrike" kern="1200" cap="none" spc="0" normalizeH="0" baseline="0" noProof="0" dirty="0" smtClean="0">
                <a:ln>
                  <a:noFill/>
                </a:ln>
                <a:solidFill>
                  <a:schemeClr val="bg1"/>
                </a:solidFill>
                <a:effectLst/>
                <a:uLnTx/>
                <a:uFillTx/>
                <a:latin typeface="+mj-ea"/>
                <a:ea typeface="+mj-ea"/>
                <a:cs typeface="+mn-cs"/>
              </a:rPr>
              <a:t>折旧费用与长期待摊费用  </a:t>
            </a:r>
            <a:endParaRPr kumimoji="0" lang="en-US" altLang="zh-CN" sz="3200" b="1" i="0" u="none" strike="noStrike" kern="1200" cap="none" spc="0" normalizeH="0" baseline="0" noProof="0" dirty="0" smtClean="0">
              <a:ln>
                <a:noFill/>
              </a:ln>
              <a:solidFill>
                <a:schemeClr val="bg1"/>
              </a:solidFill>
              <a:effectLst/>
              <a:uLnTx/>
              <a:uFillTx/>
              <a:latin typeface="+mj-ea"/>
              <a:ea typeface="+mj-ea"/>
              <a:cs typeface="+mn-cs"/>
            </a:endParaRPr>
          </a:p>
          <a:p>
            <a:pPr marL="228600" marR="0" lvl="0" indent="-228600" algn="l" defTabSz="914400" rtl="0" eaLnBrk="0" fontAlgn="base" latinLnBrk="0" hangingPunct="0">
              <a:lnSpc>
                <a:spcPct val="150000"/>
              </a:lnSpc>
              <a:spcBef>
                <a:spcPts val="1000"/>
              </a:spcBef>
              <a:spcAft>
                <a:spcPct val="0"/>
              </a:spcAft>
              <a:buClrTx/>
              <a:buSzTx/>
              <a:buFont typeface="Arial" panose="020B0604020202020204" pitchFamily="34" charset="0"/>
              <a:buChar char="•"/>
              <a:defRPr/>
            </a:pPr>
            <a:r>
              <a:rPr kumimoji="0" lang="zh-CN" altLang="en-US" sz="3200" b="1" i="0" u="none" strike="noStrike" kern="1200" cap="none" spc="0" normalizeH="0" baseline="0" noProof="0" dirty="0" smtClean="0">
                <a:ln>
                  <a:noFill/>
                </a:ln>
                <a:solidFill>
                  <a:schemeClr val="bg1"/>
                </a:solidFill>
                <a:effectLst/>
                <a:uLnTx/>
                <a:uFillTx/>
                <a:latin typeface="+mj-ea"/>
                <a:ea typeface="+mj-ea"/>
                <a:cs typeface="+mn-cs"/>
              </a:rPr>
              <a:t>指报告期内企业用于研究开发活动的仪器、设备和在用建筑物的折旧费，以及研究开发设施的改建、改装、装修和修理过程中发生的长期待摊费用等。</a:t>
            </a:r>
            <a:endParaRPr kumimoji="0" lang="zh-CN" altLang="en-US" sz="3200" b="1" i="0" u="none" strike="noStrike" kern="1200" cap="none" spc="0" normalizeH="0" baseline="0" noProof="0" dirty="0" smtClean="0">
              <a:ln>
                <a:noFill/>
              </a:ln>
              <a:solidFill>
                <a:schemeClr val="bg1"/>
              </a:solidFill>
              <a:effectLst/>
              <a:uLnTx/>
              <a:uFillTx/>
              <a:latin typeface="+mj-ea"/>
              <a:ea typeface="+mj-ea"/>
              <a:cs typeface="+mn-cs"/>
            </a:endParaRPr>
          </a:p>
          <a:p>
            <a:pPr marL="228600" marR="0" lvl="0" indent="-228600" algn="l" defTabSz="914400" rtl="0" eaLnBrk="0" fontAlgn="base" latinLnBrk="0" hangingPunct="0">
              <a:lnSpc>
                <a:spcPct val="90000"/>
              </a:lnSpc>
              <a:spcBef>
                <a:spcPts val="1000"/>
              </a:spcBef>
              <a:spcAft>
                <a:spcPct val="0"/>
              </a:spcAft>
              <a:buClrTx/>
              <a:buSzTx/>
              <a:buFont typeface="Arial" panose="020B0604020202020204" pitchFamily="34" charset="0"/>
              <a:buChar char="•"/>
              <a:defRPr/>
            </a:pPr>
            <a:endParaRPr kumimoji="0" lang="zh-CN" altLang="en-US" sz="3200" b="1" i="0" u="none" strike="noStrike" kern="1200" cap="none" spc="0" normalizeH="0" baseline="0" noProof="0" dirty="0" smtClean="0">
              <a:ln>
                <a:noFill/>
              </a:ln>
              <a:solidFill>
                <a:srgbClr val="FFFF00"/>
              </a:solidFill>
              <a:effectLst/>
              <a:uLnTx/>
              <a:uFillTx/>
              <a:latin typeface="+mj-ea"/>
              <a:ea typeface="+mj-ea"/>
              <a:cs typeface="+mn-cs"/>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a:lnSpc>
                <a:spcPct val="150000"/>
              </a:lnSpc>
            </a:pPr>
            <a:r>
              <a:rPr lang="zh-CN" altLang="en-US" b="1" kern="1200" noProof="0" dirty="0" smtClean="0">
                <a:ln>
                  <a:noFill/>
                </a:ln>
                <a:solidFill>
                  <a:srgbClr val="FFFF00"/>
                </a:solidFill>
                <a:effectLst/>
                <a:uLnTx/>
                <a:uFillTx/>
                <a:latin typeface="+mj-ea"/>
                <a:ea typeface="+mj-ea"/>
                <a:sym typeface="+mn-ea"/>
              </a:rPr>
              <a:t>该指标应与企业会计账中有关研究开发会计科目或向税务部门提供的有关研究开发辅助账中折旧费用（与长期待摊费用）对应。</a:t>
            </a:r>
            <a:endParaRPr lang="zh-CN" altLang="en-US" b="1" kern="1200" noProof="0" dirty="0" smtClean="0">
              <a:ln>
                <a:noFill/>
              </a:ln>
              <a:solidFill>
                <a:srgbClr val="FFFF00"/>
              </a:solidFill>
              <a:effectLst/>
              <a:uLnTx/>
              <a:uFillTx/>
              <a:latin typeface="+mj-ea"/>
              <a:ea typeface="+mj-ea"/>
              <a:sym typeface="+mn-ea"/>
            </a:endParaRPr>
          </a:p>
          <a:p>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5" name="标题 1"/>
          <p:cNvSpPr>
            <a:spLocks noGrp="1"/>
          </p:cNvSpPr>
          <p:nvPr>
            <p:ph type="title"/>
          </p:nvPr>
        </p:nvSpPr>
        <p:spPr>
          <a:xfrm>
            <a:off x="1007745" y="805498"/>
            <a:ext cx="7886700" cy="1325562"/>
          </a:xfrm>
        </p:spPr>
        <p:txBody>
          <a:bodyPr anchor="ctr"/>
          <a:p>
            <a:pPr algn="l"/>
            <a:r>
              <a:rPr lang="zh-CN" altLang="en-US" sz="3600" b="1">
                <a:solidFill>
                  <a:schemeClr val="bg1"/>
                </a:solidFill>
              </a:rPr>
              <a:t>（二）调查内容</a:t>
            </a:r>
            <a:endParaRPr lang="zh-CN" altLang="en-US" sz="3600" b="1">
              <a:solidFill>
                <a:schemeClr val="bg1"/>
              </a:solidFill>
            </a:endParaRPr>
          </a:p>
        </p:txBody>
      </p:sp>
      <p:sp>
        <p:nvSpPr>
          <p:cNvPr id="6146" name="Rectangle 3"/>
          <p:cNvSpPr txBox="1"/>
          <p:nvPr/>
        </p:nvSpPr>
        <p:spPr>
          <a:xfrm>
            <a:off x="1071245" y="1734820"/>
            <a:ext cx="7823200" cy="4524375"/>
          </a:xfrm>
          <a:prstGeom prst="rect">
            <a:avLst/>
          </a:prstGeom>
          <a:noFill/>
          <a:ln w="9525">
            <a:noFill/>
          </a:ln>
        </p:spPr>
        <p:txBody>
          <a:bodyPr anchor="t"/>
          <a:p>
            <a:pPr>
              <a:lnSpc>
                <a:spcPts val="6000"/>
              </a:lnSpc>
              <a:spcBef>
                <a:spcPts val="1000"/>
              </a:spcBef>
            </a:pPr>
            <a:r>
              <a:rPr lang="en-US" altLang="zh-CN" sz="2800" b="1" dirty="0">
                <a:solidFill>
                  <a:schemeClr val="bg1"/>
                </a:solidFill>
                <a:latin typeface="Calibri" panose="020F0502020204030204" pitchFamily="34" charset="0"/>
                <a:ea typeface="宋体" panose="02010600030101010101" pitchFamily="2" charset="-122"/>
              </a:rPr>
              <a:t>1.</a:t>
            </a:r>
            <a:r>
              <a:rPr lang="zh-CN" altLang="zh-CN" sz="2800" b="1" dirty="0">
                <a:solidFill>
                  <a:schemeClr val="bg1"/>
                </a:solidFill>
                <a:latin typeface="Calibri" panose="020F0502020204030204" pitchFamily="34" charset="0"/>
                <a:ea typeface="宋体" panose="02010600030101010101" pitchFamily="2" charset="-122"/>
              </a:rPr>
              <a:t>《企业研究开发项目情况》（</a:t>
            </a:r>
            <a:r>
              <a:rPr lang="en-US" altLang="zh-CN" sz="2800" b="1" dirty="0">
                <a:solidFill>
                  <a:schemeClr val="bg1"/>
                </a:solidFill>
                <a:latin typeface="Calibri" panose="020F0502020204030204" pitchFamily="34" charset="0"/>
                <a:ea typeface="宋体" panose="02010600030101010101" pitchFamily="2" charset="-122"/>
              </a:rPr>
              <a:t>1</a:t>
            </a:r>
            <a:r>
              <a:rPr lang="en-US" altLang="zh-CN" sz="2800" b="1" dirty="0">
                <a:solidFill>
                  <a:schemeClr val="bg1"/>
                </a:solidFill>
                <a:latin typeface="Calibri" panose="020F0502020204030204" pitchFamily="34" charset="0"/>
                <a:ea typeface="宋体" panose="02010600030101010101" pitchFamily="2" charset="-122"/>
              </a:rPr>
              <a:t>07-1</a:t>
            </a:r>
            <a:r>
              <a:rPr lang="zh-CN" altLang="zh-CN" sz="2800" b="1" dirty="0">
                <a:solidFill>
                  <a:schemeClr val="bg1"/>
                </a:solidFill>
                <a:latin typeface="Calibri" panose="020F0502020204030204" pitchFamily="34" charset="0"/>
                <a:ea typeface="宋体" panose="02010600030101010101" pitchFamily="2" charset="-122"/>
              </a:rPr>
              <a:t>表）</a:t>
            </a:r>
            <a:endParaRPr lang="zh-CN" altLang="zh-CN" sz="2800" b="1" dirty="0">
              <a:solidFill>
                <a:schemeClr val="bg1"/>
              </a:solidFill>
              <a:latin typeface="Calibri" panose="020F0502020204030204" pitchFamily="34" charset="0"/>
              <a:ea typeface="宋体" panose="02010600030101010101" pitchFamily="2" charset="-122"/>
            </a:endParaRPr>
          </a:p>
          <a:p>
            <a:pPr>
              <a:lnSpc>
                <a:spcPts val="6000"/>
              </a:lnSpc>
              <a:spcBef>
                <a:spcPts val="1000"/>
              </a:spcBef>
            </a:pPr>
            <a:r>
              <a:rPr lang="en-US" altLang="zh-CN" sz="2800" b="1" dirty="0">
                <a:solidFill>
                  <a:schemeClr val="bg1"/>
                </a:solidFill>
                <a:latin typeface="Calibri" panose="020F0502020204030204" pitchFamily="34" charset="0"/>
                <a:ea typeface="宋体" panose="02010600030101010101" pitchFamily="2" charset="-122"/>
              </a:rPr>
              <a:t>        </a:t>
            </a:r>
            <a:r>
              <a:rPr lang="zh-CN" altLang="zh-CN" sz="2800" b="1" dirty="0">
                <a:solidFill>
                  <a:schemeClr val="bg1"/>
                </a:solidFill>
                <a:latin typeface="Calibri" panose="020F0502020204030204" pitchFamily="34" charset="0"/>
                <a:ea typeface="宋体" panose="02010600030101010101" pitchFamily="2" charset="-122"/>
              </a:rPr>
              <a:t>研究开发项目</a:t>
            </a:r>
            <a:r>
              <a:rPr lang="zh-CN" altLang="zh-CN" sz="2800" b="1" dirty="0">
                <a:solidFill>
                  <a:srgbClr val="FFFF00"/>
                </a:solidFill>
                <a:latin typeface="Calibri" panose="020F0502020204030204" pitchFamily="34" charset="0"/>
                <a:ea typeface="宋体" panose="02010600030101010101" pitchFamily="2" charset="-122"/>
              </a:rPr>
              <a:t>属性</a:t>
            </a:r>
            <a:r>
              <a:rPr lang="zh-CN" altLang="zh-CN" sz="2800" b="1" dirty="0">
                <a:solidFill>
                  <a:schemeClr val="bg1"/>
                </a:solidFill>
                <a:latin typeface="Calibri" panose="020F0502020204030204" pitchFamily="34" charset="0"/>
                <a:ea typeface="宋体" panose="02010600030101010101" pitchFamily="2" charset="-122"/>
              </a:rPr>
              <a:t>情况</a:t>
            </a:r>
            <a:endParaRPr lang="en-US" altLang="zh-CN" sz="2800" b="1" dirty="0">
              <a:solidFill>
                <a:schemeClr val="bg1"/>
              </a:solidFill>
              <a:latin typeface="Calibri" panose="020F0502020204030204" pitchFamily="34" charset="0"/>
              <a:ea typeface="宋体" panose="02010600030101010101" pitchFamily="2" charset="-122"/>
            </a:endParaRPr>
          </a:p>
          <a:p>
            <a:pPr>
              <a:lnSpc>
                <a:spcPts val="6000"/>
              </a:lnSpc>
              <a:spcBef>
                <a:spcPts val="1000"/>
              </a:spcBef>
            </a:pPr>
            <a:r>
              <a:rPr lang="en-US" altLang="zh-CN" sz="2800" b="1" dirty="0">
                <a:solidFill>
                  <a:schemeClr val="bg1"/>
                </a:solidFill>
                <a:latin typeface="Calibri" panose="020F0502020204030204" pitchFamily="34" charset="0"/>
                <a:ea typeface="宋体" panose="02010600030101010101" pitchFamily="2" charset="-122"/>
              </a:rPr>
              <a:t>        </a:t>
            </a:r>
            <a:r>
              <a:rPr lang="zh-CN" altLang="zh-CN" sz="2800" b="1" dirty="0">
                <a:solidFill>
                  <a:schemeClr val="bg1"/>
                </a:solidFill>
                <a:latin typeface="Calibri" panose="020F0502020204030204" pitchFamily="34" charset="0"/>
                <a:ea typeface="宋体" panose="02010600030101010101" pitchFamily="2" charset="-122"/>
              </a:rPr>
              <a:t>研究开发项目</a:t>
            </a:r>
            <a:r>
              <a:rPr lang="zh-CN" altLang="zh-CN" sz="2800" b="1" dirty="0">
                <a:solidFill>
                  <a:srgbClr val="FFFF00"/>
                </a:solidFill>
                <a:latin typeface="Calibri" panose="020F0502020204030204" pitchFamily="34" charset="0"/>
                <a:ea typeface="宋体" panose="02010600030101010101" pitchFamily="2" charset="-122"/>
              </a:rPr>
              <a:t>起始时间</a:t>
            </a:r>
            <a:r>
              <a:rPr lang="zh-CN" altLang="zh-CN" sz="2800" b="1" dirty="0">
                <a:solidFill>
                  <a:schemeClr val="bg1"/>
                </a:solidFill>
                <a:latin typeface="Calibri" panose="020F0502020204030204" pitchFamily="34" charset="0"/>
                <a:ea typeface="宋体" panose="02010600030101010101" pitchFamily="2" charset="-122"/>
              </a:rPr>
              <a:t>情况</a:t>
            </a:r>
            <a:r>
              <a:rPr lang="en-US" altLang="zh-CN" sz="2800" b="1" dirty="0">
                <a:solidFill>
                  <a:schemeClr val="bg1"/>
                </a:solidFill>
                <a:latin typeface="Calibri" panose="020F0502020204030204" pitchFamily="34" charset="0"/>
                <a:ea typeface="宋体" panose="02010600030101010101" pitchFamily="2" charset="-122"/>
              </a:rPr>
              <a:t> </a:t>
            </a:r>
            <a:endParaRPr lang="en-US" altLang="zh-CN" sz="2800" b="1" dirty="0">
              <a:solidFill>
                <a:schemeClr val="bg1"/>
              </a:solidFill>
              <a:latin typeface="Calibri" panose="020F0502020204030204" pitchFamily="34" charset="0"/>
              <a:ea typeface="宋体" panose="02010600030101010101" pitchFamily="2" charset="-122"/>
            </a:endParaRPr>
          </a:p>
          <a:p>
            <a:pPr>
              <a:lnSpc>
                <a:spcPts val="6000"/>
              </a:lnSpc>
              <a:spcBef>
                <a:spcPts val="1000"/>
              </a:spcBef>
            </a:pPr>
            <a:r>
              <a:rPr lang="zh-CN" altLang="zh-CN" sz="2800" b="1" dirty="0">
                <a:solidFill>
                  <a:schemeClr val="bg1"/>
                </a:solidFill>
                <a:latin typeface="Calibri" panose="020F0502020204030204" pitchFamily="34" charset="0"/>
                <a:ea typeface="宋体" panose="02010600030101010101" pitchFamily="2" charset="-122"/>
              </a:rPr>
              <a:t>        研究开发项目</a:t>
            </a:r>
            <a:r>
              <a:rPr lang="zh-CN" altLang="zh-CN" sz="2800" b="1" dirty="0">
                <a:solidFill>
                  <a:srgbClr val="FFFF00"/>
                </a:solidFill>
                <a:latin typeface="Calibri" panose="020F0502020204030204" pitchFamily="34" charset="0"/>
                <a:ea typeface="宋体" panose="02010600030101010101" pitchFamily="2" charset="-122"/>
              </a:rPr>
              <a:t>人员及经费投入</a:t>
            </a:r>
            <a:r>
              <a:rPr lang="zh-CN" altLang="zh-CN" sz="2800" b="1" dirty="0">
                <a:solidFill>
                  <a:schemeClr val="bg1"/>
                </a:solidFill>
                <a:latin typeface="Calibri" panose="020F0502020204030204" pitchFamily="34" charset="0"/>
                <a:ea typeface="宋体" panose="02010600030101010101" pitchFamily="2" charset="-122"/>
              </a:rPr>
              <a:t>情况</a:t>
            </a:r>
            <a:endParaRPr lang="zh-CN" altLang="zh-CN" sz="2800" b="1" dirty="0">
              <a:solidFill>
                <a:schemeClr val="bg1"/>
              </a:solidFill>
              <a:latin typeface="Calibri" panose="020F0502020204030204" pitchFamily="34" charset="0"/>
              <a:ea typeface="宋体" panose="02010600030101010101" pitchFamily="2" charset="-12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066800" y="1371600"/>
            <a:ext cx="7391400" cy="4114800"/>
          </a:xfrm>
        </p:spPr>
        <p:txBody>
          <a:bodyPr vert="horz" wrap="square" lIns="91440" tIns="45720" rIns="91440" bIns="45720" numCol="1" anchor="t" anchorCtr="0" compatLnSpc="1"/>
          <a:lstStyle/>
          <a:p>
            <a:pPr marL="0" marR="0" lvl="0" indent="0" algn="l" defTabSz="914400" rtl="0" eaLnBrk="0" fontAlgn="base" latinLnBrk="0" hangingPunct="0">
              <a:lnSpc>
                <a:spcPct val="150000"/>
              </a:lnSpc>
              <a:spcBef>
                <a:spcPts val="1000"/>
              </a:spcBef>
              <a:spcAft>
                <a:spcPct val="0"/>
              </a:spcAft>
              <a:buClrTx/>
              <a:buSzTx/>
              <a:buFont typeface="Arial" panose="020B0604020202020204" pitchFamily="34" charset="0"/>
              <a:buNone/>
              <a:defRPr/>
            </a:pPr>
            <a:r>
              <a:rPr kumimoji="0" lang="en-US" altLang="zh-CN" sz="3200" b="1" i="0" u="none" strike="noStrike" kern="1200" cap="none" spc="0" normalizeH="0" baseline="0" noProof="0" dirty="0" smtClean="0">
                <a:ln>
                  <a:noFill/>
                </a:ln>
                <a:solidFill>
                  <a:schemeClr val="bg1"/>
                </a:solidFill>
                <a:effectLst/>
                <a:uLnTx/>
                <a:uFillTx/>
                <a:latin typeface="+mj-ea"/>
                <a:ea typeface="+mj-ea"/>
                <a:cs typeface="+mn-cs"/>
              </a:rPr>
              <a:t>4.</a:t>
            </a:r>
            <a:r>
              <a:rPr kumimoji="0" lang="zh-CN" altLang="zh-CN" sz="3200" b="1" i="0" u="none" strike="noStrike" kern="1200" cap="none" spc="0" normalizeH="0" baseline="0" noProof="0" dirty="0" smtClean="0">
                <a:ln>
                  <a:noFill/>
                </a:ln>
                <a:solidFill>
                  <a:schemeClr val="bg1"/>
                </a:solidFill>
                <a:effectLst/>
                <a:uLnTx/>
                <a:uFillTx/>
                <a:latin typeface="+mj-ea"/>
                <a:ea typeface="+mj-ea"/>
                <a:cs typeface="+mn-cs"/>
              </a:rPr>
              <a:t>无形</a:t>
            </a:r>
            <a:r>
              <a:rPr kumimoji="0" lang="zh-CN" altLang="zh-CN" sz="3200" b="1" i="0" u="none" strike="noStrike" kern="1200" cap="none" spc="0" normalizeH="0" baseline="0" noProof="0" dirty="0">
                <a:ln>
                  <a:noFill/>
                </a:ln>
                <a:solidFill>
                  <a:schemeClr val="bg1"/>
                </a:solidFill>
                <a:effectLst/>
                <a:uLnTx/>
                <a:uFillTx/>
                <a:latin typeface="+mj-ea"/>
                <a:ea typeface="+mj-ea"/>
                <a:cs typeface="+mn-cs"/>
              </a:rPr>
              <a:t>资产摊销费用</a:t>
            </a:r>
            <a:r>
              <a:rPr kumimoji="0" lang="en-US" altLang="zh-CN" sz="3200" b="1" i="0" u="none" strike="noStrike" kern="1200" cap="none" spc="0" normalizeH="0" baseline="0" noProof="0" dirty="0">
                <a:ln>
                  <a:noFill/>
                </a:ln>
                <a:solidFill>
                  <a:schemeClr val="bg1"/>
                </a:solidFill>
                <a:effectLst/>
                <a:uLnTx/>
                <a:uFillTx/>
                <a:latin typeface="+mj-ea"/>
                <a:ea typeface="+mj-ea"/>
                <a:cs typeface="+mn-cs"/>
              </a:rPr>
              <a:t>  </a:t>
            </a:r>
            <a:endParaRPr kumimoji="0" lang="en-US" altLang="zh-CN" sz="3200" b="1" i="0" u="none" strike="noStrike" kern="1200" cap="none" spc="0" normalizeH="0" baseline="0" noProof="0" dirty="0" smtClean="0">
              <a:ln>
                <a:noFill/>
              </a:ln>
              <a:solidFill>
                <a:schemeClr val="bg1"/>
              </a:solidFill>
              <a:effectLst/>
              <a:uLnTx/>
              <a:uFillTx/>
              <a:latin typeface="+mj-ea"/>
              <a:ea typeface="+mj-ea"/>
              <a:cs typeface="+mn-cs"/>
            </a:endParaRPr>
          </a:p>
          <a:p>
            <a:pPr marL="228600" marR="0" lvl="0" indent="-228600" algn="l" defTabSz="914400" rtl="0" eaLnBrk="0" fontAlgn="base" latinLnBrk="0" hangingPunct="0">
              <a:lnSpc>
                <a:spcPct val="150000"/>
              </a:lnSpc>
              <a:spcBef>
                <a:spcPts val="1000"/>
              </a:spcBef>
              <a:spcAft>
                <a:spcPct val="0"/>
              </a:spcAft>
              <a:buClrTx/>
              <a:buSzTx/>
              <a:buFont typeface="Arial" panose="020B0604020202020204" pitchFamily="34" charset="0"/>
              <a:buChar char="•"/>
              <a:defRPr/>
            </a:pPr>
            <a:r>
              <a:rPr kumimoji="0" lang="zh-CN" altLang="zh-CN" sz="3200" b="1" i="0" u="none" strike="noStrike" kern="1200" cap="none" spc="0" normalizeH="0" baseline="0" noProof="0" dirty="0">
                <a:ln>
                  <a:noFill/>
                </a:ln>
                <a:solidFill>
                  <a:schemeClr val="bg1"/>
                </a:solidFill>
                <a:effectLst/>
                <a:uLnTx/>
                <a:uFillTx/>
                <a:latin typeface="+mj-ea"/>
                <a:ea typeface="+mj-ea"/>
                <a:cs typeface="+mn-cs"/>
              </a:rPr>
              <a:t>指报告期内企业用于研究开发活动的软件、知识产权、非专利技术（专有技术、许可证、设计和计算方法等）的摊销费用等。</a:t>
            </a:r>
            <a:endParaRPr kumimoji="0" lang="zh-CN" altLang="zh-CN" sz="3200" b="1" i="0" u="none" strike="noStrike" kern="1200" cap="none" spc="0" normalizeH="0" baseline="0" noProof="0" dirty="0">
              <a:ln>
                <a:noFill/>
              </a:ln>
              <a:solidFill>
                <a:schemeClr val="bg1"/>
              </a:solidFill>
              <a:effectLst/>
              <a:uLnTx/>
              <a:uFillTx/>
              <a:latin typeface="+mj-ea"/>
              <a:ea typeface="+mj-ea"/>
              <a:cs typeface="+mn-cs"/>
            </a:endParaRPr>
          </a:p>
          <a:p>
            <a:pPr marL="228600" marR="0" lvl="0" indent="-228600" algn="l" defTabSz="914400" rtl="0" eaLnBrk="0" fontAlgn="base" latinLnBrk="0" hangingPunct="0">
              <a:lnSpc>
                <a:spcPct val="150000"/>
              </a:lnSpc>
              <a:spcBef>
                <a:spcPts val="1000"/>
              </a:spcBef>
              <a:spcAft>
                <a:spcPct val="0"/>
              </a:spcAft>
              <a:buClrTx/>
              <a:buSzTx/>
              <a:buFont typeface="Arial" panose="020B0604020202020204" pitchFamily="34" charset="0"/>
              <a:buChar char="•"/>
              <a:defRPr/>
            </a:pPr>
            <a:endParaRPr kumimoji="0" lang="zh-CN" altLang="zh-CN" sz="3200" b="1" i="0" u="none" strike="noStrike" kern="1200" cap="none" spc="0" normalizeH="0" baseline="0" noProof="0" dirty="0">
              <a:ln>
                <a:noFill/>
              </a:ln>
              <a:solidFill>
                <a:srgbClr val="FFFF00"/>
              </a:solidFill>
              <a:effectLst/>
              <a:uLnTx/>
              <a:uFillTx/>
              <a:latin typeface="+mj-ea"/>
              <a:ea typeface="+mj-ea"/>
              <a:cs typeface="+mn-cs"/>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a:lnSpc>
                <a:spcPct val="150000"/>
              </a:lnSpc>
            </a:pPr>
            <a:r>
              <a:rPr lang="zh-CN" altLang="zh-CN" b="1" kern="1200" noProof="0" dirty="0">
                <a:ln>
                  <a:noFill/>
                </a:ln>
                <a:solidFill>
                  <a:srgbClr val="FFFF00"/>
                </a:solidFill>
                <a:effectLst/>
                <a:uLnTx/>
                <a:uFillTx/>
                <a:latin typeface="+mj-ea"/>
                <a:ea typeface="+mj-ea"/>
                <a:sym typeface="+mn-ea"/>
              </a:rPr>
              <a:t>该指标应与企业会计账中有关研究开发会计科目或向税务部门提供的有关研究开发辅助账中无形资产摊销费用对应。</a:t>
            </a:r>
            <a:endParaRPr lang="zh-CN" altLang="zh-CN" b="1" kern="1200" noProof="0" dirty="0">
              <a:ln>
                <a:noFill/>
              </a:ln>
              <a:solidFill>
                <a:srgbClr val="FFFF00"/>
              </a:solidFill>
              <a:effectLst/>
              <a:uLnTx/>
              <a:uFillTx/>
              <a:latin typeface="+mj-ea"/>
              <a:ea typeface="+mj-ea"/>
              <a:sym typeface="+mn-ea"/>
            </a:endParaRPr>
          </a:p>
          <a:p>
            <a:endParaRPr lang="zh-CN" alt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120775" y="1054735"/>
            <a:ext cx="7777480" cy="4114800"/>
          </a:xfrm>
        </p:spPr>
        <p:txBody>
          <a:bodyPr vert="horz" wrap="square" lIns="91440" tIns="45720" rIns="91440" bIns="45720" numCol="1" anchor="t" anchorCtr="0" compatLnSpc="1"/>
          <a:lstStyle/>
          <a:p>
            <a:pPr marL="0" marR="0" lvl="0" indent="0" algn="l" defTabSz="914400" rtl="0" eaLnBrk="0" fontAlgn="base" latinLnBrk="0" hangingPunct="0">
              <a:lnSpc>
                <a:spcPct val="150000"/>
              </a:lnSpc>
              <a:spcBef>
                <a:spcPts val="1000"/>
              </a:spcBef>
              <a:spcAft>
                <a:spcPct val="0"/>
              </a:spcAft>
              <a:buClrTx/>
              <a:buSzTx/>
              <a:buFont typeface="Arial" panose="020B0604020202020204" pitchFamily="34" charset="0"/>
              <a:buNone/>
              <a:defRPr/>
            </a:pPr>
            <a:r>
              <a:rPr kumimoji="0" lang="en-US" altLang="zh-CN" sz="3200" b="1" i="0" u="none" strike="noStrike" kern="1200" cap="none" spc="0" normalizeH="0" baseline="0" noProof="0" dirty="0" smtClean="0">
                <a:ln>
                  <a:noFill/>
                </a:ln>
                <a:solidFill>
                  <a:schemeClr val="bg1"/>
                </a:solidFill>
                <a:effectLst/>
                <a:uLnTx/>
                <a:uFillTx/>
                <a:latin typeface="+mj-ea"/>
                <a:ea typeface="+mj-ea"/>
                <a:cs typeface="+mn-cs"/>
              </a:rPr>
              <a:t>5.</a:t>
            </a:r>
            <a:r>
              <a:rPr kumimoji="0" lang="zh-CN" altLang="zh-CN" sz="3200" b="1" i="0" u="none" strike="noStrike" kern="1200" cap="none" spc="0" normalizeH="0" baseline="0" noProof="0" dirty="0" smtClean="0">
                <a:ln>
                  <a:noFill/>
                </a:ln>
                <a:solidFill>
                  <a:schemeClr val="bg1"/>
                </a:solidFill>
                <a:effectLst/>
                <a:uLnTx/>
                <a:uFillTx/>
                <a:latin typeface="+mj-ea"/>
                <a:ea typeface="+mj-ea"/>
                <a:cs typeface="+mn-cs"/>
              </a:rPr>
              <a:t>设计费</a:t>
            </a:r>
            <a:r>
              <a:rPr kumimoji="0" lang="zh-CN" altLang="zh-CN" sz="3200" b="1" i="0" u="none" strike="noStrike" kern="1200" cap="none" spc="0" normalizeH="0" baseline="0" noProof="0" dirty="0">
                <a:ln>
                  <a:noFill/>
                </a:ln>
                <a:solidFill>
                  <a:schemeClr val="bg1"/>
                </a:solidFill>
                <a:effectLst/>
                <a:uLnTx/>
                <a:uFillTx/>
                <a:latin typeface="+mj-ea"/>
                <a:ea typeface="+mj-ea"/>
                <a:cs typeface="+mn-cs"/>
              </a:rPr>
              <a:t>用</a:t>
            </a:r>
            <a:r>
              <a:rPr kumimoji="0" lang="en-US" altLang="zh-CN" sz="3200" b="1" i="0" u="none" strike="noStrike" kern="1200" cap="none" spc="0" normalizeH="0" baseline="0" noProof="0" dirty="0">
                <a:ln>
                  <a:noFill/>
                </a:ln>
                <a:solidFill>
                  <a:schemeClr val="bg1"/>
                </a:solidFill>
                <a:effectLst/>
                <a:uLnTx/>
                <a:uFillTx/>
                <a:latin typeface="+mj-ea"/>
                <a:ea typeface="+mj-ea"/>
                <a:cs typeface="+mn-cs"/>
              </a:rPr>
              <a:t>  </a:t>
            </a:r>
            <a:endParaRPr kumimoji="0" lang="en-US" altLang="zh-CN" sz="3200" b="1" i="0" u="none" strike="noStrike" kern="1200" cap="none" spc="0" normalizeH="0" baseline="0" noProof="0" dirty="0" smtClean="0">
              <a:ln>
                <a:noFill/>
              </a:ln>
              <a:solidFill>
                <a:schemeClr val="bg1"/>
              </a:solidFill>
              <a:effectLst/>
              <a:uLnTx/>
              <a:uFillTx/>
              <a:latin typeface="+mj-ea"/>
              <a:ea typeface="+mj-ea"/>
              <a:cs typeface="+mn-cs"/>
            </a:endParaRPr>
          </a:p>
          <a:p>
            <a:pPr marL="228600" marR="0" lvl="0" indent="-228600" algn="l" defTabSz="914400" rtl="0" eaLnBrk="0" fontAlgn="base" latinLnBrk="0" hangingPunct="0">
              <a:lnSpc>
                <a:spcPct val="150000"/>
              </a:lnSpc>
              <a:spcBef>
                <a:spcPts val="1000"/>
              </a:spcBef>
              <a:spcAft>
                <a:spcPct val="0"/>
              </a:spcAft>
              <a:buClrTx/>
              <a:buSzTx/>
              <a:buFont typeface="Arial" panose="020B0604020202020204" pitchFamily="34" charset="0"/>
              <a:buChar char="•"/>
              <a:defRPr/>
            </a:pPr>
            <a:r>
              <a:rPr kumimoji="0" lang="zh-CN" altLang="zh-CN" sz="3200" b="1" i="0" u="none" strike="noStrike" kern="1200" cap="none" spc="0" normalizeH="0" baseline="0" noProof="0" dirty="0">
                <a:ln>
                  <a:noFill/>
                </a:ln>
                <a:solidFill>
                  <a:schemeClr val="bg1"/>
                </a:solidFill>
                <a:effectLst/>
                <a:uLnTx/>
                <a:uFillTx/>
                <a:latin typeface="+mj-ea"/>
                <a:ea typeface="+mj-ea"/>
                <a:cs typeface="+mn-cs"/>
              </a:rPr>
              <a:t>指报告期内企业为新产品和新工艺进行构思、开发和制造，进行工序、技术规范、规程制定、操作特性方面的设计等发生的费用，包括为获得创新性、创意性、突破性产品进行的创意设计活动发生的相关费用等。</a:t>
            </a:r>
            <a:endParaRPr kumimoji="0" lang="zh-CN" altLang="zh-CN" sz="3200" b="1" i="0" u="none" strike="noStrike" kern="1200" cap="none" spc="0" normalizeH="0" baseline="0" noProof="0" dirty="0">
              <a:ln>
                <a:noFill/>
              </a:ln>
              <a:solidFill>
                <a:srgbClr val="FFFF00"/>
              </a:solidFill>
              <a:effectLst/>
              <a:uLnTx/>
              <a:uFillTx/>
              <a:latin typeface="+mj-ea"/>
              <a:ea typeface="+mj-ea"/>
              <a:cs typeface="+mn-cs"/>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25500" y="1295400"/>
            <a:ext cx="8318500" cy="4547870"/>
          </a:xfrm>
        </p:spPr>
        <p:txBody>
          <a:bodyPr/>
          <a:p>
            <a:pPr marL="228600" marR="0" lvl="0" indent="-228600" algn="l" defTabSz="914400" rtl="0" eaLnBrk="0" fontAlgn="base" latinLnBrk="0" hangingPunct="0">
              <a:lnSpc>
                <a:spcPct val="150000"/>
              </a:lnSpc>
              <a:spcBef>
                <a:spcPts val="1000"/>
              </a:spcBef>
              <a:spcAft>
                <a:spcPct val="0"/>
              </a:spcAft>
              <a:buClrTx/>
              <a:buSzTx/>
              <a:buFont typeface="Arial" panose="020B0604020202020204" pitchFamily="34" charset="0"/>
              <a:buChar char="•"/>
              <a:defRPr/>
            </a:pPr>
            <a:r>
              <a:rPr lang="zh-CN" altLang="zh-CN" b="1" kern="1200" noProof="0" dirty="0">
                <a:ln>
                  <a:noFill/>
                </a:ln>
                <a:solidFill>
                  <a:srgbClr val="FFFF00"/>
                </a:solidFill>
                <a:effectLst/>
                <a:uLnTx/>
                <a:uFillTx/>
                <a:latin typeface="+mj-ea"/>
                <a:ea typeface="+mj-ea"/>
                <a:sym typeface="+mn-ea"/>
              </a:rPr>
              <a:t>该指标应与企业填报研究开发项目所依据的有关研究开发会计科目或向税务部门提供的有关研究开发辅助账中设计费用对应</a:t>
            </a:r>
            <a:r>
              <a:rPr lang="zh-CN" altLang="zh-CN" b="1" kern="1200" noProof="0" dirty="0">
                <a:ln>
                  <a:noFill/>
                </a:ln>
                <a:solidFill>
                  <a:srgbClr val="FFFF00"/>
                </a:solidFill>
                <a:effectLst/>
                <a:uLnTx/>
                <a:uFillTx/>
                <a:latin typeface="+mj-ea"/>
                <a:ea typeface="+mj-ea"/>
                <a:sym typeface="+mn-ea"/>
              </a:rPr>
              <a:t>。</a:t>
            </a:r>
            <a:endParaRPr lang="zh-CN" altLang="zh-CN" b="1" kern="1200" noProof="0" dirty="0">
              <a:ln>
                <a:noFill/>
              </a:ln>
              <a:solidFill>
                <a:srgbClr val="FFFF00"/>
              </a:solidFill>
              <a:effectLst/>
              <a:uLnTx/>
              <a:uFillTx/>
              <a:latin typeface="+mj-ea"/>
              <a:ea typeface="+mj-ea"/>
              <a:sym typeface="+mn-ea"/>
            </a:endParaRPr>
          </a:p>
          <a:p>
            <a:pPr marL="228600" marR="0" lvl="0" indent="-228600" algn="l" defTabSz="914400" rtl="0" eaLnBrk="0" fontAlgn="base" latinLnBrk="0" hangingPunct="0">
              <a:lnSpc>
                <a:spcPct val="150000"/>
              </a:lnSpc>
              <a:spcBef>
                <a:spcPts val="1000"/>
              </a:spcBef>
              <a:spcAft>
                <a:spcPct val="0"/>
              </a:spcAft>
              <a:buClrTx/>
              <a:buSzTx/>
              <a:buFont typeface="Arial" panose="020B0604020202020204" pitchFamily="34" charset="0"/>
              <a:buChar char="•"/>
              <a:defRPr/>
            </a:pPr>
            <a:r>
              <a:rPr lang="zh-CN" altLang="zh-CN" b="1" kern="1200" noProof="0" dirty="0">
                <a:ln>
                  <a:noFill/>
                </a:ln>
                <a:solidFill>
                  <a:srgbClr val="FFFF00"/>
                </a:solidFill>
                <a:effectLst/>
                <a:uLnTx/>
                <a:uFillTx/>
                <a:latin typeface="+mj-ea"/>
                <a:ea typeface="+mj-ea"/>
                <a:sym typeface="+mn-ea"/>
              </a:rPr>
              <a:t>对于按照研究开发费用加计扣除减免政策进行核算的企业，该指标应与其新产品设计费用和新工艺规程制定费用合计对应。</a:t>
            </a:r>
            <a:endParaRPr kumimoji="0" lang="zh-CN" altLang="zh-CN" b="1" i="0" u="none" strike="noStrike" kern="1200" cap="none" spc="0" normalizeH="0" baseline="0" noProof="0" dirty="0">
              <a:ln>
                <a:noFill/>
              </a:ln>
              <a:solidFill>
                <a:srgbClr val="FFFF00"/>
              </a:solidFill>
              <a:effectLst/>
              <a:uLnTx/>
              <a:uFillTx/>
              <a:latin typeface="+mj-ea"/>
              <a:ea typeface="+mj-ea"/>
              <a:cs typeface="+mn-cs"/>
            </a:endParaRPr>
          </a:p>
          <a:p>
            <a:endParaRPr lang="zh-CN" alt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002030" y="1074420"/>
            <a:ext cx="8124825" cy="4351655"/>
          </a:xfrm>
        </p:spPr>
        <p:txBody>
          <a:bodyPr vert="horz" wrap="square" lIns="91440" tIns="45720" rIns="91440" bIns="45720" numCol="1" anchor="t" anchorCtr="0" compatLnSpc="1"/>
          <a:lstStyle/>
          <a:p>
            <a:pPr marL="0" marR="0" lvl="0" indent="0" algn="l" defTabSz="914400" rtl="0" eaLnBrk="0" fontAlgn="base" latinLnBrk="0" hangingPunct="0">
              <a:lnSpc>
                <a:spcPct val="150000"/>
              </a:lnSpc>
              <a:spcBef>
                <a:spcPts val="1000"/>
              </a:spcBef>
              <a:spcAft>
                <a:spcPct val="0"/>
              </a:spcAft>
              <a:buClrTx/>
              <a:buSzTx/>
              <a:buFont typeface="Arial" panose="020B0604020202020204" pitchFamily="34" charset="0"/>
              <a:buNone/>
              <a:defRPr/>
            </a:pPr>
            <a:r>
              <a:rPr kumimoji="0" lang="en-US" altLang="zh-CN" sz="3200" b="1" i="0" u="none" strike="noStrike" kern="1200" cap="none" spc="0" normalizeH="0" baseline="0" noProof="0" dirty="0" smtClean="0">
                <a:ln>
                  <a:noFill/>
                </a:ln>
                <a:solidFill>
                  <a:schemeClr val="bg1"/>
                </a:solidFill>
                <a:effectLst/>
                <a:uLnTx/>
                <a:uFillTx/>
                <a:latin typeface="+mj-ea"/>
                <a:ea typeface="+mj-ea"/>
                <a:cs typeface="+mn-cs"/>
              </a:rPr>
              <a:t>6.</a:t>
            </a:r>
            <a:r>
              <a:rPr kumimoji="0" lang="zh-CN" altLang="zh-CN" sz="3200" b="1" i="0" u="none" strike="noStrike" kern="1200" cap="none" spc="0" normalizeH="0" baseline="0" noProof="0" dirty="0" smtClean="0">
                <a:ln>
                  <a:noFill/>
                </a:ln>
                <a:solidFill>
                  <a:schemeClr val="bg1"/>
                </a:solidFill>
                <a:effectLst/>
                <a:uLnTx/>
                <a:uFillTx/>
                <a:latin typeface="+mj-ea"/>
                <a:ea typeface="+mj-ea"/>
                <a:cs typeface="+mn-cs"/>
              </a:rPr>
              <a:t>装备</a:t>
            </a:r>
            <a:r>
              <a:rPr kumimoji="0" lang="zh-CN" altLang="zh-CN" sz="3200" b="1" i="0" u="none" strike="noStrike" kern="1200" cap="none" spc="0" normalizeH="0" baseline="0" noProof="0" dirty="0">
                <a:ln>
                  <a:noFill/>
                </a:ln>
                <a:solidFill>
                  <a:schemeClr val="bg1"/>
                </a:solidFill>
                <a:effectLst/>
                <a:uLnTx/>
                <a:uFillTx/>
                <a:latin typeface="+mj-ea"/>
                <a:ea typeface="+mj-ea"/>
                <a:cs typeface="+mn-cs"/>
              </a:rPr>
              <a:t>调试费用与试验费用</a:t>
            </a:r>
            <a:r>
              <a:rPr kumimoji="0" lang="en-US" altLang="zh-CN" sz="3200" b="1" i="0" u="none" strike="noStrike" kern="1200" cap="none" spc="0" normalizeH="0" baseline="0" noProof="0" dirty="0">
                <a:ln>
                  <a:noFill/>
                </a:ln>
                <a:solidFill>
                  <a:schemeClr val="bg1"/>
                </a:solidFill>
                <a:effectLst/>
                <a:uLnTx/>
                <a:uFillTx/>
                <a:latin typeface="+mj-ea"/>
                <a:ea typeface="+mj-ea"/>
                <a:cs typeface="+mn-cs"/>
              </a:rPr>
              <a:t>  </a:t>
            </a:r>
            <a:endParaRPr kumimoji="0" lang="en-US" altLang="zh-CN" sz="3200" b="1" i="0" u="none" strike="noStrike" kern="1200" cap="none" spc="0" normalizeH="0" baseline="0" noProof="0" dirty="0" smtClean="0">
              <a:ln>
                <a:noFill/>
              </a:ln>
              <a:solidFill>
                <a:schemeClr val="bg1"/>
              </a:solidFill>
              <a:effectLst/>
              <a:uLnTx/>
              <a:uFillTx/>
              <a:latin typeface="+mj-ea"/>
              <a:ea typeface="+mj-ea"/>
              <a:cs typeface="+mn-cs"/>
            </a:endParaRPr>
          </a:p>
          <a:p>
            <a:pPr marL="228600" marR="0" lvl="0" indent="-228600" algn="l" defTabSz="914400" rtl="0" eaLnBrk="0" fontAlgn="base" latinLnBrk="0" hangingPunct="0">
              <a:lnSpc>
                <a:spcPct val="150000"/>
              </a:lnSpc>
              <a:spcBef>
                <a:spcPts val="1000"/>
              </a:spcBef>
              <a:spcAft>
                <a:spcPct val="0"/>
              </a:spcAft>
              <a:buClrTx/>
              <a:buSzTx/>
              <a:buFont typeface="Arial" panose="020B0604020202020204" pitchFamily="34" charset="0"/>
              <a:buChar char="•"/>
              <a:defRPr/>
            </a:pPr>
            <a:r>
              <a:rPr kumimoji="0" lang="zh-CN" altLang="zh-CN" sz="3200" b="1" i="0" u="none" strike="noStrike" kern="1200" cap="none" spc="0" normalizeH="0" baseline="0" noProof="0" dirty="0">
                <a:ln>
                  <a:noFill/>
                </a:ln>
                <a:solidFill>
                  <a:schemeClr val="bg1"/>
                </a:solidFill>
                <a:effectLst/>
                <a:uLnTx/>
                <a:uFillTx/>
                <a:latin typeface="+mj-ea"/>
                <a:ea typeface="+mj-ea"/>
                <a:cs typeface="+mn-cs"/>
              </a:rPr>
              <a:t>装备调试费用指报告期内企业在工装准备过程中研究开发活动所发生的费用，包括研制特殊、专用的生产机器，改变生产和质量控制程序，或制定新方法及标准等活动所发生的费用。</a:t>
            </a:r>
            <a:endParaRPr kumimoji="0" lang="zh-CN" altLang="zh-CN" sz="3200" b="1" i="0" u="none" strike="noStrike" kern="1200" cap="none" spc="0" normalizeH="0" baseline="0" noProof="0" dirty="0">
              <a:ln>
                <a:noFill/>
              </a:ln>
              <a:solidFill>
                <a:schemeClr val="bg1"/>
              </a:solidFill>
              <a:effectLst/>
              <a:uLnTx/>
              <a:uFillTx/>
              <a:latin typeface="+mj-ea"/>
              <a:ea typeface="+mj-ea"/>
              <a:cs typeface="+mn-cs"/>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r>
              <a:rPr lang="zh-CN" altLang="zh-CN" b="1" kern="1200" noProof="0" dirty="0">
                <a:ln>
                  <a:noFill/>
                </a:ln>
                <a:solidFill>
                  <a:srgbClr val="FFFF00"/>
                </a:solidFill>
                <a:effectLst/>
                <a:uLnTx/>
                <a:uFillTx/>
                <a:latin typeface="+mj-ea"/>
                <a:ea typeface="+mj-ea"/>
                <a:sym typeface="+mn-ea"/>
              </a:rPr>
              <a:t>不包括</a:t>
            </a:r>
            <a:r>
              <a:rPr lang="zh-CN" altLang="zh-CN" b="1" kern="1200" noProof="0" dirty="0">
                <a:ln>
                  <a:noFill/>
                </a:ln>
                <a:solidFill>
                  <a:schemeClr val="bg1"/>
                </a:solidFill>
                <a:effectLst/>
                <a:uLnTx/>
                <a:uFillTx/>
                <a:latin typeface="+mj-ea"/>
                <a:ea typeface="+mj-ea"/>
                <a:sym typeface="+mn-ea"/>
              </a:rPr>
              <a:t>为大规模批量化和商业化生产所进行的常规性工装准备和工业工程发生的费用。试验费用包括新药研制的临床试验费、勘探开发技术的现场试验费、田间试验费等。</a:t>
            </a:r>
            <a:endParaRPr lang="zh-CN" alt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172845" y="1303655"/>
            <a:ext cx="7391400" cy="4114800"/>
          </a:xfrm>
        </p:spPr>
        <p:txBody>
          <a:bodyPr/>
          <a:p>
            <a:pPr marL="228600" marR="0" lvl="0" indent="-228600" algn="l" defTabSz="914400" rtl="0" eaLnBrk="0" fontAlgn="base" latinLnBrk="0" hangingPunct="0">
              <a:lnSpc>
                <a:spcPct val="150000"/>
              </a:lnSpc>
              <a:spcBef>
                <a:spcPts val="1000"/>
              </a:spcBef>
              <a:spcAft>
                <a:spcPct val="0"/>
              </a:spcAft>
              <a:buClrTx/>
              <a:buSzTx/>
              <a:buFont typeface="Arial" panose="020B0604020202020204" pitchFamily="34" charset="0"/>
              <a:buChar char="•"/>
              <a:defRPr/>
            </a:pPr>
            <a:r>
              <a:rPr lang="zh-CN" altLang="zh-CN" b="1" kern="1200" noProof="0" dirty="0">
                <a:ln>
                  <a:noFill/>
                </a:ln>
                <a:solidFill>
                  <a:srgbClr val="FFFF00"/>
                </a:solidFill>
                <a:effectLst/>
                <a:uLnTx/>
                <a:uFillTx/>
                <a:latin typeface="+mj-ea"/>
                <a:ea typeface="+mj-ea"/>
                <a:sym typeface="+mn-ea"/>
              </a:rPr>
              <a:t>该指标应与企业填报研究开发项目所依据的有关研究开发会计科目或向税务部门提供的有关研究开发辅助账中装备调试费用与试验费用对应。</a:t>
            </a:r>
            <a:endParaRPr lang="zh-CN" altLang="zh-CN" b="1" kern="1200" noProof="0" dirty="0">
              <a:ln>
                <a:noFill/>
              </a:ln>
              <a:solidFill>
                <a:srgbClr val="FFFF00"/>
              </a:solidFill>
              <a:effectLst/>
              <a:uLnTx/>
              <a:uFillTx/>
              <a:latin typeface="+mj-ea"/>
              <a:ea typeface="+mj-ea"/>
              <a:sym typeface="+mn-ea"/>
            </a:endParaRPr>
          </a:p>
          <a:p>
            <a:endParaRPr lang="zh-CN" alt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marL="228600" marR="0" lvl="0" indent="-228600" algn="l" defTabSz="914400" rtl="0" eaLnBrk="0" fontAlgn="base" latinLnBrk="0" hangingPunct="0">
              <a:lnSpc>
                <a:spcPct val="150000"/>
              </a:lnSpc>
              <a:spcBef>
                <a:spcPts val="1000"/>
              </a:spcBef>
              <a:spcAft>
                <a:spcPct val="0"/>
              </a:spcAft>
              <a:buClrTx/>
              <a:buSzTx/>
              <a:buFont typeface="Arial" panose="020B0604020202020204" pitchFamily="34" charset="0"/>
              <a:buChar char="•"/>
              <a:defRPr/>
            </a:pPr>
            <a:r>
              <a:rPr lang="zh-CN" altLang="zh-CN" b="1" kern="1200" noProof="0" dirty="0">
                <a:ln>
                  <a:noFill/>
                </a:ln>
                <a:solidFill>
                  <a:srgbClr val="FFFF00"/>
                </a:solidFill>
                <a:effectLst/>
                <a:uLnTx/>
                <a:uFillTx/>
                <a:latin typeface="+mj-ea"/>
                <a:ea typeface="+mj-ea"/>
                <a:sym typeface="+mn-ea"/>
              </a:rPr>
              <a:t>对于按照研究开发费用加计扣除减免政策进行核算的企业，该指标应与其新药研制的临床试验费和勘探开发技术的现场试验费合计对应。</a:t>
            </a:r>
            <a:endParaRPr lang="zh-CN" altLang="zh-CN" b="1" kern="1200" noProof="0" dirty="0">
              <a:ln>
                <a:noFill/>
              </a:ln>
              <a:solidFill>
                <a:srgbClr val="FFFF00"/>
              </a:solidFill>
              <a:effectLst/>
              <a:uLnTx/>
              <a:uFillTx/>
              <a:latin typeface="+mj-ea"/>
              <a:ea typeface="+mj-ea"/>
              <a:sym typeface="+mn-ea"/>
            </a:endParaRPr>
          </a:p>
          <a:p>
            <a:pPr marL="228600" marR="0" lvl="0" indent="-228600" algn="l" defTabSz="914400" rtl="0" eaLnBrk="0" fontAlgn="base" latinLnBrk="0" hangingPunct="0">
              <a:lnSpc>
                <a:spcPct val="90000"/>
              </a:lnSpc>
              <a:spcBef>
                <a:spcPts val="1000"/>
              </a:spcBef>
              <a:spcAft>
                <a:spcPct val="0"/>
              </a:spcAft>
              <a:buClrTx/>
              <a:buSzTx/>
              <a:buFont typeface="Arial" panose="020B0604020202020204" pitchFamily="34" charset="0"/>
              <a:buChar char="•"/>
              <a:defRPr/>
            </a:pPr>
            <a:endParaRPr kumimoji="0" lang="zh-CN" altLang="zh-CN" b="1" i="0" u="none" strike="noStrike" kern="1200" cap="none" spc="0" normalizeH="0" baseline="0" noProof="0" dirty="0">
              <a:ln>
                <a:noFill/>
              </a:ln>
              <a:solidFill>
                <a:srgbClr val="FFFF00"/>
              </a:solidFill>
              <a:effectLst/>
              <a:uLnTx/>
              <a:uFillTx/>
              <a:latin typeface="+mj-ea"/>
              <a:ea typeface="+mj-ea"/>
              <a:cs typeface="+mn-cs"/>
            </a:endParaRPr>
          </a:p>
          <a:p>
            <a:endParaRPr lang="zh-CN" alt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113155" y="1006475"/>
            <a:ext cx="7391400" cy="4114800"/>
          </a:xfrm>
        </p:spPr>
        <p:txBody>
          <a:bodyPr vert="horz" wrap="square" lIns="91440" tIns="45720" rIns="91440" bIns="45720" numCol="1" anchor="t" anchorCtr="0" compatLnSpc="1"/>
          <a:lstStyle/>
          <a:p>
            <a:pPr marL="0" marR="0" lvl="0" indent="0" algn="l" defTabSz="914400" rtl="0" eaLnBrk="0" fontAlgn="base" latinLnBrk="0" hangingPunct="0">
              <a:lnSpc>
                <a:spcPct val="150000"/>
              </a:lnSpc>
              <a:spcBef>
                <a:spcPts val="1000"/>
              </a:spcBef>
              <a:spcAft>
                <a:spcPct val="0"/>
              </a:spcAft>
              <a:buClrTx/>
              <a:buSzTx/>
              <a:buFont typeface="Arial" panose="020B0604020202020204" pitchFamily="34" charset="0"/>
              <a:buNone/>
              <a:defRPr/>
            </a:pPr>
            <a:r>
              <a:rPr kumimoji="0" lang="en-US" altLang="zh-CN" sz="3200" b="1" i="0" u="none" strike="noStrike" kern="1200" cap="none" spc="0" normalizeH="0" baseline="0" noProof="0" dirty="0" smtClean="0">
                <a:ln>
                  <a:noFill/>
                </a:ln>
                <a:solidFill>
                  <a:schemeClr val="bg1"/>
                </a:solidFill>
                <a:effectLst/>
                <a:uLnTx/>
                <a:uFillTx/>
                <a:latin typeface="+mn-lt"/>
                <a:ea typeface="+mn-ea"/>
                <a:cs typeface="+mn-cs"/>
              </a:rPr>
              <a:t>7.</a:t>
            </a:r>
            <a:r>
              <a:rPr kumimoji="0" lang="zh-CN" altLang="zh-CN" sz="3200" b="1" i="0" u="none" strike="noStrike" kern="1200" cap="none" spc="0" normalizeH="0" baseline="0" noProof="0" dirty="0" smtClean="0">
                <a:ln>
                  <a:noFill/>
                </a:ln>
                <a:solidFill>
                  <a:schemeClr val="bg1"/>
                </a:solidFill>
                <a:effectLst/>
                <a:uLnTx/>
                <a:uFillTx/>
                <a:latin typeface="+mn-lt"/>
                <a:ea typeface="+mn-ea"/>
                <a:cs typeface="+mn-cs"/>
              </a:rPr>
              <a:t>委托</a:t>
            </a:r>
            <a:r>
              <a:rPr kumimoji="0" lang="zh-CN" altLang="zh-CN" sz="3200" b="1" i="0" u="none" strike="noStrike" kern="1200" cap="none" spc="0" normalizeH="0" baseline="0" noProof="0" dirty="0">
                <a:ln>
                  <a:noFill/>
                </a:ln>
                <a:solidFill>
                  <a:schemeClr val="bg1"/>
                </a:solidFill>
                <a:effectLst/>
                <a:uLnTx/>
                <a:uFillTx/>
                <a:latin typeface="+mn-lt"/>
                <a:ea typeface="+mn-ea"/>
                <a:cs typeface="+mn-cs"/>
              </a:rPr>
              <a:t>外部研究开发费</a:t>
            </a:r>
            <a:r>
              <a:rPr kumimoji="0" lang="en-US" altLang="zh-CN" sz="3200" b="1" i="0" u="none" strike="noStrike" kern="1200" cap="none" spc="0" normalizeH="0" baseline="0" noProof="0" dirty="0">
                <a:ln>
                  <a:noFill/>
                </a:ln>
                <a:solidFill>
                  <a:schemeClr val="bg1"/>
                </a:solidFill>
                <a:effectLst/>
                <a:uLnTx/>
                <a:uFillTx/>
                <a:latin typeface="+mn-lt"/>
                <a:ea typeface="+mn-ea"/>
                <a:cs typeface="+mn-cs"/>
              </a:rPr>
              <a:t>  </a:t>
            </a:r>
            <a:endParaRPr kumimoji="0" lang="en-US" altLang="zh-CN" sz="3200" b="1" i="0" u="none" strike="noStrike" kern="1200" cap="none" spc="0" normalizeH="0" baseline="0" noProof="0" dirty="0" smtClean="0">
              <a:ln>
                <a:noFill/>
              </a:ln>
              <a:solidFill>
                <a:schemeClr val="bg1"/>
              </a:solidFill>
              <a:effectLst/>
              <a:uLnTx/>
              <a:uFillTx/>
              <a:latin typeface="+mn-lt"/>
              <a:ea typeface="+mn-ea"/>
              <a:cs typeface="+mn-cs"/>
            </a:endParaRPr>
          </a:p>
          <a:p>
            <a:pPr marL="228600" marR="0" lvl="0" indent="-228600" algn="l" defTabSz="914400" rtl="0" eaLnBrk="0" fontAlgn="base" latinLnBrk="0" hangingPunct="0">
              <a:lnSpc>
                <a:spcPct val="150000"/>
              </a:lnSpc>
              <a:spcBef>
                <a:spcPts val="1000"/>
              </a:spcBef>
              <a:spcAft>
                <a:spcPct val="0"/>
              </a:spcAft>
              <a:buClrTx/>
              <a:buSzTx/>
              <a:buFont typeface="Arial" panose="020B0604020202020204" pitchFamily="34" charset="0"/>
              <a:buChar char="•"/>
              <a:defRPr/>
            </a:pPr>
            <a:r>
              <a:rPr kumimoji="0" lang="zh-CN" altLang="zh-CN" sz="3200" b="1" i="0" u="none" strike="noStrike" kern="1200" cap="none" spc="0" normalizeH="0" baseline="0" noProof="0" dirty="0">
                <a:ln>
                  <a:noFill/>
                </a:ln>
                <a:solidFill>
                  <a:schemeClr val="bg1"/>
                </a:solidFill>
                <a:effectLst/>
                <a:uLnTx/>
                <a:uFillTx/>
                <a:latin typeface="+mn-lt"/>
                <a:ea typeface="+mn-ea"/>
                <a:cs typeface="+mn-cs"/>
              </a:rPr>
              <a:t>指报告期内企业委托境内外其他机构进行研究开发活动所发生的费用。</a:t>
            </a:r>
            <a:endParaRPr kumimoji="0" lang="zh-CN" altLang="zh-CN" sz="3200" b="1" i="0" u="none" strike="noStrike" kern="1200" cap="none" spc="0" normalizeH="0" baseline="0" noProof="0" dirty="0">
              <a:ln>
                <a:noFill/>
              </a:ln>
              <a:solidFill>
                <a:schemeClr val="bg1"/>
              </a:solidFill>
              <a:effectLst/>
              <a:uLnTx/>
              <a:uFillTx/>
              <a:latin typeface="+mn-lt"/>
              <a:ea typeface="+mn-ea"/>
              <a:cs typeface="+mn-cs"/>
            </a:endParaRPr>
          </a:p>
          <a:p>
            <a:pPr marL="228600" marR="0" lvl="0" indent="-228600" algn="l" defTabSz="914400" rtl="0" eaLnBrk="0" fontAlgn="base" latinLnBrk="0" hangingPunct="0">
              <a:lnSpc>
                <a:spcPct val="150000"/>
              </a:lnSpc>
              <a:spcBef>
                <a:spcPts val="1000"/>
              </a:spcBef>
              <a:spcAft>
                <a:spcPct val="0"/>
              </a:spcAft>
              <a:buClrTx/>
              <a:buSzTx/>
              <a:buFont typeface="Arial" panose="020B0604020202020204" pitchFamily="34" charset="0"/>
              <a:buChar char="•"/>
              <a:defRPr/>
            </a:pPr>
            <a:r>
              <a:rPr kumimoji="0" lang="zh-CN" altLang="zh-CN" sz="3200" b="1" i="0" u="none" strike="noStrike" kern="1200" cap="none" spc="0" normalizeH="0" baseline="0" noProof="0" dirty="0">
                <a:ln>
                  <a:noFill/>
                </a:ln>
                <a:solidFill>
                  <a:srgbClr val="FFFF00"/>
                </a:solidFill>
                <a:effectLst/>
                <a:uLnTx/>
                <a:uFillTx/>
                <a:latin typeface="+mn-lt"/>
                <a:ea typeface="+mn-ea"/>
                <a:cs typeface="+mn-cs"/>
              </a:rPr>
              <a:t>该指标应与企业填报研究开发项目所依据的有关研究开发会计科目或辅助账中委托外部研究开发费用对应。</a:t>
            </a:r>
            <a:endParaRPr kumimoji="0" lang="zh-CN" altLang="zh-CN" sz="3200" b="1" i="0" u="none" strike="noStrike" kern="1200" cap="none" spc="0" normalizeH="0" baseline="0" noProof="0" dirty="0">
              <a:ln>
                <a:noFill/>
              </a:ln>
              <a:solidFill>
                <a:srgbClr val="FFFF00"/>
              </a:solidFill>
              <a:effectLst/>
              <a:uLnTx/>
              <a:uFillTx/>
              <a:latin typeface="+mn-lt"/>
              <a:ea typeface="+mn-ea"/>
              <a:cs typeface="+mn-cs"/>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993140" y="579755"/>
            <a:ext cx="7948295" cy="4114800"/>
          </a:xfrm>
        </p:spPr>
        <p:txBody>
          <a:bodyPr vert="horz" wrap="square" lIns="91440" tIns="45720" rIns="91440" bIns="45720" numCol="1" anchor="t" anchorCtr="0" compatLnSpc="1"/>
          <a:lstStyle/>
          <a:p>
            <a:pPr marL="0" marR="0" lvl="0" indent="0" algn="l" defTabSz="914400" rtl="0" eaLnBrk="0" fontAlgn="base" latinLnBrk="0" hangingPunct="0">
              <a:lnSpc>
                <a:spcPct val="150000"/>
              </a:lnSpc>
              <a:spcBef>
                <a:spcPts val="1000"/>
              </a:spcBef>
              <a:spcAft>
                <a:spcPct val="0"/>
              </a:spcAft>
              <a:buClrTx/>
              <a:buSzTx/>
              <a:buFont typeface="Arial" panose="020B0604020202020204" pitchFamily="34" charset="0"/>
              <a:buNone/>
              <a:defRPr/>
            </a:pPr>
            <a:r>
              <a:rPr kumimoji="0" lang="en-US" altLang="zh-CN" sz="3200" b="1" i="0" u="none" strike="noStrike" kern="1200" cap="none" spc="0" normalizeH="0" baseline="0" noProof="0" dirty="0" smtClean="0">
                <a:ln>
                  <a:noFill/>
                </a:ln>
                <a:solidFill>
                  <a:schemeClr val="bg1"/>
                </a:solidFill>
                <a:effectLst/>
                <a:uLnTx/>
                <a:uFillTx/>
                <a:latin typeface="+mj-ea"/>
                <a:ea typeface="+mj-ea"/>
                <a:cs typeface="+mn-cs"/>
              </a:rPr>
              <a:t>8.</a:t>
            </a:r>
            <a:r>
              <a:rPr kumimoji="0" lang="zh-CN" altLang="zh-CN" sz="3200" b="1" i="0" u="none" strike="noStrike" kern="1200" cap="none" spc="0" normalizeH="0" baseline="0" noProof="0" dirty="0" smtClean="0">
                <a:ln>
                  <a:noFill/>
                </a:ln>
                <a:solidFill>
                  <a:schemeClr val="bg1"/>
                </a:solidFill>
                <a:effectLst/>
                <a:uLnTx/>
                <a:uFillTx/>
                <a:latin typeface="+mj-ea"/>
                <a:ea typeface="+mj-ea"/>
                <a:cs typeface="+mn-cs"/>
              </a:rPr>
              <a:t>其他</a:t>
            </a:r>
            <a:r>
              <a:rPr kumimoji="0" lang="zh-CN" altLang="zh-CN" sz="3200" b="1" i="0" u="none" strike="noStrike" kern="1200" cap="none" spc="0" normalizeH="0" baseline="0" noProof="0" dirty="0">
                <a:ln>
                  <a:noFill/>
                </a:ln>
                <a:solidFill>
                  <a:schemeClr val="bg1"/>
                </a:solidFill>
                <a:effectLst/>
                <a:uLnTx/>
                <a:uFillTx/>
                <a:latin typeface="+mj-ea"/>
                <a:ea typeface="+mj-ea"/>
                <a:cs typeface="+mn-cs"/>
              </a:rPr>
              <a:t>费用</a:t>
            </a:r>
            <a:r>
              <a:rPr kumimoji="0" lang="en-US" altLang="zh-CN" sz="3200" b="1" i="0" u="none" strike="noStrike" kern="1200" cap="none" spc="0" normalizeH="0" baseline="0" noProof="0" dirty="0">
                <a:ln>
                  <a:noFill/>
                </a:ln>
                <a:solidFill>
                  <a:schemeClr val="bg1"/>
                </a:solidFill>
                <a:effectLst/>
                <a:uLnTx/>
                <a:uFillTx/>
                <a:latin typeface="+mj-ea"/>
                <a:ea typeface="+mj-ea"/>
                <a:cs typeface="+mn-cs"/>
              </a:rPr>
              <a:t>  </a:t>
            </a:r>
            <a:endParaRPr kumimoji="0" lang="en-US" altLang="zh-CN" sz="3200" b="1" i="0" u="none" strike="noStrike" kern="1200" cap="none" spc="0" normalizeH="0" baseline="0" noProof="0" dirty="0" smtClean="0">
              <a:ln>
                <a:noFill/>
              </a:ln>
              <a:solidFill>
                <a:schemeClr val="bg1"/>
              </a:solidFill>
              <a:effectLst/>
              <a:uLnTx/>
              <a:uFillTx/>
              <a:latin typeface="+mj-ea"/>
              <a:ea typeface="+mj-ea"/>
              <a:cs typeface="+mn-cs"/>
            </a:endParaRPr>
          </a:p>
          <a:p>
            <a:pPr marL="228600" marR="0" lvl="0" indent="-228600" algn="l" defTabSz="914400" rtl="0" eaLnBrk="0" fontAlgn="base" latinLnBrk="0" hangingPunct="0">
              <a:lnSpc>
                <a:spcPct val="150000"/>
              </a:lnSpc>
              <a:spcBef>
                <a:spcPts val="1000"/>
              </a:spcBef>
              <a:spcAft>
                <a:spcPct val="0"/>
              </a:spcAft>
              <a:buClrTx/>
              <a:buSzTx/>
              <a:buFont typeface="Arial" panose="020B0604020202020204" pitchFamily="34" charset="0"/>
              <a:buChar char="•"/>
              <a:defRPr/>
            </a:pPr>
            <a:r>
              <a:rPr kumimoji="0" lang="zh-CN" altLang="zh-CN" sz="3200" b="1" i="0" u="none" strike="noStrike" kern="1200" cap="none" spc="0" normalizeH="0" baseline="0" noProof="0" dirty="0">
                <a:ln>
                  <a:noFill/>
                </a:ln>
                <a:solidFill>
                  <a:schemeClr val="bg1"/>
                </a:solidFill>
                <a:effectLst/>
                <a:uLnTx/>
                <a:uFillTx/>
                <a:latin typeface="+mj-ea"/>
                <a:ea typeface="+mj-ea"/>
                <a:cs typeface="+mn-cs"/>
              </a:rPr>
              <a:t>指报告期内企业除上述费用之外与研究开发活动直接相关的其他费用，包括技术图书资料费、资料翻译费、专家咨询费、高新科技研发保险费，研发成果的检索、论证、评审、鉴定、验收费用，知识产权的申请费、注册费、代理费，会议费、差旅费、通讯费等。</a:t>
            </a:r>
            <a:endParaRPr kumimoji="0" lang="zh-CN" altLang="zh-CN" sz="3200" b="1" i="0" u="none" strike="noStrike" kern="1200" cap="none" spc="0" normalizeH="0" baseline="0" noProof="0" dirty="0">
              <a:ln>
                <a:noFill/>
              </a:ln>
              <a:solidFill>
                <a:schemeClr val="bg1"/>
              </a:solidFill>
              <a:effectLst/>
              <a:uLnTx/>
              <a:uFillTx/>
              <a:latin typeface="+mj-ea"/>
              <a:ea typeface="+mj-ea"/>
              <a:cs typeface="+mn-cs"/>
            </a:endParaRPr>
          </a:p>
          <a:p>
            <a:pPr marL="228600" marR="0" lvl="0" indent="-228600" algn="l" defTabSz="914400" rtl="0" eaLnBrk="0" fontAlgn="base" latinLnBrk="0" hangingPunct="0">
              <a:lnSpc>
                <a:spcPct val="90000"/>
              </a:lnSpc>
              <a:spcBef>
                <a:spcPts val="1000"/>
              </a:spcBef>
              <a:spcAft>
                <a:spcPct val="0"/>
              </a:spcAft>
              <a:buClrTx/>
              <a:buSzTx/>
              <a:buFont typeface="Arial" panose="020B0604020202020204" pitchFamily="34" charset="0"/>
              <a:buChar char="•"/>
              <a:defRPr/>
            </a:pPr>
            <a:endParaRPr kumimoji="0" lang="zh-CN" altLang="zh-CN" sz="3200" b="1" i="0" u="none" strike="noStrike" kern="1200" cap="none" spc="0" normalizeH="0" baseline="0" noProof="0" dirty="0">
              <a:ln>
                <a:noFill/>
              </a:ln>
              <a:solidFill>
                <a:srgbClr val="FFFF00"/>
              </a:solidFill>
              <a:effectLst/>
              <a:uLnTx/>
              <a:uFillTx/>
              <a:latin typeface="+mj-ea"/>
              <a:ea typeface="+mj-ea"/>
              <a:cs typeface="+mn-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Rectangle 3"/>
          <p:cNvSpPr/>
          <p:nvPr/>
        </p:nvSpPr>
        <p:spPr>
          <a:xfrm>
            <a:off x="-341312" y="0"/>
            <a:ext cx="10088562" cy="6983413"/>
          </a:xfrm>
          <a:prstGeom prst="rect">
            <a:avLst/>
          </a:prstGeom>
          <a:solidFill>
            <a:schemeClr val="tx1"/>
          </a:solidFill>
          <a:ln w="9525" cap="flat" cmpd="sng">
            <a:solidFill>
              <a:schemeClr val="tx1"/>
            </a:solidFill>
            <a:prstDash val="solid"/>
            <a:miter/>
            <a:headEnd type="none" w="med" len="med"/>
            <a:tailEnd type="none" w="med" len="med"/>
          </a:ln>
        </p:spPr>
        <p:txBody>
          <a:bodyPr wrap="none" anchor="ctr"/>
          <a:p>
            <a:pPr>
              <a:buFont typeface="Arial" panose="020B0604020202020204" pitchFamily="34" charset="0"/>
            </a:pPr>
            <a:endParaRPr lang="zh-CN" altLang="en-US" dirty="0">
              <a:latin typeface="Arial" panose="020B0604020202020204" pitchFamily="34" charset="0"/>
            </a:endParaRPr>
          </a:p>
        </p:txBody>
      </p:sp>
      <p:pic>
        <p:nvPicPr>
          <p:cNvPr id="2" name="图片 1"/>
          <p:cNvPicPr>
            <a:picLocks noChangeAspect="1"/>
          </p:cNvPicPr>
          <p:nvPr/>
        </p:nvPicPr>
        <p:blipFill>
          <a:blip r:embed="rId1"/>
          <a:stretch>
            <a:fillRect/>
          </a:stretch>
        </p:blipFill>
        <p:spPr>
          <a:xfrm>
            <a:off x="557530" y="1029335"/>
            <a:ext cx="8435975" cy="4925060"/>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a:lnSpc>
                <a:spcPct val="150000"/>
              </a:lnSpc>
            </a:pPr>
            <a:r>
              <a:rPr lang="zh-CN" altLang="zh-CN" b="1" kern="1200" noProof="0" dirty="0">
                <a:ln>
                  <a:noFill/>
                </a:ln>
                <a:solidFill>
                  <a:srgbClr val="FFFF00"/>
                </a:solidFill>
                <a:effectLst/>
                <a:uLnTx/>
                <a:uFillTx/>
                <a:latin typeface="+mj-ea"/>
                <a:ea typeface="+mj-ea"/>
                <a:sym typeface="+mn-ea"/>
              </a:rPr>
              <a:t>该指标应与企业会计账中有关研究开发会计科目或向税务部门提供的有关研究开发辅助账中其他费用对应。</a:t>
            </a:r>
            <a:endParaRPr lang="zh-CN" altLang="zh-CN" b="1" kern="1200" noProof="0" dirty="0">
              <a:ln>
                <a:noFill/>
              </a:ln>
              <a:solidFill>
                <a:srgbClr val="FFFF00"/>
              </a:solidFill>
              <a:effectLst/>
              <a:uLnTx/>
              <a:uFillTx/>
              <a:latin typeface="+mj-ea"/>
              <a:ea typeface="+mj-ea"/>
              <a:sym typeface="+mn-ea"/>
            </a:endParaRPr>
          </a:p>
          <a:p>
            <a:pPr>
              <a:lnSpc>
                <a:spcPct val="150000"/>
              </a:lnSpc>
            </a:pPr>
            <a:endParaRPr lang="zh-CN" alt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Rectangle 2"/>
          <p:cNvSpPr>
            <a:spLocks noGrp="1"/>
          </p:cNvSpPr>
          <p:nvPr>
            <p:ph type="title"/>
          </p:nvPr>
        </p:nvSpPr>
        <p:spPr>
          <a:xfrm>
            <a:off x="777875" y="74930"/>
            <a:ext cx="8326755" cy="1325245"/>
          </a:xfrm>
        </p:spPr>
        <p:txBody>
          <a:bodyPr vert="horz" wrap="square" lIns="91440" tIns="45720" rIns="91440" bIns="45720" anchor="ctr"/>
          <a:p>
            <a:pPr eaLnBrk="1" hangingPunct="1">
              <a:lnSpc>
                <a:spcPts val="4000"/>
              </a:lnSpc>
            </a:pPr>
            <a:r>
              <a:rPr lang="zh-CN" altLang="zh-CN" sz="3200" b="1" dirty="0">
                <a:solidFill>
                  <a:schemeClr val="bg1"/>
                </a:solidFill>
              </a:rPr>
              <a:t>《企业研究开发活动及相关情况》（</a:t>
            </a:r>
            <a:r>
              <a:rPr lang="en-US" altLang="zh-CN" sz="3200" b="1" dirty="0">
                <a:solidFill>
                  <a:schemeClr val="bg1"/>
                </a:solidFill>
              </a:rPr>
              <a:t>1</a:t>
            </a:r>
            <a:r>
              <a:rPr lang="en-US" altLang="zh-CN" sz="3200" b="1" dirty="0">
                <a:solidFill>
                  <a:schemeClr val="bg1"/>
                </a:solidFill>
              </a:rPr>
              <a:t>07-2</a:t>
            </a:r>
            <a:r>
              <a:rPr lang="zh-CN" altLang="zh-CN" sz="3200" b="1" dirty="0">
                <a:solidFill>
                  <a:schemeClr val="bg1"/>
                </a:solidFill>
              </a:rPr>
              <a:t>）</a:t>
            </a:r>
            <a:endParaRPr lang="zh-CN" altLang="en-US" sz="3200" b="1" dirty="0">
              <a:solidFill>
                <a:schemeClr val="bg1"/>
              </a:solidFill>
            </a:endParaRPr>
          </a:p>
        </p:txBody>
      </p:sp>
      <p:sp>
        <p:nvSpPr>
          <p:cNvPr id="35842" name="Rectangle 3"/>
          <p:cNvSpPr txBox="1"/>
          <p:nvPr/>
        </p:nvSpPr>
        <p:spPr>
          <a:xfrm>
            <a:off x="1065530" y="1514475"/>
            <a:ext cx="8039100" cy="4526280"/>
          </a:xfrm>
          <a:prstGeom prst="rect">
            <a:avLst/>
          </a:prstGeom>
          <a:noFill/>
          <a:ln w="9525">
            <a:noFill/>
          </a:ln>
        </p:spPr>
        <p:txBody>
          <a:bodyPr anchor="t"/>
          <a:p>
            <a:pPr>
              <a:lnSpc>
                <a:spcPts val="5000"/>
              </a:lnSpc>
              <a:spcBef>
                <a:spcPts val="1000"/>
              </a:spcBef>
            </a:pPr>
            <a:r>
              <a:rPr lang="zh-CN" altLang="en-US"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重点指标</a:t>
            </a:r>
            <a:r>
              <a:rPr lang="en-US" altLang="zh-CN"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3</a:t>
            </a:r>
            <a:r>
              <a:rPr lang="zh-CN" altLang="en-US"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a:t>
            </a:r>
            <a:r>
              <a:rPr lang="zh-CN" altLang="zh-CN"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当年形成用于研究开发的固定资产支出</a:t>
            </a:r>
            <a:r>
              <a:rPr lang="zh-CN" altLang="en-US"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a:t>
            </a:r>
            <a:r>
              <a:rPr lang="en-US" altLang="zh-CN"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20</a:t>
            </a:r>
            <a:r>
              <a:rPr lang="zh-CN" altLang="en-US" sz="3200" b="1" dirty="0">
                <a:solidFill>
                  <a:srgbClr val="FFFF00"/>
                </a:solidFill>
                <a:latin typeface="Calibri" panose="020F0502020204030204" pitchFamily="34" charset="0"/>
                <a:ea typeface="宋体" panose="02010600030101010101" pitchFamily="2" charset="-122"/>
                <a:sym typeface="宋体" panose="02010600030101010101" pitchFamily="2" charset="-122"/>
              </a:rPr>
              <a:t>）</a:t>
            </a:r>
            <a:endParaRPr lang="en-US" altLang="zh-CN" sz="3200" b="1" dirty="0">
              <a:solidFill>
                <a:srgbClr val="FFFF00"/>
              </a:solidFill>
              <a:latin typeface="Calibri" panose="020F0502020204030204" pitchFamily="34" charset="0"/>
              <a:ea typeface="宋体" panose="02010600030101010101" pitchFamily="2" charset="-122"/>
              <a:sym typeface="宋体" panose="02010600030101010101" pitchFamily="2" charset="-122"/>
            </a:endParaRPr>
          </a:p>
          <a:p>
            <a:pPr>
              <a:lnSpc>
                <a:spcPts val="5000"/>
              </a:lnSpc>
              <a:spcBef>
                <a:spcPts val="1000"/>
              </a:spcBef>
            </a:pPr>
            <a:r>
              <a:rPr lang="zh-CN" altLang="zh-CN" sz="2800" b="1" dirty="0">
                <a:solidFill>
                  <a:schemeClr val="bg1"/>
                </a:solidFill>
                <a:latin typeface="Calibri" panose="020F0502020204030204" pitchFamily="34" charset="0"/>
                <a:ea typeface="宋体" panose="02010600030101010101" pitchFamily="2" charset="-122"/>
                <a:sym typeface="宋体" panose="02010600030101010101" pitchFamily="2" charset="-122"/>
              </a:rPr>
              <a:t>指报告期内企业形成用于研究开发的固定资产原价。</a:t>
            </a:r>
            <a:endParaRPr lang="zh-CN" altLang="zh-CN" sz="2800" b="1" dirty="0">
              <a:solidFill>
                <a:schemeClr val="bg1"/>
              </a:solidFill>
              <a:latin typeface="Calibri" panose="020F0502020204030204" pitchFamily="34" charset="0"/>
              <a:ea typeface="宋体" panose="02010600030101010101" pitchFamily="2" charset="-122"/>
              <a:sym typeface="宋体" panose="02010600030101010101" pitchFamily="2" charset="-122"/>
            </a:endParaRPr>
          </a:p>
        </p:txBody>
      </p:sp>
      <p:pic>
        <p:nvPicPr>
          <p:cNvPr id="35843" name="Picture 2"/>
          <p:cNvPicPr>
            <a:picLocks noChangeAspect="1"/>
          </p:cNvPicPr>
          <p:nvPr/>
        </p:nvPicPr>
        <p:blipFill>
          <a:blip r:embed="rId1"/>
          <a:srcRect l="22575" t="78612" r="51700" b="12640"/>
          <a:stretch>
            <a:fillRect/>
          </a:stretch>
        </p:blipFill>
        <p:spPr>
          <a:xfrm>
            <a:off x="1065213" y="4366578"/>
            <a:ext cx="7915275" cy="1454150"/>
          </a:xfrm>
          <a:prstGeom prst="rect">
            <a:avLst/>
          </a:prstGeom>
          <a:noFill/>
          <a:ln w="9525">
            <a:noFill/>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61060" y="1117600"/>
            <a:ext cx="8140700" cy="4351338"/>
          </a:xfrm>
        </p:spPr>
        <p:txBody>
          <a:bodyPr vert="horz" wrap="square" lIns="91440" tIns="45720" rIns="91440" bIns="45720" numCol="1" anchor="t" anchorCtr="0" compatLnSpc="1"/>
          <a:lstStyle/>
          <a:p>
            <a:pPr marL="342900" marR="0" lvl="0" indent="-342900" algn="l" defTabSz="914400" rtl="0" eaLnBrk="0" fontAlgn="base" latinLnBrk="0" hangingPunct="0">
              <a:lnSpc>
                <a:spcPct val="150000"/>
              </a:lnSpc>
              <a:spcBef>
                <a:spcPts val="1000"/>
              </a:spcBef>
              <a:spcAft>
                <a:spcPct val="0"/>
              </a:spcAft>
              <a:buClrTx/>
              <a:buSzTx/>
              <a:buFont typeface="Wingdings" panose="05000000000000000000" pitchFamily="2" charset="2"/>
              <a:buChar char="Ø"/>
              <a:defRPr/>
            </a:pPr>
            <a:r>
              <a:rPr lang="zh-CN" altLang="zh-CN" b="1" dirty="0">
                <a:solidFill>
                  <a:srgbClr val="FFFF00"/>
                </a:solidFill>
                <a:latin typeface="Calibri" panose="020F0502020204030204" pitchFamily="34" charset="0"/>
                <a:ea typeface="宋体" panose="02010600030101010101" pitchFamily="2" charset="-122"/>
                <a:sym typeface="宋体" panose="02010600030101010101" pitchFamily="2" charset="-122"/>
              </a:rPr>
              <a:t>对于研究开发与生产共用的固定资产应按比例进行分摊，其中仪器和设备一般应按使用时间进行分摊，建筑物一般应按使用面积进行分摊。</a:t>
            </a:r>
            <a:endParaRPr kumimoji="0" lang="zh-CN" altLang="zh-CN" b="1" i="0" u="sng" strike="noStrike" kern="1200" cap="none" spc="0" normalizeH="0" baseline="0" noProof="0" dirty="0">
              <a:ln>
                <a:noFill/>
              </a:ln>
              <a:solidFill>
                <a:srgbClr val="FFFF00"/>
              </a:solidFill>
              <a:effectLst/>
              <a:uLnTx/>
              <a:uFillTx/>
              <a:latin typeface="+mn-lt"/>
              <a:ea typeface="+mn-ea"/>
              <a:cs typeface="+mn-cs"/>
              <a:sym typeface="+mn-ea"/>
            </a:endParaRPr>
          </a:p>
          <a:p>
            <a:pPr marL="342900" marR="0" lvl="0" indent="-342900" algn="l" defTabSz="914400" rtl="0" eaLnBrk="0" fontAlgn="base" latinLnBrk="0" hangingPunct="0">
              <a:lnSpc>
                <a:spcPct val="150000"/>
              </a:lnSpc>
              <a:spcBef>
                <a:spcPts val="1000"/>
              </a:spcBef>
              <a:spcAft>
                <a:spcPct val="0"/>
              </a:spcAft>
              <a:buClrTx/>
              <a:buSzTx/>
              <a:buFont typeface="Wingdings" panose="05000000000000000000" pitchFamily="2" charset="2"/>
              <a:buChar char="Ø"/>
              <a:defRPr/>
            </a:pPr>
            <a:r>
              <a:rPr kumimoji="0" lang="zh-CN" altLang="zh-CN" b="1" i="0" strike="noStrike" kern="1200" cap="none" spc="0" normalizeH="0" baseline="0" noProof="0" dirty="0">
                <a:ln>
                  <a:noFill/>
                </a:ln>
                <a:solidFill>
                  <a:srgbClr val="FFFF00"/>
                </a:solidFill>
                <a:effectLst/>
                <a:uLnTx/>
                <a:uFillTx/>
                <a:latin typeface="+mn-lt"/>
                <a:ea typeface="+mn-ea"/>
                <a:cs typeface="+mn-cs"/>
                <a:sym typeface="+mn-ea"/>
              </a:rPr>
              <a:t>该指标应与企业有关会计科目计入的形成用于企业研究开发活动的固定资产原价对应。</a:t>
            </a:r>
            <a:endParaRPr kumimoji="0" lang="zh-CN" altLang="zh-CN" b="1" i="0" strike="noStrike" kern="1200" cap="none" spc="0" normalizeH="0" baseline="0" noProof="0" dirty="0">
              <a:ln>
                <a:noFill/>
              </a:ln>
              <a:solidFill>
                <a:srgbClr val="FFFF00"/>
              </a:solidFill>
              <a:effectLst/>
              <a:uLnTx/>
              <a:uFillTx/>
              <a:latin typeface="+mn-lt"/>
              <a:ea typeface="+mn-ea"/>
              <a:cs typeface="+mn-cs"/>
              <a:sym typeface="+mn-ea"/>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Rectangle 2"/>
          <p:cNvSpPr>
            <a:spLocks noGrp="1"/>
          </p:cNvSpPr>
          <p:nvPr>
            <p:ph type="title"/>
          </p:nvPr>
        </p:nvSpPr>
        <p:spPr>
          <a:xfrm>
            <a:off x="747078" y="58420"/>
            <a:ext cx="8385175" cy="1325563"/>
          </a:xfrm>
        </p:spPr>
        <p:txBody>
          <a:bodyPr vert="horz" wrap="square" lIns="91440" tIns="45720" rIns="91440" bIns="45720" anchor="ctr"/>
          <a:p>
            <a:pPr eaLnBrk="1" hangingPunct="1">
              <a:lnSpc>
                <a:spcPts val="4000"/>
              </a:lnSpc>
            </a:pPr>
            <a:r>
              <a:rPr lang="zh-CN" altLang="zh-CN" sz="3200" b="1" dirty="0">
                <a:solidFill>
                  <a:schemeClr val="bg1"/>
                </a:solidFill>
              </a:rPr>
              <a:t>《企业研究开发活动及相关情况》（</a:t>
            </a:r>
            <a:r>
              <a:rPr lang="en-US" altLang="zh-CN" sz="3200" b="1" dirty="0">
                <a:solidFill>
                  <a:schemeClr val="bg1"/>
                </a:solidFill>
              </a:rPr>
              <a:t>1</a:t>
            </a:r>
            <a:r>
              <a:rPr lang="en-US" altLang="zh-CN" sz="3200" b="1" dirty="0">
                <a:solidFill>
                  <a:schemeClr val="bg1"/>
                </a:solidFill>
              </a:rPr>
              <a:t>07-2</a:t>
            </a:r>
            <a:r>
              <a:rPr lang="zh-CN" altLang="zh-CN" sz="3200" b="1" dirty="0">
                <a:solidFill>
                  <a:schemeClr val="bg1"/>
                </a:solidFill>
              </a:rPr>
              <a:t>）</a:t>
            </a:r>
            <a:endParaRPr lang="zh-CN" altLang="en-US" sz="3200" b="1" dirty="0">
              <a:solidFill>
                <a:schemeClr val="bg1"/>
              </a:solidFill>
            </a:endParaRPr>
          </a:p>
        </p:txBody>
      </p:sp>
      <p:sp>
        <p:nvSpPr>
          <p:cNvPr id="39939" name="Rectangle 3"/>
          <p:cNvSpPr txBox="1">
            <a:spLocks noChangeArrowheads="1"/>
          </p:cNvSpPr>
          <p:nvPr/>
        </p:nvSpPr>
        <p:spPr bwMode="auto">
          <a:xfrm>
            <a:off x="1058545" y="1384300"/>
            <a:ext cx="7937500" cy="4526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ts val="5000"/>
              </a:lnSpc>
              <a:spcBef>
                <a:spcPts val="100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重点指标</a:t>
            </a:r>
            <a:r>
              <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4</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r>
              <a:rPr kumimoji="0" lang="zh-CN"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当年来自政府部门的研究开发支出</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r>
              <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43</a:t>
            </a:r>
            <a:r>
              <a:rPr kumimoji="0" lang="zh-CN" altLang="en-US"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a:t>
            </a:r>
            <a:endParaRPr kumimoji="0" lang="en-US"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endParaRPr>
          </a:p>
          <a:p>
            <a:pPr marL="0" marR="0" lvl="0" indent="0" algn="l" defTabSz="914400" rtl="0" eaLnBrk="1" fontAlgn="base" latinLnBrk="0" hangingPunct="1">
              <a:lnSpc>
                <a:spcPct val="150000"/>
              </a:lnSpc>
              <a:spcBef>
                <a:spcPts val="1000"/>
              </a:spcBef>
              <a:spcAft>
                <a:spcPct val="0"/>
              </a:spcAft>
              <a:buClrTx/>
              <a:buSzTx/>
              <a:buFont typeface="Arial" panose="020B0604020202020204" pitchFamily="34" charset="0"/>
              <a:buNone/>
              <a:defRPr/>
            </a:pPr>
            <a:endParaRPr kumimoji="0" lang="zh-CN"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endParaRPr>
          </a:p>
        </p:txBody>
      </p:sp>
      <p:pic>
        <p:nvPicPr>
          <p:cNvPr id="2" name="内容占位符 1"/>
          <p:cNvPicPr>
            <a:picLocks noChangeAspect="1"/>
          </p:cNvPicPr>
          <p:nvPr>
            <p:ph idx="1"/>
          </p:nvPr>
        </p:nvPicPr>
        <p:blipFill>
          <a:blip r:embed="rId1"/>
          <a:stretch>
            <a:fillRect/>
          </a:stretch>
        </p:blipFill>
        <p:spPr>
          <a:xfrm>
            <a:off x="1058545" y="2797810"/>
            <a:ext cx="4272280" cy="1698625"/>
          </a:xfrm>
          <a:prstGeom prst="rect">
            <a:avLst/>
          </a:prstGeom>
        </p:spPr>
      </p:pic>
      <p:cxnSp>
        <p:nvCxnSpPr>
          <p:cNvPr id="3" name="直接连接符 2"/>
          <p:cNvCxnSpPr/>
          <p:nvPr/>
        </p:nvCxnSpPr>
        <p:spPr>
          <a:xfrm flipV="1">
            <a:off x="1356995" y="3644900"/>
            <a:ext cx="3790950" cy="14605"/>
          </a:xfrm>
          <a:prstGeom prst="line">
            <a:avLst/>
          </a:prstGeom>
          <a:ln w="41275">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Rectangle 2"/>
          <p:cNvSpPr>
            <a:spLocks noGrp="1"/>
          </p:cNvSpPr>
          <p:nvPr>
            <p:ph type="title"/>
          </p:nvPr>
        </p:nvSpPr>
        <p:spPr>
          <a:xfrm>
            <a:off x="747078" y="58420"/>
            <a:ext cx="8385175" cy="1325563"/>
          </a:xfrm>
        </p:spPr>
        <p:txBody>
          <a:bodyPr vert="horz" wrap="square" lIns="91440" tIns="45720" rIns="91440" bIns="45720" anchor="ctr"/>
          <a:p>
            <a:pPr eaLnBrk="1" hangingPunct="1">
              <a:lnSpc>
                <a:spcPts val="4000"/>
              </a:lnSpc>
            </a:pPr>
            <a:r>
              <a:rPr lang="zh-CN" altLang="zh-CN" sz="3200" b="1" dirty="0">
                <a:solidFill>
                  <a:schemeClr val="bg1"/>
                </a:solidFill>
              </a:rPr>
              <a:t>《企业研究开发活动及相关情况》（</a:t>
            </a:r>
            <a:r>
              <a:rPr lang="en-US" altLang="zh-CN" sz="3200" b="1" dirty="0">
                <a:solidFill>
                  <a:schemeClr val="bg1"/>
                </a:solidFill>
              </a:rPr>
              <a:t>1</a:t>
            </a:r>
            <a:r>
              <a:rPr lang="en-US" altLang="zh-CN" sz="3200" b="1" dirty="0">
                <a:solidFill>
                  <a:schemeClr val="bg1"/>
                </a:solidFill>
              </a:rPr>
              <a:t>07-2</a:t>
            </a:r>
            <a:r>
              <a:rPr lang="zh-CN" altLang="zh-CN" sz="3200" b="1" dirty="0">
                <a:solidFill>
                  <a:schemeClr val="bg1"/>
                </a:solidFill>
              </a:rPr>
              <a:t>）</a:t>
            </a:r>
            <a:endParaRPr lang="zh-CN" altLang="en-US" sz="3200" b="1" dirty="0">
              <a:solidFill>
                <a:schemeClr val="bg1"/>
              </a:solidFill>
            </a:endParaRPr>
          </a:p>
        </p:txBody>
      </p:sp>
      <p:sp>
        <p:nvSpPr>
          <p:cNvPr id="39939" name="Rectangle 3"/>
          <p:cNvSpPr txBox="1">
            <a:spLocks noChangeArrowheads="1"/>
          </p:cNvSpPr>
          <p:nvPr/>
        </p:nvSpPr>
        <p:spPr bwMode="auto">
          <a:xfrm>
            <a:off x="1058545" y="1165860"/>
            <a:ext cx="7937500" cy="4526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ts val="1000"/>
              </a:spcBef>
              <a:spcAft>
                <a:spcPct val="0"/>
              </a:spcAft>
              <a:buClrTx/>
              <a:buSzTx/>
              <a:buFont typeface="Arial" panose="020B0604020202020204" pitchFamily="34" charset="0"/>
              <a:buNone/>
              <a:defRPr/>
            </a:pPr>
            <a:r>
              <a:rPr lang="zh-CN" altLang="en-US" sz="3200" b="1" noProof="0" dirty="0" smtClean="0">
                <a:ln>
                  <a:noFill/>
                </a:ln>
                <a:solidFill>
                  <a:srgbClr val="FFFF00"/>
                </a:solidFill>
                <a:effectLst/>
                <a:uLnTx/>
                <a:uFillTx/>
                <a:sym typeface="+mn-ea"/>
              </a:rPr>
              <a:t>重点指标</a:t>
            </a:r>
            <a:r>
              <a:rPr lang="en-US" altLang="zh-CN" sz="3200" b="1" noProof="0" dirty="0" smtClean="0">
                <a:ln>
                  <a:noFill/>
                </a:ln>
                <a:solidFill>
                  <a:srgbClr val="FFFF00"/>
                </a:solidFill>
                <a:effectLst/>
                <a:uLnTx/>
                <a:uFillTx/>
                <a:sym typeface="+mn-ea"/>
              </a:rPr>
              <a:t>4</a:t>
            </a:r>
            <a:r>
              <a:rPr lang="zh-CN" altLang="en-US" sz="3200" b="1" noProof="0" dirty="0" smtClean="0">
                <a:ln>
                  <a:noFill/>
                </a:ln>
                <a:solidFill>
                  <a:srgbClr val="FFFF00"/>
                </a:solidFill>
                <a:effectLst/>
                <a:uLnTx/>
                <a:uFillTx/>
                <a:sym typeface="+mn-ea"/>
              </a:rPr>
              <a:t>：</a:t>
            </a:r>
            <a:r>
              <a:rPr lang="zh-CN" altLang="zh-CN" sz="3200" b="1" noProof="0" dirty="0" smtClean="0">
                <a:ln>
                  <a:noFill/>
                </a:ln>
                <a:solidFill>
                  <a:srgbClr val="FFFF00"/>
                </a:solidFill>
                <a:effectLst/>
                <a:uLnTx/>
                <a:uFillTx/>
                <a:sym typeface="+mn-ea"/>
              </a:rPr>
              <a:t>当年来自政府部门的研究开发支出</a:t>
            </a:r>
            <a:r>
              <a:rPr lang="zh-CN" altLang="en-US" sz="3200" b="1" noProof="0" dirty="0" smtClean="0">
                <a:ln>
                  <a:noFill/>
                </a:ln>
                <a:solidFill>
                  <a:srgbClr val="FFFF00"/>
                </a:solidFill>
                <a:effectLst/>
                <a:uLnTx/>
                <a:uFillTx/>
                <a:sym typeface="+mn-ea"/>
              </a:rPr>
              <a:t>（</a:t>
            </a:r>
            <a:r>
              <a:rPr lang="en-US" altLang="zh-CN" sz="3200" b="1" noProof="0" dirty="0" smtClean="0">
                <a:ln>
                  <a:noFill/>
                </a:ln>
                <a:solidFill>
                  <a:srgbClr val="FFFF00"/>
                </a:solidFill>
                <a:effectLst/>
                <a:uLnTx/>
                <a:uFillTx/>
                <a:sym typeface="+mn-ea"/>
              </a:rPr>
              <a:t>43</a:t>
            </a:r>
            <a:r>
              <a:rPr lang="zh-CN" altLang="en-US" sz="3200" b="1" noProof="0" dirty="0" smtClean="0">
                <a:ln>
                  <a:noFill/>
                </a:ln>
                <a:solidFill>
                  <a:srgbClr val="FFFF00"/>
                </a:solidFill>
                <a:effectLst/>
                <a:uLnTx/>
                <a:uFillTx/>
                <a:sym typeface="+mn-ea"/>
              </a:rPr>
              <a:t>）</a:t>
            </a:r>
            <a:endParaRPr lang="zh-CN" altLang="en-US" sz="3200" b="1" noProof="0" dirty="0" smtClean="0">
              <a:ln>
                <a:noFill/>
              </a:ln>
              <a:solidFill>
                <a:srgbClr val="FFFF00"/>
              </a:solidFill>
              <a:effectLst/>
              <a:uLnTx/>
              <a:uFillTx/>
              <a:sym typeface="+mn-ea"/>
            </a:endParaRPr>
          </a:p>
          <a:p>
            <a:pPr marL="0" marR="0" lvl="0" indent="0" algn="l" defTabSz="914400" rtl="0" eaLnBrk="1" fontAlgn="base" latinLnBrk="0" hangingPunct="1">
              <a:lnSpc>
                <a:spcPct val="150000"/>
              </a:lnSpc>
              <a:spcBef>
                <a:spcPts val="1000"/>
              </a:spcBef>
              <a:spcAft>
                <a:spcPct val="0"/>
              </a:spcAft>
              <a:buClrTx/>
              <a:buSzTx/>
              <a:buFont typeface="Arial" panose="020B0604020202020204" pitchFamily="34" charset="0"/>
              <a:buNone/>
              <a:defRPr/>
            </a:pPr>
            <a:r>
              <a:rPr kumimoji="0" lang="zh-CN" altLang="zh-CN" sz="3200"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rPr>
              <a:t>指报告期内企业从政府有关部门获得的研究开发经费合计，包括科技专项费、科研基建费、政府专项基金和补贴等。</a:t>
            </a:r>
            <a:endParaRPr kumimoji="0" lang="zh-CN" altLang="zh-CN" sz="3200" b="1" i="0" u="none" strike="noStrike" kern="1200" cap="none" spc="0" normalizeH="0" baseline="0" noProof="0" dirty="0" smtClean="0">
              <a:ln>
                <a:noFill/>
              </a:ln>
              <a:solidFill>
                <a:schemeClr val="bg1"/>
              </a:solidFill>
              <a:effectLst/>
              <a:uLnTx/>
              <a:uFillTx/>
              <a:latin typeface="Calibri" panose="020F0502020204030204" pitchFamily="34" charset="0"/>
              <a:ea typeface="宋体" panose="02010600030101010101" pitchFamily="2" charset="-122"/>
              <a:cs typeface="+mn-cs"/>
              <a:sym typeface="+mn-ea"/>
            </a:endParaRPr>
          </a:p>
          <a:p>
            <a:pPr marL="0" marR="0" lvl="0" indent="0" algn="l" defTabSz="914400" rtl="0" eaLnBrk="1" fontAlgn="base" latinLnBrk="0" hangingPunct="1">
              <a:lnSpc>
                <a:spcPct val="150000"/>
              </a:lnSpc>
              <a:spcBef>
                <a:spcPts val="1000"/>
              </a:spcBef>
              <a:spcAft>
                <a:spcPct val="0"/>
              </a:spcAft>
              <a:buClrTx/>
              <a:buSzTx/>
              <a:buFont typeface="Arial" panose="020B0604020202020204" pitchFamily="34" charset="0"/>
              <a:buNone/>
              <a:defRPr/>
            </a:pPr>
            <a:r>
              <a:rPr kumimoji="0" lang="zh-CN"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rPr>
              <a:t>该指标应与有关会计科目计入的从政府有关部门获得的研究开发经费对应。</a:t>
            </a:r>
            <a:endParaRPr kumimoji="0" lang="zh-CN" altLang="zh-CN" sz="3200" b="1" i="0" u="none" strike="noStrike" kern="1200" cap="none" spc="0" normalizeH="0" baseline="0" noProof="0" dirty="0" smtClean="0">
              <a:ln>
                <a:noFill/>
              </a:ln>
              <a:solidFill>
                <a:srgbClr val="FFFF00"/>
              </a:solidFill>
              <a:effectLst/>
              <a:uLnTx/>
              <a:uFillTx/>
              <a:latin typeface="Calibri" panose="020F0502020204030204" pitchFamily="34" charset="0"/>
              <a:ea typeface="宋体" panose="02010600030101010101" pitchFamily="2" charset="-122"/>
              <a:cs typeface="+mn-cs"/>
              <a:sym typeface="+mn-ea"/>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066800" y="2264410"/>
            <a:ext cx="7391400" cy="4114800"/>
          </a:xfrm>
        </p:spPr>
        <p:txBody>
          <a:bodyPr/>
          <a:p>
            <a:r>
              <a:rPr lang="zh-CN" altLang="en-US" b="1">
                <a:solidFill>
                  <a:schemeClr val="bg1"/>
                </a:solidFill>
              </a:rPr>
              <a:t>指报告期内企业实际用来申报研发加计扣除减免税政策的研究开发经费，该指标应与向税务部门申报的有关研发加计扣除减免税备案表或归集表中的允许扣除的研发费用合计一致。</a:t>
            </a:r>
            <a:endParaRPr lang="zh-CN" altLang="en-US" b="1">
              <a:solidFill>
                <a:schemeClr val="bg1"/>
              </a:solidFill>
            </a:endParaRPr>
          </a:p>
        </p:txBody>
      </p:sp>
      <p:sp>
        <p:nvSpPr>
          <p:cNvPr id="4" name="文本框 3"/>
          <p:cNvSpPr txBox="1"/>
          <p:nvPr/>
        </p:nvSpPr>
        <p:spPr>
          <a:xfrm>
            <a:off x="1066800" y="497840"/>
            <a:ext cx="7751445" cy="1568450"/>
          </a:xfrm>
          <a:prstGeom prst="rect">
            <a:avLst/>
          </a:prstGeom>
          <a:noFill/>
        </p:spPr>
        <p:txBody>
          <a:bodyPr wrap="square" rtlCol="0" anchor="t">
            <a:spAutoFit/>
          </a:bodyPr>
          <a:p>
            <a:pPr fontAlgn="base">
              <a:lnSpc>
                <a:spcPct val="150000"/>
              </a:lnSpc>
            </a:pPr>
            <a:r>
              <a:rPr lang="zh-CN" altLang="en-US" sz="3200" b="1" noProof="0" dirty="0" smtClean="0">
                <a:ln>
                  <a:noFill/>
                </a:ln>
                <a:solidFill>
                  <a:srgbClr val="FFFF00"/>
                </a:solidFill>
                <a:effectLst/>
                <a:uLnTx/>
                <a:uFillTx/>
                <a:latin typeface="Calibri" panose="020F0502020204030204" pitchFamily="34" charset="0"/>
                <a:sym typeface="+mn-ea"/>
              </a:rPr>
              <a:t>重点指标</a:t>
            </a:r>
            <a:r>
              <a:rPr lang="en-US" altLang="zh-CN" sz="3200" b="1" noProof="0" dirty="0" smtClean="0">
                <a:ln>
                  <a:noFill/>
                </a:ln>
                <a:solidFill>
                  <a:srgbClr val="FFFF00"/>
                </a:solidFill>
                <a:effectLst/>
                <a:uLnTx/>
                <a:uFillTx/>
                <a:latin typeface="Calibri" panose="020F0502020204030204" pitchFamily="34" charset="0"/>
                <a:sym typeface="+mn-ea"/>
              </a:rPr>
              <a:t>5</a:t>
            </a:r>
            <a:r>
              <a:rPr lang="zh-CN" altLang="en-US" sz="3200" b="1" noProof="0" dirty="0" smtClean="0">
                <a:ln>
                  <a:noFill/>
                </a:ln>
                <a:solidFill>
                  <a:srgbClr val="FFFF00"/>
                </a:solidFill>
                <a:effectLst/>
                <a:uLnTx/>
                <a:uFillTx/>
                <a:latin typeface="Calibri" panose="020F0502020204030204" pitchFamily="34" charset="0"/>
                <a:sym typeface="+mn-ea"/>
              </a:rPr>
              <a:t>：申报加计扣除减免税的研究开发支出（52）</a:t>
            </a:r>
            <a:endParaRPr lang="zh-CN" altLang="en-US" sz="3200" b="1" noProof="0" dirty="0" smtClean="0">
              <a:ln>
                <a:noFill/>
              </a:ln>
              <a:solidFill>
                <a:srgbClr val="FFFF00"/>
              </a:solidFill>
              <a:effectLst/>
              <a:uLnTx/>
              <a:uFillTx/>
              <a:latin typeface="Calibri" panose="020F0502020204030204" pitchFamily="34" charset="0"/>
              <a:sym typeface="+mn-ea"/>
            </a:endParaRPr>
          </a:p>
        </p:txBody>
      </p:sp>
      <p:pic>
        <p:nvPicPr>
          <p:cNvPr id="6" name="图片 5"/>
          <p:cNvPicPr>
            <a:picLocks noChangeAspect="1"/>
          </p:cNvPicPr>
          <p:nvPr/>
        </p:nvPicPr>
        <p:blipFill>
          <a:blip r:embed="rId1"/>
          <a:stretch>
            <a:fillRect/>
          </a:stretch>
        </p:blipFill>
        <p:spPr>
          <a:xfrm>
            <a:off x="1475105" y="4843780"/>
            <a:ext cx="6216015" cy="1725295"/>
          </a:xfrm>
          <a:prstGeom prst="rect">
            <a:avLst/>
          </a:prstGeom>
        </p:spPr>
      </p:pic>
      <p:cxnSp>
        <p:nvCxnSpPr>
          <p:cNvPr id="7" name="直接连接符 6"/>
          <p:cNvCxnSpPr/>
          <p:nvPr/>
        </p:nvCxnSpPr>
        <p:spPr>
          <a:xfrm>
            <a:off x="1853565" y="5539740"/>
            <a:ext cx="3294380" cy="0"/>
          </a:xfrm>
          <a:prstGeom prst="line">
            <a:avLst/>
          </a:prstGeom>
          <a:noFill/>
          <a:ln w="34925">
            <a:solidFill>
              <a:srgbClr val="FF0000"/>
            </a:solidFill>
          </a:ln>
        </p:spPr>
      </p:cxn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pic>
        <p:nvPicPr>
          <p:cNvPr id="4" name="内容占位符 3"/>
          <p:cNvPicPr>
            <a:picLocks noChangeAspect="1"/>
          </p:cNvPicPr>
          <p:nvPr>
            <p:ph idx="1"/>
          </p:nvPr>
        </p:nvPicPr>
        <p:blipFill>
          <a:blip r:embed="rId1"/>
          <a:stretch>
            <a:fillRect/>
          </a:stretch>
        </p:blipFill>
        <p:spPr>
          <a:xfrm>
            <a:off x="121920" y="290195"/>
            <a:ext cx="8968105" cy="4373880"/>
          </a:xfrm>
          <a:prstGeom prst="rect">
            <a:avLst/>
          </a:prstGeom>
        </p:spPr>
      </p:pic>
      <p:sp>
        <p:nvSpPr>
          <p:cNvPr id="5" name="文本框 4"/>
          <p:cNvSpPr txBox="1"/>
          <p:nvPr/>
        </p:nvSpPr>
        <p:spPr>
          <a:xfrm>
            <a:off x="990600" y="4663440"/>
            <a:ext cx="8099425" cy="1814830"/>
          </a:xfrm>
          <a:prstGeom prst="rect">
            <a:avLst/>
          </a:prstGeom>
          <a:noFill/>
        </p:spPr>
        <p:txBody>
          <a:bodyPr wrap="square" rtlCol="0" anchor="t">
            <a:spAutoFit/>
          </a:bodyPr>
          <a:p>
            <a:r>
              <a:rPr lang="zh-CN" altLang="en-US" sz="2800">
                <a:solidFill>
                  <a:schemeClr val="bg1"/>
                </a:solidFill>
              </a:rPr>
              <a:t>申报加计扣除减免税的研究开发支出 = </a:t>
            </a:r>
            <a:endParaRPr lang="zh-CN" altLang="en-US" sz="2800">
              <a:solidFill>
                <a:schemeClr val="bg1"/>
              </a:solidFill>
            </a:endParaRPr>
          </a:p>
          <a:p>
            <a:r>
              <a:rPr lang="zh-CN" altLang="en-US" sz="2800">
                <a:solidFill>
                  <a:schemeClr val="bg1"/>
                </a:solidFill>
              </a:rPr>
              <a:t>                 当期费用化支出可加计扣除总额（9）+ </a:t>
            </a:r>
            <a:endParaRPr lang="zh-CN" altLang="en-US" sz="2800">
              <a:solidFill>
                <a:schemeClr val="bg1"/>
              </a:solidFill>
            </a:endParaRPr>
          </a:p>
          <a:p>
            <a:r>
              <a:rPr lang="zh-CN" altLang="en-US" sz="2800">
                <a:solidFill>
                  <a:schemeClr val="bg1"/>
                </a:solidFill>
              </a:rPr>
              <a:t>                 研发项目形成无形资产当期摊销额中准予加计扣除的摊销额（10.1）</a:t>
            </a:r>
            <a:endParaRPr lang="zh-CN" altLang="en-US" sz="2800">
              <a:solidFill>
                <a:schemeClr val="bg1"/>
              </a:solidFill>
            </a:endParaRPr>
          </a:p>
        </p:txBody>
      </p:sp>
      <p:sp>
        <p:nvSpPr>
          <p:cNvPr id="6" name="矩形 5"/>
          <p:cNvSpPr/>
          <p:nvPr/>
        </p:nvSpPr>
        <p:spPr>
          <a:xfrm>
            <a:off x="121920" y="3716655"/>
            <a:ext cx="3056890" cy="216535"/>
          </a:xfrm>
          <a:prstGeom prst="rect">
            <a:avLst/>
          </a:prstGeom>
          <a:noFill/>
          <a:ln>
            <a:solidFill>
              <a:srgbClr val="FF0000"/>
            </a:solidFill>
          </a:ln>
          <a:extLst>
            <a:ext uri="{909E8E84-426E-40DD-AFC4-6F175D3DCCD1}">
              <a14:hiddenFill xmlns:a14="http://schemas.microsoft.com/office/drawing/2010/main">
                <a:solidFill>
                  <a:schemeClr val="lt1"/>
                </a:solidFill>
              </a14:hiddenFill>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3600" b="0" i="0" u="none" strike="noStrike" cap="none" normalizeH="0" baseline="0" smtClean="0">
              <a:ln>
                <a:noFill/>
              </a:ln>
              <a:solidFill>
                <a:schemeClr val="tx1"/>
              </a:solidFill>
              <a:effectLst/>
              <a:latin typeface="Times New Roman" panose="02020603050405020304" pitchFamily="18" charset="0"/>
              <a:ea typeface="楷体_GB2312" panose="02010609030101010101" pitchFamily="1" charset="-122"/>
            </a:endParaRPr>
          </a:p>
        </p:txBody>
      </p:sp>
      <p:sp>
        <p:nvSpPr>
          <p:cNvPr id="7" name="矩形 6"/>
          <p:cNvSpPr/>
          <p:nvPr/>
        </p:nvSpPr>
        <p:spPr>
          <a:xfrm>
            <a:off x="121920" y="4152900"/>
            <a:ext cx="2807970" cy="216535"/>
          </a:xfrm>
          <a:prstGeom prst="rect">
            <a:avLst/>
          </a:prstGeom>
          <a:noFill/>
          <a:ln>
            <a:solidFill>
              <a:srgbClr val="FF0000"/>
            </a:solidFill>
          </a:ln>
          <a:extLst>
            <a:ext uri="{909E8E84-426E-40DD-AFC4-6F175D3DCCD1}">
              <a14:hiddenFill xmlns:a14="http://schemas.microsoft.com/office/drawing/2010/main">
                <a:solidFill>
                  <a:schemeClr val="lt1"/>
                </a:solidFill>
              </a14:hiddenFill>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3600" b="0" i="0" u="none" strike="noStrike" cap="none" normalizeH="0" baseline="0" smtClean="0">
              <a:ln>
                <a:noFill/>
              </a:ln>
              <a:solidFill>
                <a:schemeClr val="tx1"/>
              </a:solidFill>
              <a:effectLst/>
              <a:latin typeface="Times New Roman" panose="02020603050405020304" pitchFamily="18" charset="0"/>
              <a:ea typeface="楷体_GB2312" panose="02010609030101010101" pitchFamily="1" charset="-122"/>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pic>
        <p:nvPicPr>
          <p:cNvPr id="4" name="内容占位符 3"/>
          <p:cNvPicPr>
            <a:picLocks noChangeAspect="1"/>
          </p:cNvPicPr>
          <p:nvPr>
            <p:ph idx="1"/>
          </p:nvPr>
        </p:nvPicPr>
        <p:blipFill>
          <a:blip r:embed="rId1"/>
          <a:stretch>
            <a:fillRect/>
          </a:stretch>
        </p:blipFill>
        <p:spPr>
          <a:xfrm>
            <a:off x="1066800" y="923925"/>
            <a:ext cx="4667250" cy="1295400"/>
          </a:xfrm>
          <a:prstGeom prst="rect">
            <a:avLst/>
          </a:prstGeom>
        </p:spPr>
      </p:pic>
      <p:cxnSp>
        <p:nvCxnSpPr>
          <p:cNvPr id="5" name="直接连接符 4"/>
          <p:cNvCxnSpPr/>
          <p:nvPr/>
        </p:nvCxnSpPr>
        <p:spPr>
          <a:xfrm>
            <a:off x="1372235" y="1689100"/>
            <a:ext cx="2068830" cy="0"/>
          </a:xfrm>
          <a:prstGeom prst="line">
            <a:avLst/>
          </a:prstGeom>
          <a:noFill/>
          <a:ln w="34925">
            <a:solidFill>
              <a:srgbClr val="FF0000"/>
            </a:solidFill>
          </a:ln>
        </p:spPr>
      </p:cxnSp>
      <p:sp>
        <p:nvSpPr>
          <p:cNvPr id="100" name="文本框 99"/>
          <p:cNvSpPr txBox="1"/>
          <p:nvPr/>
        </p:nvSpPr>
        <p:spPr>
          <a:xfrm>
            <a:off x="1362710" y="2848610"/>
            <a:ext cx="7096125" cy="2245360"/>
          </a:xfrm>
          <a:prstGeom prst="rect">
            <a:avLst/>
          </a:prstGeom>
          <a:noFill/>
          <a:ln w="9525">
            <a:noFill/>
          </a:ln>
        </p:spPr>
        <p:txBody>
          <a:bodyPr wrap="square">
            <a:spAutoFit/>
          </a:bodyPr>
          <a:p>
            <a:pPr marL="0" indent="267970"/>
            <a:r>
              <a:rPr lang="zh-CN" sz="2800" b="0">
                <a:solidFill>
                  <a:schemeClr val="bg1"/>
                </a:solidFill>
                <a:ea typeface="宋体" panose="02010600030101010101" pitchFamily="2" charset="-122"/>
              </a:rPr>
              <a:t>指报告期内企业按有关政策和税法规定税前加计扣除的研究开发活动费用所得税，按当年税务部门实际减免的税额填报。对尚未得到当年减免税额的企业，按</a:t>
            </a:r>
            <a:r>
              <a:rPr lang="zh-CN" sz="2800" b="0">
                <a:solidFill>
                  <a:srgbClr val="FFFF00"/>
                </a:solidFill>
                <a:ea typeface="宋体" panose="02010600030101010101" pitchFamily="2" charset="-122"/>
              </a:rPr>
              <a:t>上年</a:t>
            </a:r>
            <a:r>
              <a:rPr lang="zh-CN" sz="2800" b="0">
                <a:solidFill>
                  <a:schemeClr val="bg1"/>
                </a:solidFill>
                <a:ea typeface="宋体" panose="02010600030101010101" pitchFamily="2" charset="-122"/>
              </a:rPr>
              <a:t>实际减免税额填报。</a:t>
            </a:r>
            <a:endParaRPr lang="zh-CN" altLang="en-US" sz="2800" b="0">
              <a:solidFill>
                <a:schemeClr val="bg1"/>
              </a:solidFill>
              <a:ea typeface="宋体" panose="02010600030101010101" pitchFamily="2" charset="-122"/>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pic>
        <p:nvPicPr>
          <p:cNvPr id="6" name="内容占位符 3"/>
          <p:cNvPicPr>
            <a:picLocks noChangeAspect="1"/>
          </p:cNvPicPr>
          <p:nvPr>
            <p:ph idx="1"/>
          </p:nvPr>
        </p:nvPicPr>
        <p:blipFill>
          <a:blip r:embed="rId1"/>
          <a:stretch>
            <a:fillRect/>
          </a:stretch>
        </p:blipFill>
        <p:spPr>
          <a:xfrm>
            <a:off x="114300" y="160655"/>
            <a:ext cx="8928735" cy="4119880"/>
          </a:xfrm>
          <a:prstGeom prst="rect">
            <a:avLst/>
          </a:prstGeom>
          <a:noFill/>
          <a:ln>
            <a:noFill/>
          </a:ln>
        </p:spPr>
      </p:pic>
      <p:sp>
        <p:nvSpPr>
          <p:cNvPr id="7" name="矩形 6"/>
          <p:cNvSpPr/>
          <p:nvPr/>
        </p:nvSpPr>
        <p:spPr>
          <a:xfrm>
            <a:off x="114300" y="3988435"/>
            <a:ext cx="3907790" cy="216535"/>
          </a:xfrm>
          <a:prstGeom prst="rect">
            <a:avLst/>
          </a:prstGeom>
          <a:noFill/>
          <a:ln>
            <a:solidFill>
              <a:srgbClr val="FF0000"/>
            </a:solidFill>
          </a:ln>
          <a:extLst>
            <a:ext uri="{909E8E84-426E-40DD-AFC4-6F175D3DCCD1}">
              <a14:hiddenFill xmlns:a14="http://schemas.microsoft.com/office/drawing/2010/main">
                <a:solidFill>
                  <a:schemeClr val="lt1"/>
                </a:solidFill>
              </a14:hiddenFill>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3600" b="0" i="0" u="none" strike="noStrike" cap="none" normalizeH="0" baseline="0" smtClean="0">
              <a:ln>
                <a:noFill/>
              </a:ln>
              <a:solidFill>
                <a:schemeClr val="tx1"/>
              </a:solidFill>
              <a:effectLst/>
              <a:latin typeface="Times New Roman" panose="02020603050405020304" pitchFamily="18" charset="0"/>
              <a:ea typeface="楷体_GB2312" panose="02010609030101010101" pitchFamily="1" charset="-122"/>
            </a:endParaRPr>
          </a:p>
        </p:txBody>
      </p:sp>
      <p:sp>
        <p:nvSpPr>
          <p:cNvPr id="4" name="文本框 3"/>
          <p:cNvSpPr txBox="1"/>
          <p:nvPr/>
        </p:nvSpPr>
        <p:spPr>
          <a:xfrm>
            <a:off x="371475" y="4623435"/>
            <a:ext cx="8400415" cy="1076325"/>
          </a:xfrm>
          <a:prstGeom prst="rect">
            <a:avLst/>
          </a:prstGeom>
          <a:noFill/>
        </p:spPr>
        <p:txBody>
          <a:bodyPr wrap="square" rtlCol="0" anchor="t">
            <a:spAutoFit/>
          </a:bodyPr>
          <a:p>
            <a:r>
              <a:rPr lang="zh-CN" altLang="en-US" sz="3200">
                <a:solidFill>
                  <a:schemeClr val="bg1"/>
                </a:solidFill>
                <a:sym typeface="+mn-ea"/>
              </a:rPr>
              <a:t>加计扣除减免税金额 =</a:t>
            </a:r>
            <a:r>
              <a:rPr lang="en-US" sz="3200">
                <a:solidFill>
                  <a:schemeClr val="bg1"/>
                </a:solidFill>
                <a:sym typeface="+mn-ea"/>
              </a:rPr>
              <a:t>11</a:t>
            </a:r>
            <a:r>
              <a:rPr lang="en-US" altLang="zh-CN" sz="3200">
                <a:solidFill>
                  <a:schemeClr val="bg1"/>
                </a:solidFill>
                <a:sym typeface="+mn-ea"/>
              </a:rPr>
              <a:t>*</a:t>
            </a:r>
            <a:r>
              <a:rPr lang="zh-CN" altLang="en-US" sz="3200">
                <a:solidFill>
                  <a:schemeClr val="bg1"/>
                </a:solidFill>
                <a:sym typeface="+mn-ea"/>
              </a:rPr>
              <a:t>企业所得税税率 </a:t>
            </a:r>
            <a:endParaRPr lang="zh-CN" altLang="en-US" sz="3200">
              <a:solidFill>
                <a:schemeClr val="bg1"/>
              </a:solidFill>
            </a:endParaRPr>
          </a:p>
          <a:p>
            <a:r>
              <a:rPr lang="zh-CN" altLang="en-US" sz="3200">
                <a:solidFill>
                  <a:schemeClr val="bg1"/>
                </a:solidFill>
                <a:sym typeface="+mn-ea"/>
              </a:rPr>
              <a:t>                </a:t>
            </a:r>
            <a:endParaRPr lang="zh-CN" altLang="en-US" sz="3200">
              <a:solidFill>
                <a:schemeClr val="bg1"/>
              </a:solidFill>
              <a:sym typeface="+mn-ea"/>
            </a:endParaRPr>
          </a:p>
        </p:txBody>
      </p:sp>
      <p:sp>
        <p:nvSpPr>
          <p:cNvPr id="5" name="前凸带形 4"/>
          <p:cNvSpPr/>
          <p:nvPr/>
        </p:nvSpPr>
        <p:spPr>
          <a:xfrm>
            <a:off x="3354705" y="3340735"/>
            <a:ext cx="2448560" cy="647700"/>
          </a:xfrm>
          <a:prstGeom prst="ribbon">
            <a:avLst/>
          </a:prstGeom>
          <a:gradFill>
            <a:gsLst>
              <a:gs pos="0">
                <a:srgbClr val="FE4444"/>
              </a:gs>
              <a:gs pos="100000">
                <a:srgbClr val="832B2B"/>
              </a:gs>
            </a:gsLst>
            <a:lin ang="5400000" scaled="0"/>
          </a:gradFill>
          <a:ln>
            <a:noFill/>
          </a:ln>
        </p:spPr>
        <p:txBody>
          <a:bodyPr vert="horz" wrap="square" lIns="91440" tIns="45720" rIns="91440" bIns="45720" numCol="1" anchor="t" anchorCtr="0" compatLnSpc="1"/>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en-US" altLang="zh-CN" sz="3600" b="0" i="0" u="none" strike="noStrike" cap="none" normalizeH="0" baseline="0" smtClean="0">
                <a:ln>
                  <a:noFill/>
                </a:ln>
                <a:solidFill>
                  <a:schemeClr val="tx1"/>
                </a:solidFill>
                <a:effectLst/>
                <a:latin typeface="Times New Roman" panose="02020603050405020304" pitchFamily="18" charset="0"/>
                <a:ea typeface="楷体_GB2312" panose="02010609030101010101" pitchFamily="1" charset="-122"/>
              </a:rPr>
              <a:t>75%</a:t>
            </a:r>
            <a:endParaRPr kumimoji="0" lang="en-US" altLang="zh-CN" sz="3600" b="0" i="0" u="none" strike="noStrike" cap="none" normalizeH="0" baseline="0" smtClean="0">
              <a:ln>
                <a:noFill/>
              </a:ln>
              <a:solidFill>
                <a:schemeClr val="tx1"/>
              </a:solidFill>
              <a:effectLst/>
              <a:latin typeface="Times New Roman" panose="02020603050405020304" pitchFamily="18" charset="0"/>
              <a:ea typeface="楷体_GB2312" panose="02010609030101010101" pitchFamily="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1320800" y="5042535"/>
            <a:ext cx="6216015" cy="1725295"/>
          </a:xfrm>
          <a:prstGeom prst="rect">
            <a:avLst/>
          </a:prstGeom>
        </p:spPr>
      </p:pic>
      <p:sp>
        <p:nvSpPr>
          <p:cNvPr id="45058" name="Rectangle 3"/>
          <p:cNvSpPr txBox="1"/>
          <p:nvPr/>
        </p:nvSpPr>
        <p:spPr>
          <a:xfrm>
            <a:off x="1102360" y="884555"/>
            <a:ext cx="7468870" cy="5386070"/>
          </a:xfrm>
          <a:prstGeom prst="rect">
            <a:avLst/>
          </a:prstGeom>
          <a:noFill/>
          <a:ln w="9525">
            <a:noFill/>
          </a:ln>
        </p:spPr>
        <p:txBody>
          <a:bodyPr anchor="t"/>
          <a:p>
            <a:pPr marL="342900" eaLnBrk="0" hangingPunct="0">
              <a:lnSpc>
                <a:spcPct val="150000"/>
              </a:lnSpc>
            </a:pPr>
            <a:r>
              <a:rPr lang="zh-CN" altLang="zh-CN" sz="2800" b="1" dirty="0">
                <a:solidFill>
                  <a:schemeClr val="bg1"/>
                </a:solidFill>
                <a:latin typeface="Calibri" panose="020F0502020204030204" pitchFamily="34" charset="0"/>
                <a:ea typeface="宋体" panose="02010600030101010101" pitchFamily="2" charset="-122"/>
              </a:rPr>
              <a:t>举例：某企业</a:t>
            </a:r>
            <a:r>
              <a:rPr lang="en-US" altLang="zh-CN" sz="2800" b="1" dirty="0">
                <a:solidFill>
                  <a:schemeClr val="bg1"/>
                </a:solidFill>
                <a:latin typeface="Calibri" panose="020F0502020204030204" pitchFamily="34" charset="0"/>
                <a:ea typeface="宋体" panose="02010600030101010101" pitchFamily="2" charset="-122"/>
              </a:rPr>
              <a:t>2020</a:t>
            </a:r>
            <a:r>
              <a:rPr lang="zh-CN" altLang="zh-CN" sz="2800" b="1" dirty="0">
                <a:solidFill>
                  <a:schemeClr val="bg1"/>
                </a:solidFill>
                <a:latin typeface="Calibri" panose="020F0502020204030204" pitchFamily="34" charset="0"/>
                <a:ea typeface="宋体" panose="02010600030101010101" pitchFamily="2" charset="-122"/>
              </a:rPr>
              <a:t>年在税局备案的符合加计扣除政策的研发费用</a:t>
            </a:r>
            <a:r>
              <a:rPr lang="en-US" altLang="zh-CN" sz="2800" b="1" dirty="0">
                <a:solidFill>
                  <a:schemeClr val="bg1"/>
                </a:solidFill>
                <a:latin typeface="Calibri" panose="020F0502020204030204" pitchFamily="34" charset="0"/>
                <a:ea typeface="宋体" panose="02010600030101010101" pitchFamily="2" charset="-122"/>
              </a:rPr>
              <a:t>12</a:t>
            </a:r>
            <a:r>
              <a:rPr lang="zh-CN" altLang="zh-CN" sz="2800" b="1" dirty="0">
                <a:solidFill>
                  <a:schemeClr val="bg1"/>
                </a:solidFill>
                <a:latin typeface="Calibri" panose="020F0502020204030204" pitchFamily="34" charset="0"/>
                <a:ea typeface="宋体" panose="02010600030101010101" pitchFamily="2" charset="-122"/>
              </a:rPr>
              <a:t>0万元，企业享受加计扣除比例为</a:t>
            </a:r>
            <a:r>
              <a:rPr lang="en-US" altLang="zh-CN" sz="2800" b="1" dirty="0">
                <a:solidFill>
                  <a:schemeClr val="bg1"/>
                </a:solidFill>
                <a:latin typeface="Calibri" panose="020F0502020204030204" pitchFamily="34" charset="0"/>
                <a:ea typeface="宋体" panose="02010600030101010101" pitchFamily="2" charset="-122"/>
              </a:rPr>
              <a:t>75</a:t>
            </a:r>
            <a:r>
              <a:rPr lang="zh-CN" altLang="zh-CN" sz="2800" b="1" dirty="0">
                <a:solidFill>
                  <a:schemeClr val="bg1"/>
                </a:solidFill>
                <a:latin typeface="Calibri" panose="020F0502020204030204" pitchFamily="34" charset="0"/>
                <a:ea typeface="宋体" panose="02010600030101010101" pitchFamily="2" charset="-122"/>
              </a:rPr>
              <a:t>%，</a:t>
            </a:r>
            <a:r>
              <a:rPr lang="zh-CN" altLang="zh-CN" sz="2800" b="1" dirty="0">
                <a:solidFill>
                  <a:schemeClr val="bg1"/>
                </a:solidFill>
                <a:latin typeface="Calibri" panose="020F0502020204030204" pitchFamily="34" charset="0"/>
                <a:ea typeface="宋体" panose="02010600030101010101" pitchFamily="2" charset="-122"/>
                <a:sym typeface="宋体" panose="02010600030101010101" pitchFamily="2" charset="-122"/>
              </a:rPr>
              <a:t>缴纳所得税的比例为</a:t>
            </a:r>
            <a:r>
              <a:rPr lang="zh-CN" altLang="zh-CN" sz="2800" b="1" dirty="0">
                <a:solidFill>
                  <a:schemeClr val="bg1"/>
                </a:solidFill>
                <a:latin typeface="Calibri" panose="020F0502020204030204" pitchFamily="34" charset="0"/>
                <a:ea typeface="宋体" panose="02010600030101010101" pitchFamily="2" charset="-122"/>
              </a:rPr>
              <a:t>25%，那么企业加计扣除减免税金额</a:t>
            </a:r>
            <a:r>
              <a:rPr lang="zh-CN" altLang="zh-CN" sz="2800" b="1" dirty="0">
                <a:solidFill>
                  <a:schemeClr val="bg1"/>
                </a:solidFill>
                <a:latin typeface="Calibri" panose="020F0502020204030204" pitchFamily="34" charset="0"/>
                <a:ea typeface="宋体" panose="02010600030101010101" pitchFamily="2" charset="-122"/>
              </a:rPr>
              <a:t>为</a:t>
            </a:r>
            <a:r>
              <a:rPr lang="en-US" altLang="zh-CN" sz="2800" b="1" dirty="0">
                <a:solidFill>
                  <a:schemeClr val="bg1"/>
                </a:solidFill>
                <a:latin typeface="Calibri" panose="020F0502020204030204" pitchFamily="34" charset="0"/>
                <a:ea typeface="宋体" panose="02010600030101010101" pitchFamily="2" charset="-122"/>
              </a:rPr>
              <a:t>120*75%*25%=22.5</a:t>
            </a:r>
            <a:r>
              <a:rPr lang="zh-CN" altLang="zh-CN" sz="2800" b="1" dirty="0">
                <a:solidFill>
                  <a:schemeClr val="bg1"/>
                </a:solidFill>
                <a:latin typeface="Calibri" panose="020F0502020204030204" pitchFamily="34" charset="0"/>
                <a:ea typeface="宋体" panose="02010600030101010101" pitchFamily="2" charset="-122"/>
              </a:rPr>
              <a:t>万元。</a:t>
            </a:r>
            <a:endParaRPr lang="zh-CN" altLang="zh-CN" sz="2800" b="1" dirty="0">
              <a:solidFill>
                <a:schemeClr val="bg1"/>
              </a:solidFill>
              <a:latin typeface="Calibri" panose="020F0502020204030204" pitchFamily="34" charset="0"/>
              <a:ea typeface="宋体" panose="02010600030101010101" pitchFamily="2" charset="-122"/>
            </a:endParaRPr>
          </a:p>
          <a:p>
            <a:pPr marL="342900" eaLnBrk="0" hangingPunct="0">
              <a:lnSpc>
                <a:spcPct val="150000"/>
              </a:lnSpc>
            </a:pPr>
            <a:r>
              <a:rPr lang="zh-CN" altLang="zh-CN" sz="2400" b="1" dirty="0">
                <a:solidFill>
                  <a:schemeClr val="bg1"/>
                </a:solidFill>
                <a:latin typeface="Calibri" panose="020F0502020204030204" pitchFamily="34" charset="0"/>
                <a:ea typeface="宋体" panose="02010600030101010101" pitchFamily="2" charset="-122"/>
              </a:rPr>
              <a:t> </a:t>
            </a:r>
            <a:endParaRPr lang="zh-CN" altLang="zh-CN" sz="2400" b="1" dirty="0">
              <a:solidFill>
                <a:schemeClr val="bg1"/>
              </a:solidFill>
              <a:latin typeface="Calibri" panose="020F0502020204030204" pitchFamily="34" charset="0"/>
              <a:ea typeface="宋体" panose="02010600030101010101" pitchFamily="2" charset="-122"/>
            </a:endParaRPr>
          </a:p>
        </p:txBody>
      </p:sp>
      <p:sp>
        <p:nvSpPr>
          <p:cNvPr id="3" name="文本框 2"/>
          <p:cNvSpPr txBox="1"/>
          <p:nvPr/>
        </p:nvSpPr>
        <p:spPr>
          <a:xfrm>
            <a:off x="6875145" y="5721350"/>
            <a:ext cx="767080" cy="368300"/>
          </a:xfrm>
          <a:prstGeom prst="rect">
            <a:avLst/>
          </a:prstGeom>
          <a:noFill/>
        </p:spPr>
        <p:txBody>
          <a:bodyPr wrap="square" rtlCol="0">
            <a:spAutoFit/>
          </a:bodyPr>
          <a:p>
            <a:r>
              <a:rPr lang="en-US" altLang="zh-CN" sz="1800">
                <a:solidFill>
                  <a:srgbClr val="FF0000"/>
                </a:solidFill>
              </a:rPr>
              <a:t>225</a:t>
            </a:r>
            <a:endParaRPr lang="en-US" altLang="zh-CN" sz="1800">
              <a:solidFill>
                <a:srgbClr val="FF0000"/>
              </a:solidFill>
            </a:endParaRPr>
          </a:p>
        </p:txBody>
      </p:sp>
      <p:cxnSp>
        <p:nvCxnSpPr>
          <p:cNvPr id="6" name="直接连接符 5"/>
          <p:cNvCxnSpPr/>
          <p:nvPr/>
        </p:nvCxnSpPr>
        <p:spPr>
          <a:xfrm>
            <a:off x="1569085" y="6089650"/>
            <a:ext cx="3187065" cy="0"/>
          </a:xfrm>
          <a:prstGeom prst="line">
            <a:avLst/>
          </a:prstGeom>
          <a:noFill/>
          <a:ln w="34925">
            <a:solidFill>
              <a:srgbClr val="FF0000"/>
            </a:solidFill>
          </a:ln>
        </p:spPr>
      </p:cxnSp>
      <p:sp>
        <p:nvSpPr>
          <p:cNvPr id="2" name="文本框 1"/>
          <p:cNvSpPr txBox="1"/>
          <p:nvPr/>
        </p:nvSpPr>
        <p:spPr>
          <a:xfrm>
            <a:off x="6821170" y="5353050"/>
            <a:ext cx="767080" cy="368300"/>
          </a:xfrm>
          <a:prstGeom prst="rect">
            <a:avLst/>
          </a:prstGeom>
          <a:noFill/>
        </p:spPr>
        <p:txBody>
          <a:bodyPr wrap="square" rtlCol="0">
            <a:spAutoFit/>
          </a:bodyPr>
          <a:p>
            <a:r>
              <a:rPr lang="en-US" altLang="zh-CN" sz="1800">
                <a:solidFill>
                  <a:srgbClr val="FF0000"/>
                </a:solidFill>
              </a:rPr>
              <a:t>1200</a:t>
            </a:r>
            <a:endParaRPr lang="en-US" altLang="zh-CN" sz="18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P spid="2"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Rectangle 3"/>
          <p:cNvSpPr txBox="1"/>
          <p:nvPr/>
        </p:nvSpPr>
        <p:spPr>
          <a:xfrm>
            <a:off x="1054100" y="1368425"/>
            <a:ext cx="8083550" cy="4525963"/>
          </a:xfrm>
          <a:prstGeom prst="rect">
            <a:avLst/>
          </a:prstGeom>
          <a:noFill/>
          <a:ln w="9525">
            <a:noFill/>
          </a:ln>
        </p:spPr>
        <p:txBody>
          <a:bodyPr/>
          <a:p>
            <a:pPr>
              <a:lnSpc>
                <a:spcPts val="6000"/>
              </a:lnSpc>
              <a:spcBef>
                <a:spcPts val="1000"/>
              </a:spcBef>
              <a:buFont typeface="Arial" panose="020B0604020202020204" pitchFamily="34" charset="0"/>
            </a:pPr>
            <a:r>
              <a:rPr lang="en-US" altLang="zh-CN" sz="3000" b="1">
                <a:solidFill>
                  <a:schemeClr val="bg1"/>
                </a:solidFill>
                <a:latin typeface="Calibri" panose="020F0502020204030204" pitchFamily="34" charset="0"/>
              </a:rPr>
              <a:t>2.</a:t>
            </a:r>
            <a:r>
              <a:rPr lang="zh-CN" altLang="zh-CN" sz="3000" b="1" dirty="0">
                <a:solidFill>
                  <a:schemeClr val="bg1"/>
                </a:solidFill>
                <a:latin typeface="Calibri" panose="020F0502020204030204" pitchFamily="34" charset="0"/>
              </a:rPr>
              <a:t>《企业研究开发活动及相关情况》</a:t>
            </a:r>
            <a:r>
              <a:rPr lang="zh-CN" altLang="zh-CN" sz="2400" b="1" dirty="0">
                <a:solidFill>
                  <a:schemeClr val="bg1"/>
                </a:solidFill>
                <a:latin typeface="Calibri" panose="020F0502020204030204" pitchFamily="34" charset="0"/>
              </a:rPr>
              <a:t>（</a:t>
            </a:r>
            <a:r>
              <a:rPr lang="en-US" altLang="zh-CN" sz="2400" b="1">
                <a:solidFill>
                  <a:schemeClr val="bg1"/>
                </a:solidFill>
                <a:latin typeface="Calibri" panose="020F0502020204030204" pitchFamily="34" charset="0"/>
              </a:rPr>
              <a:t>107-2</a:t>
            </a:r>
            <a:r>
              <a:rPr lang="zh-CN" altLang="zh-CN" sz="2400" b="1" dirty="0">
                <a:solidFill>
                  <a:schemeClr val="bg1"/>
                </a:solidFill>
                <a:latin typeface="Calibri" panose="020F0502020204030204" pitchFamily="34" charset="0"/>
              </a:rPr>
              <a:t>表） </a:t>
            </a:r>
            <a:r>
              <a:rPr lang="en-US" altLang="zh-CN" sz="2400" b="1">
                <a:solidFill>
                  <a:schemeClr val="bg1"/>
                </a:solidFill>
                <a:latin typeface="Calibri" panose="020F0502020204030204" pitchFamily="34" charset="0"/>
              </a:rPr>
              <a:t>    </a:t>
            </a:r>
            <a:endParaRPr lang="en-US" altLang="zh-CN" sz="2400" b="1">
              <a:solidFill>
                <a:schemeClr val="bg1"/>
              </a:solidFill>
              <a:latin typeface="Calibri" panose="020F0502020204030204" pitchFamily="34" charset="0"/>
            </a:endParaRPr>
          </a:p>
          <a:p>
            <a:pPr>
              <a:lnSpc>
                <a:spcPts val="6000"/>
              </a:lnSpc>
              <a:spcBef>
                <a:spcPts val="1000"/>
              </a:spcBef>
              <a:buFont typeface="Arial" panose="020B0604020202020204" pitchFamily="34" charset="0"/>
            </a:pPr>
            <a:r>
              <a:rPr lang="en-US" altLang="zh-CN" sz="3000" b="1">
                <a:solidFill>
                  <a:schemeClr val="bg1"/>
                </a:solidFill>
                <a:latin typeface="Calibri" panose="020F0502020204030204" pitchFamily="34" charset="0"/>
              </a:rPr>
              <a:t>       </a:t>
            </a:r>
            <a:r>
              <a:rPr lang="zh-CN" altLang="zh-CN" sz="3000" b="1" dirty="0">
                <a:solidFill>
                  <a:schemeClr val="bg1"/>
                </a:solidFill>
                <a:latin typeface="Calibri" panose="020F0502020204030204" pitchFamily="34" charset="0"/>
              </a:rPr>
              <a:t>研究开发</a:t>
            </a:r>
            <a:r>
              <a:rPr lang="zh-CN" altLang="en-US" sz="3000" b="1" dirty="0">
                <a:solidFill>
                  <a:srgbClr val="FFFF00"/>
                </a:solidFill>
                <a:latin typeface="Calibri" panose="020F0502020204030204" pitchFamily="34" charset="0"/>
              </a:rPr>
              <a:t>人员、费用</a:t>
            </a:r>
            <a:r>
              <a:rPr lang="zh-CN" altLang="zh-CN" sz="3000" b="1" dirty="0">
                <a:solidFill>
                  <a:schemeClr val="bg1"/>
                </a:solidFill>
                <a:latin typeface="Calibri" panose="020F0502020204030204" pitchFamily="34" charset="0"/>
              </a:rPr>
              <a:t>情况</a:t>
            </a:r>
            <a:endParaRPr lang="en-US" altLang="zh-CN" sz="3000" b="1">
              <a:solidFill>
                <a:schemeClr val="bg1"/>
              </a:solidFill>
              <a:latin typeface="Calibri" panose="020F0502020204030204" pitchFamily="34" charset="0"/>
            </a:endParaRPr>
          </a:p>
          <a:p>
            <a:pPr>
              <a:lnSpc>
                <a:spcPts val="6000"/>
              </a:lnSpc>
              <a:spcBef>
                <a:spcPts val="1000"/>
              </a:spcBef>
              <a:buFont typeface="Arial" panose="020B0604020202020204" pitchFamily="34" charset="0"/>
            </a:pPr>
            <a:r>
              <a:rPr lang="en-US" altLang="zh-CN" sz="3000" b="1">
                <a:solidFill>
                  <a:schemeClr val="bg1"/>
                </a:solidFill>
                <a:latin typeface="Calibri" panose="020F0502020204030204" pitchFamily="34" charset="0"/>
              </a:rPr>
              <a:t>       </a:t>
            </a:r>
            <a:r>
              <a:rPr lang="zh-CN" altLang="zh-CN" sz="3000" b="1" dirty="0">
                <a:solidFill>
                  <a:schemeClr val="bg1"/>
                </a:solidFill>
                <a:latin typeface="Calibri" panose="020F0502020204030204" pitchFamily="34" charset="0"/>
              </a:rPr>
              <a:t>研究开发</a:t>
            </a:r>
            <a:r>
              <a:rPr lang="zh-CN" altLang="en-US" sz="3000" b="1" dirty="0">
                <a:solidFill>
                  <a:srgbClr val="FFFF00"/>
                </a:solidFill>
                <a:latin typeface="Calibri" panose="020F0502020204030204" pitchFamily="34" charset="0"/>
              </a:rPr>
              <a:t>资产、政府政策落实</a:t>
            </a:r>
            <a:r>
              <a:rPr lang="zh-CN" altLang="zh-CN" sz="3000" b="1" dirty="0">
                <a:solidFill>
                  <a:schemeClr val="bg1"/>
                </a:solidFill>
                <a:latin typeface="Calibri" panose="020F0502020204030204" pitchFamily="34" charset="0"/>
              </a:rPr>
              <a:t>情况</a:t>
            </a:r>
            <a:endParaRPr lang="en-US" altLang="zh-CN" sz="3000" b="1">
              <a:solidFill>
                <a:schemeClr val="bg1"/>
              </a:solidFill>
              <a:latin typeface="Calibri" panose="020F0502020204030204" pitchFamily="34" charset="0"/>
            </a:endParaRPr>
          </a:p>
          <a:p>
            <a:pPr>
              <a:lnSpc>
                <a:spcPts val="6000"/>
              </a:lnSpc>
              <a:spcBef>
                <a:spcPts val="1000"/>
              </a:spcBef>
              <a:buFont typeface="Arial" panose="020B0604020202020204" pitchFamily="34" charset="0"/>
            </a:pPr>
            <a:r>
              <a:rPr lang="en-US" altLang="zh-CN" sz="3000" b="1">
                <a:solidFill>
                  <a:schemeClr val="bg1"/>
                </a:solidFill>
                <a:latin typeface="Calibri" panose="020F0502020204030204" pitchFamily="34" charset="0"/>
              </a:rPr>
              <a:t>       </a:t>
            </a:r>
            <a:r>
              <a:rPr lang="zh-CN" altLang="zh-CN" sz="3000" b="1" dirty="0">
                <a:solidFill>
                  <a:schemeClr val="bg1"/>
                </a:solidFill>
                <a:latin typeface="Calibri" panose="020F0502020204030204" pitchFamily="34" charset="0"/>
              </a:rPr>
              <a:t>研究开发</a:t>
            </a:r>
            <a:r>
              <a:rPr lang="zh-CN" altLang="zh-CN" sz="3000" b="1" dirty="0">
                <a:solidFill>
                  <a:srgbClr val="FFFF00"/>
                </a:solidFill>
                <a:latin typeface="Calibri" panose="020F0502020204030204" pitchFamily="34" charset="0"/>
              </a:rPr>
              <a:t>机构</a:t>
            </a:r>
            <a:r>
              <a:rPr lang="zh-CN" altLang="zh-CN" sz="3000" b="1" dirty="0">
                <a:solidFill>
                  <a:schemeClr val="bg1"/>
                </a:solidFill>
                <a:latin typeface="Calibri" panose="020F0502020204030204" pitchFamily="34" charset="0"/>
              </a:rPr>
              <a:t>、</a:t>
            </a:r>
            <a:r>
              <a:rPr lang="zh-CN" altLang="en-US" sz="3000" b="1" dirty="0">
                <a:solidFill>
                  <a:srgbClr val="FFFF00"/>
                </a:solidFill>
                <a:latin typeface="Calibri" panose="020F0502020204030204" pitchFamily="34" charset="0"/>
              </a:rPr>
              <a:t>产出、其他</a:t>
            </a:r>
            <a:r>
              <a:rPr lang="zh-CN" altLang="zh-CN" sz="3000" b="1" dirty="0">
                <a:solidFill>
                  <a:schemeClr val="bg1"/>
                </a:solidFill>
                <a:latin typeface="Calibri" panose="020F0502020204030204" pitchFamily="34" charset="0"/>
              </a:rPr>
              <a:t>情况</a:t>
            </a:r>
            <a:endParaRPr lang="zh-CN" altLang="en-US" sz="3000" b="1" dirty="0">
              <a:solidFill>
                <a:schemeClr val="bg1"/>
              </a:solidFill>
              <a:latin typeface="Calibri" panose="020F0502020204030204" pitchFamily="34" charset="0"/>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1" name="文本框 1"/>
          <p:cNvSpPr txBox="1"/>
          <p:nvPr/>
        </p:nvSpPr>
        <p:spPr>
          <a:xfrm>
            <a:off x="1077595" y="1031875"/>
            <a:ext cx="7792085" cy="4030980"/>
          </a:xfrm>
          <a:prstGeom prst="rect">
            <a:avLst/>
          </a:prstGeom>
          <a:noFill/>
          <a:ln w="9525">
            <a:noFill/>
          </a:ln>
        </p:spPr>
        <p:txBody>
          <a:bodyPr wrap="square" anchor="t">
            <a:spAutoFit/>
          </a:bodyPr>
          <a:p>
            <a:r>
              <a:rPr lang="zh-CN" altLang="en-US" sz="3200">
                <a:solidFill>
                  <a:schemeClr val="bg1"/>
                </a:solidFill>
                <a:latin typeface="Arial" panose="020B0604020202020204" pitchFamily="34" charset="0"/>
                <a:ea typeface="宋体" panose="02010600030101010101" pitchFamily="2" charset="-122"/>
              </a:rPr>
              <a:t>某企业为高新技术企业，因高企所得税税率为15%，普通企业所得税税率为</a:t>
            </a:r>
            <a:r>
              <a:rPr lang="en-US" altLang="zh-CN" sz="3200">
                <a:solidFill>
                  <a:schemeClr val="bg1"/>
                </a:solidFill>
                <a:latin typeface="Arial" panose="020B0604020202020204" pitchFamily="34" charset="0"/>
                <a:ea typeface="宋体" panose="02010600030101010101" pitchFamily="2" charset="-122"/>
              </a:rPr>
              <a:t>25</a:t>
            </a:r>
            <a:r>
              <a:rPr lang="zh-CN" altLang="en-US" sz="3200">
                <a:solidFill>
                  <a:schemeClr val="bg1"/>
                </a:solidFill>
                <a:latin typeface="Arial" panose="020B0604020202020204" pitchFamily="34" charset="0"/>
                <a:ea typeface="宋体" panose="02010600030101010101" pitchFamily="2" charset="-122"/>
              </a:rPr>
              <a:t>%，那么计算高新技术企业减免税应按</a:t>
            </a:r>
            <a:r>
              <a:rPr lang="en-US" altLang="zh-CN" sz="3200">
                <a:solidFill>
                  <a:schemeClr val="bg1"/>
                </a:solidFill>
                <a:latin typeface="Arial" panose="020B0604020202020204" pitchFamily="34" charset="0"/>
                <a:ea typeface="宋体" panose="02010600030101010101" pitchFamily="2" charset="-122"/>
              </a:rPr>
              <a:t>“</a:t>
            </a:r>
            <a:r>
              <a:rPr lang="zh-CN" altLang="en-US" sz="3200">
                <a:solidFill>
                  <a:schemeClr val="bg1"/>
                </a:solidFill>
                <a:latin typeface="Arial" panose="020B0604020202020204" pitchFamily="34" charset="0"/>
                <a:ea typeface="宋体" panose="02010600030101010101" pitchFamily="2" charset="-122"/>
              </a:rPr>
              <a:t>25%计算所得税款－按15%计算的所得税款</a:t>
            </a:r>
            <a:r>
              <a:rPr lang="en-US" altLang="zh-CN" sz="3200">
                <a:solidFill>
                  <a:schemeClr val="bg1"/>
                </a:solidFill>
                <a:latin typeface="Arial" panose="020B0604020202020204" pitchFamily="34" charset="0"/>
                <a:ea typeface="宋体" panose="02010600030101010101" pitchFamily="2" charset="-122"/>
              </a:rPr>
              <a:t>”</a:t>
            </a:r>
            <a:r>
              <a:rPr lang="zh-CN" altLang="en-US" sz="3200">
                <a:solidFill>
                  <a:schemeClr val="bg1"/>
                </a:solidFill>
                <a:latin typeface="Arial" panose="020B0604020202020204" pitchFamily="34" charset="0"/>
                <a:ea typeface="宋体" panose="02010600030101010101" pitchFamily="2" charset="-122"/>
              </a:rPr>
              <a:t>进行计算。</a:t>
            </a:r>
            <a:endParaRPr lang="zh-CN" altLang="en-US" sz="3200">
              <a:solidFill>
                <a:schemeClr val="bg1"/>
              </a:solidFill>
              <a:latin typeface="Arial" panose="020B0604020202020204" pitchFamily="34" charset="0"/>
              <a:ea typeface="宋体" panose="02010600030101010101" pitchFamily="2" charset="-122"/>
            </a:endParaRPr>
          </a:p>
          <a:p>
            <a:r>
              <a:rPr lang="zh-CN" altLang="en-US" sz="3200">
                <a:solidFill>
                  <a:schemeClr val="bg1"/>
                </a:solidFill>
                <a:latin typeface="Arial" panose="020B0604020202020204" pitchFamily="34" charset="0"/>
                <a:ea typeface="宋体" panose="02010600030101010101" pitchFamily="2" charset="-122"/>
              </a:rPr>
              <a:t>若该企业应纳税所得额</a:t>
            </a:r>
            <a:r>
              <a:rPr lang="en-US" altLang="zh-CN" sz="3200">
                <a:solidFill>
                  <a:schemeClr val="bg1"/>
                </a:solidFill>
                <a:latin typeface="Arial" panose="020B0604020202020204" pitchFamily="34" charset="0"/>
                <a:ea typeface="宋体" panose="02010600030101010101" pitchFamily="2" charset="-122"/>
              </a:rPr>
              <a:t>100</a:t>
            </a:r>
            <a:r>
              <a:rPr lang="zh-CN" altLang="en-US" sz="3200">
                <a:solidFill>
                  <a:schemeClr val="bg1"/>
                </a:solidFill>
                <a:latin typeface="Arial" panose="020B0604020202020204" pitchFamily="34" charset="0"/>
                <a:ea typeface="宋体" panose="02010600030101010101" pitchFamily="2" charset="-122"/>
              </a:rPr>
              <a:t>万，则高新技术企业减免税金额</a:t>
            </a:r>
            <a:r>
              <a:rPr lang="zh-CN" altLang="en-US" sz="3200">
                <a:solidFill>
                  <a:schemeClr val="bg1"/>
                </a:solidFill>
                <a:latin typeface="Arial" panose="020B0604020202020204" pitchFamily="34" charset="0"/>
                <a:ea typeface="宋体" panose="02010600030101010101" pitchFamily="2" charset="-122"/>
              </a:rPr>
              <a:t>为</a:t>
            </a:r>
            <a:r>
              <a:rPr lang="en-US" altLang="zh-CN" sz="3200">
                <a:solidFill>
                  <a:schemeClr val="bg1"/>
                </a:solidFill>
                <a:latin typeface="Arial" panose="020B0604020202020204" pitchFamily="34" charset="0"/>
                <a:ea typeface="宋体" panose="02010600030101010101" pitchFamily="2" charset="-122"/>
              </a:rPr>
              <a:t>100*25%-100*15%=10</a:t>
            </a:r>
            <a:r>
              <a:rPr lang="zh-CN" altLang="en-US" sz="3200">
                <a:solidFill>
                  <a:schemeClr val="bg1"/>
                </a:solidFill>
                <a:latin typeface="Arial" panose="020B0604020202020204" pitchFamily="34" charset="0"/>
                <a:ea typeface="宋体" panose="02010600030101010101" pitchFamily="2" charset="-122"/>
              </a:rPr>
              <a:t>万</a:t>
            </a:r>
            <a:endParaRPr lang="zh-CN" altLang="en-US" sz="3200">
              <a:solidFill>
                <a:schemeClr val="bg1"/>
              </a:solidFill>
              <a:latin typeface="Arial" panose="020B0604020202020204" pitchFamily="34" charset="0"/>
              <a:ea typeface="宋体" panose="02010600030101010101" pitchFamily="2" charset="-122"/>
            </a:endParaRPr>
          </a:p>
        </p:txBody>
      </p:sp>
      <p:pic>
        <p:nvPicPr>
          <p:cNvPr id="4" name="图片 3"/>
          <p:cNvPicPr>
            <a:picLocks noChangeAspect="1"/>
          </p:cNvPicPr>
          <p:nvPr/>
        </p:nvPicPr>
        <p:blipFill>
          <a:blip r:embed="rId1"/>
          <a:stretch>
            <a:fillRect/>
          </a:stretch>
        </p:blipFill>
        <p:spPr>
          <a:xfrm>
            <a:off x="1077595" y="4980305"/>
            <a:ext cx="6216015" cy="1725295"/>
          </a:xfrm>
          <a:prstGeom prst="rect">
            <a:avLst/>
          </a:prstGeom>
        </p:spPr>
      </p:pic>
      <p:cxnSp>
        <p:nvCxnSpPr>
          <p:cNvPr id="6" name="直接连接符 5"/>
          <p:cNvCxnSpPr/>
          <p:nvPr/>
        </p:nvCxnSpPr>
        <p:spPr>
          <a:xfrm>
            <a:off x="1499235" y="6344285"/>
            <a:ext cx="2574290" cy="0"/>
          </a:xfrm>
          <a:prstGeom prst="line">
            <a:avLst/>
          </a:prstGeom>
          <a:noFill/>
          <a:ln w="34925">
            <a:solidFill>
              <a:srgbClr val="FF0000"/>
            </a:solidFill>
          </a:ln>
        </p:spPr>
      </p:cxnSp>
      <p:sp>
        <p:nvSpPr>
          <p:cNvPr id="3" name="文本框 2"/>
          <p:cNvSpPr txBox="1"/>
          <p:nvPr/>
        </p:nvSpPr>
        <p:spPr>
          <a:xfrm>
            <a:off x="6610350" y="6027420"/>
            <a:ext cx="767080" cy="368300"/>
          </a:xfrm>
          <a:prstGeom prst="rect">
            <a:avLst/>
          </a:prstGeom>
          <a:noFill/>
        </p:spPr>
        <p:txBody>
          <a:bodyPr wrap="square" rtlCol="0">
            <a:spAutoFit/>
          </a:bodyPr>
          <a:p>
            <a:r>
              <a:rPr lang="en-US" altLang="zh-CN" sz="1800">
                <a:solidFill>
                  <a:srgbClr val="FF0000"/>
                </a:solidFill>
              </a:rPr>
              <a:t>100</a:t>
            </a:r>
            <a:endParaRPr lang="en-US" altLang="zh-CN" sz="18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49LM@W(GY{S[[F`WBSF525"/>
          <p:cNvPicPr>
            <a:picLocks noChangeAspect="1"/>
          </p:cNvPicPr>
          <p:nvPr/>
        </p:nvPicPr>
        <p:blipFill>
          <a:blip r:embed="rId1"/>
          <a:stretch>
            <a:fillRect/>
          </a:stretch>
        </p:blipFill>
        <p:spPr>
          <a:xfrm>
            <a:off x="1062990" y="0"/>
            <a:ext cx="6613525" cy="3152140"/>
          </a:xfrm>
          <a:prstGeom prst="rect">
            <a:avLst/>
          </a:prstGeom>
        </p:spPr>
      </p:pic>
      <p:cxnSp>
        <p:nvCxnSpPr>
          <p:cNvPr id="5" name="直接连接符 4"/>
          <p:cNvCxnSpPr/>
          <p:nvPr/>
        </p:nvCxnSpPr>
        <p:spPr>
          <a:xfrm>
            <a:off x="1384300" y="885190"/>
            <a:ext cx="1758950" cy="0"/>
          </a:xfrm>
          <a:prstGeom prst="line">
            <a:avLst/>
          </a:prstGeom>
          <a:ln w="41275">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608330" y="3551555"/>
            <a:ext cx="8280400" cy="2676525"/>
          </a:xfrm>
          <a:prstGeom prst="rect">
            <a:avLst/>
          </a:prstGeom>
          <a:noFill/>
        </p:spPr>
        <p:txBody>
          <a:bodyPr wrap="square" rtlCol="0" anchor="t">
            <a:spAutoFit/>
          </a:bodyPr>
          <a:p>
            <a:r>
              <a:rPr lang="zh-CN" altLang="en-US" sz="2800">
                <a:solidFill>
                  <a:schemeClr val="bg1"/>
                </a:solidFill>
              </a:rPr>
              <a:t>期末机构数（22）  指报告期末企业在境内自办的研究开发机构数量。企业办研究开发机构指企业自办（或与外单位合办），管理上同生产系统相对独立（或单独核算）的专门研究开发活动机构，如企业办的技术中心、研究院所、开发中心、开发部、实验室、中试车间、试验基地等。</a:t>
            </a:r>
            <a:endParaRPr lang="zh-CN" altLang="en-US" sz="28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1073150" y="947420"/>
            <a:ext cx="7773035" cy="5692775"/>
          </a:xfrm>
          <a:prstGeom prst="rect">
            <a:avLst/>
          </a:prstGeom>
          <a:noFill/>
        </p:spPr>
        <p:txBody>
          <a:bodyPr wrap="square" rtlCol="0" anchor="t">
            <a:spAutoFit/>
          </a:bodyPr>
          <a:p>
            <a:r>
              <a:rPr lang="en-US" altLang="zh-CN" sz="2800">
                <a:solidFill>
                  <a:schemeClr val="bg1"/>
                </a:solidFill>
              </a:rPr>
              <a:t>1.</a:t>
            </a:r>
            <a:r>
              <a:rPr lang="zh-CN" altLang="en-US" sz="2800">
                <a:solidFill>
                  <a:schemeClr val="bg1"/>
                </a:solidFill>
              </a:rPr>
              <a:t>企业办研究开发活动机构经过资源整合，被国家或省级有关部门认定为国家级或省级技术中心的，应按一个机构填报。</a:t>
            </a:r>
            <a:endParaRPr lang="zh-CN" altLang="en-US" sz="2800">
              <a:solidFill>
                <a:schemeClr val="bg1"/>
              </a:solidFill>
            </a:endParaRPr>
          </a:p>
          <a:p>
            <a:r>
              <a:rPr lang="en-US" altLang="zh-CN" sz="2800">
                <a:solidFill>
                  <a:schemeClr val="bg1"/>
                </a:solidFill>
              </a:rPr>
              <a:t>2.</a:t>
            </a:r>
            <a:r>
              <a:rPr lang="zh-CN" altLang="en-US" sz="2800">
                <a:solidFill>
                  <a:schemeClr val="bg1"/>
                </a:solidFill>
              </a:rPr>
              <a:t>与外单位合办的研究开发活动机构若主要由本企业出资兴办，则由本企业统计，否则应由合办方统计。</a:t>
            </a:r>
            <a:endParaRPr lang="zh-CN" altLang="en-US" sz="2800">
              <a:solidFill>
                <a:schemeClr val="bg1"/>
              </a:solidFill>
            </a:endParaRPr>
          </a:p>
          <a:p>
            <a:r>
              <a:rPr lang="en-US" altLang="zh-CN" sz="2800">
                <a:solidFill>
                  <a:schemeClr val="bg1"/>
                </a:solidFill>
              </a:rPr>
              <a:t>3.</a:t>
            </a:r>
            <a:r>
              <a:rPr lang="zh-CN" altLang="en-US" sz="2800">
                <a:solidFill>
                  <a:schemeClr val="bg1"/>
                </a:solidFill>
              </a:rPr>
              <a:t>企业研究开发管理职能处（科）室（如科研处、技术科等）一般不统计在内；若科研处、技术科等同时挂有研究开发活动机构的牌子，视其报告期内主要工作任务而定，主要任务是从事研究开发活动的可以统计，否则不予统计。</a:t>
            </a:r>
            <a:endParaRPr lang="zh-CN" altLang="en-US" sz="2800">
              <a:solidFill>
                <a:schemeClr val="bg1"/>
              </a:solidFill>
            </a:endParaRPr>
          </a:p>
          <a:p>
            <a:r>
              <a:rPr lang="en-US" altLang="zh-CN" sz="2800">
                <a:solidFill>
                  <a:schemeClr val="bg1"/>
                </a:solidFill>
              </a:rPr>
              <a:t>4.</a:t>
            </a:r>
            <a:r>
              <a:rPr lang="zh-CN" altLang="en-US" sz="2800">
                <a:solidFill>
                  <a:schemeClr val="bg1"/>
                </a:solidFill>
              </a:rPr>
              <a:t>本指标不含企业在国外或港澳台设立的研究开发活动机构数。</a:t>
            </a:r>
            <a:endParaRPr lang="zh-CN" altLang="en-US" sz="2800">
              <a:solidFill>
                <a:schemeClr val="bg1"/>
              </a:solidFill>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49LM@W(GY{S[[F`WBSF525"/>
          <p:cNvPicPr>
            <a:picLocks noChangeAspect="1"/>
          </p:cNvPicPr>
          <p:nvPr/>
        </p:nvPicPr>
        <p:blipFill>
          <a:blip r:embed="rId1"/>
          <a:stretch>
            <a:fillRect/>
          </a:stretch>
        </p:blipFill>
        <p:spPr>
          <a:xfrm>
            <a:off x="1131570" y="1032510"/>
            <a:ext cx="6613525" cy="3152140"/>
          </a:xfrm>
          <a:prstGeom prst="rect">
            <a:avLst/>
          </a:prstGeom>
        </p:spPr>
      </p:pic>
      <p:cxnSp>
        <p:nvCxnSpPr>
          <p:cNvPr id="5" name="直接连接符 4"/>
          <p:cNvCxnSpPr/>
          <p:nvPr/>
        </p:nvCxnSpPr>
        <p:spPr>
          <a:xfrm>
            <a:off x="1358900" y="1899285"/>
            <a:ext cx="1758950" cy="0"/>
          </a:xfrm>
          <a:prstGeom prst="line">
            <a:avLst/>
          </a:prstGeom>
          <a:ln w="412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1358900" y="2369185"/>
            <a:ext cx="2559050" cy="0"/>
          </a:xfrm>
          <a:prstGeom prst="line">
            <a:avLst/>
          </a:prstGeom>
          <a:ln w="412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358900" y="3712210"/>
            <a:ext cx="2559050" cy="0"/>
          </a:xfrm>
          <a:prstGeom prst="line">
            <a:avLst/>
          </a:prstGeom>
          <a:ln w="412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358900" y="4080828"/>
            <a:ext cx="2740025" cy="0"/>
          </a:xfrm>
          <a:prstGeom prst="line">
            <a:avLst/>
          </a:prstGeom>
          <a:ln w="41275">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TextBox 11"/>
          <p:cNvSpPr txBox="1"/>
          <p:nvPr/>
        </p:nvSpPr>
        <p:spPr>
          <a:xfrm>
            <a:off x="1131570" y="4739640"/>
            <a:ext cx="7472680" cy="1076325"/>
          </a:xfrm>
          <a:prstGeom prst="rect">
            <a:avLst/>
          </a:prstGeom>
          <a:noFill/>
          <a:ln w="9525">
            <a:noFill/>
          </a:ln>
        </p:spPr>
        <p:txBody>
          <a:bodyPr wrap="square" anchor="t">
            <a:spAutoFit/>
          </a:bodyPr>
          <a:p>
            <a:r>
              <a:rPr lang="zh-CN" altLang="en-US" sz="3200" dirty="0">
                <a:solidFill>
                  <a:srgbClr val="FFFF00"/>
                </a:solidFill>
                <a:latin typeface="Arial" panose="020B0604020202020204" pitchFamily="34" charset="0"/>
                <a:ea typeface="宋体" panose="02010600030101010101" pitchFamily="2" charset="-122"/>
              </a:rPr>
              <a:t>若存在研发机构，则人员、费用期末仪器和设备原价一般大于</a:t>
            </a:r>
            <a:r>
              <a:rPr lang="en-US" altLang="zh-CN" sz="3200" dirty="0">
                <a:solidFill>
                  <a:srgbClr val="FFFF00"/>
                </a:solidFill>
                <a:latin typeface="Arial" panose="020B0604020202020204" pitchFamily="34" charset="0"/>
                <a:ea typeface="宋体" panose="02010600030101010101" pitchFamily="2" charset="-122"/>
              </a:rPr>
              <a:t>0</a:t>
            </a:r>
            <a:endParaRPr lang="zh-CN" altLang="en-US" sz="3200" dirty="0">
              <a:solidFill>
                <a:srgbClr val="FFFF00"/>
              </a:solidFill>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9SUP4I7LZCAG]2JG3Z[]CMB"/>
          <p:cNvPicPr>
            <a:picLocks noChangeAspect="1"/>
          </p:cNvPicPr>
          <p:nvPr/>
        </p:nvPicPr>
        <p:blipFill>
          <a:blip r:embed="rId1"/>
          <a:stretch>
            <a:fillRect/>
          </a:stretch>
        </p:blipFill>
        <p:spPr>
          <a:xfrm>
            <a:off x="1102995" y="37465"/>
            <a:ext cx="5556885" cy="5607050"/>
          </a:xfrm>
          <a:prstGeom prst="rect">
            <a:avLst/>
          </a:prstGeom>
        </p:spPr>
      </p:pic>
      <p:sp>
        <p:nvSpPr>
          <p:cNvPr id="6" name="椭圆 5"/>
          <p:cNvSpPr/>
          <p:nvPr/>
        </p:nvSpPr>
        <p:spPr>
          <a:xfrm>
            <a:off x="1336040" y="3399155"/>
            <a:ext cx="433388" cy="433388"/>
          </a:xfrm>
          <a:prstGeom prst="ellipse">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38915" name="TextBox 6"/>
          <p:cNvSpPr txBox="1"/>
          <p:nvPr/>
        </p:nvSpPr>
        <p:spPr>
          <a:xfrm>
            <a:off x="1102995" y="5876925"/>
            <a:ext cx="7452995" cy="583565"/>
          </a:xfrm>
          <a:prstGeom prst="rect">
            <a:avLst/>
          </a:prstGeom>
          <a:noFill/>
          <a:ln w="9525">
            <a:noFill/>
          </a:ln>
        </p:spPr>
        <p:txBody>
          <a:bodyPr wrap="square" anchor="t">
            <a:spAutoFit/>
          </a:bodyPr>
          <a:p>
            <a:r>
              <a:rPr lang="zh-CN" altLang="en-US" sz="3200" dirty="0">
                <a:solidFill>
                  <a:srgbClr val="FFFF00"/>
                </a:solidFill>
                <a:latin typeface="Arial" panose="020B0604020202020204" pitchFamily="34" charset="0"/>
                <a:ea typeface="宋体" panose="02010600030101010101" pitchFamily="2" charset="-122"/>
              </a:rPr>
              <a:t>带“</a:t>
            </a:r>
            <a:r>
              <a:rPr lang="en-US" altLang="zh-CN" sz="3200" dirty="0">
                <a:solidFill>
                  <a:srgbClr val="FFFF00"/>
                </a:solidFill>
                <a:latin typeface="Arial" panose="020B0604020202020204" pitchFamily="34" charset="0"/>
                <a:ea typeface="宋体" panose="02010600030101010101" pitchFamily="2" charset="-122"/>
              </a:rPr>
              <a:t>※</a:t>
            </a:r>
            <a:r>
              <a:rPr lang="zh-CN" altLang="en-US" sz="3200" dirty="0">
                <a:solidFill>
                  <a:srgbClr val="FFFF00"/>
                </a:solidFill>
                <a:latin typeface="Arial" panose="020B0604020202020204" pitchFamily="34" charset="0"/>
                <a:ea typeface="宋体" panose="02010600030101010101" pitchFamily="2" charset="-122"/>
              </a:rPr>
              <a:t>”指标限工业企业填报</a:t>
            </a:r>
            <a:endParaRPr lang="zh-CN" altLang="en-US" sz="3200" dirty="0">
              <a:solidFill>
                <a:srgbClr val="FFFF00"/>
              </a:solidFill>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1125220" y="1102360"/>
            <a:ext cx="6017260" cy="2921000"/>
          </a:xfrm>
          <a:prstGeom prst="rect">
            <a:avLst/>
          </a:prstGeom>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1" name="标题 1"/>
          <p:cNvSpPr>
            <a:spLocks noGrp="1"/>
          </p:cNvSpPr>
          <p:nvPr>
            <p:ph type="title"/>
          </p:nvPr>
        </p:nvSpPr>
        <p:spPr>
          <a:xfrm>
            <a:off x="628650" y="587375"/>
            <a:ext cx="7886700" cy="1325563"/>
          </a:xfrm>
        </p:spPr>
        <p:txBody>
          <a:bodyPr vert="horz" wrap="square" lIns="91440" tIns="45720" rIns="91440" bIns="45720" anchor="ctr"/>
          <a:p>
            <a:r>
              <a:rPr lang="zh-CN" altLang="en-US" dirty="0">
                <a:solidFill>
                  <a:schemeClr val="bg1"/>
                </a:solidFill>
              </a:rPr>
              <a:t>二、填报须知</a:t>
            </a:r>
            <a:endParaRPr lang="zh-CN" altLang="en-US" dirty="0">
              <a:solidFill>
                <a:schemeClr val="bg1"/>
              </a:solidFill>
            </a:endParaRPr>
          </a:p>
        </p:txBody>
      </p:sp>
      <p:sp>
        <p:nvSpPr>
          <p:cNvPr id="51202" name="内容占位符 2"/>
          <p:cNvSpPr>
            <a:spLocks noGrp="1"/>
          </p:cNvSpPr>
          <p:nvPr>
            <p:ph idx="1"/>
          </p:nvPr>
        </p:nvSpPr>
        <p:spPr>
          <a:xfrm>
            <a:off x="1071245" y="1692275"/>
            <a:ext cx="7758430" cy="4351655"/>
          </a:xfrm>
        </p:spPr>
        <p:txBody>
          <a:bodyPr vert="horz" wrap="square" lIns="91440" tIns="45720" rIns="91440" bIns="45720" anchor="t"/>
          <a:p>
            <a:pPr marL="0" indent="0">
              <a:buNone/>
            </a:pPr>
            <a:r>
              <a:rPr lang="zh-CN" altLang="en-US" sz="3600" dirty="0">
                <a:solidFill>
                  <a:schemeClr val="bg1"/>
                </a:solidFill>
              </a:rPr>
              <a:t>（一）上报时间：</a:t>
            </a:r>
            <a:endParaRPr lang="zh-CN" altLang="en-US" sz="3600" dirty="0">
              <a:solidFill>
                <a:schemeClr val="bg1"/>
              </a:solidFill>
            </a:endParaRPr>
          </a:p>
          <a:p>
            <a:pPr marL="0" indent="0">
              <a:buNone/>
            </a:pPr>
            <a:r>
              <a:rPr lang="en-US" altLang="zh-CN" sz="3600" dirty="0">
                <a:solidFill>
                  <a:schemeClr val="bg1"/>
                </a:solidFill>
              </a:rPr>
              <a:t>1</a:t>
            </a:r>
            <a:r>
              <a:rPr lang="zh-CN" altLang="en-US" sz="3600" dirty="0">
                <a:solidFill>
                  <a:schemeClr val="bg1"/>
                </a:solidFill>
              </a:rPr>
              <a:t>月</a:t>
            </a:r>
            <a:r>
              <a:rPr lang="en-US" altLang="zh-CN" sz="3600" dirty="0">
                <a:solidFill>
                  <a:schemeClr val="bg1"/>
                </a:solidFill>
              </a:rPr>
              <a:t>20</a:t>
            </a:r>
            <a:r>
              <a:rPr lang="zh-CN" altLang="en-US" sz="3600" dirty="0">
                <a:solidFill>
                  <a:schemeClr val="bg1"/>
                </a:solidFill>
              </a:rPr>
              <a:t>日至</a:t>
            </a:r>
            <a:r>
              <a:rPr lang="en-US" altLang="zh-CN" sz="3600" dirty="0">
                <a:solidFill>
                  <a:schemeClr val="bg1"/>
                </a:solidFill>
              </a:rPr>
              <a:t>3</a:t>
            </a:r>
            <a:r>
              <a:rPr lang="zh-CN" altLang="en-US" sz="3600" dirty="0">
                <a:solidFill>
                  <a:schemeClr val="bg1"/>
                </a:solidFill>
              </a:rPr>
              <a:t>月</a:t>
            </a:r>
            <a:r>
              <a:rPr lang="en-US" altLang="zh-CN" sz="3600" dirty="0">
                <a:solidFill>
                  <a:schemeClr val="bg1"/>
                </a:solidFill>
              </a:rPr>
              <a:t>10</a:t>
            </a:r>
            <a:r>
              <a:rPr lang="zh-CN" altLang="en-US" sz="3600" dirty="0">
                <a:solidFill>
                  <a:schemeClr val="bg1"/>
                </a:solidFill>
              </a:rPr>
              <a:t>日</a:t>
            </a:r>
            <a:endParaRPr lang="zh-CN" altLang="en-US" sz="3600" dirty="0">
              <a:solidFill>
                <a:schemeClr val="bg1"/>
              </a:solidFill>
            </a:endParaRPr>
          </a:p>
          <a:p>
            <a:pPr marL="0" indent="0">
              <a:buNone/>
            </a:pPr>
            <a:endParaRPr lang="zh-CN" altLang="en-US" sz="3600" dirty="0">
              <a:solidFill>
                <a:schemeClr val="bg1"/>
              </a:solidFill>
            </a:endParaRPr>
          </a:p>
          <a:p>
            <a:pPr marL="0" indent="0">
              <a:buNone/>
            </a:pPr>
            <a:r>
              <a:rPr lang="zh-CN" altLang="en-US" sz="3600" dirty="0">
                <a:solidFill>
                  <a:schemeClr val="bg1"/>
                </a:solidFill>
              </a:rPr>
              <a:t>（二）上报网址：</a:t>
            </a:r>
            <a:endParaRPr lang="zh-CN" altLang="en-US" sz="3600" dirty="0">
              <a:solidFill>
                <a:schemeClr val="bg1"/>
              </a:solidFill>
            </a:endParaRPr>
          </a:p>
          <a:p>
            <a:pPr marL="0" indent="0">
              <a:buNone/>
            </a:pPr>
            <a:r>
              <a:rPr lang="zh-CN" altLang="en-US" sz="3600" dirty="0">
                <a:solidFill>
                  <a:schemeClr val="bg1"/>
                </a:solidFill>
              </a:rPr>
              <a:t>http://lwzb.gdstats.gov.cn/bjstat_web/yyaq/loginca.jsp</a:t>
            </a:r>
            <a:endParaRPr lang="zh-CN" altLang="en-US" sz="3600" dirty="0">
              <a:solidFill>
                <a:schemeClr val="bg1"/>
              </a:solidFill>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5" name="标题 1"/>
          <p:cNvSpPr>
            <a:spLocks noGrp="1"/>
          </p:cNvSpPr>
          <p:nvPr>
            <p:ph type="title"/>
          </p:nvPr>
        </p:nvSpPr>
        <p:spPr>
          <a:xfrm>
            <a:off x="628650" y="500063"/>
            <a:ext cx="7886700" cy="1325562"/>
          </a:xfrm>
        </p:spPr>
        <p:txBody>
          <a:bodyPr anchor="ctr"/>
          <a:p>
            <a:r>
              <a:rPr lang="zh-CN" altLang="en-US" sz="3600">
                <a:solidFill>
                  <a:schemeClr val="bg1"/>
                </a:solidFill>
              </a:rPr>
              <a:t>（三）填报路径：</a:t>
            </a:r>
            <a:endParaRPr lang="zh-CN" altLang="en-US" sz="3600">
              <a:solidFill>
                <a:schemeClr val="bg1"/>
              </a:solidFill>
            </a:endParaRPr>
          </a:p>
        </p:txBody>
      </p:sp>
      <p:sp>
        <p:nvSpPr>
          <p:cNvPr id="52226" name="内容占位符 2"/>
          <p:cNvSpPr>
            <a:spLocks noGrp="1"/>
          </p:cNvSpPr>
          <p:nvPr>
            <p:ph idx="1"/>
          </p:nvPr>
        </p:nvSpPr>
        <p:spPr/>
        <p:txBody>
          <a:bodyPr anchor="t"/>
          <a:p>
            <a:r>
              <a:rPr lang="zh-CN" altLang="en-US" sz="3200">
                <a:solidFill>
                  <a:schemeClr val="bg1"/>
                </a:solidFill>
              </a:rPr>
              <a:t>广州市统计局</a:t>
            </a:r>
            <a:r>
              <a:rPr lang="en-US" altLang="zh-CN" sz="3200">
                <a:solidFill>
                  <a:schemeClr val="bg1"/>
                </a:solidFill>
              </a:rPr>
              <a:t>→</a:t>
            </a:r>
            <a:r>
              <a:rPr lang="zh-CN" altLang="en-US" sz="3200">
                <a:solidFill>
                  <a:schemeClr val="bg1"/>
                </a:solidFill>
              </a:rPr>
              <a:t>全省一套表企业基层入口</a:t>
            </a:r>
            <a:endParaRPr lang="zh-CN" altLang="en-US" sz="3200">
              <a:solidFill>
                <a:schemeClr val="bg1"/>
              </a:solidFill>
            </a:endParaRPr>
          </a:p>
        </p:txBody>
      </p:sp>
      <p:pic>
        <p:nvPicPr>
          <p:cNvPr id="3" name="图片 2" descr="`90_}PEX83)LC$1`@5BE]U3"/>
          <p:cNvPicPr>
            <a:picLocks noChangeAspect="1"/>
          </p:cNvPicPr>
          <p:nvPr/>
        </p:nvPicPr>
        <p:blipFill>
          <a:blip r:embed="rId1"/>
          <a:stretch>
            <a:fillRect/>
          </a:stretch>
        </p:blipFill>
        <p:spPr>
          <a:xfrm>
            <a:off x="118745" y="182880"/>
            <a:ext cx="8905875" cy="6610350"/>
          </a:xfrm>
          <a:prstGeom prst="rect">
            <a:avLst/>
          </a:prstGeom>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3" name="标题 1"/>
          <p:cNvSpPr>
            <a:spLocks noGrp="1"/>
          </p:cNvSpPr>
          <p:nvPr>
            <p:ph type="title"/>
          </p:nvPr>
        </p:nvSpPr>
        <p:spPr>
          <a:xfrm>
            <a:off x="628650" y="661988"/>
            <a:ext cx="7886700" cy="1325562"/>
          </a:xfrm>
        </p:spPr>
        <p:txBody>
          <a:bodyPr anchor="ctr"/>
          <a:p>
            <a:r>
              <a:rPr lang="zh-CN" altLang="en-US" sz="3600">
                <a:solidFill>
                  <a:schemeClr val="bg1"/>
                </a:solidFill>
              </a:rPr>
              <a:t>（三）课件下载</a:t>
            </a:r>
            <a:endParaRPr lang="zh-CN" altLang="en-US" sz="3600">
              <a:solidFill>
                <a:schemeClr val="bg1"/>
              </a:solidFill>
            </a:endParaRPr>
          </a:p>
        </p:txBody>
      </p:sp>
      <p:pic>
        <p:nvPicPr>
          <p:cNvPr id="2" name="图片 1"/>
          <p:cNvPicPr>
            <a:picLocks noChangeAspect="1"/>
          </p:cNvPicPr>
          <p:nvPr/>
        </p:nvPicPr>
        <p:blipFill>
          <a:blip r:embed="rId1"/>
          <a:stretch>
            <a:fillRect/>
          </a:stretch>
        </p:blipFill>
        <p:spPr>
          <a:xfrm>
            <a:off x="125730" y="1846580"/>
            <a:ext cx="8892540" cy="1668145"/>
          </a:xfrm>
          <a:prstGeom prst="rect">
            <a:avLst/>
          </a:prstGeom>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7" name="标题 1"/>
          <p:cNvSpPr>
            <a:spLocks noGrp="1"/>
          </p:cNvSpPr>
          <p:nvPr>
            <p:ph type="title"/>
          </p:nvPr>
        </p:nvSpPr>
        <p:spPr/>
        <p:txBody>
          <a:bodyPr vert="horz" wrap="square" lIns="91440" tIns="45720" rIns="91440" bIns="45720" anchor="ctr"/>
          <a:p>
            <a:pPr eaLnBrk="1" hangingPunct="1"/>
            <a:endParaRPr lang="zh-CN" altLang="en-US" dirty="0"/>
          </a:p>
        </p:txBody>
      </p:sp>
      <p:sp>
        <p:nvSpPr>
          <p:cNvPr id="50178" name="内容占位符 2"/>
          <p:cNvSpPr>
            <a:spLocks noGrp="1"/>
          </p:cNvSpPr>
          <p:nvPr>
            <p:ph idx="1"/>
          </p:nvPr>
        </p:nvSpPr>
        <p:spPr/>
        <p:txBody>
          <a:bodyPr vert="horz" wrap="square" lIns="91440" tIns="45720" rIns="91440" bIns="45720" anchor="t"/>
          <a:p>
            <a:pPr eaLnBrk="1" hangingPunct="1"/>
            <a:endParaRPr lang="zh-CN" altLang="en-US" dirty="0"/>
          </a:p>
        </p:txBody>
      </p:sp>
      <p:sp>
        <p:nvSpPr>
          <p:cNvPr id="50179" name="Rectangle 3"/>
          <p:cNvSpPr txBox="1"/>
          <p:nvPr/>
        </p:nvSpPr>
        <p:spPr>
          <a:xfrm>
            <a:off x="438150" y="1620838"/>
            <a:ext cx="9112250" cy="4525962"/>
          </a:xfrm>
          <a:prstGeom prst="rect">
            <a:avLst/>
          </a:prstGeom>
          <a:noFill/>
          <a:ln w="9525">
            <a:noFill/>
          </a:ln>
        </p:spPr>
        <p:txBody>
          <a:bodyPr anchor="t"/>
          <a:p>
            <a:pPr marL="228600" indent="-228600">
              <a:lnSpc>
                <a:spcPct val="120000"/>
              </a:lnSpc>
              <a:spcBef>
                <a:spcPts val="1000"/>
              </a:spcBef>
              <a:buFont typeface="Arial" panose="020B0604020202020204" pitchFamily="34" charset="0"/>
              <a:buNone/>
            </a:pPr>
            <a:r>
              <a:rPr lang="en-US" altLang="zh-CN" sz="20000" dirty="0">
                <a:solidFill>
                  <a:srgbClr val="FFFF66"/>
                </a:solidFill>
                <a:latin typeface="Calibri" panose="020F0502020204030204" pitchFamily="34" charset="0"/>
                <a:ea typeface="宋体" panose="02010600030101010101" pitchFamily="2" charset="-122"/>
              </a:rPr>
              <a:t>  </a:t>
            </a:r>
            <a:r>
              <a:rPr lang="zh-CN" altLang="en-US" sz="19900" dirty="0">
                <a:solidFill>
                  <a:schemeClr val="bg1"/>
                </a:solidFill>
                <a:latin typeface="华文楷体" panose="02010600040101010101" pitchFamily="2" charset="-122"/>
                <a:ea typeface="华文楷体" panose="02010600040101010101" pitchFamily="2" charset="-122"/>
              </a:rPr>
              <a:t>谢谢！</a:t>
            </a:r>
            <a:endParaRPr lang="zh-CN" altLang="en-US" sz="19900" dirty="0">
              <a:solidFill>
                <a:schemeClr val="bg1"/>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Rectangle 4"/>
          <p:cNvSpPr/>
          <p:nvPr/>
        </p:nvSpPr>
        <p:spPr>
          <a:xfrm>
            <a:off x="-473075" y="-63500"/>
            <a:ext cx="10088563" cy="6983413"/>
          </a:xfrm>
          <a:prstGeom prst="rect">
            <a:avLst/>
          </a:prstGeom>
          <a:solidFill>
            <a:schemeClr val="tx1"/>
          </a:solidFill>
          <a:ln w="9525" cap="flat" cmpd="sng">
            <a:solidFill>
              <a:schemeClr val="tx1"/>
            </a:solidFill>
            <a:prstDash val="solid"/>
            <a:miter/>
            <a:headEnd type="none" w="med" len="med"/>
            <a:tailEnd type="none" w="med" len="med"/>
          </a:ln>
        </p:spPr>
        <p:txBody>
          <a:bodyPr wrap="none" anchor="ctr"/>
          <a:p>
            <a:pPr>
              <a:buFont typeface="Arial" panose="020B0604020202020204" pitchFamily="34" charset="0"/>
            </a:pPr>
            <a:endParaRPr lang="zh-CN" altLang="en-US" dirty="0">
              <a:latin typeface="Arial" panose="020B0604020202020204" pitchFamily="34" charset="0"/>
            </a:endParaRPr>
          </a:p>
        </p:txBody>
      </p:sp>
      <p:pic>
        <p:nvPicPr>
          <p:cNvPr id="3" name="图片 2" descr="VB4AA{CDIDX[6N)U%E(IO7M"/>
          <p:cNvPicPr>
            <a:picLocks noChangeAspect="1"/>
          </p:cNvPicPr>
          <p:nvPr>
            <p:custDataLst>
              <p:tags r:id="rId1"/>
            </p:custDataLst>
          </p:nvPr>
        </p:nvPicPr>
        <p:blipFill>
          <a:blip r:embed="rId2"/>
          <a:stretch>
            <a:fillRect/>
          </a:stretch>
        </p:blipFill>
        <p:spPr>
          <a:xfrm>
            <a:off x="1872615" y="-52070"/>
            <a:ext cx="5896610" cy="69723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Rectangle 3"/>
          <p:cNvSpPr txBox="1"/>
          <p:nvPr/>
        </p:nvSpPr>
        <p:spPr>
          <a:xfrm>
            <a:off x="1054100" y="1720850"/>
            <a:ext cx="7903210" cy="4526280"/>
          </a:xfrm>
          <a:prstGeom prst="rect">
            <a:avLst/>
          </a:prstGeom>
          <a:noFill/>
          <a:ln w="9525">
            <a:noFill/>
          </a:ln>
        </p:spPr>
        <p:txBody>
          <a:bodyPr anchor="t"/>
          <a:p>
            <a:pPr algn="ctr">
              <a:lnSpc>
                <a:spcPct val="150000"/>
              </a:lnSpc>
            </a:pPr>
            <a:r>
              <a:rPr lang="zh-CN" altLang="en-US" sz="2800" b="1" dirty="0">
                <a:solidFill>
                  <a:schemeClr val="bg1"/>
                </a:solidFill>
                <a:latin typeface="Arial" panose="020B0604020202020204" pitchFamily="34" charset="0"/>
                <a:ea typeface="宋体" panose="02010600030101010101" pitchFamily="2" charset="-122"/>
              </a:rPr>
              <a:t>研究开发</a:t>
            </a:r>
            <a:endParaRPr lang="en-US" altLang="zh-CN" b="1" dirty="0">
              <a:solidFill>
                <a:srgbClr val="FFFF66"/>
              </a:solidFill>
              <a:latin typeface="Arial" panose="020B0604020202020204" pitchFamily="34" charset="0"/>
              <a:ea typeface="宋体" panose="02010600030101010101" pitchFamily="2" charset="-122"/>
            </a:endParaRPr>
          </a:p>
          <a:p>
            <a:pPr>
              <a:lnSpc>
                <a:spcPct val="150000"/>
              </a:lnSpc>
            </a:pPr>
            <a:r>
              <a:rPr lang="zh-CN" altLang="en-US" sz="2800" b="1" dirty="0">
                <a:solidFill>
                  <a:schemeClr val="bg1"/>
                </a:solidFill>
                <a:latin typeface="Arial" panose="020B0604020202020204" pitchFamily="34" charset="0"/>
                <a:ea typeface="宋体" panose="02010600030101010101" pitchFamily="2" charset="-122"/>
              </a:rPr>
              <a:t>       根据企业相关会计准则规定，</a:t>
            </a:r>
            <a:r>
              <a:rPr lang="zh-CN" altLang="en-US" sz="2800" b="1" dirty="0">
                <a:solidFill>
                  <a:srgbClr val="FFFF00"/>
                </a:solidFill>
                <a:latin typeface="Arial" panose="020B0604020202020204" pitchFamily="34" charset="0"/>
                <a:ea typeface="宋体" panose="02010600030101010101" pitchFamily="2" charset="-122"/>
              </a:rPr>
              <a:t>研究</a:t>
            </a:r>
            <a:r>
              <a:rPr lang="zh-CN" altLang="en-US" sz="2800" b="1" dirty="0">
                <a:solidFill>
                  <a:schemeClr val="bg1"/>
                </a:solidFill>
                <a:latin typeface="Arial" panose="020B0604020202020204" pitchFamily="34" charset="0"/>
                <a:ea typeface="宋体" panose="02010600030101010101" pitchFamily="2" charset="-122"/>
              </a:rPr>
              <a:t>是指为获取并理解新的科学或技术知识而进行的独创性的有计划调查。</a:t>
            </a:r>
            <a:r>
              <a:rPr lang="zh-CN" altLang="en-US" sz="2800" b="1" dirty="0">
                <a:solidFill>
                  <a:srgbClr val="FFFF00"/>
                </a:solidFill>
                <a:latin typeface="Arial" panose="020B0604020202020204" pitchFamily="34" charset="0"/>
                <a:ea typeface="宋体" panose="02010600030101010101" pitchFamily="2" charset="-122"/>
              </a:rPr>
              <a:t>开发</a:t>
            </a:r>
            <a:r>
              <a:rPr lang="zh-CN" altLang="en-US" sz="2800" b="1" dirty="0">
                <a:solidFill>
                  <a:schemeClr val="bg1"/>
                </a:solidFill>
                <a:latin typeface="Arial" panose="020B0604020202020204" pitchFamily="34" charset="0"/>
                <a:ea typeface="宋体" panose="02010600030101010101" pitchFamily="2" charset="-122"/>
              </a:rPr>
              <a:t>是指在进行商业性生产或使用前，将研究成果或其他知识应用于某项计划或设计，以生产出新的或具有实质性改进的材料、装置、产品等。</a:t>
            </a:r>
            <a:endParaRPr lang="zh-CN" altLang="en-US" sz="2800" b="1" dirty="0">
              <a:solidFill>
                <a:schemeClr val="bg1"/>
              </a:solidFill>
              <a:latin typeface="Arial" panose="020B0604020202020204" pitchFamily="34" charset="0"/>
              <a:ea typeface="宋体" panose="02010600030101010101" pitchFamily="2" charset="-122"/>
            </a:endParaRPr>
          </a:p>
        </p:txBody>
      </p:sp>
      <p:sp>
        <p:nvSpPr>
          <p:cNvPr id="10242" name="文本框 1"/>
          <p:cNvSpPr txBox="1"/>
          <p:nvPr/>
        </p:nvSpPr>
        <p:spPr>
          <a:xfrm>
            <a:off x="849630" y="1076325"/>
            <a:ext cx="4773613" cy="644525"/>
          </a:xfrm>
          <a:prstGeom prst="rect">
            <a:avLst/>
          </a:prstGeom>
          <a:noFill/>
          <a:ln w="9525">
            <a:noFill/>
          </a:ln>
        </p:spPr>
        <p:txBody>
          <a:bodyPr wrap="none" anchor="t">
            <a:spAutoFit/>
          </a:bodyPr>
          <a:p>
            <a:pPr algn="ctr"/>
            <a:r>
              <a:rPr lang="zh-CN" altLang="en-US" sz="3600" b="1">
                <a:solidFill>
                  <a:schemeClr val="bg1"/>
                </a:solidFill>
                <a:latin typeface="Arial" panose="020B0604020202020204" pitchFamily="34" charset="0"/>
                <a:ea typeface="宋体" panose="02010600030101010101" pitchFamily="2" charset="-122"/>
              </a:rPr>
              <a:t>（三）研究开发的定义</a:t>
            </a:r>
            <a:endParaRPr lang="zh-CN" altLang="en-US" sz="3600" b="1">
              <a:solidFill>
                <a:schemeClr val="bg1"/>
              </a:solidFill>
              <a:latin typeface="Arial" panose="020B0604020202020204" pitchFamily="34" charset="0"/>
              <a:ea typeface="宋体" panose="02010600030101010101" pitchFamily="2"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066800" y="2063115"/>
            <a:ext cx="7941310" cy="4114800"/>
          </a:xfrm>
        </p:spPr>
        <p:txBody>
          <a:bodyPr/>
          <a:p>
            <a:pPr>
              <a:lnSpc>
                <a:spcPct val="150000"/>
              </a:lnSpc>
            </a:pPr>
            <a:r>
              <a:rPr lang="zh-CN" b="1" dirty="0">
                <a:solidFill>
                  <a:srgbClr val="FFFF00"/>
                </a:solidFill>
                <a:sym typeface="+mn-ea"/>
              </a:rPr>
              <a:t>企业会计账中有关研究开发会计科目或向税务部门提供的有关研究开发辅助账。</a:t>
            </a:r>
            <a:endParaRPr lang="zh-CN" b="1" dirty="0">
              <a:solidFill>
                <a:srgbClr val="FFFF00"/>
              </a:solidFill>
              <a:sym typeface="+mn-ea"/>
            </a:endParaRPr>
          </a:p>
        </p:txBody>
      </p:sp>
      <p:sp>
        <p:nvSpPr>
          <p:cNvPr id="10242" name="文本框 1"/>
          <p:cNvSpPr txBox="1"/>
          <p:nvPr/>
        </p:nvSpPr>
        <p:spPr>
          <a:xfrm>
            <a:off x="1066959" y="1064895"/>
            <a:ext cx="3396615" cy="645160"/>
          </a:xfrm>
          <a:prstGeom prst="rect">
            <a:avLst/>
          </a:prstGeom>
          <a:noFill/>
          <a:ln w="9525">
            <a:noFill/>
          </a:ln>
        </p:spPr>
        <p:txBody>
          <a:bodyPr wrap="none" anchor="t">
            <a:spAutoFit/>
          </a:bodyPr>
          <a:p>
            <a:pPr algn="ctr"/>
            <a:r>
              <a:rPr lang="zh-CN" altLang="en-US" sz="3600" b="1">
                <a:solidFill>
                  <a:schemeClr val="bg1"/>
                </a:solidFill>
                <a:latin typeface="Arial" panose="020B0604020202020204" pitchFamily="34" charset="0"/>
                <a:ea typeface="宋体" panose="02010600030101010101" pitchFamily="2" charset="-122"/>
              </a:rPr>
              <a:t>（四）填报依据</a:t>
            </a:r>
            <a:endParaRPr lang="zh-CN" altLang="en-US" sz="3600" b="1">
              <a:solidFill>
                <a:schemeClr val="bg1"/>
              </a:solidFill>
              <a:latin typeface="Arial" panose="020B0604020202020204" pitchFamily="34" charset="0"/>
              <a:ea typeface="宋体" panose="02010600030101010101" pitchFamily="2" charset="-122"/>
            </a:endParaRPr>
          </a:p>
        </p:txBody>
      </p:sp>
    </p:spTree>
  </p:cSld>
  <p:clrMapOvr>
    <a:masterClrMapping/>
  </p:clrMapOvr>
</p:sld>
</file>

<file path=ppt/tags/tag1.xml><?xml version="1.0" encoding="utf-8"?>
<p:tagLst xmlns:p="http://schemas.openxmlformats.org/presentationml/2006/main">
  <p:tag name="KSO_WM_UNIT_TABLE_BEAUTIFY" val="smartTable{76b44a5f-b7d3-44a8-8ca6-b2dc540a41e3}"/>
  <p:tag name="TABLE_ENDDRAG_ORIGIN_RECT" val="600*329"/>
  <p:tag name="TABLE_ENDDRAG_RECT" val="92*165*600*329"/>
  <p:tag name="TABLE_EMPHASIZE_COLOR" val="12113594"/>
</p:tagLst>
</file>

<file path=ppt/tags/tag2.xml><?xml version="1.0" encoding="utf-8"?>
<p:tagLst xmlns:p="http://schemas.openxmlformats.org/presentationml/2006/main">
  <p:tag name="KSO_WM_UNIT_PLACING_PICTURE_USER_VIEWPORT" val="{&quot;height&quot;:13020,&quot;width&quot;:10095}"/>
</p:tagLst>
</file>

<file path=ppt/theme/theme1.xml><?xml version="1.0" encoding="utf-8"?>
<a:theme xmlns:a="http://schemas.openxmlformats.org/drawingml/2006/main" name="默认设计模板">
  <a:themeElements>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默认设计模板">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spPr>
      <a:bodyPr vert="horz" wrap="square" lIns="91440" tIns="45720" rIns="91440" bIns="45720" numCol="1" anchor="t" anchorCtr="0" compatLnSpc="1"/>
      <a:lstStyle>
        <a:def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3600" b="0" i="0" u="none" strike="noStrike" cap="none" normalizeH="0" baseline="0" smtClean="0">
            <a:ln>
              <a:noFill/>
            </a:ln>
            <a:solidFill>
              <a:schemeClr val="tx1"/>
            </a:solidFill>
            <a:effectLst/>
            <a:latin typeface="Times New Roman" panose="02020603050405020304" pitchFamily="18" charset="0"/>
            <a:ea typeface="楷体_GB2312" panose="02010609030101010101" pitchFamily="1" charset="-122"/>
          </a:defRPr>
        </a:defPPr>
      </a:lstStyle>
    </a:spDef>
    <a:lnDef>
      <a:spPr bwMode="auto">
        <a:xfrm>
          <a:off x="0" y="0"/>
          <a:ext cx="1" cy="1"/>
        </a:xfrm>
        <a:custGeom>
          <a:avLst/>
          <a:gdLst/>
          <a:ahLst/>
          <a:cxnLst/>
          <a:rect l="0" t="0" r="0" b="0"/>
          <a:pathLst/>
        </a:custGeom>
        <a:noFill/>
        <a:ln>
          <a:noFill/>
        </a:ln>
      </a:spPr>
      <a:bodyPr vert="horz" wrap="square" lIns="91440" tIns="45720" rIns="91440" bIns="45720" numCol="1" anchor="t" anchorCtr="0" compatLnSpc="1"/>
      <a:lstStyle>
        <a:def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3600" b="0" i="0" u="none" strike="noStrike" cap="none" normalizeH="0" baseline="0" smtClean="0">
            <a:ln>
              <a:noFill/>
            </a:ln>
            <a:solidFill>
              <a:schemeClr val="tx1"/>
            </a:solidFill>
            <a:effectLst/>
            <a:latin typeface="Times New Roman" panose="02020603050405020304" pitchFamily="18" charset="0"/>
            <a:ea typeface="楷体_GB2312" panose="02010609030101010101" pitchFamily="1" charset="-122"/>
          </a:defRPr>
        </a:defPPr>
      </a:lstStyle>
    </a:lnDef>
  </a:objectDefaults>
  <a:extraClrSchemeLst>
    <a:extraClrScheme>
      <a:clrScheme name="默认设计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5417</Words>
  <Application>WPS 演示</Application>
  <PresentationFormat>全屏显示(4:3)</PresentationFormat>
  <Paragraphs>380</Paragraphs>
  <Slides>69</Slides>
  <Notes>4</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69</vt:i4>
      </vt:variant>
    </vt:vector>
  </HeadingPairs>
  <TitlesOfParts>
    <vt:vector size="83" baseType="lpstr">
      <vt:lpstr>Arial</vt:lpstr>
      <vt:lpstr>宋体</vt:lpstr>
      <vt:lpstr>Wingdings</vt:lpstr>
      <vt:lpstr>Times New Roman</vt:lpstr>
      <vt:lpstr>楷体_GB2312</vt:lpstr>
      <vt:lpstr>新宋体</vt:lpstr>
      <vt:lpstr>黑体</vt:lpstr>
      <vt:lpstr>华文新魏</vt:lpstr>
      <vt:lpstr>Calibri</vt:lpstr>
      <vt:lpstr>微软雅黑</vt:lpstr>
      <vt:lpstr>Arial Unicode MS</vt:lpstr>
      <vt:lpstr>华文楷体</vt:lpstr>
      <vt:lpstr>等线</vt:lpstr>
      <vt:lpstr>默认设计模板</vt:lpstr>
      <vt:lpstr>PowerPoint 演示文稿</vt:lpstr>
      <vt:lpstr>培训内容</vt:lpstr>
      <vt:lpstr>一、报表基本情况</vt:lpstr>
      <vt:lpstr>（二）调查内容</vt:lpstr>
      <vt:lpstr>PowerPoint 演示文稿</vt:lpstr>
      <vt:lpstr>PowerPoint 演示文稿</vt:lpstr>
      <vt:lpstr>PowerPoint 演示文稿</vt:lpstr>
      <vt:lpstr>PowerPoint 演示文稿</vt:lpstr>
      <vt:lpstr>PowerPoint 演示文稿</vt:lpstr>
      <vt:lpstr>（五）重点指标解析</vt:lpstr>
      <vt:lpstr>《企业研究开发项目情况》（107-1）</vt:lpstr>
      <vt:lpstr>《企业研究开发项目情况》（107-1）</vt:lpstr>
      <vt:lpstr>《企业研究开发项目情况》（107-1）</vt:lpstr>
      <vt:lpstr>《企业研究开发项目情况》（107-1）</vt:lpstr>
      <vt:lpstr>《企业研究开发项目情况》（107-1）</vt:lpstr>
      <vt:lpstr>《企业研究开发项目情况》（107-1）</vt:lpstr>
      <vt:lpstr>《企业研究开发项目情况》（107-1）</vt:lpstr>
      <vt:lpstr>《企业研究开发项目情况》（107-1）</vt:lpstr>
      <vt:lpstr>《企业研究开发项目情况》（107-1）</vt:lpstr>
      <vt:lpstr>PowerPoint 演示文稿</vt:lpstr>
      <vt:lpstr>PowerPoint 演示文稿</vt:lpstr>
      <vt:lpstr>《企业研究开发项目情况》（107-1）</vt:lpstr>
      <vt:lpstr>《企业研究开发项目情况》（107-1）</vt:lpstr>
      <vt:lpstr>PowerPoint 演示文稿</vt:lpstr>
      <vt:lpstr>PowerPoint 演示文稿</vt:lpstr>
      <vt:lpstr>《企业研究开发活动及相关情况》（607-2）</vt:lpstr>
      <vt:lpstr>《企业研究开发活动及相关情况》（107-2）</vt:lpstr>
      <vt:lpstr>PowerPoint 演示文稿</vt:lpstr>
      <vt:lpstr>PowerPoint 演示文稿</vt:lpstr>
      <vt:lpstr>PowerPoint 演示文稿</vt:lpstr>
      <vt:lpstr>《企业研究开发活动及相关情况》（107-2）</vt:lpstr>
      <vt:lpstr>《企业研究开发活动及相关情况》（107-2）</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《企业研究开发活动及相关情况》（107-2）</vt:lpstr>
      <vt:lpstr>PowerPoint 演示文稿</vt:lpstr>
      <vt:lpstr>《企业研究开发活动及相关情况》（107-2）</vt:lpstr>
      <vt:lpstr>《企业研究开发活动及相关情况》（107-2）</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二、填报须知</vt:lpstr>
      <vt:lpstr>（三）填报路径：</vt:lpstr>
      <vt:lpstr>（四）课件下载</vt:lpstr>
      <vt:lpstr>PowerPoint 演示文稿</vt:lpstr>
    </vt:vector>
  </TitlesOfParts>
  <Company>广东省统计局法规处</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杨少浪(部门核稿)</dc:creator>
  <cp:lastModifiedBy>李欣棠</cp:lastModifiedBy>
  <cp:revision>184</cp:revision>
  <dcterms:created xsi:type="dcterms:W3CDTF">2007-05-28T08:14:00Z</dcterms:created>
  <dcterms:modified xsi:type="dcterms:W3CDTF">2020-12-14T07:21:26Z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2052-11.1.0.10132</vt:lpwstr>
  </property>
</Properties>
</file>