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11.fntdata" ContentType="application/x-fontdata"/>
  <Override PartName="/ppt/fonts/font12.fntdata" ContentType="application/x-fontdata"/>
  <Override PartName="/ppt/fonts/font13.fntdata" ContentType="application/x-fontdata"/>
  <Override PartName="/ppt/fonts/font14.fntdata" ContentType="application/x-fontdata"/>
  <Override PartName="/ppt/fonts/font15.fntdata" ContentType="application/x-fontdata"/>
  <Override PartName="/ppt/fonts/font16.fntdata" ContentType="application/x-fontdata"/>
  <Override PartName="/ppt/fonts/font17.fntdata" ContentType="application/x-fontdata"/>
  <Override PartName="/ppt/fonts/font18.fntdata" ContentType="application/x-fontdata"/>
  <Override PartName="/ppt/fonts/font19.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3"/>
    <p:sldMasterId id="2147483672" r:id="rId4"/>
  </p:sldMasterIdLst>
  <p:notesMasterIdLst>
    <p:notesMasterId r:id="rId6"/>
  </p:notesMasterIdLst>
  <p:handoutMasterIdLst>
    <p:handoutMasterId r:id="rId60"/>
  </p:handoutMasterIdLst>
  <p:sldIdLst>
    <p:sldId id="256" r:id="rId5"/>
    <p:sldId id="415" r:id="rId7"/>
    <p:sldId id="416" r:id="rId8"/>
    <p:sldId id="417" r:id="rId9"/>
    <p:sldId id="259" r:id="rId10"/>
    <p:sldId id="258" r:id="rId11"/>
    <p:sldId id="257" r:id="rId12"/>
    <p:sldId id="265" r:id="rId13"/>
    <p:sldId id="290" r:id="rId14"/>
    <p:sldId id="291" r:id="rId15"/>
    <p:sldId id="289" r:id="rId16"/>
    <p:sldId id="260" r:id="rId17"/>
    <p:sldId id="267" r:id="rId18"/>
    <p:sldId id="268" r:id="rId19"/>
    <p:sldId id="270" r:id="rId20"/>
    <p:sldId id="271" r:id="rId21"/>
    <p:sldId id="261" r:id="rId22"/>
    <p:sldId id="329" r:id="rId23"/>
    <p:sldId id="331" r:id="rId24"/>
    <p:sldId id="272" r:id="rId25"/>
    <p:sldId id="274" r:id="rId26"/>
    <p:sldId id="275" r:id="rId27"/>
    <p:sldId id="262" r:id="rId28"/>
    <p:sldId id="276" r:id="rId29"/>
    <p:sldId id="278" r:id="rId30"/>
    <p:sldId id="277" r:id="rId31"/>
    <p:sldId id="328" r:id="rId32"/>
    <p:sldId id="327" r:id="rId33"/>
    <p:sldId id="292" r:id="rId34"/>
    <p:sldId id="280" r:id="rId35"/>
    <p:sldId id="381" r:id="rId36"/>
    <p:sldId id="380" r:id="rId37"/>
    <p:sldId id="263" r:id="rId38"/>
    <p:sldId id="360" r:id="rId39"/>
    <p:sldId id="359" r:id="rId40"/>
    <p:sldId id="282" r:id="rId41"/>
    <p:sldId id="362" r:id="rId42"/>
    <p:sldId id="363" r:id="rId43"/>
    <p:sldId id="392" r:id="rId44"/>
    <p:sldId id="390" r:id="rId45"/>
    <p:sldId id="391" r:id="rId46"/>
    <p:sldId id="395" r:id="rId47"/>
    <p:sldId id="393" r:id="rId48"/>
    <p:sldId id="397" r:id="rId49"/>
    <p:sldId id="398" r:id="rId50"/>
    <p:sldId id="399" r:id="rId51"/>
    <p:sldId id="389" r:id="rId52"/>
    <p:sldId id="388" r:id="rId53"/>
    <p:sldId id="287" r:id="rId54"/>
    <p:sldId id="387" r:id="rId55"/>
    <p:sldId id="384" r:id="rId56"/>
    <p:sldId id="385" r:id="rId57"/>
    <p:sldId id="386" r:id="rId58"/>
    <p:sldId id="286" r:id="rId59"/>
  </p:sldIdLst>
  <p:sldSz cx="12192000" cy="6858000"/>
  <p:notesSz cx="6858000" cy="9144000"/>
  <p:embeddedFontLst>
    <p:embeddedFont>
      <p:font typeface="Calibri" panose="020F0502020204030204" pitchFamily="34" charset="0"/>
      <p:regular r:id="rId64"/>
      <p:bold r:id="rId65"/>
      <p:italic r:id="rId66"/>
      <p:boldItalic r:id="rId67"/>
    </p:embeddedFont>
    <p:embeddedFont>
      <p:font typeface="微软雅黑" panose="020B0503020204020204" pitchFamily="34" charset="-122"/>
      <p:regular r:id="rId68"/>
    </p:embeddedFont>
    <p:embeddedFont>
      <p:font typeface="Impact" panose="020B0806030902050204" pitchFamily="34" charset="0"/>
      <p:regular r:id="rId69"/>
    </p:embeddedFont>
    <p:embeddedFont>
      <p:font typeface="Arial Black" panose="020B0A04020102020204" pitchFamily="34" charset="0"/>
      <p:bold r:id="rId70"/>
    </p:embeddedFont>
    <p:embeddedFont>
      <p:font typeface="Century Gothic" panose="020B0502020202020204" pitchFamily="34" charset="0"/>
      <p:regular r:id="rId71"/>
      <p:bold r:id="rId72"/>
      <p:italic r:id="rId73"/>
      <p:boldItalic r:id="rId74"/>
    </p:embeddedFont>
    <p:embeddedFont>
      <p:font typeface="Calibri Light" panose="020F0302020204030204" charset="0"/>
      <p:regular r:id="rId75"/>
      <p:italic r:id="rId76"/>
    </p:embeddedFont>
    <p:embeddedFont>
      <p:font typeface="黑体" panose="02010609060101010101" pitchFamily="49" charset="-122"/>
      <p:regular r:id="rId77"/>
    </p:embeddedFont>
    <p:embeddedFont>
      <p:font typeface="楷体" panose="02010609060101010101" pitchFamily="49" charset="-122"/>
      <p:regular r:id="rId78"/>
    </p:embeddedFont>
    <p:embeddedFont>
      <p:font typeface="华文隶书" panose="02010800040101010101" charset="-122"/>
      <p:regular r:id="rId79"/>
    </p:embeddedFont>
    <p:embeddedFont>
      <p:font typeface="楷体_GB2312" panose="02010609030101010101" pitchFamily="49" charset="-122"/>
      <p:regular r:id="rId80"/>
    </p:embeddedFont>
    <p:embeddedFont>
      <p:font typeface="Agency FB" panose="020B0503020202020204"/>
      <p:regular r:id="rId81"/>
      <p:bold r:id="rId82"/>
    </p:embeddedFont>
  </p:embeddedFont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150"/>
    <p:restoredTop sz="83172"/>
  </p:normalViewPr>
  <p:slideViewPr>
    <p:cSldViewPr snapToGrid="0" showGuides="1">
      <p:cViewPr>
        <p:scale>
          <a:sx n="50" d="100"/>
          <a:sy n="50" d="100"/>
        </p:scale>
        <p:origin x="-1596" y="-720"/>
      </p:cViewPr>
      <p:guideLst>
        <p:guide orient="horz" pos="2139"/>
        <p:guide pos="37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2" Type="http://schemas.openxmlformats.org/officeDocument/2006/relationships/font" Target="fonts/font19.fntdata"/><Relationship Id="rId81" Type="http://schemas.openxmlformats.org/officeDocument/2006/relationships/font" Target="fonts/font18.fntdata"/><Relationship Id="rId80" Type="http://schemas.openxmlformats.org/officeDocument/2006/relationships/font" Target="fonts/font17.fntdata"/><Relationship Id="rId8" Type="http://schemas.openxmlformats.org/officeDocument/2006/relationships/slide" Target="slides/slide3.xml"/><Relationship Id="rId79" Type="http://schemas.openxmlformats.org/officeDocument/2006/relationships/font" Target="fonts/font16.fntdata"/><Relationship Id="rId78" Type="http://schemas.openxmlformats.org/officeDocument/2006/relationships/font" Target="fonts/font15.fntdata"/><Relationship Id="rId77" Type="http://schemas.openxmlformats.org/officeDocument/2006/relationships/font" Target="fonts/font14.fntdata"/><Relationship Id="rId76" Type="http://schemas.openxmlformats.org/officeDocument/2006/relationships/font" Target="fonts/font13.fntdata"/><Relationship Id="rId75" Type="http://schemas.openxmlformats.org/officeDocument/2006/relationships/font" Target="fonts/font12.fntdata"/><Relationship Id="rId74" Type="http://schemas.openxmlformats.org/officeDocument/2006/relationships/font" Target="fonts/font11.fntdata"/><Relationship Id="rId73" Type="http://schemas.openxmlformats.org/officeDocument/2006/relationships/font" Target="fonts/font10.fntdata"/><Relationship Id="rId72" Type="http://schemas.openxmlformats.org/officeDocument/2006/relationships/font" Target="fonts/font9.fntdata"/><Relationship Id="rId71" Type="http://schemas.openxmlformats.org/officeDocument/2006/relationships/font" Target="fonts/font8.fntdata"/><Relationship Id="rId70" Type="http://schemas.openxmlformats.org/officeDocument/2006/relationships/font" Target="fonts/font7.fntdata"/><Relationship Id="rId7" Type="http://schemas.openxmlformats.org/officeDocument/2006/relationships/slide" Target="slides/slide2.xml"/><Relationship Id="rId69" Type="http://schemas.openxmlformats.org/officeDocument/2006/relationships/font" Target="fonts/font6.fntdata"/><Relationship Id="rId68" Type="http://schemas.openxmlformats.org/officeDocument/2006/relationships/font" Target="fonts/font5.fntdata"/><Relationship Id="rId67" Type="http://schemas.openxmlformats.org/officeDocument/2006/relationships/font" Target="fonts/font4.fntdata"/><Relationship Id="rId66" Type="http://schemas.openxmlformats.org/officeDocument/2006/relationships/font" Target="fonts/font3.fntdata"/><Relationship Id="rId65" Type="http://schemas.openxmlformats.org/officeDocument/2006/relationships/font" Target="fonts/font2.fntdata"/><Relationship Id="rId64" Type="http://schemas.openxmlformats.org/officeDocument/2006/relationships/font" Target="fonts/font1.fntdata"/><Relationship Id="rId63" Type="http://schemas.openxmlformats.org/officeDocument/2006/relationships/tableStyles" Target="tableStyles.xml"/><Relationship Id="rId62" Type="http://schemas.openxmlformats.org/officeDocument/2006/relationships/viewProps" Target="viewProps.xml"/><Relationship Id="rId61" Type="http://schemas.openxmlformats.org/officeDocument/2006/relationships/presProps" Target="presProps.xml"/><Relationship Id="rId60" Type="http://schemas.openxmlformats.org/officeDocument/2006/relationships/handoutMaster" Target="handoutMasters/handoutMaster1.xml"/><Relationship Id="rId6" Type="http://schemas.openxmlformats.org/officeDocument/2006/relationships/notesMaster" Target="notesMasters/notesMaster1.xml"/><Relationship Id="rId59" Type="http://schemas.openxmlformats.org/officeDocument/2006/relationships/slide" Target="slides/slide54.xml"/><Relationship Id="rId58" Type="http://schemas.openxmlformats.org/officeDocument/2006/relationships/slide" Target="slides/slide53.xml"/><Relationship Id="rId57" Type="http://schemas.openxmlformats.org/officeDocument/2006/relationships/slide" Target="slides/slide52.xml"/><Relationship Id="rId56" Type="http://schemas.openxmlformats.org/officeDocument/2006/relationships/slide" Target="slides/slide51.xml"/><Relationship Id="rId55" Type="http://schemas.openxmlformats.org/officeDocument/2006/relationships/slide" Target="slides/slide50.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84994" name="页眉占位符 84993"/>
          <p:cNvSpPr>
            <a:spLocks noGrp="1"/>
          </p:cNvSpPr>
          <p:nvPr>
            <p:ph type="hdr" sz="quarter"/>
          </p:nvPr>
        </p:nvSpPr>
        <p:spPr>
          <a:xfrm>
            <a:off x="0" y="0"/>
            <a:ext cx="2971800" cy="457200"/>
          </a:xfrm>
          <a:prstGeom prst="rect">
            <a:avLst/>
          </a:prstGeom>
          <a:noFill/>
          <a:ln w="9525">
            <a:noFill/>
          </a:ln>
        </p:spPr>
        <p:txBody>
          <a:bodyPr/>
          <a:p>
            <a:pPr lvl="0" fontAlgn="base"/>
            <a:endParaRPr lang="zh-CN" altLang="en-US" sz="1200" strike="noStrike" noProof="1" dirty="0"/>
          </a:p>
        </p:txBody>
      </p:sp>
      <p:sp>
        <p:nvSpPr>
          <p:cNvPr id="84995" name="日期占位符 84994"/>
          <p:cNvSpPr>
            <a:spLocks noGrp="1"/>
          </p:cNvSpPr>
          <p:nvPr>
            <p:ph type="dt" sz="quarter" idx="1"/>
          </p:nvPr>
        </p:nvSpPr>
        <p:spPr>
          <a:xfrm>
            <a:off x="3884613" y="0"/>
            <a:ext cx="2971800" cy="457200"/>
          </a:xfrm>
          <a:prstGeom prst="rect">
            <a:avLst/>
          </a:prstGeom>
          <a:noFill/>
          <a:ln w="9525">
            <a:noFill/>
          </a:ln>
        </p:spPr>
        <p:txBody>
          <a:bodyPr/>
          <a:p>
            <a:pPr lvl="0" algn="r" fontAlgn="base"/>
            <a:endParaRPr lang="zh-CN" altLang="en-US" sz="1200" strike="noStrike" noProof="1" dirty="0"/>
          </a:p>
        </p:txBody>
      </p:sp>
      <p:sp>
        <p:nvSpPr>
          <p:cNvPr id="84996" name="页脚占位符 84995"/>
          <p:cNvSpPr>
            <a:spLocks noGrp="1"/>
          </p:cNvSpPr>
          <p:nvPr>
            <p:ph type="ftr" sz="quarter" idx="2"/>
          </p:nvPr>
        </p:nvSpPr>
        <p:spPr>
          <a:xfrm>
            <a:off x="0" y="8685213"/>
            <a:ext cx="2971800" cy="457200"/>
          </a:xfrm>
          <a:prstGeom prst="rect">
            <a:avLst/>
          </a:prstGeom>
          <a:noFill/>
          <a:ln w="9525">
            <a:noFill/>
          </a:ln>
        </p:spPr>
        <p:txBody>
          <a:bodyPr anchor="b"/>
          <a:p>
            <a:pPr lvl="0" fontAlgn="base"/>
            <a:endParaRPr lang="zh-CN" altLang="en-US" sz="1200" strike="noStrike" noProof="1" dirty="0"/>
          </a:p>
        </p:txBody>
      </p:sp>
      <p:sp>
        <p:nvSpPr>
          <p:cNvPr id="84997" name="灯片编号占位符 84996"/>
          <p:cNvSpPr>
            <a:spLocks noGrp="1"/>
          </p:cNvSpPr>
          <p:nvPr>
            <p:ph type="sldNum" sz="quarter" idx="3"/>
          </p:nvPr>
        </p:nvSpPr>
        <p:spPr>
          <a:xfrm>
            <a:off x="3884613" y="8685213"/>
            <a:ext cx="2971800" cy="457200"/>
          </a:xfrm>
          <a:prstGeom prst="rect">
            <a:avLst/>
          </a:prstGeom>
          <a:noFill/>
          <a:ln w="9525">
            <a:noFill/>
          </a:ln>
        </p:spPr>
        <p:txBody>
          <a:bodyPr anchor="b"/>
          <a:p>
            <a:pPr lvl="0" algn="r" fontAlgn="base"/>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fld>
            <a:endParaRPr lang="zh-CN" altLang="en-US" sz="1200" strike="noStrike" noProof="1"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p>
            <a:pPr lvl="0" algn="r" fontAlgn="base"/>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fld>
            <a:endParaRPr lang="zh-CN" altLang="en-US" sz="1200" strike="noStrike" noProof="1" dirty="0"/>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幻灯片图像占位符 1"/>
          <p:cNvSpPr>
            <a:spLocks noGrp="1" noRot="1" noChangeAspect="1"/>
          </p:cNvSpPr>
          <p:nvPr>
            <p:ph type="sldImg"/>
          </p:nvPr>
        </p:nvSpPr>
        <p:spPr>
          <a:ln>
            <a:solidFill>
              <a:srgbClr val="000000"/>
            </a:solidFill>
            <a:miter/>
          </a:ln>
        </p:spPr>
      </p:sp>
      <p:sp>
        <p:nvSpPr>
          <p:cNvPr id="6146" name="备注占位符 2"/>
          <p:cNvSpPr>
            <a:spLocks noGrp="1"/>
          </p:cNvSpPr>
          <p:nvPr>
            <p:ph type="body"/>
          </p:nvPr>
        </p:nvSpPr>
        <p:spPr>
          <a:noFill/>
          <a:ln>
            <a:noFill/>
          </a:ln>
        </p:spPr>
        <p:txBody>
          <a:bodyPr wrap="square" lIns="91440" tIns="45720" rIns="91440" bIns="45720" anchor="t"/>
          <a:p>
            <a:pPr lvl="0"/>
            <a:r>
              <a:rPr lang="zh-CN" altLang="en-US" dirty="0"/>
              <a:t>各位领导：</a:t>
            </a:r>
            <a:endParaRPr lang="zh-CN" altLang="en-US" dirty="0"/>
          </a:p>
          <a:p>
            <a:pPr lvl="0"/>
            <a:r>
              <a:rPr lang="zh-CN" altLang="en-US" dirty="0"/>
              <a:t>统计工作是经济社会发展的重要综合性工作，也是各级党委、政府实施宏观调控、科学管理和科学决策的重要依据。今天，很高兴在这里跟大家交流统计工作，我汇报的主题是</a:t>
            </a:r>
            <a:r>
              <a:rPr lang="en-US" altLang="zh-CN"/>
              <a:t>《&lt;</a:t>
            </a:r>
            <a:r>
              <a:rPr lang="zh-CN" altLang="en-US" dirty="0"/>
              <a:t>统计法实施条例及相关法律法规</a:t>
            </a:r>
            <a:r>
              <a:rPr lang="en-US" altLang="zh-CN"/>
              <a:t>&gt;</a:t>
            </a:r>
            <a:r>
              <a:rPr lang="zh-CN" altLang="en-US" dirty="0"/>
              <a:t>解读</a:t>
            </a:r>
            <a:r>
              <a:rPr lang="en-US" altLang="zh-CN"/>
              <a:t>》</a:t>
            </a:r>
            <a:r>
              <a:rPr lang="zh-CN" altLang="en-US" dirty="0"/>
              <a:t>。</a:t>
            </a:r>
            <a:endParaRPr lang="zh-CN" altLang="en-US" dirty="0"/>
          </a:p>
          <a:p>
            <a:pPr lvl="0"/>
            <a:endParaRPr lang="zh-CN" altLang="en-US" dirty="0"/>
          </a:p>
        </p:txBody>
      </p:sp>
      <p:sp>
        <p:nvSpPr>
          <p:cNvPr id="6147"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幻灯片图像占位符 1"/>
          <p:cNvSpPr>
            <a:spLocks noGrp="1" noRot="1" noChangeAspect="1"/>
          </p:cNvSpPr>
          <p:nvPr>
            <p:ph type="sldImg"/>
          </p:nvPr>
        </p:nvSpPr>
        <p:spPr>
          <a:ln>
            <a:solidFill>
              <a:srgbClr val="000000"/>
            </a:solidFill>
            <a:miter/>
          </a:ln>
        </p:spPr>
      </p:sp>
      <p:sp>
        <p:nvSpPr>
          <p:cNvPr id="18434" name="备注占位符 2"/>
          <p:cNvSpPr>
            <a:spLocks noGrp="1"/>
          </p:cNvSpPr>
          <p:nvPr>
            <p:ph type="body"/>
          </p:nvPr>
        </p:nvSpPr>
        <p:spPr>
          <a:noFill/>
          <a:ln>
            <a:noFill/>
          </a:ln>
        </p:spPr>
        <p:txBody>
          <a:bodyPr wrap="square" lIns="91440" tIns="45720" rIns="91440" bIns="45720" anchor="t"/>
          <a:p>
            <a:pPr lvl="0"/>
            <a:r>
              <a:rPr lang="zh-CN" altLang="en-US" dirty="0"/>
              <a:t>我们在实际工作中，往往会出现没有严格执行国家标准而出现“一数多门”的现象，比如“城市化率”这个指标，统计局出个数据，建设规划局又出一个数据，如果没有严格执行国家标准，两个数据很可能就要“打架”。</a:t>
            </a:r>
            <a:endParaRPr lang="zh-CN" altLang="en-US" dirty="0"/>
          </a:p>
          <a:p>
            <a:pPr lvl="0"/>
            <a:endParaRPr lang="zh-CN" altLang="en-US" dirty="0"/>
          </a:p>
        </p:txBody>
      </p:sp>
      <p:sp>
        <p:nvSpPr>
          <p:cNvPr id="18435"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幻灯片图像占位符 1"/>
          <p:cNvSpPr>
            <a:spLocks noGrp="1" noRot="1" noChangeAspect="1"/>
          </p:cNvSpPr>
          <p:nvPr>
            <p:ph type="sldImg"/>
          </p:nvPr>
        </p:nvSpPr>
        <p:spPr>
          <a:ln>
            <a:solidFill>
              <a:srgbClr val="000000"/>
            </a:solidFill>
            <a:miter/>
          </a:ln>
        </p:spPr>
      </p:sp>
      <p:sp>
        <p:nvSpPr>
          <p:cNvPr id="20482" name="备注占位符 2"/>
          <p:cNvSpPr>
            <a:spLocks noGrp="1"/>
          </p:cNvSpPr>
          <p:nvPr>
            <p:ph type="body"/>
          </p:nvPr>
        </p:nvSpPr>
        <p:spPr>
          <a:noFill/>
          <a:ln>
            <a:noFill/>
          </a:ln>
        </p:spPr>
        <p:txBody>
          <a:bodyPr wrap="square" lIns="91440" tIns="45720" rIns="91440" bIns="45720" anchor="t"/>
          <a:p>
            <a:pPr lvl="0"/>
            <a:r>
              <a:rPr lang="zh-CN" altLang="en-US" dirty="0"/>
              <a:t>如果我们统计局自己要开展个性化的调查项目，或者与部门联合开展调查项目，或者在开展国家调查项目时变动了地区范围、指标范围等，这些都需要报送到上一级统计局进行审批。</a:t>
            </a:r>
            <a:endParaRPr lang="zh-CN" altLang="en-US" dirty="0"/>
          </a:p>
        </p:txBody>
      </p:sp>
      <p:sp>
        <p:nvSpPr>
          <p:cNvPr id="20483"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幻灯片图像占位符 1"/>
          <p:cNvSpPr>
            <a:spLocks noGrp="1" noRot="1" noChangeAspect="1"/>
          </p:cNvSpPr>
          <p:nvPr>
            <p:ph type="sldImg"/>
          </p:nvPr>
        </p:nvSpPr>
        <p:spPr>
          <a:ln>
            <a:solidFill>
              <a:srgbClr val="000000"/>
            </a:solidFill>
            <a:miter/>
          </a:ln>
        </p:spPr>
      </p:sp>
      <p:sp>
        <p:nvSpPr>
          <p:cNvPr id="22530" name="备注占位符 2"/>
          <p:cNvSpPr>
            <a:spLocks noGrp="1"/>
          </p:cNvSpPr>
          <p:nvPr>
            <p:ph type="body"/>
          </p:nvPr>
        </p:nvSpPr>
        <p:spPr>
          <a:noFill/>
          <a:ln>
            <a:noFill/>
          </a:ln>
        </p:spPr>
        <p:txBody>
          <a:bodyPr wrap="square" lIns="91440" tIns="45720" rIns="91440" bIns="45720" anchor="t"/>
          <a:p>
            <a:pPr lvl="0"/>
            <a:r>
              <a:rPr lang="zh-CN" altLang="en-US" dirty="0"/>
              <a:t>第二，讲一讲“科学统计”。</a:t>
            </a:r>
            <a:endParaRPr lang="zh-CN" altLang="en-US" dirty="0"/>
          </a:p>
          <a:p>
            <a:pPr lvl="0"/>
            <a:endParaRPr lang="zh-CN" altLang="en-US" dirty="0"/>
          </a:p>
        </p:txBody>
      </p:sp>
      <p:sp>
        <p:nvSpPr>
          <p:cNvPr id="22531"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幻灯片图像占位符 1"/>
          <p:cNvSpPr>
            <a:spLocks noGrp="1" noRot="1" noChangeAspect="1"/>
          </p:cNvSpPr>
          <p:nvPr>
            <p:ph type="sldImg"/>
          </p:nvPr>
        </p:nvSpPr>
        <p:spPr>
          <a:ln>
            <a:solidFill>
              <a:srgbClr val="000000"/>
            </a:solidFill>
            <a:miter/>
          </a:ln>
        </p:spPr>
      </p:sp>
      <p:sp>
        <p:nvSpPr>
          <p:cNvPr id="24578" name="备注占位符 2"/>
          <p:cNvSpPr>
            <a:spLocks noGrp="1"/>
          </p:cNvSpPr>
          <p:nvPr>
            <p:ph type="body"/>
          </p:nvPr>
        </p:nvSpPr>
        <p:spPr>
          <a:noFill/>
          <a:ln>
            <a:noFill/>
          </a:ln>
        </p:spPr>
        <p:txBody>
          <a:bodyPr wrap="square" lIns="91440" tIns="45720" rIns="91440" bIns="45720" anchor="t"/>
          <a:p>
            <a:pPr lvl="0"/>
            <a:r>
              <a:rPr lang="zh-CN" altLang="en-US" dirty="0"/>
              <a:t>大家知道，我们开展统计调查活动，目的是满足党委、政府宏观决策对统计资料的需求，但是在实施过程中，要注意提高统计调查的科学性和有效性，切实减轻统计调查对象的负担。为此，</a:t>
            </a:r>
            <a:r>
              <a:rPr lang="en-US" altLang="zh-CN"/>
              <a:t>《</a:t>
            </a:r>
            <a:r>
              <a:rPr lang="zh-CN" altLang="en-US" dirty="0"/>
              <a:t>实施条例</a:t>
            </a:r>
            <a:r>
              <a:rPr lang="en-US" altLang="zh-CN"/>
              <a:t>》</a:t>
            </a:r>
            <a:r>
              <a:rPr lang="zh-CN" altLang="en-US" dirty="0"/>
              <a:t>从源头上对如何科学做统计提出了三个要求：</a:t>
            </a:r>
            <a:endParaRPr lang="zh-CN" altLang="en-US" dirty="0"/>
          </a:p>
          <a:p>
            <a:pPr lvl="0"/>
            <a:endParaRPr lang="zh-CN" altLang="en-US" dirty="0"/>
          </a:p>
        </p:txBody>
      </p:sp>
      <p:sp>
        <p:nvSpPr>
          <p:cNvPr id="24579"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幻灯片图像占位符 1"/>
          <p:cNvSpPr>
            <a:spLocks noGrp="1" noRot="1" noChangeAspect="1"/>
          </p:cNvSpPr>
          <p:nvPr>
            <p:ph type="sldImg"/>
          </p:nvPr>
        </p:nvSpPr>
        <p:spPr>
          <a:ln>
            <a:solidFill>
              <a:srgbClr val="000000"/>
            </a:solidFill>
            <a:miter/>
          </a:ln>
        </p:spPr>
      </p:sp>
      <p:sp>
        <p:nvSpPr>
          <p:cNvPr id="26626" name="备注占位符 2"/>
          <p:cNvSpPr>
            <a:spLocks noGrp="1"/>
          </p:cNvSpPr>
          <p:nvPr>
            <p:ph type="body"/>
          </p:nvPr>
        </p:nvSpPr>
        <p:spPr>
          <a:noFill/>
          <a:ln>
            <a:noFill/>
          </a:ln>
        </p:spPr>
        <p:txBody>
          <a:bodyPr wrap="square" lIns="91440" tIns="45720" rIns="91440" bIns="45720" anchor="t"/>
          <a:p>
            <a:pPr lvl="0"/>
            <a:r>
              <a:rPr lang="zh-CN" altLang="en-US" dirty="0"/>
              <a:t>这里我说个事：像万达广场等城市综合体、美食城等餐饮一条街等地小餐饮集聚，由于规模小、变动快、财务制度不健全等原因影响，很难开展全面调查。一般情况下，我们就按照国家统计制度要求，实施抽样调查。</a:t>
            </a:r>
            <a:endParaRPr lang="zh-CN" altLang="en-US" dirty="0"/>
          </a:p>
          <a:p>
            <a:pPr lvl="0"/>
            <a:r>
              <a:rPr lang="zh-CN" altLang="en-US" dirty="0"/>
              <a:t>但是，老百姓对于全面调查和抽样调查的感觉可能是不一样的。我碰到一些社会上的人，他们的意思是小餐馆那么多，你们采用抽样调查肯定会造成漏统、少统。这其实是大家的一种错觉。实际上，抽样调查跟全面调查一样，都能客观真实地反映情况。</a:t>
            </a:r>
            <a:endParaRPr lang="zh-CN" altLang="en-US" dirty="0"/>
          </a:p>
          <a:p>
            <a:pPr lvl="0"/>
            <a:r>
              <a:rPr lang="zh-CN" altLang="en-US" dirty="0"/>
              <a:t>当然，每一种调查方式都有其不够完善的地方，就拿对餐馆的抽样调查来说，由于行政记录缺乏，很有可能会造成一些小餐饮达到规模要求，却不能及时入库的问题，这就说明在平常补全行政记录的重要性。由于行政记录来自各个行业的管理部门，因此我们一直在争取这方面的支持，这对应统尽统来说非常重要。</a:t>
            </a:r>
            <a:endParaRPr lang="zh-CN" altLang="en-US" dirty="0"/>
          </a:p>
          <a:p>
            <a:pPr lvl="0"/>
            <a:endParaRPr lang="zh-CN" altLang="en-US" dirty="0"/>
          </a:p>
          <a:p>
            <a:pPr lvl="0"/>
            <a:endParaRPr lang="zh-CN" altLang="en-US" dirty="0"/>
          </a:p>
          <a:p>
            <a:pPr lvl="0"/>
            <a:endParaRPr lang="zh-CN" altLang="en-US" dirty="0"/>
          </a:p>
          <a:p>
            <a:pPr lvl="0"/>
            <a:endParaRPr lang="zh-CN" altLang="en-US" dirty="0"/>
          </a:p>
          <a:p>
            <a:pPr lvl="0"/>
            <a:endParaRPr lang="zh-CN" altLang="en-US" dirty="0"/>
          </a:p>
        </p:txBody>
      </p:sp>
      <p:sp>
        <p:nvSpPr>
          <p:cNvPr id="26627"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幻灯片图像占位符 1"/>
          <p:cNvSpPr>
            <a:spLocks noGrp="1" noRot="1" noChangeAspect="1"/>
          </p:cNvSpPr>
          <p:nvPr>
            <p:ph type="sldImg"/>
          </p:nvPr>
        </p:nvSpPr>
        <p:spPr>
          <a:ln>
            <a:solidFill>
              <a:srgbClr val="000000"/>
            </a:solidFill>
            <a:miter/>
          </a:ln>
        </p:spPr>
      </p:sp>
      <p:sp>
        <p:nvSpPr>
          <p:cNvPr id="28674" name="备注占位符 2"/>
          <p:cNvSpPr>
            <a:spLocks noGrp="1"/>
          </p:cNvSpPr>
          <p:nvPr>
            <p:ph type="body"/>
          </p:nvPr>
        </p:nvSpPr>
        <p:spPr>
          <a:noFill/>
          <a:ln>
            <a:noFill/>
          </a:ln>
        </p:spPr>
        <p:txBody>
          <a:bodyPr wrap="square" lIns="91440" tIns="45720" rIns="91440" bIns="45720" anchor="t"/>
          <a:p>
            <a:pPr lvl="0"/>
            <a:r>
              <a:rPr lang="zh-CN" altLang="en-US" dirty="0"/>
              <a:t>改革开放</a:t>
            </a:r>
            <a:r>
              <a:rPr lang="en-US" altLang="zh-CN"/>
              <a:t>40</a:t>
            </a:r>
            <a:r>
              <a:rPr lang="zh-CN" altLang="en-US" dirty="0"/>
              <a:t>年来，我国成功实现了从高度集中的计划经济体制到充满活力的社会主义市场经济体制的伟大转变，经济社会发展呈现出了规模巨大、形态复杂的特点，对现有统计制度方法提出的新挑战。以我们广州为例，一方面，经济主体数量庞大，生死更替更为频繁、更加迅速，现行方法制度可适用性减弱；另一方面，企业组织结构日益复杂，跨界、融合、混营等新的生产形式和经济活动大量涌现，新经济活动、新发展动能层出不穷，混合所有制经济大量增加，新的统计方法制度更新较为滞后</a:t>
            </a:r>
            <a:r>
              <a:rPr lang="en-US" altLang="zh-CN"/>
              <a:t>,</a:t>
            </a:r>
            <a:r>
              <a:rPr lang="zh-CN" altLang="en-US" dirty="0"/>
              <a:t>新经济统计变成了统计“成长的烦恼”。面对这些深刻变化，最根本的应对办法就是加快变革统计制度方法。</a:t>
            </a:r>
            <a:endParaRPr lang="zh-CN" altLang="en-US" dirty="0"/>
          </a:p>
        </p:txBody>
      </p:sp>
      <p:sp>
        <p:nvSpPr>
          <p:cNvPr id="28675"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幻灯片图像占位符 1"/>
          <p:cNvSpPr>
            <a:spLocks noGrp="1" noRot="1" noChangeAspect="1"/>
          </p:cNvSpPr>
          <p:nvPr>
            <p:ph type="sldImg"/>
          </p:nvPr>
        </p:nvSpPr>
        <p:spPr>
          <a:ln>
            <a:solidFill>
              <a:srgbClr val="000000"/>
            </a:solidFill>
            <a:miter/>
          </a:ln>
        </p:spPr>
      </p:sp>
      <p:sp>
        <p:nvSpPr>
          <p:cNvPr id="30722" name="备注占位符 2"/>
          <p:cNvSpPr>
            <a:spLocks noGrp="1"/>
          </p:cNvSpPr>
          <p:nvPr>
            <p:ph type="body"/>
          </p:nvPr>
        </p:nvSpPr>
        <p:spPr>
          <a:noFill/>
          <a:ln>
            <a:noFill/>
          </a:ln>
        </p:spPr>
        <p:txBody>
          <a:bodyPr wrap="square" lIns="91440" tIns="45720" rIns="91440" bIns="45720" anchor="t"/>
          <a:p>
            <a:pPr lvl="0"/>
            <a:r>
              <a:rPr lang="zh-CN" altLang="en-US" dirty="0"/>
              <a:t>打个比方，有些部门由于工作需要，要另行开展自行设计的调查项目，按照规定，就要把这个项目报到同级统计局来审批。现在，国家和省里都在加强这方面的规范管理。如果不报过来，或者不及时报送，我们都将无法审批。</a:t>
            </a:r>
            <a:endParaRPr lang="zh-CN" altLang="en-US" dirty="0"/>
          </a:p>
        </p:txBody>
      </p:sp>
      <p:sp>
        <p:nvSpPr>
          <p:cNvPr id="30723"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幻灯片图像占位符 1"/>
          <p:cNvSpPr>
            <a:spLocks noGrp="1" noRot="1" noChangeAspect="1"/>
          </p:cNvSpPr>
          <p:nvPr>
            <p:ph type="sldImg"/>
          </p:nvPr>
        </p:nvSpPr>
        <p:spPr>
          <a:ln>
            <a:solidFill>
              <a:srgbClr val="000000"/>
            </a:solidFill>
            <a:miter/>
          </a:ln>
        </p:spPr>
      </p:sp>
      <p:sp>
        <p:nvSpPr>
          <p:cNvPr id="32770" name="备注占位符 2"/>
          <p:cNvSpPr>
            <a:spLocks noGrp="1"/>
          </p:cNvSpPr>
          <p:nvPr>
            <p:ph type="body"/>
          </p:nvPr>
        </p:nvSpPr>
        <p:spPr>
          <a:noFill/>
          <a:ln>
            <a:noFill/>
          </a:ln>
        </p:spPr>
        <p:txBody>
          <a:bodyPr wrap="square" lIns="91440" tIns="45720" rIns="91440" bIns="45720" anchor="t"/>
          <a:p>
            <a:pPr lvl="0"/>
            <a:r>
              <a:rPr lang="zh-CN" altLang="en-US" dirty="0"/>
              <a:t>第三，讲一讲“独立统计”。</a:t>
            </a:r>
            <a:endParaRPr lang="zh-CN" altLang="en-US" dirty="0"/>
          </a:p>
          <a:p>
            <a:pPr lvl="0"/>
            <a:endParaRPr lang="zh-CN" altLang="en-US" dirty="0"/>
          </a:p>
        </p:txBody>
      </p:sp>
      <p:sp>
        <p:nvSpPr>
          <p:cNvPr id="32771"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幻灯片图像占位符 1"/>
          <p:cNvSpPr>
            <a:spLocks noGrp="1" noRot="1" noChangeAspect="1"/>
          </p:cNvSpPr>
          <p:nvPr>
            <p:ph type="sldImg"/>
          </p:nvPr>
        </p:nvSpPr>
        <p:spPr>
          <a:ln>
            <a:solidFill>
              <a:srgbClr val="000000"/>
            </a:solidFill>
            <a:miter/>
          </a:ln>
        </p:spPr>
      </p:sp>
      <p:sp>
        <p:nvSpPr>
          <p:cNvPr id="34818" name="备注占位符 2"/>
          <p:cNvSpPr>
            <a:spLocks noGrp="1"/>
          </p:cNvSpPr>
          <p:nvPr>
            <p:ph type="body"/>
          </p:nvPr>
        </p:nvSpPr>
        <p:spPr>
          <a:noFill/>
          <a:ln>
            <a:noFill/>
          </a:ln>
        </p:spPr>
        <p:txBody>
          <a:bodyPr wrap="square" lIns="91440" tIns="45720" rIns="91440" bIns="45720" anchor="t"/>
          <a:p>
            <a:pPr lvl="0"/>
            <a:r>
              <a:rPr lang="zh-CN" altLang="en-US" dirty="0"/>
              <a:t>前面半句刚才已经解释过了，后面“不得直接作为对统计调查对象实施行政许可、行政处罚等具体行政行为的依据”等怎么理解？</a:t>
            </a:r>
            <a:endParaRPr lang="zh-CN" altLang="en-US" dirty="0"/>
          </a:p>
          <a:p>
            <a:pPr lvl="0"/>
            <a:r>
              <a:rPr lang="zh-CN" altLang="en-US" dirty="0"/>
              <a:t>举个例子：假如税务部门为了更好地完成征税任务，要求统计局提供个体数据用于税收比对，然后对于漏税部分进行行政处罚，这样的要求显然是不合适的。因为，一方面受</a:t>
            </a:r>
            <a:r>
              <a:rPr lang="en-US" altLang="zh-CN"/>
              <a:t>《</a:t>
            </a:r>
            <a:r>
              <a:rPr lang="zh-CN" altLang="en-US" dirty="0"/>
              <a:t>统计法</a:t>
            </a:r>
            <a:r>
              <a:rPr lang="en-US" altLang="zh-CN"/>
              <a:t>》</a:t>
            </a:r>
            <a:r>
              <a:rPr lang="zh-CN" altLang="en-US" dirty="0"/>
              <a:t>保密要求的限制，我们不允许提供个体数据；另一方面，统计局数据也不得直接作为税务等行政处罚等的依据。</a:t>
            </a:r>
            <a:endParaRPr lang="zh-CN" altLang="en-US" dirty="0"/>
          </a:p>
          <a:p>
            <a:pPr lvl="0"/>
            <a:endParaRPr lang="zh-CN" altLang="en-US" dirty="0"/>
          </a:p>
        </p:txBody>
      </p:sp>
      <p:sp>
        <p:nvSpPr>
          <p:cNvPr id="34819"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幻灯片图像占位符 1"/>
          <p:cNvSpPr>
            <a:spLocks noGrp="1" noRot="1" noChangeAspect="1"/>
          </p:cNvSpPr>
          <p:nvPr>
            <p:ph type="sldImg"/>
          </p:nvPr>
        </p:nvSpPr>
        <p:spPr>
          <a:ln>
            <a:solidFill>
              <a:srgbClr val="000000"/>
            </a:solidFill>
            <a:miter/>
          </a:ln>
        </p:spPr>
      </p:sp>
      <p:sp>
        <p:nvSpPr>
          <p:cNvPr id="36866" name="备注占位符 2"/>
          <p:cNvSpPr>
            <a:spLocks noGrp="1"/>
          </p:cNvSpPr>
          <p:nvPr>
            <p:ph type="body"/>
          </p:nvPr>
        </p:nvSpPr>
        <p:spPr>
          <a:noFill/>
          <a:ln>
            <a:noFill/>
          </a:ln>
        </p:spPr>
        <p:txBody>
          <a:bodyPr wrap="square" lIns="91440" tIns="45720" rIns="91440" bIns="45720" anchor="t"/>
          <a:p>
            <a:pPr lvl="0"/>
            <a:r>
              <a:rPr lang="zh-CN" altLang="en-US" dirty="0"/>
              <a:t>前面半句刚才已经解释过了，后面“不得直接作为对统计调查对象实施行政许可、行政处罚等具体行政行为的依据”等怎么理解？</a:t>
            </a:r>
            <a:endParaRPr lang="zh-CN" altLang="en-US" dirty="0"/>
          </a:p>
          <a:p>
            <a:pPr lvl="0"/>
            <a:r>
              <a:rPr lang="zh-CN" altLang="en-US" dirty="0"/>
              <a:t>举个例子：假如税务部门为了更好地完成征税任务，要求统计局提供个体数据用于税收比对，然后对于漏税部分进行行政处罚，这样的要求显然是不合适的。因为，一方面受</a:t>
            </a:r>
            <a:r>
              <a:rPr lang="en-US" altLang="zh-CN"/>
              <a:t>《</a:t>
            </a:r>
            <a:r>
              <a:rPr lang="zh-CN" altLang="en-US" dirty="0"/>
              <a:t>统计法</a:t>
            </a:r>
            <a:r>
              <a:rPr lang="en-US" altLang="zh-CN"/>
              <a:t>》</a:t>
            </a:r>
            <a:r>
              <a:rPr lang="zh-CN" altLang="en-US" dirty="0"/>
              <a:t>保密要求的限制，我们不允许提供个体数据；另一方面，统计局数据也不得直接作为税务等行政处罚等的依据。</a:t>
            </a:r>
            <a:endParaRPr lang="zh-CN" altLang="en-US" dirty="0"/>
          </a:p>
          <a:p>
            <a:pPr lvl="0"/>
            <a:endParaRPr lang="zh-CN" altLang="en-US" dirty="0"/>
          </a:p>
        </p:txBody>
      </p:sp>
      <p:sp>
        <p:nvSpPr>
          <p:cNvPr id="36867"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p:cNvSpPr>
          <p:nvPr>
            <p:ph type="sldImg"/>
          </p:nvPr>
        </p:nvSpPr>
        <p:spPr>
          <a:ln>
            <a:solidFill>
              <a:srgbClr val="000000"/>
            </a:solidFill>
            <a:miter/>
          </a:ln>
        </p:spPr>
      </p:sp>
      <p:sp>
        <p:nvSpPr>
          <p:cNvPr id="74754" name="备注占位符 2"/>
          <p:cNvSpPr>
            <a:spLocks noGrp="1"/>
          </p:cNvSpPr>
          <p:nvPr>
            <p:ph type="body"/>
          </p:nvPr>
        </p:nvSpPr>
        <p:spPr>
          <a:noFill/>
          <a:ln>
            <a:noFill/>
          </a:ln>
        </p:spPr>
        <p:txBody>
          <a:bodyPr wrap="square" lIns="91440" tIns="45720" rIns="91440" bIns="45720" anchor="t"/>
          <a:p>
            <a:pPr lvl="0">
              <a:spcBef>
                <a:spcPct val="0"/>
              </a:spcBef>
            </a:pPr>
            <a:endParaRPr lang="zh-CN" altLang="en-US" dirty="0"/>
          </a:p>
        </p:txBody>
      </p:sp>
      <p:sp>
        <p:nvSpPr>
          <p:cNvPr id="74755"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幻灯片图像占位符 1"/>
          <p:cNvSpPr>
            <a:spLocks noGrp="1" noRot="1" noChangeAspect="1"/>
          </p:cNvSpPr>
          <p:nvPr>
            <p:ph type="sldImg"/>
          </p:nvPr>
        </p:nvSpPr>
        <p:spPr>
          <a:ln>
            <a:solidFill>
              <a:srgbClr val="000000"/>
            </a:solidFill>
            <a:miter/>
          </a:ln>
        </p:spPr>
      </p:sp>
      <p:sp>
        <p:nvSpPr>
          <p:cNvPr id="38914" name="备注占位符 2"/>
          <p:cNvSpPr>
            <a:spLocks noGrp="1"/>
          </p:cNvSpPr>
          <p:nvPr>
            <p:ph type="body"/>
          </p:nvPr>
        </p:nvSpPr>
        <p:spPr>
          <a:noFill/>
          <a:ln>
            <a:noFill/>
          </a:ln>
        </p:spPr>
        <p:txBody>
          <a:bodyPr wrap="square" lIns="91440" tIns="45720" rIns="91440" bIns="45720" anchor="t"/>
          <a:p>
            <a:pPr lvl="0"/>
            <a:r>
              <a:rPr lang="zh-CN" altLang="en-US" dirty="0"/>
              <a:t>党的十八大以来，中央领导同志多次对统计工作作出重要批示指示。其中，习近平总书记对统计工作的重要讲话、指示和批示共有</a:t>
            </a:r>
            <a:r>
              <a:rPr lang="en-US" altLang="zh-CN"/>
              <a:t>17</a:t>
            </a:r>
            <a:r>
              <a:rPr lang="zh-CN" altLang="en-US" dirty="0"/>
              <a:t>次，李克强总理是</a:t>
            </a:r>
            <a:r>
              <a:rPr lang="en-US" altLang="zh-CN"/>
              <a:t>114</a:t>
            </a:r>
            <a:r>
              <a:rPr lang="zh-CN" altLang="en-US" dirty="0"/>
              <a:t>次。习近平总书记把抓好统计工作提升到了党中央治国理政的高度，他说：“统计弄虚作假不仅误导决策，更会透支党和政府的公信力，是西方国家唱空中国的理由，我们要从治国理政、党风政风的高度来遏制数字上的腐败。”</a:t>
            </a:r>
            <a:endParaRPr lang="zh-CN" altLang="en-US" dirty="0"/>
          </a:p>
          <a:p>
            <a:pPr lvl="0"/>
            <a:r>
              <a:rPr lang="zh-CN" altLang="en-US" dirty="0"/>
              <a:t>那么，要想遏制数字上的腐败，首先就得保证统计的独立性。这就是我要讲的“独立统计”。</a:t>
            </a:r>
            <a:endParaRPr lang="zh-CN" altLang="en-US" dirty="0"/>
          </a:p>
          <a:p>
            <a:pPr lvl="0"/>
            <a:r>
              <a:rPr lang="zh-CN" altLang="en-US" dirty="0"/>
              <a:t>“独立统计”，指的就是统计数据采集、生产、公布和监督执法的全过程都要求是独立不受干扰。</a:t>
            </a:r>
            <a:endParaRPr lang="zh-CN" altLang="en-US" dirty="0"/>
          </a:p>
          <a:p>
            <a:pPr lvl="0"/>
            <a:endParaRPr lang="zh-CN" altLang="en-US" dirty="0"/>
          </a:p>
          <a:p>
            <a:pPr lvl="0"/>
            <a:endParaRPr lang="zh-CN" altLang="en-US" dirty="0"/>
          </a:p>
          <a:p>
            <a:pPr lvl="0"/>
            <a:endParaRPr lang="zh-CN" altLang="en-US" dirty="0"/>
          </a:p>
          <a:p>
            <a:pPr lvl="0"/>
            <a:endParaRPr lang="zh-CN" altLang="en-US" dirty="0"/>
          </a:p>
        </p:txBody>
      </p:sp>
      <p:sp>
        <p:nvSpPr>
          <p:cNvPr id="38915"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幻灯片图像占位符 1"/>
          <p:cNvSpPr>
            <a:spLocks noGrp="1" noRot="1" noChangeAspect="1"/>
          </p:cNvSpPr>
          <p:nvPr>
            <p:ph type="sldImg"/>
          </p:nvPr>
        </p:nvSpPr>
        <p:spPr>
          <a:ln>
            <a:solidFill>
              <a:srgbClr val="000000"/>
            </a:solidFill>
            <a:miter/>
          </a:ln>
        </p:spPr>
      </p:sp>
      <p:sp>
        <p:nvSpPr>
          <p:cNvPr id="40962" name="备注占位符 2"/>
          <p:cNvSpPr>
            <a:spLocks noGrp="1"/>
          </p:cNvSpPr>
          <p:nvPr>
            <p:ph type="body"/>
          </p:nvPr>
        </p:nvSpPr>
        <p:spPr>
          <a:noFill/>
          <a:ln>
            <a:noFill/>
          </a:ln>
        </p:spPr>
        <p:txBody>
          <a:bodyPr wrap="square" lIns="91440" tIns="45720" rIns="91440" bIns="45720" anchor="t"/>
          <a:p>
            <a:pPr lvl="0"/>
            <a:r>
              <a:rPr lang="zh-CN" altLang="en-US" dirty="0"/>
              <a:t>那么，关于“独立统计”，有哪些雷区需要防范呢？国家统计局制定的</a:t>
            </a:r>
            <a:r>
              <a:rPr lang="en-US" altLang="zh-CN"/>
              <a:t>《</a:t>
            </a:r>
            <a:r>
              <a:rPr lang="zh-CN" altLang="en-US" dirty="0"/>
              <a:t>关于建立领导干部违规干预统计工作记录制度的办法</a:t>
            </a:r>
            <a:r>
              <a:rPr lang="en-US" altLang="zh-CN"/>
              <a:t>》</a:t>
            </a:r>
            <a:r>
              <a:rPr lang="zh-CN" altLang="en-US" dirty="0"/>
              <a:t>中，明确了领导干部干预统计的</a:t>
            </a:r>
            <a:r>
              <a:rPr lang="zh-CN" altLang="en-US" b="1" dirty="0"/>
              <a:t>九种情形</a:t>
            </a:r>
            <a:r>
              <a:rPr lang="zh-CN" altLang="en-US" dirty="0"/>
              <a:t>，我们一起来了解下：</a:t>
            </a:r>
            <a:endParaRPr lang="zh-CN" altLang="en-US" dirty="0"/>
          </a:p>
          <a:p>
            <a:pPr lvl="0"/>
            <a:endParaRPr lang="zh-CN" altLang="en-US" dirty="0"/>
          </a:p>
        </p:txBody>
      </p:sp>
      <p:sp>
        <p:nvSpPr>
          <p:cNvPr id="40963"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幻灯片图像占位符 1"/>
          <p:cNvSpPr>
            <a:spLocks noGrp="1" noRot="1" noChangeAspect="1"/>
          </p:cNvSpPr>
          <p:nvPr>
            <p:ph type="sldImg"/>
          </p:nvPr>
        </p:nvSpPr>
        <p:spPr>
          <a:ln>
            <a:solidFill>
              <a:srgbClr val="000000"/>
            </a:solidFill>
            <a:miter/>
          </a:ln>
        </p:spPr>
      </p:sp>
      <p:sp>
        <p:nvSpPr>
          <p:cNvPr id="43010" name="备注占位符 2"/>
          <p:cNvSpPr>
            <a:spLocks noGrp="1"/>
          </p:cNvSpPr>
          <p:nvPr>
            <p:ph type="body"/>
          </p:nvPr>
        </p:nvSpPr>
        <p:spPr>
          <a:noFill/>
          <a:ln>
            <a:noFill/>
          </a:ln>
        </p:spPr>
        <p:txBody>
          <a:bodyPr wrap="square" lIns="91440" tIns="45720" rIns="91440" bIns="45720" anchor="t"/>
          <a:p>
            <a:pPr lvl="0"/>
            <a:endParaRPr lang="zh-CN" altLang="en-US" dirty="0"/>
          </a:p>
        </p:txBody>
      </p:sp>
      <p:sp>
        <p:nvSpPr>
          <p:cNvPr id="43011"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幻灯片图像占位符 1"/>
          <p:cNvSpPr>
            <a:spLocks noGrp="1" noRot="1" noChangeAspect="1"/>
          </p:cNvSpPr>
          <p:nvPr>
            <p:ph type="sldImg"/>
          </p:nvPr>
        </p:nvSpPr>
        <p:spPr>
          <a:ln>
            <a:solidFill>
              <a:srgbClr val="000000"/>
            </a:solidFill>
            <a:miter/>
          </a:ln>
        </p:spPr>
      </p:sp>
      <p:sp>
        <p:nvSpPr>
          <p:cNvPr id="45058" name="备注占位符 2"/>
          <p:cNvSpPr>
            <a:spLocks noGrp="1"/>
          </p:cNvSpPr>
          <p:nvPr>
            <p:ph type="body"/>
          </p:nvPr>
        </p:nvSpPr>
        <p:spPr>
          <a:noFill/>
          <a:ln>
            <a:noFill/>
          </a:ln>
        </p:spPr>
        <p:txBody>
          <a:bodyPr wrap="square" lIns="91440" tIns="45720" rIns="91440" bIns="45720" anchor="t"/>
          <a:p>
            <a:pPr lvl="0"/>
            <a:r>
              <a:rPr lang="zh-CN" altLang="en-US" dirty="0"/>
              <a:t>第四，讲一讲“诚信统计”。</a:t>
            </a:r>
            <a:endParaRPr lang="zh-CN" altLang="en-US" dirty="0"/>
          </a:p>
          <a:p>
            <a:pPr lvl="0"/>
            <a:endParaRPr lang="zh-CN" altLang="en-US" dirty="0"/>
          </a:p>
        </p:txBody>
      </p:sp>
      <p:sp>
        <p:nvSpPr>
          <p:cNvPr id="45059"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p:cNvSpPr>
          <p:nvPr>
            <p:ph type="sldImg"/>
          </p:nvPr>
        </p:nvSpPr>
        <p:spPr>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p>
            <a:pPr lvl="0"/>
            <a:r>
              <a:rPr lang="zh-CN" altLang="en-US" dirty="0"/>
              <a:t>说到“诚信统计”，大家很自然地会想到统计者和被统计者都要讲诚信，这个诚信最终体现在数据的真实上。现在，我要强调的“诚信统计”，除了确保数据真实外，还要确保统计者与被统计者之间的诚信。对此，</a:t>
            </a:r>
            <a:r>
              <a:rPr lang="en-US" altLang="zh-CN"/>
              <a:t>《</a:t>
            </a:r>
            <a:r>
              <a:rPr lang="zh-CN" altLang="en-US" dirty="0"/>
              <a:t>实施条例</a:t>
            </a:r>
            <a:r>
              <a:rPr lang="en-US" altLang="zh-CN"/>
              <a:t>》</a:t>
            </a:r>
            <a:r>
              <a:rPr lang="zh-CN" altLang="en-US" dirty="0"/>
              <a:t>强调了三点要求，我称之为三个“自觉”。</a:t>
            </a:r>
            <a:endParaRPr lang="zh-CN" altLang="en-US" dirty="0"/>
          </a:p>
          <a:p>
            <a:pPr lvl="0"/>
            <a:endParaRPr lang="zh-CN" altLang="en-US" dirty="0"/>
          </a:p>
        </p:txBody>
      </p:sp>
      <p:sp>
        <p:nvSpPr>
          <p:cNvPr id="47107"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a:ln>
            <a:solidFill>
              <a:srgbClr val="000000"/>
            </a:solidFill>
            <a:miter/>
          </a:ln>
        </p:spPr>
      </p:sp>
      <p:sp>
        <p:nvSpPr>
          <p:cNvPr id="49154" name="备注占位符 2"/>
          <p:cNvSpPr>
            <a:spLocks noGrp="1"/>
          </p:cNvSpPr>
          <p:nvPr>
            <p:ph type="body"/>
          </p:nvPr>
        </p:nvSpPr>
        <p:spPr>
          <a:noFill/>
          <a:ln>
            <a:noFill/>
          </a:ln>
        </p:spPr>
        <p:txBody>
          <a:bodyPr wrap="square" lIns="91440" tIns="45720" rIns="91440" bIns="45720" anchor="t"/>
          <a:p>
            <a:pPr lvl="0"/>
            <a:r>
              <a:rPr lang="zh-CN" altLang="en-US" dirty="0"/>
              <a:t>。</a:t>
            </a:r>
            <a:endParaRPr lang="zh-CN" altLang="en-US" dirty="0"/>
          </a:p>
          <a:p>
            <a:pPr lvl="0"/>
            <a:endParaRPr lang="zh-CN" altLang="en-US" dirty="0"/>
          </a:p>
        </p:txBody>
      </p:sp>
      <p:sp>
        <p:nvSpPr>
          <p:cNvPr id="49155"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幻灯片图像占位符 1"/>
          <p:cNvSpPr>
            <a:spLocks noGrp="1" noRot="1" noChangeAspect="1"/>
          </p:cNvSpPr>
          <p:nvPr>
            <p:ph type="sldImg"/>
          </p:nvPr>
        </p:nvSpPr>
        <p:spPr>
          <a:ln>
            <a:solidFill>
              <a:srgbClr val="000000"/>
            </a:solidFill>
            <a:miter/>
          </a:ln>
        </p:spPr>
      </p:sp>
      <p:sp>
        <p:nvSpPr>
          <p:cNvPr id="51202" name="备注占位符 2"/>
          <p:cNvSpPr>
            <a:spLocks noGrp="1"/>
          </p:cNvSpPr>
          <p:nvPr>
            <p:ph type="body"/>
          </p:nvPr>
        </p:nvSpPr>
        <p:spPr>
          <a:noFill/>
          <a:ln>
            <a:noFill/>
          </a:ln>
        </p:spPr>
        <p:txBody>
          <a:bodyPr wrap="square" lIns="91440" tIns="45720" rIns="91440" bIns="45720" anchor="t"/>
          <a:p>
            <a:pPr lvl="0"/>
            <a:r>
              <a:rPr lang="zh-CN" altLang="en-US" dirty="0"/>
              <a:t>前面半句刚才已经解释过了，后面“不得直接作为对统计调查对象实施行政许可、行政处罚等具体行政行为的依据”等怎么理解？</a:t>
            </a:r>
            <a:endParaRPr lang="zh-CN" altLang="en-US" dirty="0"/>
          </a:p>
          <a:p>
            <a:pPr lvl="0"/>
            <a:r>
              <a:rPr lang="zh-CN" altLang="en-US" dirty="0"/>
              <a:t>举个例子：假如税务部门为了更好地完成征税任务，要求统计局提供个体数据用于税收比对，然后对于漏税部分进行行政处罚，这样的要求显然是不合适的。因为，一方面受</a:t>
            </a:r>
            <a:r>
              <a:rPr lang="en-US" altLang="zh-CN"/>
              <a:t>《</a:t>
            </a:r>
            <a:r>
              <a:rPr lang="zh-CN" altLang="en-US" dirty="0"/>
              <a:t>统计法</a:t>
            </a:r>
            <a:r>
              <a:rPr lang="en-US" altLang="zh-CN"/>
              <a:t>》</a:t>
            </a:r>
            <a:r>
              <a:rPr lang="zh-CN" altLang="en-US" dirty="0"/>
              <a:t>保密要求的限制，我们不允许提供个体数据；另一方面，统计局数据也不得直接作为税务等行政处罚等的依据。</a:t>
            </a:r>
            <a:endParaRPr lang="zh-CN" altLang="en-US" dirty="0"/>
          </a:p>
          <a:p>
            <a:pPr lvl="0"/>
            <a:endParaRPr lang="zh-CN" altLang="en-US" dirty="0"/>
          </a:p>
        </p:txBody>
      </p:sp>
      <p:sp>
        <p:nvSpPr>
          <p:cNvPr id="51203"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幻灯片图像占位符 1"/>
          <p:cNvSpPr>
            <a:spLocks noGrp="1" noRot="1" noChangeAspect="1"/>
          </p:cNvSpPr>
          <p:nvPr>
            <p:ph type="sldImg"/>
          </p:nvPr>
        </p:nvSpPr>
        <p:spPr>
          <a:ln>
            <a:solidFill>
              <a:srgbClr val="000000"/>
            </a:solidFill>
            <a:miter/>
          </a:ln>
        </p:spPr>
      </p:sp>
      <p:sp>
        <p:nvSpPr>
          <p:cNvPr id="53250" name="备注占位符 2"/>
          <p:cNvSpPr>
            <a:spLocks noGrp="1"/>
          </p:cNvSpPr>
          <p:nvPr>
            <p:ph type="body"/>
          </p:nvPr>
        </p:nvSpPr>
        <p:spPr>
          <a:noFill/>
          <a:ln>
            <a:noFill/>
          </a:ln>
        </p:spPr>
        <p:txBody>
          <a:bodyPr wrap="square" lIns="91440" tIns="45720" rIns="91440" bIns="45720" anchor="t"/>
          <a:p>
            <a:pPr lvl="0"/>
            <a:r>
              <a:rPr lang="zh-CN" altLang="en-US" dirty="0"/>
              <a:t>前面半句刚才已经解释过了，后面“不得直接作为对统计调查对象实施行政许可、行政处罚等具体行政行为的依据”等怎么理解？</a:t>
            </a:r>
            <a:endParaRPr lang="zh-CN" altLang="en-US" dirty="0"/>
          </a:p>
          <a:p>
            <a:pPr lvl="0"/>
            <a:r>
              <a:rPr lang="zh-CN" altLang="en-US" dirty="0"/>
              <a:t>举个例子：假如税务部门为了更好地完成征税任务，要求统计局提供个体数据用于税收比对，然后对于漏税部分进行行政处罚，这样的要求显然是不合适的。因为，一方面受</a:t>
            </a:r>
            <a:r>
              <a:rPr lang="en-US" altLang="zh-CN"/>
              <a:t>《</a:t>
            </a:r>
            <a:r>
              <a:rPr lang="zh-CN" altLang="en-US" dirty="0"/>
              <a:t>统计法</a:t>
            </a:r>
            <a:r>
              <a:rPr lang="en-US" altLang="zh-CN"/>
              <a:t>》</a:t>
            </a:r>
            <a:r>
              <a:rPr lang="zh-CN" altLang="en-US" dirty="0"/>
              <a:t>保密要求的限制，我们不允许提供个体数据；另一方面，统计局数据也不得直接作为税务等行政处罚等的依据。</a:t>
            </a:r>
            <a:endParaRPr lang="zh-CN" altLang="en-US" dirty="0"/>
          </a:p>
          <a:p>
            <a:pPr lvl="0"/>
            <a:endParaRPr lang="zh-CN" altLang="en-US" dirty="0"/>
          </a:p>
        </p:txBody>
      </p:sp>
      <p:sp>
        <p:nvSpPr>
          <p:cNvPr id="53251"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幻灯片图像占位符 1"/>
          <p:cNvSpPr>
            <a:spLocks noGrp="1" noRot="1" noChangeAspect="1"/>
          </p:cNvSpPr>
          <p:nvPr>
            <p:ph type="sldImg"/>
          </p:nvPr>
        </p:nvSpPr>
        <p:spPr>
          <a:ln>
            <a:solidFill>
              <a:srgbClr val="000000"/>
            </a:solidFill>
            <a:miter/>
          </a:ln>
        </p:spPr>
      </p:sp>
      <p:sp>
        <p:nvSpPr>
          <p:cNvPr id="55298" name="备注占位符 2"/>
          <p:cNvSpPr>
            <a:spLocks noGrp="1"/>
          </p:cNvSpPr>
          <p:nvPr>
            <p:ph type="body"/>
          </p:nvPr>
        </p:nvSpPr>
        <p:spPr>
          <a:noFill/>
          <a:ln>
            <a:noFill/>
          </a:ln>
        </p:spPr>
        <p:txBody>
          <a:bodyPr wrap="square" lIns="91440" tIns="45720" rIns="91440" bIns="45720" anchor="t"/>
          <a:p>
            <a:pPr lvl="0"/>
            <a:r>
              <a:rPr lang="zh-CN" altLang="en-US" dirty="0"/>
              <a:t>前面半句刚才已经解释过了，后面“不得直接作为对统计调查对象实施行政许可、行政处罚等具体行政行为的依据”等怎么理解？</a:t>
            </a:r>
            <a:endParaRPr lang="zh-CN" altLang="en-US" dirty="0"/>
          </a:p>
          <a:p>
            <a:pPr lvl="0"/>
            <a:r>
              <a:rPr lang="zh-CN" altLang="en-US" dirty="0"/>
              <a:t>举个例子：假如税务部门为了更好地完成征税任务，要求统计局提供个体数据用于税收比对，然后对于漏税部分进行行政处罚，这样的要求显然是不合适的。因为，一方面受</a:t>
            </a:r>
            <a:r>
              <a:rPr lang="en-US" altLang="zh-CN"/>
              <a:t>《</a:t>
            </a:r>
            <a:r>
              <a:rPr lang="zh-CN" altLang="en-US" dirty="0"/>
              <a:t>统计法</a:t>
            </a:r>
            <a:r>
              <a:rPr lang="en-US" altLang="zh-CN"/>
              <a:t>》</a:t>
            </a:r>
            <a:r>
              <a:rPr lang="zh-CN" altLang="en-US" dirty="0"/>
              <a:t>保密要求的限制，我们不允许提供个体数据；另一方面，统计局数据也不得直接作为税务等行政处罚等的依据。</a:t>
            </a:r>
            <a:endParaRPr lang="zh-CN" altLang="en-US" dirty="0"/>
          </a:p>
          <a:p>
            <a:pPr lvl="0"/>
            <a:endParaRPr lang="zh-CN" altLang="en-US" dirty="0"/>
          </a:p>
        </p:txBody>
      </p:sp>
      <p:sp>
        <p:nvSpPr>
          <p:cNvPr id="55299"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幻灯片图像占位符 1"/>
          <p:cNvSpPr>
            <a:spLocks noGrp="1" noRot="1" noChangeAspect="1"/>
          </p:cNvSpPr>
          <p:nvPr>
            <p:ph type="sldImg"/>
          </p:nvPr>
        </p:nvSpPr>
        <p:spPr>
          <a:ln>
            <a:solidFill>
              <a:srgbClr val="000000"/>
            </a:solidFill>
            <a:miter/>
          </a:ln>
        </p:spPr>
      </p:sp>
      <p:sp>
        <p:nvSpPr>
          <p:cNvPr id="57346" name="备注占位符 2"/>
          <p:cNvSpPr>
            <a:spLocks noGrp="1"/>
          </p:cNvSpPr>
          <p:nvPr>
            <p:ph type="body"/>
          </p:nvPr>
        </p:nvSpPr>
        <p:spPr>
          <a:noFill/>
          <a:ln>
            <a:noFill/>
          </a:ln>
        </p:spPr>
        <p:txBody>
          <a:bodyPr wrap="square" lIns="91440" tIns="45720" rIns="91440" bIns="45720" anchor="t"/>
          <a:p>
            <a:pPr lvl="0"/>
            <a:r>
              <a:rPr lang="zh-CN" altLang="en-US" dirty="0"/>
              <a:t>关于这两点，我在工作中有明显的感触。我们在推进宏观数据库建设过程中，碰到了两种典型情况。第一种是，向有些部门要数据时，部门自己不清楚反倒问我们要，后来我们了解了下，这些部门存在统计人员不稳定、新老人员移交程序不健全等问题，使得统计资料保存不到位，从而导致部分数据缺失。第二种情况是，有些部门提供的数据，相互之间出现“打架”现象，不仅不同处室之间提供的不一致，甚至同一个人隔一段时间数据就不一样了，说明部门的综合统计力量总体还是比较薄弱的。现在我们狠抓应统尽统，不仅要防漏统、漏报，还要防乱统、乱报，因此源头把关很重要。</a:t>
            </a:r>
            <a:endParaRPr lang="zh-CN" altLang="en-US" dirty="0"/>
          </a:p>
        </p:txBody>
      </p:sp>
      <p:sp>
        <p:nvSpPr>
          <p:cNvPr id="57347"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p:cNvSpPr>
          <p:nvPr>
            <p:ph type="sldImg"/>
          </p:nvPr>
        </p:nvSpPr>
        <p:spPr>
          <a:ln>
            <a:solidFill>
              <a:srgbClr val="000000"/>
            </a:solidFill>
            <a:miter/>
          </a:ln>
        </p:spPr>
      </p:sp>
      <p:sp>
        <p:nvSpPr>
          <p:cNvPr id="74754" name="备注占位符 2"/>
          <p:cNvSpPr>
            <a:spLocks noGrp="1"/>
          </p:cNvSpPr>
          <p:nvPr>
            <p:ph type="body"/>
          </p:nvPr>
        </p:nvSpPr>
        <p:spPr>
          <a:noFill/>
          <a:ln>
            <a:noFill/>
          </a:ln>
        </p:spPr>
        <p:txBody>
          <a:bodyPr wrap="square" lIns="91440" tIns="45720" rIns="91440" bIns="45720" anchor="t"/>
          <a:p>
            <a:pPr lvl="0">
              <a:spcBef>
                <a:spcPct val="0"/>
              </a:spcBef>
            </a:pPr>
            <a:endParaRPr lang="zh-CN" altLang="en-US" dirty="0"/>
          </a:p>
        </p:txBody>
      </p:sp>
      <p:sp>
        <p:nvSpPr>
          <p:cNvPr id="74755"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幻灯片图像占位符 1"/>
          <p:cNvSpPr>
            <a:spLocks noGrp="1" noRot="1" noChangeAspect="1"/>
          </p:cNvSpPr>
          <p:nvPr>
            <p:ph type="sldImg"/>
          </p:nvPr>
        </p:nvSpPr>
        <p:spPr>
          <a:ln>
            <a:solidFill>
              <a:srgbClr val="000000"/>
            </a:solidFill>
            <a:miter/>
          </a:ln>
        </p:spPr>
      </p:sp>
      <p:sp>
        <p:nvSpPr>
          <p:cNvPr id="59394" name="备注占位符 2"/>
          <p:cNvSpPr>
            <a:spLocks noGrp="1"/>
          </p:cNvSpPr>
          <p:nvPr>
            <p:ph type="body"/>
          </p:nvPr>
        </p:nvSpPr>
        <p:spPr>
          <a:noFill/>
          <a:ln>
            <a:noFill/>
          </a:ln>
        </p:spPr>
        <p:txBody>
          <a:bodyPr wrap="square" lIns="91440" tIns="45720" rIns="91440" bIns="45720" anchor="t"/>
          <a:p>
            <a:pPr lvl="0"/>
            <a:r>
              <a:rPr lang="zh-CN" altLang="en-US" dirty="0">
                <a:ea typeface="楷体_GB2312" panose="02010609030101010101" pitchFamily="49" charset="-122"/>
              </a:rPr>
              <a:t>这两年，我们大力推进宏观经济数据库建设，目的就是为了推进这种共享。数据是统计部门的核心产品，我们很乐意提供这方面的统计服务。但是，有些数据是</a:t>
            </a:r>
            <a:r>
              <a:rPr lang="en-US" altLang="zh-CN">
                <a:ea typeface="楷体_GB2312" panose="02010609030101010101" pitchFamily="49" charset="-122"/>
              </a:rPr>
              <a:t>《</a:t>
            </a:r>
            <a:r>
              <a:rPr lang="zh-CN" altLang="en-US" dirty="0">
                <a:ea typeface="楷体_GB2312" panose="02010609030101010101" pitchFamily="49" charset="-122"/>
              </a:rPr>
              <a:t>统计法</a:t>
            </a:r>
            <a:r>
              <a:rPr lang="en-US" altLang="zh-CN">
                <a:ea typeface="楷体_GB2312" panose="02010609030101010101" pitchFamily="49" charset="-122"/>
              </a:rPr>
              <a:t>》</a:t>
            </a:r>
            <a:r>
              <a:rPr lang="zh-CN" altLang="en-US" dirty="0">
                <a:ea typeface="楷体_GB2312" panose="02010609030101010101" pitchFamily="49" charset="-122"/>
              </a:rPr>
              <a:t>所明文规定需要严格保密的，我们就要小心谨慎地对待它。有些部门可能不大了解统计法，向我索要个体数据。其实，我是能理解的，毕竟在全市大局工作面前，我们都是一家人，大家都是为了工作。但是法律有它的权威性，首先我们得在原则上维护它，其次我们再考虑在这个尺度里是否还有灵活性。</a:t>
            </a:r>
            <a:endParaRPr lang="zh-CN" altLang="en-US" dirty="0">
              <a:ea typeface="楷体_GB2312" panose="02010609030101010101" pitchFamily="49" charset="-122"/>
            </a:endParaRPr>
          </a:p>
        </p:txBody>
      </p:sp>
      <p:sp>
        <p:nvSpPr>
          <p:cNvPr id="59395"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幻灯片图像占位符 1"/>
          <p:cNvSpPr>
            <a:spLocks noGrp="1" noRot="1" noChangeAspect="1"/>
          </p:cNvSpPr>
          <p:nvPr>
            <p:ph type="sldImg"/>
          </p:nvPr>
        </p:nvSpPr>
        <p:spPr>
          <a:ln>
            <a:solidFill>
              <a:srgbClr val="000000"/>
            </a:solidFill>
            <a:miter/>
          </a:ln>
        </p:spPr>
      </p:sp>
      <p:sp>
        <p:nvSpPr>
          <p:cNvPr id="59394" name="备注占位符 2"/>
          <p:cNvSpPr>
            <a:spLocks noGrp="1"/>
          </p:cNvSpPr>
          <p:nvPr>
            <p:ph type="body"/>
          </p:nvPr>
        </p:nvSpPr>
        <p:spPr>
          <a:noFill/>
          <a:ln>
            <a:noFill/>
          </a:ln>
        </p:spPr>
        <p:txBody>
          <a:bodyPr wrap="square" lIns="91440" tIns="45720" rIns="91440" bIns="45720" anchor="t"/>
          <a:p>
            <a:pPr lvl="0"/>
            <a:endParaRPr lang="zh-CN" altLang="en-US" dirty="0">
              <a:ea typeface="楷体_GB2312" panose="02010609030101010101" pitchFamily="49" charset="-122"/>
            </a:endParaRPr>
          </a:p>
        </p:txBody>
      </p:sp>
      <p:sp>
        <p:nvSpPr>
          <p:cNvPr id="59395"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幻灯片图像占位符 1"/>
          <p:cNvSpPr>
            <a:spLocks noGrp="1" noRot="1" noChangeAspect="1"/>
          </p:cNvSpPr>
          <p:nvPr>
            <p:ph type="sldImg"/>
          </p:nvPr>
        </p:nvSpPr>
        <p:spPr>
          <a:ln>
            <a:solidFill>
              <a:srgbClr val="000000"/>
            </a:solidFill>
            <a:miter/>
          </a:ln>
        </p:spPr>
      </p:sp>
      <p:sp>
        <p:nvSpPr>
          <p:cNvPr id="40962" name="备注占位符 2"/>
          <p:cNvSpPr>
            <a:spLocks noGrp="1"/>
          </p:cNvSpPr>
          <p:nvPr>
            <p:ph type="body"/>
          </p:nvPr>
        </p:nvSpPr>
        <p:spPr>
          <a:noFill/>
          <a:ln>
            <a:noFill/>
          </a:ln>
        </p:spPr>
        <p:txBody>
          <a:bodyPr wrap="square" lIns="91440" tIns="45720" rIns="91440" bIns="45720" anchor="t"/>
          <a:p>
            <a:pPr lvl="0"/>
            <a:r>
              <a:rPr lang="zh-CN" altLang="en-US" dirty="0"/>
              <a:t>那么，关于“独立统计”，有哪些雷区需要防范呢？国家统计局制定的</a:t>
            </a:r>
            <a:r>
              <a:rPr lang="en-US" altLang="zh-CN"/>
              <a:t>《</a:t>
            </a:r>
            <a:r>
              <a:rPr lang="zh-CN" altLang="en-US" dirty="0"/>
              <a:t>关于建立领导干部违规干预统计工作记录制度的办法</a:t>
            </a:r>
            <a:r>
              <a:rPr lang="en-US" altLang="zh-CN"/>
              <a:t>》</a:t>
            </a:r>
            <a:r>
              <a:rPr lang="zh-CN" altLang="en-US" dirty="0"/>
              <a:t>中，明确了领导干部干预统计的</a:t>
            </a:r>
            <a:r>
              <a:rPr lang="zh-CN" altLang="en-US" b="1" dirty="0"/>
              <a:t>九种情形</a:t>
            </a:r>
            <a:r>
              <a:rPr lang="zh-CN" altLang="en-US" dirty="0"/>
              <a:t>，我们一起来了解下：</a:t>
            </a:r>
            <a:endParaRPr lang="zh-CN" altLang="en-US" dirty="0"/>
          </a:p>
          <a:p>
            <a:pPr lvl="0"/>
            <a:endParaRPr lang="zh-CN" altLang="en-US" dirty="0"/>
          </a:p>
        </p:txBody>
      </p:sp>
      <p:sp>
        <p:nvSpPr>
          <p:cNvPr id="40963"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幻灯片图像占位符 1"/>
          <p:cNvSpPr>
            <a:spLocks noGrp="1" noRot="1" noChangeAspect="1"/>
          </p:cNvSpPr>
          <p:nvPr>
            <p:ph type="sldImg"/>
          </p:nvPr>
        </p:nvSpPr>
        <p:spPr>
          <a:ln>
            <a:solidFill>
              <a:srgbClr val="000000"/>
            </a:solidFill>
            <a:miter/>
          </a:ln>
        </p:spPr>
      </p:sp>
      <p:sp>
        <p:nvSpPr>
          <p:cNvPr id="61442" name="备注占位符 2"/>
          <p:cNvSpPr>
            <a:spLocks noGrp="1"/>
          </p:cNvSpPr>
          <p:nvPr>
            <p:ph type="body"/>
          </p:nvPr>
        </p:nvSpPr>
        <p:spPr>
          <a:noFill/>
          <a:ln>
            <a:noFill/>
          </a:ln>
        </p:spPr>
        <p:txBody>
          <a:bodyPr wrap="square" lIns="91440" tIns="45720" rIns="91440" bIns="45720" anchor="t"/>
          <a:p>
            <a:pPr lvl="0"/>
            <a:r>
              <a:rPr lang="zh-CN" altLang="en-US" dirty="0"/>
              <a:t>最后，我讲一讲“法治统计”。</a:t>
            </a:r>
            <a:endParaRPr lang="zh-CN" altLang="en-US" dirty="0"/>
          </a:p>
          <a:p>
            <a:pPr lvl="0"/>
            <a:endParaRPr lang="zh-CN" altLang="en-US" dirty="0"/>
          </a:p>
        </p:txBody>
      </p:sp>
      <p:sp>
        <p:nvSpPr>
          <p:cNvPr id="61443"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幻灯片图像占位符 1"/>
          <p:cNvSpPr>
            <a:spLocks noGrp="1" noRot="1" noChangeAspect="1"/>
          </p:cNvSpPr>
          <p:nvPr>
            <p:ph type="sldImg"/>
          </p:nvPr>
        </p:nvSpPr>
        <p:spPr>
          <a:ln>
            <a:solidFill>
              <a:srgbClr val="000000"/>
            </a:solidFill>
            <a:miter/>
          </a:ln>
        </p:spPr>
      </p:sp>
      <p:sp>
        <p:nvSpPr>
          <p:cNvPr id="63490" name="备注占位符 2"/>
          <p:cNvSpPr>
            <a:spLocks noGrp="1"/>
          </p:cNvSpPr>
          <p:nvPr>
            <p:ph type="body"/>
          </p:nvPr>
        </p:nvSpPr>
        <p:spPr>
          <a:noFill/>
          <a:ln>
            <a:noFill/>
          </a:ln>
        </p:spPr>
        <p:txBody>
          <a:bodyPr wrap="square" lIns="91440" tIns="45720" rIns="91440" bIns="45720" anchor="t"/>
          <a:p>
            <a:pPr lvl="0"/>
            <a:endParaRPr lang="zh-CN" altLang="en-US" dirty="0"/>
          </a:p>
        </p:txBody>
      </p:sp>
      <p:sp>
        <p:nvSpPr>
          <p:cNvPr id="63491"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幻灯片图像占位符 1"/>
          <p:cNvSpPr>
            <a:spLocks noGrp="1" noRot="1" noChangeAspect="1"/>
          </p:cNvSpPr>
          <p:nvPr>
            <p:ph type="sldImg"/>
          </p:nvPr>
        </p:nvSpPr>
        <p:spPr>
          <a:ln>
            <a:solidFill>
              <a:srgbClr val="000000"/>
            </a:solidFill>
            <a:miter/>
          </a:ln>
        </p:spPr>
      </p:sp>
      <p:sp>
        <p:nvSpPr>
          <p:cNvPr id="68610" name="备注占位符 2"/>
          <p:cNvSpPr>
            <a:spLocks noGrp="1"/>
          </p:cNvSpPr>
          <p:nvPr>
            <p:ph type="body"/>
          </p:nvPr>
        </p:nvSpPr>
        <p:spPr>
          <a:noFill/>
          <a:ln>
            <a:noFill/>
          </a:ln>
        </p:spPr>
        <p:txBody>
          <a:bodyPr wrap="square" lIns="91440" tIns="45720" rIns="91440" bIns="45720" anchor="t"/>
          <a:p>
            <a:pPr lvl="0"/>
            <a:r>
              <a:rPr lang="zh-CN" altLang="en-US" dirty="0"/>
              <a:t>同时，为了保障“法治统计”的实现，去年</a:t>
            </a:r>
            <a:r>
              <a:rPr lang="en-US" altLang="zh-CN"/>
              <a:t>4</a:t>
            </a:r>
            <a:r>
              <a:rPr lang="zh-CN" altLang="en-US" dirty="0"/>
              <a:t>月，国家统计局成立了执法监督局，在</a:t>
            </a:r>
            <a:r>
              <a:rPr lang="en-US" altLang="zh-CN"/>
              <a:t>2017</a:t>
            </a:r>
            <a:r>
              <a:rPr lang="zh-CN" altLang="en-US" dirty="0"/>
              <a:t>年至</a:t>
            </a:r>
            <a:r>
              <a:rPr lang="en-US" altLang="zh-CN"/>
              <a:t>2018</a:t>
            </a:r>
            <a:r>
              <a:rPr lang="zh-CN" altLang="en-US" dirty="0"/>
              <a:t>年</a:t>
            </a:r>
            <a:r>
              <a:rPr lang="en-US" altLang="zh-CN"/>
              <a:t>4</a:t>
            </a:r>
            <a:r>
              <a:rPr lang="zh-CN" altLang="en-US" dirty="0"/>
              <a:t>月期间，共检查了近</a:t>
            </a:r>
            <a:r>
              <a:rPr lang="en-US" altLang="zh-CN"/>
              <a:t>80</a:t>
            </a:r>
            <a:r>
              <a:rPr lang="zh-CN" altLang="en-US" dirty="0"/>
              <a:t>个县级地方，今后还将计划每年检查</a:t>
            </a:r>
            <a:r>
              <a:rPr lang="en-US" altLang="zh-CN"/>
              <a:t>100</a:t>
            </a:r>
            <a:r>
              <a:rPr lang="zh-CN" altLang="en-US" dirty="0"/>
              <a:t>个县，其中查处了</a:t>
            </a:r>
            <a:r>
              <a:rPr lang="en-US" altLang="zh-CN"/>
              <a:t>26</a:t>
            </a:r>
            <a:r>
              <a:rPr lang="zh-CN" altLang="en-US" dirty="0"/>
              <a:t>个省（区、市）的</a:t>
            </a:r>
            <a:r>
              <a:rPr lang="en-US" altLang="zh-CN"/>
              <a:t>72</a:t>
            </a:r>
            <a:r>
              <a:rPr lang="zh-CN" altLang="en-US" dirty="0"/>
              <a:t>起重大统计违法案件，在已结案的</a:t>
            </a:r>
            <a:r>
              <a:rPr lang="en-US" altLang="zh-CN"/>
              <a:t>10</a:t>
            </a:r>
            <a:r>
              <a:rPr lang="zh-CN" altLang="en-US" dirty="0"/>
              <a:t>起案件中，共处分处理统计违纪违法责任人</a:t>
            </a:r>
            <a:r>
              <a:rPr lang="en-US" altLang="zh-CN"/>
              <a:t>151</a:t>
            </a:r>
            <a:r>
              <a:rPr lang="zh-CN" altLang="en-US" dirty="0"/>
              <a:t>名，其中从今年开始已通报了多起。而对我省来说，省统计局也相应成立了执法局，已形成了常年不间断执法的态势。</a:t>
            </a:r>
            <a:endParaRPr lang="zh-CN" altLang="en-US" dirty="0"/>
          </a:p>
          <a:p>
            <a:pPr lvl="0"/>
            <a:endParaRPr lang="zh-CN" altLang="en-US" dirty="0"/>
          </a:p>
        </p:txBody>
      </p:sp>
      <p:sp>
        <p:nvSpPr>
          <p:cNvPr id="68611"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6" name="幻灯片图像占位符 1"/>
          <p:cNvSpPr>
            <a:spLocks noGrp="1" noRot="1" noChangeAspect="1" noTextEdit="1"/>
          </p:cNvSpPr>
          <p:nvPr>
            <p:ph type="sldImg"/>
          </p:nvPr>
        </p:nvSpPr>
        <p:spPr>
          <a:ln>
            <a:solidFill>
              <a:srgbClr val="000000"/>
            </a:solidFill>
            <a:miter/>
          </a:ln>
        </p:spPr>
      </p:sp>
      <p:sp>
        <p:nvSpPr>
          <p:cNvPr id="98307" name="备注占位符 2"/>
          <p:cNvSpPr>
            <a:spLocks noGrp="1"/>
          </p:cNvSpPr>
          <p:nvPr>
            <p:ph type="body"/>
          </p:nvPr>
        </p:nvSpPr>
        <p:spPr>
          <a:noFill/>
          <a:ln>
            <a:noFill/>
          </a:ln>
        </p:spPr>
        <p:txBody>
          <a:bodyPr wrap="square" lIns="91440" tIns="45720" rIns="91440" bIns="45720" anchor="t"/>
          <a:p>
            <a:pPr lvl="0"/>
            <a:r>
              <a:rPr lang="zh-CN" altLang="en-US" dirty="0"/>
              <a:t>同时，为了保障“法治统计”的实现，去年</a:t>
            </a:r>
            <a:r>
              <a:rPr lang="en-US" altLang="zh-CN"/>
              <a:t>4</a:t>
            </a:r>
            <a:r>
              <a:rPr lang="zh-CN" altLang="en-US" dirty="0"/>
              <a:t>月，国家统计局成立了执法监督局，在</a:t>
            </a:r>
            <a:r>
              <a:rPr lang="en-US" altLang="zh-CN"/>
              <a:t>2017</a:t>
            </a:r>
            <a:r>
              <a:rPr lang="zh-CN" altLang="en-US" dirty="0"/>
              <a:t>年至</a:t>
            </a:r>
            <a:r>
              <a:rPr lang="en-US" altLang="zh-CN"/>
              <a:t>2018</a:t>
            </a:r>
            <a:r>
              <a:rPr lang="zh-CN" altLang="en-US" dirty="0"/>
              <a:t>年</a:t>
            </a:r>
            <a:r>
              <a:rPr lang="en-US" altLang="zh-CN"/>
              <a:t>4</a:t>
            </a:r>
            <a:r>
              <a:rPr lang="zh-CN" altLang="en-US" dirty="0"/>
              <a:t>月期间，共检查了近</a:t>
            </a:r>
            <a:r>
              <a:rPr lang="en-US" altLang="zh-CN"/>
              <a:t>80</a:t>
            </a:r>
            <a:r>
              <a:rPr lang="zh-CN" altLang="en-US" dirty="0"/>
              <a:t>个县级地方，今后还将计划每年检查</a:t>
            </a:r>
            <a:r>
              <a:rPr lang="en-US" altLang="zh-CN"/>
              <a:t>100</a:t>
            </a:r>
            <a:r>
              <a:rPr lang="zh-CN" altLang="en-US" dirty="0"/>
              <a:t>个县，其中查处了</a:t>
            </a:r>
            <a:r>
              <a:rPr lang="en-US" altLang="zh-CN"/>
              <a:t>26</a:t>
            </a:r>
            <a:r>
              <a:rPr lang="zh-CN" altLang="en-US" dirty="0"/>
              <a:t>个省（区、市）的</a:t>
            </a:r>
            <a:r>
              <a:rPr lang="en-US" altLang="zh-CN"/>
              <a:t>72</a:t>
            </a:r>
            <a:r>
              <a:rPr lang="zh-CN" altLang="en-US" dirty="0"/>
              <a:t>起重大统计违法案件，在已结案的</a:t>
            </a:r>
            <a:r>
              <a:rPr lang="en-US" altLang="zh-CN"/>
              <a:t>10</a:t>
            </a:r>
            <a:r>
              <a:rPr lang="zh-CN" altLang="en-US" dirty="0"/>
              <a:t>起案件中，共处分处理统计违纪违法责任人</a:t>
            </a:r>
            <a:r>
              <a:rPr lang="en-US" altLang="zh-CN"/>
              <a:t>151</a:t>
            </a:r>
            <a:r>
              <a:rPr lang="zh-CN" altLang="en-US" dirty="0"/>
              <a:t>名，其中从今年开始已通报了多起。而对我省来说，省统计局也相应成立了执法局，已形成了常年不间断执法的态势。</a:t>
            </a:r>
            <a:endParaRPr lang="zh-CN" altLang="en-US" dirty="0"/>
          </a:p>
          <a:p>
            <a:pPr lvl="0"/>
            <a:endParaRPr lang="zh-CN" altLang="en-US" dirty="0"/>
          </a:p>
          <a:p>
            <a:pPr lvl="0"/>
            <a:endParaRPr lang="zh-CN" altLang="en-US" dirty="0"/>
          </a:p>
          <a:p>
            <a:pPr lvl="0"/>
            <a:endParaRPr lang="zh-CN" altLang="en-US" dirty="0"/>
          </a:p>
        </p:txBody>
      </p:sp>
      <p:sp>
        <p:nvSpPr>
          <p:cNvPr id="98308" name="灯片编号占位符 3"/>
          <p:cNvSpPr txBox="1">
            <a:spLocks noGrp="1"/>
          </p:cNvSpP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4" name="幻灯片图像占位符 1"/>
          <p:cNvSpPr>
            <a:spLocks noGrp="1" noRot="1" noChangeAspect="1" noTextEdit="1"/>
          </p:cNvSpPr>
          <p:nvPr>
            <p:ph type="sldImg"/>
          </p:nvPr>
        </p:nvSpPr>
        <p:spPr>
          <a:ln>
            <a:solidFill>
              <a:srgbClr val="000000"/>
            </a:solidFill>
            <a:miter/>
          </a:ln>
        </p:spPr>
      </p:sp>
      <p:sp>
        <p:nvSpPr>
          <p:cNvPr id="100355" name="备注占位符 2"/>
          <p:cNvSpPr>
            <a:spLocks noGrp="1"/>
          </p:cNvSpPr>
          <p:nvPr>
            <p:ph type="body"/>
          </p:nvPr>
        </p:nvSpPr>
        <p:spPr>
          <a:noFill/>
          <a:ln>
            <a:noFill/>
          </a:ln>
        </p:spPr>
        <p:txBody>
          <a:bodyPr wrap="square" lIns="91440" tIns="45720" rIns="91440" bIns="45720" anchor="t"/>
          <a:p>
            <a:pPr lvl="0"/>
            <a:r>
              <a:rPr lang="zh-CN" altLang="en-US" dirty="0"/>
              <a:t>同时，为了保障“法治统计”的实现，去年</a:t>
            </a:r>
            <a:r>
              <a:rPr lang="en-US" altLang="zh-CN"/>
              <a:t>4</a:t>
            </a:r>
            <a:r>
              <a:rPr lang="zh-CN" altLang="en-US" dirty="0"/>
              <a:t>月，国家统计局成立了执法监督局，在</a:t>
            </a:r>
            <a:r>
              <a:rPr lang="en-US" altLang="zh-CN"/>
              <a:t>2017</a:t>
            </a:r>
            <a:r>
              <a:rPr lang="zh-CN" altLang="en-US" dirty="0"/>
              <a:t>年至</a:t>
            </a:r>
            <a:r>
              <a:rPr lang="en-US" altLang="zh-CN"/>
              <a:t>2018</a:t>
            </a:r>
            <a:r>
              <a:rPr lang="zh-CN" altLang="en-US" dirty="0"/>
              <a:t>年</a:t>
            </a:r>
            <a:r>
              <a:rPr lang="en-US" altLang="zh-CN"/>
              <a:t>4</a:t>
            </a:r>
            <a:r>
              <a:rPr lang="zh-CN" altLang="en-US" dirty="0"/>
              <a:t>月期间，共检查了近</a:t>
            </a:r>
            <a:r>
              <a:rPr lang="en-US" altLang="zh-CN"/>
              <a:t>80</a:t>
            </a:r>
            <a:r>
              <a:rPr lang="zh-CN" altLang="en-US" dirty="0"/>
              <a:t>个县级地方，今后还将计划每年检查</a:t>
            </a:r>
            <a:r>
              <a:rPr lang="en-US" altLang="zh-CN"/>
              <a:t>100</a:t>
            </a:r>
            <a:r>
              <a:rPr lang="zh-CN" altLang="en-US" dirty="0"/>
              <a:t>个县，其中查处了</a:t>
            </a:r>
            <a:r>
              <a:rPr lang="en-US" altLang="zh-CN"/>
              <a:t>26</a:t>
            </a:r>
            <a:r>
              <a:rPr lang="zh-CN" altLang="en-US" dirty="0"/>
              <a:t>个省（区、市）的</a:t>
            </a:r>
            <a:r>
              <a:rPr lang="en-US" altLang="zh-CN"/>
              <a:t>72</a:t>
            </a:r>
            <a:r>
              <a:rPr lang="zh-CN" altLang="en-US" dirty="0"/>
              <a:t>起重大统计违法案件，在已结案的</a:t>
            </a:r>
            <a:r>
              <a:rPr lang="en-US" altLang="zh-CN"/>
              <a:t>10</a:t>
            </a:r>
            <a:r>
              <a:rPr lang="zh-CN" altLang="en-US" dirty="0"/>
              <a:t>起案件中，共处分处理统计违纪违法责任人</a:t>
            </a:r>
            <a:r>
              <a:rPr lang="en-US" altLang="zh-CN"/>
              <a:t>151</a:t>
            </a:r>
            <a:r>
              <a:rPr lang="zh-CN" altLang="en-US" dirty="0"/>
              <a:t>名，其中从今年开始已通报了多起。而对我省来说，省统计局也相应成立了执法局，已形成了常年不间断执法的态势。</a:t>
            </a:r>
            <a:endParaRPr lang="zh-CN" altLang="en-US" dirty="0"/>
          </a:p>
          <a:p>
            <a:pPr lvl="0"/>
            <a:endParaRPr lang="zh-CN" altLang="en-US" dirty="0"/>
          </a:p>
          <a:p>
            <a:pPr lvl="0"/>
            <a:endParaRPr lang="zh-CN" altLang="en-US" dirty="0"/>
          </a:p>
        </p:txBody>
      </p:sp>
      <p:sp>
        <p:nvSpPr>
          <p:cNvPr id="100356" name="灯片编号占位符 3"/>
          <p:cNvSpPr txBox="1">
            <a:spLocks noGrp="1"/>
          </p:cNvSpP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幻灯片图像占位符 1"/>
          <p:cNvSpPr>
            <a:spLocks noGrp="1" noRot="1" noChangeAspect="1"/>
          </p:cNvSpPr>
          <p:nvPr>
            <p:ph type="sldImg"/>
          </p:nvPr>
        </p:nvSpPr>
        <p:spPr>
          <a:ln>
            <a:solidFill>
              <a:srgbClr val="000000"/>
            </a:solidFill>
            <a:miter/>
          </a:ln>
        </p:spPr>
      </p:sp>
      <p:sp>
        <p:nvSpPr>
          <p:cNvPr id="68610" name="备注占位符 2"/>
          <p:cNvSpPr>
            <a:spLocks noGrp="1"/>
          </p:cNvSpPr>
          <p:nvPr>
            <p:ph type="body"/>
          </p:nvPr>
        </p:nvSpPr>
        <p:spPr>
          <a:noFill/>
          <a:ln>
            <a:noFill/>
          </a:ln>
        </p:spPr>
        <p:txBody>
          <a:bodyPr wrap="square" lIns="91440" tIns="45720" rIns="91440" bIns="45720" anchor="t"/>
          <a:p>
            <a:pPr lvl="0"/>
            <a:endParaRPr lang="zh-CN" altLang="en-US" dirty="0"/>
          </a:p>
          <a:p>
            <a:pPr lvl="0"/>
            <a:endParaRPr lang="zh-CN" altLang="en-US" dirty="0"/>
          </a:p>
        </p:txBody>
      </p:sp>
      <p:sp>
        <p:nvSpPr>
          <p:cNvPr id="68611"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幻灯片图像占位符 1"/>
          <p:cNvSpPr>
            <a:spLocks noGrp="1" noRot="1" noChangeAspect="1"/>
          </p:cNvSpPr>
          <p:nvPr>
            <p:ph type="sldImg"/>
          </p:nvPr>
        </p:nvSpPr>
        <p:spPr>
          <a:ln>
            <a:solidFill>
              <a:srgbClr val="000000"/>
            </a:solidFill>
            <a:miter/>
          </a:ln>
        </p:spPr>
      </p:sp>
      <p:sp>
        <p:nvSpPr>
          <p:cNvPr id="68610" name="备注占位符 2"/>
          <p:cNvSpPr>
            <a:spLocks noGrp="1"/>
          </p:cNvSpPr>
          <p:nvPr>
            <p:ph type="body"/>
          </p:nvPr>
        </p:nvSpPr>
        <p:spPr>
          <a:noFill/>
          <a:ln>
            <a:noFill/>
          </a:ln>
        </p:spPr>
        <p:txBody>
          <a:bodyPr wrap="square" lIns="91440" tIns="45720" rIns="91440" bIns="45720" anchor="t"/>
          <a:p>
            <a:pPr lvl="0"/>
            <a:endParaRPr lang="zh-CN" altLang="en-US" dirty="0"/>
          </a:p>
          <a:p>
            <a:pPr lvl="0"/>
            <a:endParaRPr lang="zh-CN" altLang="en-US" dirty="0"/>
          </a:p>
        </p:txBody>
      </p:sp>
      <p:sp>
        <p:nvSpPr>
          <p:cNvPr id="68611"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p:cNvSpPr>
          <p:nvPr>
            <p:ph type="sldImg"/>
          </p:nvPr>
        </p:nvSpPr>
        <p:spPr>
          <a:ln>
            <a:solidFill>
              <a:srgbClr val="000000"/>
            </a:solidFill>
            <a:miter/>
          </a:ln>
        </p:spPr>
      </p:sp>
      <p:sp>
        <p:nvSpPr>
          <p:cNvPr id="74754" name="备注占位符 2"/>
          <p:cNvSpPr>
            <a:spLocks noGrp="1"/>
          </p:cNvSpPr>
          <p:nvPr>
            <p:ph type="body"/>
          </p:nvPr>
        </p:nvSpPr>
        <p:spPr>
          <a:noFill/>
          <a:ln>
            <a:noFill/>
          </a:ln>
        </p:spPr>
        <p:txBody>
          <a:bodyPr wrap="square" lIns="91440" tIns="45720" rIns="91440" bIns="45720" anchor="t"/>
          <a:p>
            <a:pPr lvl="0">
              <a:spcBef>
                <a:spcPct val="0"/>
              </a:spcBef>
            </a:pPr>
            <a:endParaRPr lang="zh-CN" altLang="en-US" dirty="0"/>
          </a:p>
        </p:txBody>
      </p:sp>
      <p:sp>
        <p:nvSpPr>
          <p:cNvPr id="74755"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幻灯片图像占位符 1"/>
          <p:cNvSpPr>
            <a:spLocks noGrp="1" noRot="1" noChangeAspect="1"/>
          </p:cNvSpPr>
          <p:nvPr>
            <p:ph type="sldImg"/>
          </p:nvPr>
        </p:nvSpPr>
        <p:spPr>
          <a:ln>
            <a:solidFill>
              <a:srgbClr val="000000"/>
            </a:solidFill>
            <a:miter/>
          </a:ln>
        </p:spPr>
      </p:sp>
      <p:sp>
        <p:nvSpPr>
          <p:cNvPr id="68610" name="备注占位符 2"/>
          <p:cNvSpPr>
            <a:spLocks noGrp="1"/>
          </p:cNvSpPr>
          <p:nvPr>
            <p:ph type="body"/>
          </p:nvPr>
        </p:nvSpPr>
        <p:spPr>
          <a:noFill/>
          <a:ln>
            <a:noFill/>
          </a:ln>
        </p:spPr>
        <p:txBody>
          <a:bodyPr wrap="square" lIns="91440" tIns="45720" rIns="91440" bIns="45720" anchor="t"/>
          <a:p>
            <a:pPr lvl="0"/>
            <a:endParaRPr lang="zh-CN" altLang="en-US" dirty="0"/>
          </a:p>
        </p:txBody>
      </p:sp>
      <p:sp>
        <p:nvSpPr>
          <p:cNvPr id="68611"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幻灯片图像占位符 1"/>
          <p:cNvSpPr>
            <a:spLocks noGrp="1" noRot="1" noChangeAspect="1"/>
          </p:cNvSpPr>
          <p:nvPr>
            <p:ph type="sldImg"/>
          </p:nvPr>
        </p:nvSpPr>
        <p:spPr>
          <a:ln>
            <a:solidFill>
              <a:srgbClr val="000000"/>
            </a:solidFill>
            <a:miter/>
          </a:ln>
        </p:spPr>
      </p:sp>
      <p:sp>
        <p:nvSpPr>
          <p:cNvPr id="68610" name="备注占位符 2"/>
          <p:cNvSpPr>
            <a:spLocks noGrp="1"/>
          </p:cNvSpPr>
          <p:nvPr>
            <p:ph type="body"/>
          </p:nvPr>
        </p:nvSpPr>
        <p:spPr>
          <a:noFill/>
          <a:ln>
            <a:noFill/>
          </a:ln>
        </p:spPr>
        <p:txBody>
          <a:bodyPr wrap="square" lIns="91440" tIns="45720" rIns="91440" bIns="45720" anchor="t"/>
          <a:p>
            <a:pPr lvl="0"/>
            <a:r>
              <a:rPr lang="zh-CN" altLang="en-US" dirty="0"/>
              <a:t>。</a:t>
            </a:r>
            <a:endParaRPr lang="zh-CN" altLang="en-US" dirty="0"/>
          </a:p>
          <a:p>
            <a:pPr lvl="0"/>
            <a:endParaRPr lang="zh-CN" altLang="en-US" dirty="0"/>
          </a:p>
        </p:txBody>
      </p:sp>
      <p:sp>
        <p:nvSpPr>
          <p:cNvPr id="68611"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幻灯片图像占位符 1"/>
          <p:cNvSpPr>
            <a:spLocks noGrp="1" noRot="1" noChangeAspect="1"/>
          </p:cNvSpPr>
          <p:nvPr>
            <p:ph type="sldImg"/>
          </p:nvPr>
        </p:nvSpPr>
        <p:spPr>
          <a:ln>
            <a:solidFill>
              <a:srgbClr val="000000"/>
            </a:solidFill>
            <a:miter/>
          </a:ln>
        </p:spPr>
      </p:sp>
      <p:sp>
        <p:nvSpPr>
          <p:cNvPr id="68610" name="备注占位符 2"/>
          <p:cNvSpPr>
            <a:spLocks noGrp="1"/>
          </p:cNvSpPr>
          <p:nvPr>
            <p:ph type="body"/>
          </p:nvPr>
        </p:nvSpPr>
        <p:spPr>
          <a:noFill/>
          <a:ln>
            <a:noFill/>
          </a:ln>
        </p:spPr>
        <p:txBody>
          <a:bodyPr wrap="square" lIns="91440" tIns="45720" rIns="91440" bIns="45720" anchor="t"/>
          <a:p>
            <a:pPr lvl="0"/>
            <a:endParaRPr lang="zh-CN" altLang="en-US" dirty="0"/>
          </a:p>
        </p:txBody>
      </p:sp>
      <p:sp>
        <p:nvSpPr>
          <p:cNvPr id="68611"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幻灯片图像占位符 1"/>
          <p:cNvSpPr>
            <a:spLocks noGrp="1" noRot="1" noChangeAspect="1"/>
          </p:cNvSpPr>
          <p:nvPr>
            <p:ph type="sldImg"/>
          </p:nvPr>
        </p:nvSpPr>
        <p:spPr>
          <a:ln>
            <a:solidFill>
              <a:srgbClr val="000000"/>
            </a:solidFill>
            <a:miter/>
          </a:ln>
        </p:spPr>
      </p:sp>
      <p:sp>
        <p:nvSpPr>
          <p:cNvPr id="61442" name="备注占位符 2"/>
          <p:cNvSpPr>
            <a:spLocks noGrp="1"/>
          </p:cNvSpPr>
          <p:nvPr>
            <p:ph type="body"/>
          </p:nvPr>
        </p:nvSpPr>
        <p:spPr>
          <a:noFill/>
          <a:ln>
            <a:noFill/>
          </a:ln>
        </p:spPr>
        <p:txBody>
          <a:bodyPr wrap="square" lIns="91440" tIns="45720" rIns="91440" bIns="45720" anchor="t"/>
          <a:p>
            <a:pPr lvl="0"/>
            <a:r>
              <a:rPr lang="zh-CN" altLang="en-US" dirty="0"/>
              <a:t>最后，我讲一讲“法治手段”。</a:t>
            </a:r>
            <a:endParaRPr lang="zh-CN" altLang="en-US" dirty="0"/>
          </a:p>
          <a:p>
            <a:pPr lvl="0"/>
            <a:endParaRPr lang="zh-CN" altLang="en-US" dirty="0"/>
          </a:p>
        </p:txBody>
      </p:sp>
      <p:sp>
        <p:nvSpPr>
          <p:cNvPr id="61443"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幻灯片图像占位符 1"/>
          <p:cNvSpPr>
            <a:spLocks noGrp="1" noRot="1" noChangeAspect="1"/>
          </p:cNvSpPr>
          <p:nvPr>
            <p:ph type="sldImg"/>
          </p:nvPr>
        </p:nvSpPr>
        <p:spPr>
          <a:ln>
            <a:solidFill>
              <a:srgbClr val="000000"/>
            </a:solidFill>
            <a:miter/>
          </a:ln>
        </p:spPr>
      </p:sp>
      <p:sp>
        <p:nvSpPr>
          <p:cNvPr id="70658" name="备注占位符 2"/>
          <p:cNvSpPr>
            <a:spLocks noGrp="1"/>
          </p:cNvSpPr>
          <p:nvPr>
            <p:ph type="body"/>
          </p:nvPr>
        </p:nvSpPr>
        <p:spPr>
          <a:noFill/>
          <a:ln>
            <a:noFill/>
          </a:ln>
        </p:spPr>
        <p:txBody>
          <a:bodyPr wrap="square" lIns="91440" tIns="45720" rIns="91440" bIns="45720" anchor="t"/>
          <a:p>
            <a:pPr lvl="0"/>
            <a:r>
              <a:rPr lang="zh-CN" altLang="en-US" dirty="0"/>
              <a:t>。</a:t>
            </a:r>
            <a:endParaRPr lang="zh-CN" altLang="en-US" dirty="0"/>
          </a:p>
        </p:txBody>
      </p:sp>
      <p:sp>
        <p:nvSpPr>
          <p:cNvPr id="70659"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幻灯片图像占位符 1"/>
          <p:cNvSpPr>
            <a:spLocks noGrp="1" noRot="1" noChangeAspect="1"/>
          </p:cNvSpPr>
          <p:nvPr>
            <p:ph type="sldImg"/>
          </p:nvPr>
        </p:nvSpPr>
        <p:spPr>
          <a:ln>
            <a:solidFill>
              <a:srgbClr val="000000"/>
            </a:solidFill>
            <a:miter/>
          </a:ln>
        </p:spPr>
      </p:sp>
      <p:sp>
        <p:nvSpPr>
          <p:cNvPr id="70658" name="备注占位符 2"/>
          <p:cNvSpPr>
            <a:spLocks noGrp="1"/>
          </p:cNvSpPr>
          <p:nvPr>
            <p:ph type="body"/>
          </p:nvPr>
        </p:nvSpPr>
        <p:spPr>
          <a:noFill/>
          <a:ln>
            <a:noFill/>
          </a:ln>
        </p:spPr>
        <p:txBody>
          <a:bodyPr wrap="square" lIns="91440" tIns="45720" rIns="91440" bIns="45720" anchor="t"/>
          <a:p>
            <a:pPr lvl="0"/>
            <a:endParaRPr lang="zh-CN" altLang="en-US" dirty="0"/>
          </a:p>
        </p:txBody>
      </p:sp>
      <p:sp>
        <p:nvSpPr>
          <p:cNvPr id="70659"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幻灯片图像占位符 1"/>
          <p:cNvSpPr>
            <a:spLocks noGrp="1" noRot="1" noChangeAspect="1"/>
          </p:cNvSpPr>
          <p:nvPr>
            <p:ph type="sldImg"/>
          </p:nvPr>
        </p:nvSpPr>
        <p:spPr>
          <a:ln>
            <a:solidFill>
              <a:srgbClr val="000000"/>
            </a:solidFill>
            <a:miter/>
          </a:ln>
        </p:spPr>
      </p:sp>
      <p:sp>
        <p:nvSpPr>
          <p:cNvPr id="70658" name="备注占位符 2"/>
          <p:cNvSpPr>
            <a:spLocks noGrp="1"/>
          </p:cNvSpPr>
          <p:nvPr>
            <p:ph type="body"/>
          </p:nvPr>
        </p:nvSpPr>
        <p:spPr>
          <a:noFill/>
          <a:ln>
            <a:noFill/>
          </a:ln>
        </p:spPr>
        <p:txBody>
          <a:bodyPr wrap="square" lIns="91440" tIns="45720" rIns="91440" bIns="45720" anchor="t"/>
          <a:p>
            <a:pPr lvl="0"/>
            <a:r>
              <a:rPr lang="zh-CN" altLang="en-US" dirty="0"/>
              <a:t>。</a:t>
            </a:r>
            <a:endParaRPr lang="zh-CN" altLang="en-US" dirty="0"/>
          </a:p>
        </p:txBody>
      </p:sp>
      <p:sp>
        <p:nvSpPr>
          <p:cNvPr id="70659"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幻灯片图像占位符 1"/>
          <p:cNvSpPr>
            <a:spLocks noGrp="1" noRot="1" noChangeAspect="1"/>
          </p:cNvSpPr>
          <p:nvPr>
            <p:ph type="sldImg"/>
          </p:nvPr>
        </p:nvSpPr>
        <p:spPr>
          <a:ln>
            <a:solidFill>
              <a:srgbClr val="000000"/>
            </a:solidFill>
            <a:miter/>
          </a:ln>
        </p:spPr>
      </p:sp>
      <p:sp>
        <p:nvSpPr>
          <p:cNvPr id="70658" name="备注占位符 2"/>
          <p:cNvSpPr>
            <a:spLocks noGrp="1"/>
          </p:cNvSpPr>
          <p:nvPr>
            <p:ph type="body"/>
          </p:nvPr>
        </p:nvSpPr>
        <p:spPr>
          <a:noFill/>
          <a:ln>
            <a:noFill/>
          </a:ln>
        </p:spPr>
        <p:txBody>
          <a:bodyPr wrap="square" lIns="91440" tIns="45720" rIns="91440" bIns="45720" anchor="t"/>
          <a:p>
            <a:pPr lvl="0"/>
            <a:endParaRPr lang="zh-CN" altLang="en-US" dirty="0"/>
          </a:p>
        </p:txBody>
      </p:sp>
      <p:sp>
        <p:nvSpPr>
          <p:cNvPr id="70659"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幻灯片图像占位符 1"/>
          <p:cNvSpPr>
            <a:spLocks noGrp="1" noRot="1" noChangeAspect="1"/>
          </p:cNvSpPr>
          <p:nvPr>
            <p:ph type="sldImg"/>
          </p:nvPr>
        </p:nvSpPr>
        <p:spPr>
          <a:ln>
            <a:solidFill>
              <a:srgbClr val="000000"/>
            </a:solidFill>
            <a:miter/>
          </a:ln>
        </p:spPr>
      </p:sp>
      <p:sp>
        <p:nvSpPr>
          <p:cNvPr id="70658" name="备注占位符 2"/>
          <p:cNvSpPr>
            <a:spLocks noGrp="1"/>
          </p:cNvSpPr>
          <p:nvPr>
            <p:ph type="body"/>
          </p:nvPr>
        </p:nvSpPr>
        <p:spPr>
          <a:noFill/>
          <a:ln>
            <a:noFill/>
          </a:ln>
        </p:spPr>
        <p:txBody>
          <a:bodyPr wrap="square" lIns="91440" tIns="45720" rIns="91440" bIns="45720" anchor="t"/>
          <a:p>
            <a:pPr lvl="0"/>
            <a:endParaRPr lang="zh-CN" altLang="en-US" dirty="0"/>
          </a:p>
        </p:txBody>
      </p:sp>
      <p:sp>
        <p:nvSpPr>
          <p:cNvPr id="70659"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幻灯片图像占位符 1"/>
          <p:cNvSpPr>
            <a:spLocks noGrp="1" noRot="1" noChangeAspect="1"/>
          </p:cNvSpPr>
          <p:nvPr>
            <p:ph type="sldImg"/>
          </p:nvPr>
        </p:nvSpPr>
        <p:spPr>
          <a:ln>
            <a:solidFill>
              <a:srgbClr val="000000"/>
            </a:solidFill>
            <a:miter/>
          </a:ln>
        </p:spPr>
      </p:sp>
      <p:sp>
        <p:nvSpPr>
          <p:cNvPr id="70658" name="备注占位符 2"/>
          <p:cNvSpPr>
            <a:spLocks noGrp="1"/>
          </p:cNvSpPr>
          <p:nvPr>
            <p:ph type="body"/>
          </p:nvPr>
        </p:nvSpPr>
        <p:spPr>
          <a:noFill/>
          <a:ln>
            <a:noFill/>
          </a:ln>
        </p:spPr>
        <p:txBody>
          <a:bodyPr wrap="square" lIns="91440" tIns="45720" rIns="91440" bIns="45720" anchor="t"/>
          <a:p>
            <a:pPr lvl="0"/>
            <a:r>
              <a:rPr lang="zh-CN" altLang="en-US" dirty="0"/>
              <a:t>那么，在这样的背景下，我们就有必要搞清楚哪些是统计违纪违法行为。由于在座的有市领导，以及有关部门的负责人，因此我现在就以</a:t>
            </a:r>
            <a:r>
              <a:rPr lang="en-US" altLang="zh-CN"/>
              <a:t>《</a:t>
            </a:r>
            <a:r>
              <a:rPr lang="zh-CN" altLang="en-US" dirty="0"/>
              <a:t>统计违纪违法责任人处分处理建议办法</a:t>
            </a:r>
            <a:r>
              <a:rPr lang="en-US" altLang="zh-CN"/>
              <a:t>》</a:t>
            </a:r>
            <a:r>
              <a:rPr lang="zh-CN" altLang="en-US" dirty="0"/>
              <a:t>为依据，专门讲解下领导干部有哪些统计违纪违法行为。</a:t>
            </a:r>
            <a:endParaRPr lang="zh-CN" altLang="en-US" dirty="0"/>
          </a:p>
        </p:txBody>
      </p:sp>
      <p:sp>
        <p:nvSpPr>
          <p:cNvPr id="70659"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幻灯片图像占位符 1"/>
          <p:cNvSpPr>
            <a:spLocks noGrp="1" noRot="1" noChangeAspect="1"/>
          </p:cNvSpPr>
          <p:nvPr>
            <p:ph type="sldImg"/>
          </p:nvPr>
        </p:nvSpPr>
        <p:spPr>
          <a:ln>
            <a:solidFill>
              <a:srgbClr val="000000"/>
            </a:solidFill>
            <a:miter/>
          </a:ln>
        </p:spPr>
      </p:sp>
      <p:sp>
        <p:nvSpPr>
          <p:cNvPr id="8194" name="备注占位符 2"/>
          <p:cNvSpPr>
            <a:spLocks noGrp="1"/>
          </p:cNvSpPr>
          <p:nvPr>
            <p:ph type="body"/>
          </p:nvPr>
        </p:nvSpPr>
        <p:spPr>
          <a:noFill/>
          <a:ln>
            <a:noFill/>
          </a:ln>
        </p:spPr>
        <p:txBody>
          <a:bodyPr wrap="square" lIns="91440" tIns="45720" rIns="91440" bIns="45720" anchor="t"/>
          <a:p>
            <a:pPr lvl="0"/>
            <a:r>
              <a:rPr lang="zh-CN" altLang="en-US" dirty="0"/>
              <a:t>早在</a:t>
            </a:r>
            <a:r>
              <a:rPr lang="en-US" altLang="zh-CN"/>
              <a:t>1983</a:t>
            </a:r>
            <a:r>
              <a:rPr lang="zh-CN" altLang="en-US" dirty="0"/>
              <a:t>年，我国就出台实施了</a:t>
            </a:r>
            <a:r>
              <a:rPr lang="en-US" altLang="zh-CN"/>
              <a:t>《</a:t>
            </a:r>
            <a:r>
              <a:rPr lang="zh-CN" altLang="en-US" dirty="0"/>
              <a:t>中华人民共和国统计法</a:t>
            </a:r>
            <a:r>
              <a:rPr lang="en-US" altLang="zh-CN"/>
              <a:t>》</a:t>
            </a:r>
            <a:r>
              <a:rPr lang="zh-CN" altLang="en-US" dirty="0"/>
              <a:t>，直到</a:t>
            </a:r>
            <a:r>
              <a:rPr lang="en-US" altLang="zh-CN"/>
              <a:t>2010</a:t>
            </a:r>
            <a:r>
              <a:rPr lang="zh-CN" altLang="en-US" dirty="0"/>
              <a:t>年进行了全面修订。然而，从</a:t>
            </a:r>
            <a:r>
              <a:rPr lang="en-US" altLang="zh-CN"/>
              <a:t>2016</a:t>
            </a:r>
            <a:r>
              <a:rPr lang="zh-CN" altLang="en-US" dirty="0"/>
              <a:t>年开始，统计法治建设的步伐空前加快。国务院出台了</a:t>
            </a:r>
            <a:r>
              <a:rPr lang="en-US" altLang="zh-CN"/>
              <a:t>《</a:t>
            </a:r>
            <a:r>
              <a:rPr lang="zh-CN" altLang="en-US" dirty="0"/>
              <a:t>统计法实施条例</a:t>
            </a:r>
            <a:r>
              <a:rPr lang="en-US" altLang="zh-CN"/>
              <a:t>》</a:t>
            </a:r>
            <a:r>
              <a:rPr lang="zh-CN" altLang="en-US" dirty="0"/>
              <a:t>，修改了</a:t>
            </a:r>
            <a:r>
              <a:rPr lang="en-US" altLang="zh-CN"/>
              <a:t>《</a:t>
            </a:r>
            <a:r>
              <a:rPr lang="zh-CN" altLang="en-US" dirty="0"/>
              <a:t>经济普查条例</a:t>
            </a:r>
            <a:r>
              <a:rPr lang="en-US" altLang="zh-CN"/>
              <a:t>》</a:t>
            </a:r>
            <a:r>
              <a:rPr lang="zh-CN" altLang="en-US" dirty="0"/>
              <a:t>。今年，全国人大常委会还启动了对</a:t>
            </a:r>
            <a:r>
              <a:rPr lang="en-US" altLang="zh-CN"/>
              <a:t>《</a:t>
            </a:r>
            <a:r>
              <a:rPr lang="zh-CN" altLang="en-US" dirty="0"/>
              <a:t>统计法</a:t>
            </a:r>
            <a:r>
              <a:rPr lang="en-US" altLang="zh-CN"/>
              <a:t>》</a:t>
            </a:r>
            <a:r>
              <a:rPr lang="zh-CN" altLang="en-US" dirty="0"/>
              <a:t>实施情况的监督检查。</a:t>
            </a:r>
            <a:endParaRPr lang="zh-CN" altLang="en-US" dirty="0"/>
          </a:p>
          <a:p>
            <a:pPr lvl="0"/>
            <a:endParaRPr lang="zh-CN" altLang="en-US" dirty="0"/>
          </a:p>
        </p:txBody>
      </p:sp>
      <p:sp>
        <p:nvSpPr>
          <p:cNvPr id="8195"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7" name="幻灯片图像占位符 1"/>
          <p:cNvSpPr>
            <a:spLocks noGrp="1" noRot="1" noChangeAspect="1"/>
          </p:cNvSpPr>
          <p:nvPr>
            <p:ph type="sldImg"/>
          </p:nvPr>
        </p:nvSpPr>
        <p:spPr>
          <a:ln>
            <a:solidFill>
              <a:srgbClr val="000000"/>
            </a:solidFill>
            <a:miter/>
          </a:ln>
        </p:spPr>
      </p:sp>
      <p:sp>
        <p:nvSpPr>
          <p:cNvPr id="96258" name="备注占位符 2"/>
          <p:cNvSpPr>
            <a:spLocks noGrp="1"/>
          </p:cNvSpPr>
          <p:nvPr>
            <p:ph type="body"/>
          </p:nvPr>
        </p:nvSpPr>
        <p:spPr>
          <a:noFill/>
          <a:ln>
            <a:noFill/>
          </a:ln>
        </p:spPr>
        <p:txBody>
          <a:bodyPr wrap="square" lIns="91440" tIns="45720" rIns="91440" bIns="45720" anchor="t"/>
          <a:p>
            <a:pPr lvl="0"/>
            <a:r>
              <a:rPr lang="zh-CN" altLang="en-US" dirty="0"/>
              <a:t>以上是我对统计法实施条例及相关法律法规的粗浅解读，碍于时间和水平的问题，相关解读到此为止，敬请各位提出批评意见。谢谢！</a:t>
            </a:r>
            <a:endParaRPr lang="zh-CN" altLang="en-US" dirty="0"/>
          </a:p>
          <a:p>
            <a:pPr lvl="0"/>
            <a:endParaRPr lang="zh-CN" altLang="en-US" dirty="0"/>
          </a:p>
        </p:txBody>
      </p:sp>
      <p:sp>
        <p:nvSpPr>
          <p:cNvPr id="96259"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幻灯片图像占位符 1"/>
          <p:cNvSpPr>
            <a:spLocks noGrp="1" noRot="1" noChangeAspect="1"/>
          </p:cNvSpPr>
          <p:nvPr>
            <p:ph type="sldImg"/>
          </p:nvPr>
        </p:nvSpPr>
        <p:spPr>
          <a:ln>
            <a:solidFill>
              <a:srgbClr val="000000"/>
            </a:solidFill>
            <a:miter/>
          </a:ln>
        </p:spPr>
      </p:sp>
      <p:sp>
        <p:nvSpPr>
          <p:cNvPr id="10242" name="备注占位符 2"/>
          <p:cNvSpPr>
            <a:spLocks noGrp="1"/>
          </p:cNvSpPr>
          <p:nvPr>
            <p:ph type="body"/>
          </p:nvPr>
        </p:nvSpPr>
        <p:spPr>
          <a:noFill/>
          <a:ln>
            <a:noFill/>
          </a:ln>
        </p:spPr>
        <p:txBody>
          <a:bodyPr wrap="square" lIns="91440" tIns="45720" rIns="91440" bIns="45720" anchor="t"/>
          <a:p>
            <a:pPr lvl="0"/>
            <a:r>
              <a:rPr lang="zh-CN" altLang="en-US" dirty="0"/>
              <a:t>我今天要跟大家分享的内容，就是以</a:t>
            </a:r>
            <a:r>
              <a:rPr lang="en-US" altLang="zh-CN"/>
              <a:t>《</a:t>
            </a:r>
            <a:r>
              <a:rPr lang="zh-CN" altLang="en-US" dirty="0"/>
              <a:t>统计法实施条例</a:t>
            </a:r>
            <a:r>
              <a:rPr lang="en-US" altLang="zh-CN"/>
              <a:t>》</a:t>
            </a:r>
            <a:r>
              <a:rPr lang="zh-CN" altLang="en-US" dirty="0"/>
              <a:t>为核心，结合了近年来出台的统计法律法规有关内容。为了方便大家理解，我把讲课内容概括为“五个统计”，分别是“统一统计”“独立统计”“科学统计”“诚信统计”“法治统计”。</a:t>
            </a:r>
            <a:endParaRPr lang="zh-CN" altLang="en-US" dirty="0"/>
          </a:p>
          <a:p>
            <a:pPr lvl="0"/>
            <a:endParaRPr lang="zh-CN" altLang="en-US" dirty="0"/>
          </a:p>
        </p:txBody>
      </p:sp>
      <p:sp>
        <p:nvSpPr>
          <p:cNvPr id="10243"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幻灯片图像占位符 1"/>
          <p:cNvSpPr>
            <a:spLocks noGrp="1" noRot="1" noChangeAspect="1"/>
          </p:cNvSpPr>
          <p:nvPr>
            <p:ph type="sldImg"/>
          </p:nvPr>
        </p:nvSpPr>
        <p:spPr>
          <a:ln>
            <a:solidFill>
              <a:srgbClr val="000000"/>
            </a:solidFill>
            <a:miter/>
          </a:ln>
        </p:spPr>
      </p:sp>
      <p:sp>
        <p:nvSpPr>
          <p:cNvPr id="12290" name="备注占位符 2"/>
          <p:cNvSpPr>
            <a:spLocks noGrp="1"/>
          </p:cNvSpPr>
          <p:nvPr>
            <p:ph type="body"/>
          </p:nvPr>
        </p:nvSpPr>
        <p:spPr>
          <a:noFill/>
          <a:ln>
            <a:noFill/>
          </a:ln>
        </p:spPr>
        <p:txBody>
          <a:bodyPr wrap="square" lIns="91440" tIns="45720" rIns="91440" bIns="45720" anchor="t"/>
          <a:p>
            <a:pPr lvl="0"/>
            <a:r>
              <a:rPr lang="zh-CN" altLang="en-US" dirty="0"/>
              <a:t>首先，我讲一讲“统一统计”。</a:t>
            </a:r>
            <a:endParaRPr lang="zh-CN" altLang="en-US" dirty="0"/>
          </a:p>
          <a:p>
            <a:pPr lvl="0"/>
            <a:endParaRPr lang="zh-CN" altLang="en-US" dirty="0"/>
          </a:p>
        </p:txBody>
      </p:sp>
      <p:sp>
        <p:nvSpPr>
          <p:cNvPr id="12291"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幻灯片图像占位符 1"/>
          <p:cNvSpPr>
            <a:spLocks noGrp="1" noRot="1" noChangeAspect="1"/>
          </p:cNvSpPr>
          <p:nvPr>
            <p:ph type="sldImg"/>
          </p:nvPr>
        </p:nvSpPr>
        <p:spPr>
          <a:ln>
            <a:solidFill>
              <a:srgbClr val="000000"/>
            </a:solidFill>
            <a:miter/>
          </a:ln>
        </p:spPr>
      </p:sp>
      <p:sp>
        <p:nvSpPr>
          <p:cNvPr id="14338" name="备注占位符 2"/>
          <p:cNvSpPr>
            <a:spLocks noGrp="1"/>
          </p:cNvSpPr>
          <p:nvPr>
            <p:ph type="body"/>
          </p:nvPr>
        </p:nvSpPr>
        <p:spPr>
          <a:noFill/>
          <a:ln>
            <a:noFill/>
          </a:ln>
        </p:spPr>
        <p:txBody>
          <a:bodyPr wrap="square" lIns="91440" tIns="45720" rIns="91440" bIns="45720" anchor="t"/>
          <a:p>
            <a:pPr lvl="0"/>
            <a:r>
              <a:rPr lang="zh-CN" altLang="en-US" dirty="0"/>
              <a:t>什么是“统一统计”？</a:t>
            </a:r>
            <a:r>
              <a:rPr lang="en-US" altLang="zh-CN"/>
              <a:t>《</a:t>
            </a:r>
            <a:r>
              <a:rPr lang="zh-CN" altLang="en-US" dirty="0"/>
              <a:t>统计法</a:t>
            </a:r>
            <a:r>
              <a:rPr lang="en-US" altLang="zh-CN"/>
              <a:t>》</a:t>
            </a:r>
            <a:r>
              <a:rPr lang="zh-CN" altLang="en-US" dirty="0"/>
              <a:t>规定，国家建立集中统一的统计系统，实行统一领导、分级负责的统计管理体制。</a:t>
            </a:r>
            <a:r>
              <a:rPr lang="en-US" altLang="zh-CN"/>
              <a:t>《</a:t>
            </a:r>
            <a:r>
              <a:rPr lang="zh-CN" altLang="en-US" dirty="0"/>
              <a:t>实施条例</a:t>
            </a:r>
            <a:r>
              <a:rPr lang="en-US" altLang="zh-CN"/>
              <a:t>》</a:t>
            </a:r>
            <a:r>
              <a:rPr lang="zh-CN" altLang="en-US" dirty="0"/>
              <a:t>在</a:t>
            </a:r>
            <a:r>
              <a:rPr lang="en-US" altLang="zh-CN"/>
              <a:t>《</a:t>
            </a:r>
            <a:r>
              <a:rPr lang="zh-CN" altLang="en-US" dirty="0"/>
              <a:t>统计法</a:t>
            </a:r>
            <a:r>
              <a:rPr lang="en-US" altLang="zh-CN"/>
              <a:t>》</a:t>
            </a:r>
            <a:r>
              <a:rPr lang="zh-CN" altLang="en-US" dirty="0"/>
              <a:t>的基础上，对有些方面做了一些制度性的安排。比如三个“强调”：</a:t>
            </a:r>
            <a:endParaRPr lang="zh-CN" altLang="en-US" dirty="0"/>
          </a:p>
          <a:p>
            <a:pPr lvl="0"/>
            <a:endParaRPr lang="zh-CN" altLang="en-US" dirty="0"/>
          </a:p>
        </p:txBody>
      </p:sp>
      <p:sp>
        <p:nvSpPr>
          <p:cNvPr id="14339"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幻灯片图像占位符 1"/>
          <p:cNvSpPr>
            <a:spLocks noGrp="1" noRot="1" noChangeAspect="1"/>
          </p:cNvSpPr>
          <p:nvPr>
            <p:ph type="sldImg"/>
          </p:nvPr>
        </p:nvSpPr>
        <p:spPr>
          <a:ln>
            <a:solidFill>
              <a:srgbClr val="000000"/>
            </a:solidFill>
            <a:miter/>
          </a:ln>
        </p:spPr>
      </p:sp>
      <p:sp>
        <p:nvSpPr>
          <p:cNvPr id="16386" name="备注占位符 2"/>
          <p:cNvSpPr>
            <a:spLocks noGrp="1"/>
          </p:cNvSpPr>
          <p:nvPr>
            <p:ph type="body"/>
          </p:nvPr>
        </p:nvSpPr>
        <p:spPr>
          <a:noFill/>
          <a:ln>
            <a:noFill/>
          </a:ln>
        </p:spPr>
        <p:txBody>
          <a:bodyPr wrap="square" lIns="91440" tIns="45720" rIns="91440" bIns="45720" anchor="t"/>
          <a:p>
            <a:pPr lvl="0"/>
            <a:r>
              <a:rPr lang="zh-CN" altLang="en-US" dirty="0"/>
              <a:t>前面都好理解，蓝色的这句话讲的是“部门统计”。我打个比方：比如市商务局，它的业务由省商务厅领导，但在统计业务上由台州市统计局指导。我们在实际工作中，往往会出现没有严格执行国家标准而出现“一数多门”的现象，比如“城市化率”这个指标，统计局出个数据，建设规划局又出一个数据，如果没有严格执行国家标准，两个数据很可能就要“打架”。如果我们统计局自己要开展个性化的调查项目，或者与部门联合开展调查项目，或者在开展国家调查项目时变动了地区范围、指标范围等，这些都需要报送到上一级统计局进行审批。</a:t>
            </a:r>
            <a:endParaRPr lang="zh-CN" altLang="en-US" dirty="0"/>
          </a:p>
          <a:p>
            <a:pPr lvl="0"/>
            <a:endParaRPr lang="zh-CN" altLang="en-US" dirty="0"/>
          </a:p>
        </p:txBody>
      </p:sp>
      <p:sp>
        <p:nvSpPr>
          <p:cNvPr id="16387"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auto"/>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pPr fontAlgn="auto"/>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838200" y="365125"/>
            <a:ext cx="7734300" cy="5811838"/>
          </a:xfrm>
        </p:spPr>
        <p:txBody>
          <a:bodyPr vert="eaVert"/>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auto"/>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39788" y="2505075"/>
            <a:ext cx="5157787" cy="3684588"/>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172200" y="2505075"/>
            <a:ext cx="5183188" cy="3684588"/>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auto"/>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auto"/>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5183188" y="987425"/>
            <a:ext cx="6172200" cy="4873625"/>
          </a:xfrm>
        </p:spPr>
        <p:txBody>
          <a:bodyPr vert="horz" lIns="91440" tIns="45720" rIns="91440" bIns="4572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auto"/>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pPr fontAlgn="auto"/>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838200" y="365125"/>
            <a:ext cx="7734300" cy="5811838"/>
          </a:xfrm>
        </p:spPr>
        <p:txBody>
          <a:bodyPr vert="eaVert"/>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auto"/>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39788" y="2505075"/>
            <a:ext cx="5157787" cy="3684588"/>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172200" y="2505075"/>
            <a:ext cx="5183188" cy="3684588"/>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auto"/>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auto"/>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5183188" y="987425"/>
            <a:ext cx="6172200" cy="4873625"/>
          </a:xfrm>
        </p:spPr>
        <p:txBody>
          <a:bodyPr vert="horz" lIns="91440" tIns="45720" rIns="91440" bIns="4572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auto"/>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pPr fontAlgn="auto"/>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838200" y="365125"/>
            <a:ext cx="7734300" cy="5811838"/>
          </a:xfrm>
        </p:spPr>
        <p:txBody>
          <a:bodyPr vert="eaVert"/>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39788" y="2505075"/>
            <a:ext cx="5157787" cy="3684588"/>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172200" y="2505075"/>
            <a:ext cx="5183188" cy="3684588"/>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auto"/>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auto"/>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5183188" y="987425"/>
            <a:ext cx="6172200" cy="4873625"/>
          </a:xfrm>
        </p:spPr>
        <p:txBody>
          <a:bodyPr vert="horz" lIns="91440" tIns="45720" rIns="91440" bIns="4572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auto"/>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2" Type="http://schemas.openxmlformats.org/officeDocument/2006/relationships/theme" Target="../theme/theme3.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838200" y="1825625"/>
            <a:ext cx="10515600" cy="4351338"/>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898989"/>
                </a:solidFill>
              </a:defRPr>
            </a:lvl1pPr>
          </a:lstStyle>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050" name="标题占位符 1"/>
          <p:cNvSpPr>
            <a:spLocks noGrp="1"/>
          </p:cNvSpPr>
          <p:nvPr>
            <p:ph type="title"/>
          </p:nvPr>
        </p:nvSpPr>
        <p:spPr>
          <a:xfrm>
            <a:off x="838200" y="365125"/>
            <a:ext cx="10515600" cy="1325563"/>
          </a:xfrm>
          <a:prstGeom prst="rect">
            <a:avLst/>
          </a:prstGeom>
          <a:noFill/>
          <a:ln w="9525">
            <a:noFill/>
          </a:ln>
        </p:spPr>
        <p:txBody>
          <a:bodyPr anchor="ctr"/>
          <a:p>
            <a:pPr lvl="0"/>
            <a:r>
              <a:rPr lang="zh-CN" altLang="en-US" dirty="0"/>
              <a:t>单击此处编辑母版标题样式</a:t>
            </a:r>
            <a:endParaRPr lang="zh-CN" altLang="en-US" dirty="0"/>
          </a:p>
        </p:txBody>
      </p:sp>
      <p:sp>
        <p:nvSpPr>
          <p:cNvPr id="2051" name="文本占位符 2"/>
          <p:cNvSpPr>
            <a:spLocks noGrp="1"/>
          </p:cNvSpPr>
          <p:nvPr>
            <p:ph type="body"/>
          </p:nvPr>
        </p:nvSpPr>
        <p:spPr>
          <a:xfrm>
            <a:off x="838200" y="1825625"/>
            <a:ext cx="10515600" cy="4351338"/>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898989"/>
                </a:solidFill>
              </a:defRPr>
            </a:lvl1pPr>
          </a:lstStyle>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838200" y="1825625"/>
            <a:ext cx="10515600" cy="4351338"/>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898989"/>
                </a:solidFill>
              </a:defRPr>
            </a:lvl1pPr>
          </a:lstStyle>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image" Target="../media/image8.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image" Target="../media/image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2.xml"/><Relationship Id="rId2" Type="http://schemas.openxmlformats.org/officeDocument/2006/relationships/image" Target="../media/image9.png"/><Relationship Id="rId1" Type="http://schemas.openxmlformats.org/officeDocument/2006/relationships/image" Target="../media/image8.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8.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image" Target="../media/image8.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image" Target="../media/image8.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4.xml"/><Relationship Id="rId1" Type="http://schemas.openxmlformats.org/officeDocument/2006/relationships/image" Target="../media/image8.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4.xml"/><Relationship Id="rId1" Type="http://schemas.openxmlformats.org/officeDocument/2006/relationships/image" Target="../media/image8.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34.xml.rels><?xml version="1.0" encoding="UTF-8" standalone="yes"?>
<Relationships xmlns="http://schemas.openxmlformats.org/package/2006/relationships"><Relationship Id="rId6" Type="http://schemas.openxmlformats.org/officeDocument/2006/relationships/notesSlide" Target="../notesSlides/notesSlide34.xml"/><Relationship Id="rId5" Type="http://schemas.openxmlformats.org/officeDocument/2006/relationships/slideLayout" Target="../slideLayouts/slideLayout2.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image" Target="../media/image8.jpe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image" Target="../media/image11.jpe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7.xml"/><Relationship Id="rId2" Type="http://schemas.openxmlformats.org/officeDocument/2006/relationships/image" Target="../media/image13.png"/><Relationship Id="rId1" Type="http://schemas.openxmlformats.org/officeDocument/2006/relationships/image" Target="../media/image12.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7.xml"/><Relationship Id="rId2" Type="http://schemas.openxmlformats.org/officeDocument/2006/relationships/image" Target="../media/image13.png"/><Relationship Id="rId1" Type="http://schemas.openxmlformats.org/officeDocument/2006/relationships/image" Target="../media/image12.pn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24.xml"/><Relationship Id="rId2" Type="http://schemas.openxmlformats.org/officeDocument/2006/relationships/image" Target="../media/image14.png"/><Relationship Id="rId1" Type="http://schemas.openxmlformats.org/officeDocument/2006/relationships/image" Target="../media/image8.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15.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16.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4.xml"/><Relationship Id="rId1" Type="http://schemas.openxmlformats.org/officeDocument/2006/relationships/image" Target="../media/image8.jpe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tags" Target="../tags/tag26.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4.xml"/><Relationship Id="rId1" Type="http://schemas.openxmlformats.org/officeDocument/2006/relationships/image" Target="../media/image8.jpe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4.xml"/><Relationship Id="rId1" Type="http://schemas.openxmlformats.org/officeDocument/2006/relationships/image" Target="../media/image8.jpe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4.xml"/><Relationship Id="rId1" Type="http://schemas.openxmlformats.org/officeDocument/2006/relationships/image" Target="../media/image8.jpe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4.xml"/><Relationship Id="rId1" Type="http://schemas.openxmlformats.org/officeDocument/2006/relationships/image" Target="../media/image5.jpeg"/></Relationships>
</file>

<file path=ppt/slides/_rels/slide48.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24.xml"/><Relationship Id="rId2" Type="http://schemas.openxmlformats.org/officeDocument/2006/relationships/image" Target="../media/image17.png"/><Relationship Id="rId1" Type="http://schemas.openxmlformats.org/officeDocument/2006/relationships/image" Target="../media/image8.jpeg"/></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8.jpeg"/></Relationships>
</file>

<file path=ppt/slides/_rels/slide5.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3" Type="http://schemas.openxmlformats.org/officeDocument/2006/relationships/notesSlide" Target="../notesSlides/notesSlide5.xml"/><Relationship Id="rId12" Type="http://schemas.openxmlformats.org/officeDocument/2006/relationships/slideLayout" Target="../slideLayouts/slideLayout2.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4.jpeg"/></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24.xml"/><Relationship Id="rId2" Type="http://schemas.openxmlformats.org/officeDocument/2006/relationships/image" Target="../media/image17.png"/><Relationship Id="rId1" Type="http://schemas.openxmlformats.org/officeDocument/2006/relationships/image" Target="../media/image8.jpeg"/></Relationships>
</file>

<file path=ppt/slides/_rels/slide51.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24.xml"/><Relationship Id="rId2" Type="http://schemas.openxmlformats.org/officeDocument/2006/relationships/image" Target="../media/image17.png"/><Relationship Id="rId1" Type="http://schemas.openxmlformats.org/officeDocument/2006/relationships/image" Target="../media/image8.jpeg"/></Relationships>
</file>

<file path=ppt/slides/_rels/slide52.xml.rels><?xml version="1.0" encoding="UTF-8" standalone="yes"?>
<Relationships xmlns="http://schemas.openxmlformats.org/package/2006/relationships"><Relationship Id="rId4" Type="http://schemas.openxmlformats.org/officeDocument/2006/relationships/notesSlide" Target="../notesSlides/notesSlide48.xml"/><Relationship Id="rId3" Type="http://schemas.openxmlformats.org/officeDocument/2006/relationships/slideLayout" Target="../slideLayouts/slideLayout24.xml"/><Relationship Id="rId2" Type="http://schemas.openxmlformats.org/officeDocument/2006/relationships/image" Target="../media/image17.png"/><Relationship Id="rId1" Type="http://schemas.openxmlformats.org/officeDocument/2006/relationships/image" Target="../media/image8.jpeg"/></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24.xml"/><Relationship Id="rId2" Type="http://schemas.openxmlformats.org/officeDocument/2006/relationships/image" Target="../media/image17.png"/><Relationship Id="rId1" Type="http://schemas.openxmlformats.org/officeDocument/2006/relationships/image" Target="../media/image8.jpeg"/></Relationships>
</file>

<file path=ppt/slides/_rels/slide54.xml.rels><?xml version="1.0" encoding="UTF-8" standalone="yes"?>
<Relationships xmlns="http://schemas.openxmlformats.org/package/2006/relationships"><Relationship Id="rId4" Type="http://schemas.openxmlformats.org/officeDocument/2006/relationships/notesSlide" Target="../notesSlides/notesSlide50.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9" Type="http://schemas.openxmlformats.org/officeDocument/2006/relationships/tags" Target="../tags/tag18.xml"/><Relationship Id="rId8" Type="http://schemas.openxmlformats.org/officeDocument/2006/relationships/tags" Target="../tags/tag17.xml"/><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4" Type="http://schemas.openxmlformats.org/officeDocument/2006/relationships/notesSlide" Target="../notesSlides/notesSlide6.xml"/><Relationship Id="rId13" Type="http://schemas.openxmlformats.org/officeDocument/2006/relationships/slideLayout" Target="../slideLayouts/slideLayout2.xml"/><Relationship Id="rId12" Type="http://schemas.openxmlformats.org/officeDocument/2006/relationships/tags" Target="../tags/tag21.xml"/><Relationship Id="rId11" Type="http://schemas.openxmlformats.org/officeDocument/2006/relationships/tags" Target="../tags/tag20.xml"/><Relationship Id="rId10" Type="http://schemas.openxmlformats.org/officeDocument/2006/relationships/tags" Target="../tags/tag19.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pic>
        <p:nvPicPr>
          <p:cNvPr id="25" name="Picture 2" descr="G:\ppt\bg\竖向大图\图片8(2).png"/>
          <p:cNvPicPr>
            <a:picLocks noChangeAspect="1"/>
          </p:cNvPicPr>
          <p:nvPr/>
        </p:nvPicPr>
        <p:blipFill>
          <a:blip r:embed="rId2"/>
          <a:stretch>
            <a:fillRect/>
          </a:stretch>
        </p:blipFill>
        <p:spPr>
          <a:xfrm>
            <a:off x="0" y="466725"/>
            <a:ext cx="3257550" cy="5924550"/>
          </a:xfrm>
          <a:prstGeom prst="rect">
            <a:avLst/>
          </a:prstGeom>
          <a:noFill/>
          <a:ln w="57150">
            <a:noFill/>
          </a:ln>
        </p:spPr>
      </p:pic>
      <p:sp>
        <p:nvSpPr>
          <p:cNvPr id="32" name="TextBox 7"/>
          <p:cNvSpPr txBox="1"/>
          <p:nvPr/>
        </p:nvSpPr>
        <p:spPr>
          <a:xfrm>
            <a:off x="3257550" y="3581400"/>
            <a:ext cx="8731250" cy="1567180"/>
          </a:xfrm>
          <a:prstGeom prst="rect">
            <a:avLst/>
          </a:prstGeom>
          <a:noFill/>
          <a:ln w="9525">
            <a:noFill/>
          </a:ln>
        </p:spPr>
        <p:txBody>
          <a:bodyPr lIns="91428" tIns="45713" rIns="91428" bIns="45713">
            <a:spAutoFit/>
          </a:bodyPr>
          <a:p>
            <a:pPr algn="ctr"/>
            <a:r>
              <a:rPr lang="zh-CN" altLang="en-US" sz="4800" b="1" dirty="0">
                <a:solidFill>
                  <a:schemeClr val="accent1"/>
                </a:solidFill>
                <a:latin typeface="微软雅黑" panose="020B0503020204020204" pitchFamily="34" charset="-122"/>
                <a:ea typeface="微软雅黑" panose="020B0503020204020204" pitchFamily="34" charset="-122"/>
              </a:rPr>
              <a:t>统计法及相关法律法规</a:t>
            </a:r>
            <a:br>
              <a:rPr lang="zh-CN" altLang="en-US" sz="4800" b="1" dirty="0">
                <a:solidFill>
                  <a:schemeClr val="accent1"/>
                </a:solidFill>
                <a:latin typeface="微软雅黑" panose="020B0503020204020204" pitchFamily="34" charset="-122"/>
                <a:ea typeface="微软雅黑" panose="020B0503020204020204" pitchFamily="34" charset="-122"/>
              </a:rPr>
            </a:br>
            <a:endParaRPr lang="zh-CN" altLang="en-US" sz="4800" b="1" dirty="0">
              <a:solidFill>
                <a:schemeClr val="accent1"/>
              </a:solidFill>
              <a:latin typeface="微软雅黑" panose="020B0503020204020204" pitchFamily="34" charset="-122"/>
              <a:ea typeface="微软雅黑" panose="020B0503020204020204" pitchFamily="34" charset="-122"/>
            </a:endParaRPr>
          </a:p>
        </p:txBody>
      </p:sp>
      <p:sp>
        <p:nvSpPr>
          <p:cNvPr id="33" name="TextBox 8"/>
          <p:cNvSpPr txBox="1"/>
          <p:nvPr/>
        </p:nvSpPr>
        <p:spPr>
          <a:xfrm>
            <a:off x="5551488" y="5468938"/>
            <a:ext cx="3592512" cy="337185"/>
          </a:xfrm>
          <a:prstGeom prst="rect">
            <a:avLst/>
          </a:prstGeom>
          <a:noFill/>
          <a:ln w="9525">
            <a:noFill/>
          </a:ln>
        </p:spPr>
        <p:txBody>
          <a:bodyPr>
            <a:spAutoFit/>
          </a:bodyPr>
          <a:p>
            <a:pPr algn="ctr"/>
            <a:r>
              <a:rPr lang="en-US" altLang="zh-CN" sz="1600" b="1">
                <a:solidFill>
                  <a:srgbClr val="7F7F7F"/>
                </a:solidFill>
                <a:latin typeface="微软雅黑" panose="020B0503020204020204" pitchFamily="34" charset="-122"/>
                <a:ea typeface="微软雅黑" panose="020B0503020204020204" pitchFamily="34" charset="-122"/>
              </a:rPr>
              <a:t>2020</a:t>
            </a:r>
            <a:r>
              <a:rPr lang="zh-CN" altLang="en-US" sz="1600" b="1" dirty="0">
                <a:solidFill>
                  <a:srgbClr val="7F7F7F"/>
                </a:solidFill>
                <a:latin typeface="微软雅黑" panose="020B0503020204020204" pitchFamily="34" charset="-122"/>
                <a:ea typeface="微软雅黑" panose="020B0503020204020204" pitchFamily="34" charset="-122"/>
              </a:rPr>
              <a:t>年</a:t>
            </a:r>
            <a:r>
              <a:rPr lang="en-US" altLang="zh-CN" sz="1600" b="1">
                <a:solidFill>
                  <a:srgbClr val="7F7F7F"/>
                </a:solidFill>
                <a:latin typeface="微软雅黑" panose="020B0503020204020204" pitchFamily="34" charset="-122"/>
                <a:ea typeface="微软雅黑" panose="020B0503020204020204" pitchFamily="34" charset="-122"/>
              </a:rPr>
              <a:t>12</a:t>
            </a:r>
            <a:r>
              <a:rPr lang="zh-CN" altLang="en-US" sz="1600" b="1" dirty="0">
                <a:solidFill>
                  <a:srgbClr val="7F7F7F"/>
                </a:solidFill>
                <a:latin typeface="微软雅黑" panose="020B0503020204020204" pitchFamily="34" charset="-122"/>
                <a:ea typeface="微软雅黑" panose="020B0503020204020204" pitchFamily="34" charset="-122"/>
              </a:rPr>
              <a:t>月</a:t>
            </a:r>
            <a:endParaRPr lang="zh-CN" altLang="en-US" sz="1600" b="1" dirty="0">
              <a:solidFill>
                <a:srgbClr val="7F7F7F"/>
              </a:solidFill>
              <a:latin typeface="微软雅黑" panose="020B0503020204020204" pitchFamily="34" charset="-122"/>
              <a:ea typeface="微软雅黑" panose="020B0503020204020204" pitchFamily="34" charset="-122"/>
            </a:endParaRPr>
          </a:p>
        </p:txBody>
      </p:sp>
      <p:sp>
        <p:nvSpPr>
          <p:cNvPr id="34" name="圆角矩形 1"/>
          <p:cNvSpPr/>
          <p:nvPr/>
        </p:nvSpPr>
        <p:spPr>
          <a:xfrm>
            <a:off x="4392627" y="4651533"/>
            <a:ext cx="5910688" cy="624000"/>
          </a:xfrm>
          <a:prstGeom prst="roundRect">
            <a:avLst>
              <a:gd name="adj" fmla="val 50000"/>
            </a:avLst>
          </a:prstGeom>
          <a:solidFill>
            <a:schemeClr val="accent1"/>
          </a:solidFill>
          <a:ln w="12700" cap="flat" cmpd="sng" algn="ctr">
            <a:gradFill flip="none" rotWithShape="1">
              <a:gsLst>
                <a:gs pos="0">
                  <a:srgbClr val="BE309C">
                    <a:lumMod val="5000"/>
                    <a:lumOff val="95000"/>
                  </a:srgbClr>
                </a:gs>
                <a:gs pos="100000">
                  <a:sysClr val="window" lastClr="FFFFFF">
                    <a:lumMod val="65000"/>
                  </a:sysClr>
                </a:gs>
              </a:gsLst>
              <a:lin ang="13500000" scaled="1"/>
              <a:tileRect/>
            </a:gradFill>
            <a:prstDash val="solid"/>
            <a:miter lim="800000"/>
          </a:ln>
          <a:effectLst>
            <a:innerShdw blurRad="127000" dist="88900" dir="18900000">
              <a:prstClr val="black">
                <a:alpha val="38000"/>
              </a:prstClr>
            </a:inn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white"/>
              </a:solidFill>
              <a:effectLst/>
              <a:uLnTx/>
              <a:uFillTx/>
              <a:latin typeface="+mj-ea"/>
              <a:ea typeface="+mj-ea"/>
              <a:cs typeface="+mn-cs"/>
            </a:endParaRPr>
          </a:p>
        </p:txBody>
      </p:sp>
      <p:sp>
        <p:nvSpPr>
          <p:cNvPr id="35" name="圆角矩形 2"/>
          <p:cNvSpPr/>
          <p:nvPr/>
        </p:nvSpPr>
        <p:spPr>
          <a:xfrm>
            <a:off x="4392632" y="4654587"/>
            <a:ext cx="5910689" cy="624000"/>
          </a:xfrm>
          <a:prstGeom prst="roundRect">
            <a:avLst>
              <a:gd name="adj" fmla="val 50000"/>
            </a:avLst>
          </a:prstGeom>
          <a:solidFill>
            <a:schemeClr val="bg1">
              <a:lumMod val="65000"/>
            </a:schemeClr>
          </a:solidFill>
          <a:ln w="12700" cap="flat" cmpd="sng" algn="ctr">
            <a:gradFill flip="none" rotWithShape="1">
              <a:gsLst>
                <a:gs pos="0">
                  <a:srgbClr val="BE309C">
                    <a:lumMod val="5000"/>
                    <a:lumOff val="95000"/>
                  </a:srgbClr>
                </a:gs>
                <a:gs pos="100000">
                  <a:sysClr val="window" lastClr="FFFFFF">
                    <a:lumMod val="65000"/>
                  </a:sysClr>
                </a:gs>
              </a:gsLst>
              <a:lin ang="13500000" scaled="1"/>
              <a:tileRect/>
            </a:gradFill>
            <a:prstDash val="solid"/>
            <a:miter lim="800000"/>
          </a:ln>
          <a:effectLst>
            <a:innerShdw blurRad="127000" dist="88900" dir="18900000">
              <a:prstClr val="black">
                <a:alpha val="30000"/>
              </a:prstClr>
            </a:inn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white"/>
              </a:solidFill>
              <a:effectLst/>
              <a:uLnTx/>
              <a:uFillTx/>
              <a:latin typeface="+mj-ea"/>
              <a:ea typeface="+mj-ea"/>
              <a:cs typeface="+mn-cs"/>
            </a:endParaRPr>
          </a:p>
        </p:txBody>
      </p:sp>
      <p:sp>
        <p:nvSpPr>
          <p:cNvPr id="36" name="文字"/>
          <p:cNvSpPr txBox="1"/>
          <p:nvPr/>
        </p:nvSpPr>
        <p:spPr>
          <a:xfrm>
            <a:off x="5221288" y="4776788"/>
            <a:ext cx="4373562" cy="368300"/>
          </a:xfrm>
          <a:prstGeom prst="rect">
            <a:avLst/>
          </a:prstGeom>
          <a:noFill/>
          <a:ln w="9525">
            <a:noFill/>
          </a:ln>
        </p:spPr>
        <p:txBody>
          <a:bodyPr>
            <a:spAutoFit/>
          </a:bodyPr>
          <a:p>
            <a:pPr algn="ctr"/>
            <a:r>
              <a:rPr lang="zh-CN" altLang="en-US" dirty="0">
                <a:solidFill>
                  <a:schemeClr val="bg1"/>
                </a:solidFill>
                <a:latin typeface="微软雅黑" panose="020B0503020204020204" pitchFamily="34" charset="-122"/>
                <a:ea typeface="微软雅黑" panose="020B0503020204020204" pitchFamily="34" charset="-122"/>
              </a:rPr>
              <a:t>广州市统计局</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圆角矩形 36"/>
          <p:cNvSpPr/>
          <p:nvPr/>
        </p:nvSpPr>
        <p:spPr>
          <a:xfrm>
            <a:off x="4374933" y="4612791"/>
            <a:ext cx="972495" cy="672000"/>
          </a:xfrm>
          <a:prstGeom prst="roundRect">
            <a:avLst>
              <a:gd name="adj" fmla="val 50000"/>
            </a:avLst>
          </a:prstGeom>
          <a:gradFill>
            <a:gsLst>
              <a:gs pos="0">
                <a:schemeClr val="bg1">
                  <a:lumMod val="75000"/>
                </a:schemeClr>
              </a:gs>
              <a:gs pos="100000">
                <a:schemeClr val="bg1"/>
              </a:gs>
            </a:gsLst>
            <a:lin ang="2700000" scaled="0"/>
          </a:gradFill>
          <a:ln w="22225">
            <a:gradFill>
              <a:gsLst>
                <a:gs pos="0">
                  <a:schemeClr val="bg1">
                    <a:lumMod val="65000"/>
                  </a:schemeClr>
                </a:gs>
                <a:gs pos="100000">
                  <a:schemeClr val="bg1"/>
                </a:gs>
              </a:gsLst>
              <a:lin ang="13500000" scaled="0"/>
            </a:gradFill>
          </a:ln>
          <a:effectLst>
            <a:outerShdw blurRad="50800" dist="38100" dir="2700000" sx="97000" sy="9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920" tIns="60960" rIns="121920" bIns="6096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mj-ea"/>
              <a:ea typeface="+mj-ea"/>
              <a:cs typeface="+mn-ea"/>
            </a:endParaRPr>
          </a:p>
        </p:txBody>
      </p:sp>
      <p:pic>
        <p:nvPicPr>
          <p:cNvPr id="38" name="手"/>
          <p:cNvPicPr>
            <a:picLocks noChangeAspect="1"/>
          </p:cNvPicPr>
          <p:nvPr/>
        </p:nvPicPr>
        <p:blipFill>
          <a:blip r:embed="rId3"/>
          <a:stretch>
            <a:fillRect/>
          </a:stretch>
        </p:blipFill>
        <p:spPr>
          <a:xfrm>
            <a:off x="4711700" y="4884738"/>
            <a:ext cx="1238250" cy="3536950"/>
          </a:xfrm>
          <a:prstGeom prst="rect">
            <a:avLst/>
          </a:prstGeom>
          <a:noFill/>
          <a:ln w="9525">
            <a:noFill/>
          </a:ln>
        </p:spPr>
      </p:pic>
      <p:sp>
        <p:nvSpPr>
          <p:cNvPr id="39" name="矩形 10"/>
          <p:cNvSpPr>
            <a:spLocks noChangeAspect="1"/>
          </p:cNvSpPr>
          <p:nvPr/>
        </p:nvSpPr>
        <p:spPr>
          <a:xfrm>
            <a:off x="7169863" y="1764906"/>
            <a:ext cx="1495293" cy="162880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lumMod val="85000"/>
            </a:schemeClr>
          </a:solidFill>
          <a:ln>
            <a:noFill/>
          </a:ln>
          <a:effectLst>
            <a:innerShdw blurRad="1524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Impact" panose="020B0806030902050204" pitchFamily="34" charset="0"/>
              <a:ea typeface="+mn-ea"/>
              <a:cs typeface="+mn-cs"/>
            </a:endParaRPr>
          </a:p>
        </p:txBody>
      </p:sp>
      <p:sp>
        <p:nvSpPr>
          <p:cNvPr id="40" name="矩形 10"/>
          <p:cNvSpPr>
            <a:spLocks noChangeAspect="1"/>
          </p:cNvSpPr>
          <p:nvPr/>
        </p:nvSpPr>
        <p:spPr>
          <a:xfrm>
            <a:off x="7492923" y="1764906"/>
            <a:ext cx="1492773" cy="162741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1" name="矩形 10"/>
          <p:cNvSpPr/>
          <p:nvPr/>
        </p:nvSpPr>
        <p:spPr>
          <a:xfrm>
            <a:off x="7764283" y="2073312"/>
            <a:ext cx="950052" cy="1035741"/>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accent1"/>
              </a:gs>
              <a:gs pos="100000">
                <a:schemeClr val="accent1">
                  <a:lumMod val="75000"/>
                </a:schemeClr>
              </a:gs>
              <a:gs pos="0">
                <a:schemeClr val="accent1">
                  <a:lumMod val="60000"/>
                  <a:lumOff val="40000"/>
                </a:schemeClr>
              </a:gs>
            </a:gsLst>
            <a:lin ang="18900000" scaled="0"/>
            <a:tileRect/>
          </a:gradFill>
          <a:ln w="15875">
            <a:gradFill>
              <a:gsLst>
                <a:gs pos="50000">
                  <a:schemeClr val="accent1">
                    <a:lumMod val="60000"/>
                    <a:lumOff val="40000"/>
                  </a:schemeClr>
                </a:gs>
                <a:gs pos="100000">
                  <a:schemeClr val="accent1">
                    <a:lumMod val="75000"/>
                  </a:schemeClr>
                </a:gs>
                <a:gs pos="0">
                  <a:schemeClr val="accent1">
                    <a:lumMod val="60000"/>
                    <a:lumOff val="40000"/>
                  </a:schemeClr>
                </a:gs>
              </a:gsLst>
              <a:lin ang="8100000" scaled="0"/>
            </a:gradFill>
          </a:ln>
          <a:effectLst>
            <a:innerShdw blurRad="266700" dist="2032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5335"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读</a:t>
            </a:r>
            <a:endParaRPr kumimoji="0" lang="zh-CN" altLang="en-US" sz="5335"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2" name="矩形 10"/>
          <p:cNvSpPr>
            <a:spLocks noChangeAspect="1"/>
          </p:cNvSpPr>
          <p:nvPr/>
        </p:nvSpPr>
        <p:spPr>
          <a:xfrm>
            <a:off x="5636482" y="1764906"/>
            <a:ext cx="1495293" cy="162880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lumMod val="85000"/>
            </a:schemeClr>
          </a:solidFill>
          <a:ln>
            <a:noFill/>
          </a:ln>
          <a:effectLst>
            <a:innerShdw blurRad="1524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Impact" panose="020B0806030902050204" pitchFamily="34" charset="0"/>
              <a:ea typeface="+mn-ea"/>
              <a:cs typeface="+mn-cs"/>
            </a:endParaRPr>
          </a:p>
        </p:txBody>
      </p:sp>
      <p:sp>
        <p:nvSpPr>
          <p:cNvPr id="43" name="矩形 10"/>
          <p:cNvSpPr>
            <a:spLocks noChangeAspect="1"/>
          </p:cNvSpPr>
          <p:nvPr/>
        </p:nvSpPr>
        <p:spPr>
          <a:xfrm>
            <a:off x="5959542" y="1764906"/>
            <a:ext cx="1492773" cy="162741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4" name="矩形 10"/>
          <p:cNvSpPr/>
          <p:nvPr/>
        </p:nvSpPr>
        <p:spPr>
          <a:xfrm>
            <a:off x="6230901" y="2073312"/>
            <a:ext cx="950052" cy="1035741"/>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accent1"/>
              </a:gs>
              <a:gs pos="100000">
                <a:schemeClr val="accent1">
                  <a:lumMod val="75000"/>
                </a:schemeClr>
              </a:gs>
              <a:gs pos="0">
                <a:schemeClr val="accent1">
                  <a:lumMod val="60000"/>
                  <a:lumOff val="40000"/>
                </a:schemeClr>
              </a:gs>
            </a:gsLst>
            <a:lin ang="18900000" scaled="0"/>
            <a:tileRect/>
          </a:gradFill>
          <a:ln w="15875">
            <a:gradFill>
              <a:gsLst>
                <a:gs pos="50000">
                  <a:schemeClr val="accent1">
                    <a:lumMod val="60000"/>
                    <a:lumOff val="40000"/>
                  </a:schemeClr>
                </a:gs>
                <a:gs pos="100000">
                  <a:schemeClr val="accent1">
                    <a:lumMod val="75000"/>
                  </a:schemeClr>
                </a:gs>
                <a:gs pos="0">
                  <a:schemeClr val="accent1">
                    <a:lumMod val="60000"/>
                    <a:lumOff val="40000"/>
                  </a:schemeClr>
                </a:gs>
              </a:gsLst>
              <a:lin ang="8100000" scaled="0"/>
            </a:gradFill>
          </a:ln>
          <a:effectLst>
            <a:innerShdw blurRad="266700" dist="2032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5335"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解</a:t>
            </a:r>
            <a:endParaRPr kumimoji="0" lang="zh-CN" altLang="en-US" sz="5335"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5" name="矩形 44"/>
          <p:cNvSpPr/>
          <p:nvPr/>
        </p:nvSpPr>
        <p:spPr>
          <a:xfrm>
            <a:off x="0" y="6532"/>
            <a:ext cx="3258283" cy="6858000"/>
          </a:xfrm>
          <a:prstGeom prst="rect">
            <a:avLst/>
          </a:prstGeom>
          <a:gradFill flip="none" rotWithShape="1">
            <a:gsLst>
              <a:gs pos="50000">
                <a:schemeClr val="accent1">
                  <a:alpha val="64000"/>
                </a:schemeClr>
              </a:gs>
              <a:gs pos="100000">
                <a:schemeClr val="accent1">
                  <a:lumMod val="75000"/>
                </a:schemeClr>
              </a:gs>
              <a:gs pos="0">
                <a:schemeClr val="accent1">
                  <a:lumMod val="60000"/>
                  <a:lumOff val="40000"/>
                </a:schemeClr>
              </a:gs>
            </a:gsLst>
            <a:lin ang="16200000" scaled="0"/>
            <a:tileRect/>
          </a:gradFill>
          <a:ln w="15875">
            <a:noFill/>
          </a:ln>
          <a:effectLst>
            <a:innerShdw blurRad="266700" dist="2032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6400" b="0" i="0" u="none" strike="noStrike" kern="1200" cap="none" spc="0" normalizeH="0" baseline="0" noProof="0">
              <a:ln>
                <a:noFill/>
              </a:ln>
              <a:solidFill>
                <a:prstClr val="white"/>
              </a:solidFill>
              <a:effectLst/>
              <a:uLnTx/>
              <a:uFillTx/>
              <a:latin typeface="Impact" panose="020B0806030902050204" pitchFamily="34" charset="0"/>
              <a:ea typeface="+mn-ea"/>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childTnLst>
                          </p:cTn>
                        </p:par>
                        <p:par>
                          <p:cTn id="8" fill="hold">
                            <p:stCondLst>
                              <p:cond delay="500"/>
                            </p:stCondLst>
                            <p:childTnLst>
                              <p:par>
                                <p:cTn id="9" presetID="16" presetClass="entr" presetSubtype="2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barn(inHorizontal)">
                                      <p:cBhvr>
                                        <p:cTn id="11" dur="500"/>
                                        <p:tgtEl>
                                          <p:spTgt spid="25"/>
                                        </p:tgtEl>
                                      </p:cBhvr>
                                    </p:animEffect>
                                  </p:childTnLst>
                                </p:cTn>
                              </p:par>
                              <p:par>
                                <p:cTn id="12" presetID="2" presetClass="entr" presetSubtype="3" fill="hold" nodeType="withEffect">
                                  <p:stCondLst>
                                    <p:cond delay="0"/>
                                  </p:stCondLst>
                                  <p:childTnLst>
                                    <p:set>
                                      <p:cBhvr>
                                        <p:cTn id="13" dur="1" fill="hold">
                                          <p:stCondLst>
                                            <p:cond delay="0"/>
                                          </p:stCondLst>
                                        </p:cTn>
                                        <p:tgtEl>
                                          <p:spTgt spid="42"/>
                                        </p:tgtEl>
                                        <p:attrNameLst>
                                          <p:attrName>style.visibility</p:attrName>
                                        </p:attrNameLst>
                                      </p:cBhvr>
                                      <p:to>
                                        <p:strVal val="visible"/>
                                      </p:to>
                                    </p:set>
                                    <p:anim calcmode="lin" valueType="num">
                                      <p:cBhvr additive="base">
                                        <p:cTn id="14" dur="750" fill="hold"/>
                                        <p:tgtEl>
                                          <p:spTgt spid="42"/>
                                        </p:tgtEl>
                                        <p:attrNameLst>
                                          <p:attrName>ppt_x</p:attrName>
                                        </p:attrNameLst>
                                      </p:cBhvr>
                                      <p:tavLst>
                                        <p:tav tm="0">
                                          <p:val>
                                            <p:strVal val="1+#ppt_w/2"/>
                                          </p:val>
                                        </p:tav>
                                        <p:tav tm="100000">
                                          <p:val>
                                            <p:strVal val="#ppt_x"/>
                                          </p:val>
                                        </p:tav>
                                      </p:tavLst>
                                    </p:anim>
                                    <p:anim calcmode="lin" valueType="num">
                                      <p:cBhvr additive="base">
                                        <p:cTn id="15" dur="750" fill="hold"/>
                                        <p:tgtEl>
                                          <p:spTgt spid="42"/>
                                        </p:tgtEl>
                                        <p:attrNameLst>
                                          <p:attrName>ppt_y</p:attrName>
                                        </p:attrNameLst>
                                      </p:cBhvr>
                                      <p:tavLst>
                                        <p:tav tm="0">
                                          <p:val>
                                            <p:strVal val="0-#ppt_h/2"/>
                                          </p:val>
                                        </p:tav>
                                        <p:tav tm="100000">
                                          <p:val>
                                            <p:strVal val="#ppt_y"/>
                                          </p:val>
                                        </p:tav>
                                      </p:tavLst>
                                    </p:anim>
                                  </p:childTnLst>
                                </p:cTn>
                              </p:par>
                              <p:par>
                                <p:cTn id="16" presetID="2" presetClass="entr" presetSubtype="3" fill="hold" nodeType="withEffect">
                                  <p:stCondLst>
                                    <p:cond delay="250"/>
                                  </p:stCondLst>
                                  <p:childTnLst>
                                    <p:set>
                                      <p:cBhvr>
                                        <p:cTn id="17" dur="1" fill="hold">
                                          <p:stCondLst>
                                            <p:cond delay="0"/>
                                          </p:stCondLst>
                                        </p:cTn>
                                        <p:tgtEl>
                                          <p:spTgt spid="43"/>
                                        </p:tgtEl>
                                        <p:attrNameLst>
                                          <p:attrName>style.visibility</p:attrName>
                                        </p:attrNameLst>
                                      </p:cBhvr>
                                      <p:to>
                                        <p:strVal val="visible"/>
                                      </p:to>
                                    </p:set>
                                    <p:anim calcmode="lin" valueType="num">
                                      <p:cBhvr additive="base">
                                        <p:cTn id="18" dur="750" fill="hold"/>
                                        <p:tgtEl>
                                          <p:spTgt spid="43"/>
                                        </p:tgtEl>
                                        <p:attrNameLst>
                                          <p:attrName>ppt_x</p:attrName>
                                        </p:attrNameLst>
                                      </p:cBhvr>
                                      <p:tavLst>
                                        <p:tav tm="0">
                                          <p:val>
                                            <p:strVal val="1+#ppt_w/2"/>
                                          </p:val>
                                        </p:tav>
                                        <p:tav tm="100000">
                                          <p:val>
                                            <p:strVal val="#ppt_x"/>
                                          </p:val>
                                        </p:tav>
                                      </p:tavLst>
                                    </p:anim>
                                    <p:anim calcmode="lin" valueType="num">
                                      <p:cBhvr additive="base">
                                        <p:cTn id="19" dur="750" fill="hold"/>
                                        <p:tgtEl>
                                          <p:spTgt spid="43"/>
                                        </p:tgtEl>
                                        <p:attrNameLst>
                                          <p:attrName>ppt_y</p:attrName>
                                        </p:attrNameLst>
                                      </p:cBhvr>
                                      <p:tavLst>
                                        <p:tav tm="0">
                                          <p:val>
                                            <p:strVal val="0-#ppt_h/2"/>
                                          </p:val>
                                        </p:tav>
                                        <p:tav tm="100000">
                                          <p:val>
                                            <p:strVal val="#ppt_y"/>
                                          </p:val>
                                        </p:tav>
                                      </p:tavLst>
                                    </p:anim>
                                  </p:childTnLst>
                                </p:cTn>
                              </p:par>
                              <p:par>
                                <p:cTn id="20" presetID="2" presetClass="entr" presetSubtype="3" fill="hold" nodeType="withEffect">
                                  <p:stCondLst>
                                    <p:cond delay="500"/>
                                  </p:stCondLst>
                                  <p:childTnLst>
                                    <p:set>
                                      <p:cBhvr>
                                        <p:cTn id="21" dur="1" fill="hold">
                                          <p:stCondLst>
                                            <p:cond delay="0"/>
                                          </p:stCondLst>
                                        </p:cTn>
                                        <p:tgtEl>
                                          <p:spTgt spid="44"/>
                                        </p:tgtEl>
                                        <p:attrNameLst>
                                          <p:attrName>style.visibility</p:attrName>
                                        </p:attrNameLst>
                                      </p:cBhvr>
                                      <p:to>
                                        <p:strVal val="visible"/>
                                      </p:to>
                                    </p:set>
                                    <p:anim calcmode="lin" valueType="num">
                                      <p:cBhvr additive="base">
                                        <p:cTn id="22" dur="750" fill="hold"/>
                                        <p:tgtEl>
                                          <p:spTgt spid="44"/>
                                        </p:tgtEl>
                                        <p:attrNameLst>
                                          <p:attrName>ppt_x</p:attrName>
                                        </p:attrNameLst>
                                      </p:cBhvr>
                                      <p:tavLst>
                                        <p:tav tm="0">
                                          <p:val>
                                            <p:strVal val="1+#ppt_w/2"/>
                                          </p:val>
                                        </p:tav>
                                        <p:tav tm="100000">
                                          <p:val>
                                            <p:strVal val="#ppt_x"/>
                                          </p:val>
                                        </p:tav>
                                      </p:tavLst>
                                    </p:anim>
                                    <p:anim calcmode="lin" valueType="num">
                                      <p:cBhvr additive="base">
                                        <p:cTn id="23" dur="750" fill="hold"/>
                                        <p:tgtEl>
                                          <p:spTgt spid="44"/>
                                        </p:tgtEl>
                                        <p:attrNameLst>
                                          <p:attrName>ppt_y</p:attrName>
                                        </p:attrNameLst>
                                      </p:cBhvr>
                                      <p:tavLst>
                                        <p:tav tm="0">
                                          <p:val>
                                            <p:strVal val="0-#ppt_h/2"/>
                                          </p:val>
                                        </p:tav>
                                        <p:tav tm="100000">
                                          <p:val>
                                            <p:strVal val="#ppt_y"/>
                                          </p:val>
                                        </p:tav>
                                      </p:tavLst>
                                    </p:anim>
                                  </p:childTnLst>
                                </p:cTn>
                              </p:par>
                              <p:par>
                                <p:cTn id="24" presetID="2" presetClass="entr" presetSubtype="12" fill="hold" nodeType="withEffect">
                                  <p:stCondLst>
                                    <p:cond delay="750"/>
                                  </p:stCondLst>
                                  <p:childTnLst>
                                    <p:set>
                                      <p:cBhvr>
                                        <p:cTn id="25" dur="1" fill="hold">
                                          <p:stCondLst>
                                            <p:cond delay="0"/>
                                          </p:stCondLst>
                                        </p:cTn>
                                        <p:tgtEl>
                                          <p:spTgt spid="39"/>
                                        </p:tgtEl>
                                        <p:attrNameLst>
                                          <p:attrName>style.visibility</p:attrName>
                                        </p:attrNameLst>
                                      </p:cBhvr>
                                      <p:to>
                                        <p:strVal val="visible"/>
                                      </p:to>
                                    </p:set>
                                    <p:anim calcmode="lin" valueType="num">
                                      <p:cBhvr additive="base">
                                        <p:cTn id="26" dur="750" fill="hold"/>
                                        <p:tgtEl>
                                          <p:spTgt spid="39"/>
                                        </p:tgtEl>
                                        <p:attrNameLst>
                                          <p:attrName>ppt_x</p:attrName>
                                        </p:attrNameLst>
                                      </p:cBhvr>
                                      <p:tavLst>
                                        <p:tav tm="0">
                                          <p:val>
                                            <p:strVal val="0-#ppt_w/2"/>
                                          </p:val>
                                        </p:tav>
                                        <p:tav tm="100000">
                                          <p:val>
                                            <p:strVal val="#ppt_x"/>
                                          </p:val>
                                        </p:tav>
                                      </p:tavLst>
                                    </p:anim>
                                    <p:anim calcmode="lin" valueType="num">
                                      <p:cBhvr additive="base">
                                        <p:cTn id="27" dur="750" fill="hold"/>
                                        <p:tgtEl>
                                          <p:spTgt spid="39"/>
                                        </p:tgtEl>
                                        <p:attrNameLst>
                                          <p:attrName>ppt_y</p:attrName>
                                        </p:attrNameLst>
                                      </p:cBhvr>
                                      <p:tavLst>
                                        <p:tav tm="0">
                                          <p:val>
                                            <p:strVal val="1+#ppt_h/2"/>
                                          </p:val>
                                        </p:tav>
                                        <p:tav tm="100000">
                                          <p:val>
                                            <p:strVal val="#ppt_y"/>
                                          </p:val>
                                        </p:tav>
                                      </p:tavLst>
                                    </p:anim>
                                  </p:childTnLst>
                                </p:cTn>
                              </p:par>
                              <p:par>
                                <p:cTn id="28" presetID="2" presetClass="entr" presetSubtype="12" fill="hold" nodeType="withEffect">
                                  <p:stCondLst>
                                    <p:cond delay="1000"/>
                                  </p:stCondLst>
                                  <p:childTnLst>
                                    <p:set>
                                      <p:cBhvr>
                                        <p:cTn id="29" dur="1" fill="hold">
                                          <p:stCondLst>
                                            <p:cond delay="0"/>
                                          </p:stCondLst>
                                        </p:cTn>
                                        <p:tgtEl>
                                          <p:spTgt spid="40"/>
                                        </p:tgtEl>
                                        <p:attrNameLst>
                                          <p:attrName>style.visibility</p:attrName>
                                        </p:attrNameLst>
                                      </p:cBhvr>
                                      <p:to>
                                        <p:strVal val="visible"/>
                                      </p:to>
                                    </p:set>
                                    <p:anim calcmode="lin" valueType="num">
                                      <p:cBhvr additive="base">
                                        <p:cTn id="30" dur="750" fill="hold"/>
                                        <p:tgtEl>
                                          <p:spTgt spid="40"/>
                                        </p:tgtEl>
                                        <p:attrNameLst>
                                          <p:attrName>ppt_x</p:attrName>
                                        </p:attrNameLst>
                                      </p:cBhvr>
                                      <p:tavLst>
                                        <p:tav tm="0">
                                          <p:val>
                                            <p:strVal val="0-#ppt_w/2"/>
                                          </p:val>
                                        </p:tav>
                                        <p:tav tm="100000">
                                          <p:val>
                                            <p:strVal val="#ppt_x"/>
                                          </p:val>
                                        </p:tav>
                                      </p:tavLst>
                                    </p:anim>
                                    <p:anim calcmode="lin" valueType="num">
                                      <p:cBhvr additive="base">
                                        <p:cTn id="31" dur="750" fill="hold"/>
                                        <p:tgtEl>
                                          <p:spTgt spid="40"/>
                                        </p:tgtEl>
                                        <p:attrNameLst>
                                          <p:attrName>ppt_y</p:attrName>
                                        </p:attrNameLst>
                                      </p:cBhvr>
                                      <p:tavLst>
                                        <p:tav tm="0">
                                          <p:val>
                                            <p:strVal val="1+#ppt_h/2"/>
                                          </p:val>
                                        </p:tav>
                                        <p:tav tm="100000">
                                          <p:val>
                                            <p:strVal val="#ppt_y"/>
                                          </p:val>
                                        </p:tav>
                                      </p:tavLst>
                                    </p:anim>
                                  </p:childTnLst>
                                </p:cTn>
                              </p:par>
                              <p:par>
                                <p:cTn id="32" presetID="2" presetClass="entr" presetSubtype="12" fill="hold" nodeType="withEffect">
                                  <p:stCondLst>
                                    <p:cond delay="1250"/>
                                  </p:stCondLst>
                                  <p:childTnLst>
                                    <p:set>
                                      <p:cBhvr>
                                        <p:cTn id="33" dur="1" fill="hold">
                                          <p:stCondLst>
                                            <p:cond delay="0"/>
                                          </p:stCondLst>
                                        </p:cTn>
                                        <p:tgtEl>
                                          <p:spTgt spid="41"/>
                                        </p:tgtEl>
                                        <p:attrNameLst>
                                          <p:attrName>style.visibility</p:attrName>
                                        </p:attrNameLst>
                                      </p:cBhvr>
                                      <p:to>
                                        <p:strVal val="visible"/>
                                      </p:to>
                                    </p:set>
                                    <p:anim calcmode="lin" valueType="num">
                                      <p:cBhvr additive="base">
                                        <p:cTn id="34" dur="750" fill="hold"/>
                                        <p:tgtEl>
                                          <p:spTgt spid="41"/>
                                        </p:tgtEl>
                                        <p:attrNameLst>
                                          <p:attrName>ppt_x</p:attrName>
                                        </p:attrNameLst>
                                      </p:cBhvr>
                                      <p:tavLst>
                                        <p:tav tm="0">
                                          <p:val>
                                            <p:strVal val="0-#ppt_w/2"/>
                                          </p:val>
                                        </p:tav>
                                        <p:tav tm="100000">
                                          <p:val>
                                            <p:strVal val="#ppt_x"/>
                                          </p:val>
                                        </p:tav>
                                      </p:tavLst>
                                    </p:anim>
                                    <p:anim calcmode="lin" valueType="num">
                                      <p:cBhvr additive="base">
                                        <p:cTn id="35" dur="750" fill="hold"/>
                                        <p:tgtEl>
                                          <p:spTgt spid="41"/>
                                        </p:tgtEl>
                                        <p:attrNameLst>
                                          <p:attrName>ppt_y</p:attrName>
                                        </p:attrNameLst>
                                      </p:cBhvr>
                                      <p:tavLst>
                                        <p:tav tm="0">
                                          <p:val>
                                            <p:strVal val="1+#ppt_h/2"/>
                                          </p:val>
                                        </p:tav>
                                        <p:tav tm="100000">
                                          <p:val>
                                            <p:strVal val="#ppt_y"/>
                                          </p:val>
                                        </p:tav>
                                      </p:tavLst>
                                    </p:anim>
                                  </p:childTnLst>
                                </p:cTn>
                              </p:par>
                            </p:childTnLst>
                          </p:cTn>
                        </p:par>
                        <p:par>
                          <p:cTn id="36" fill="hold">
                            <p:stCondLst>
                              <p:cond delay="1000"/>
                            </p:stCondLst>
                            <p:childTnLst>
                              <p:par>
                                <p:cTn id="37" presetID="52" presetClass="entr" presetSubtype="0" fill="hold" grpId="0" nodeType="afterEffect">
                                  <p:stCondLst>
                                    <p:cond delay="0"/>
                                  </p:stCondLst>
                                  <p:iterate type="lt">
                                    <p:tmPct val="10000"/>
                                  </p:iterate>
                                  <p:childTnLst>
                                    <p:set>
                                      <p:cBhvr>
                                        <p:cTn id="38" dur="1" fill="hold">
                                          <p:stCondLst>
                                            <p:cond delay="0"/>
                                          </p:stCondLst>
                                        </p:cTn>
                                        <p:tgtEl>
                                          <p:spTgt spid="32"/>
                                        </p:tgtEl>
                                        <p:attrNameLst>
                                          <p:attrName>style.visibility</p:attrName>
                                        </p:attrNameLst>
                                      </p:cBhvr>
                                      <p:to>
                                        <p:strVal val="visible"/>
                                      </p:to>
                                    </p:set>
                                    <p:animScale>
                                      <p:cBhvr>
                                        <p:cTn id="39" dur="5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500" decel="50000" fill="hold">
                                          <p:stCondLst>
                                            <p:cond delay="0"/>
                                          </p:stCondLst>
                                        </p:cTn>
                                        <p:tgtEl>
                                          <p:spTgt spid="32"/>
                                        </p:tgtEl>
                                        <p:attrNameLst>
                                          <p:attrName>ppt_x</p:attrName>
                                          <p:attrName>ppt_y</p:attrName>
                                        </p:attrNameLst>
                                      </p:cBhvr>
                                    </p:animMotion>
                                    <p:animEffect transition="in" filter="fade">
                                      <p:cBhvr>
                                        <p:cTn id="41" dur="500"/>
                                        <p:tgtEl>
                                          <p:spTgt spid="32"/>
                                        </p:tgtEl>
                                      </p:cBhvr>
                                    </p:animEffect>
                                  </p:childTnLst>
                                </p:cTn>
                              </p:par>
                            </p:childTnLst>
                          </p:cTn>
                        </p:par>
                        <p:par>
                          <p:cTn id="42" fill="hold">
                            <p:stCondLst>
                              <p:cond delay="3450"/>
                            </p:stCondLst>
                            <p:childTnLst>
                              <p:par>
                                <p:cTn id="43" presetID="10" presetClass="entr" presetSubtype="0"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fade">
                                      <p:cBhvr>
                                        <p:cTn id="45" dur="1000"/>
                                        <p:tgtEl>
                                          <p:spTgt spid="38"/>
                                        </p:tgtEl>
                                      </p:cBhvr>
                                    </p:animEffect>
                                  </p:childTnLst>
                                </p:cTn>
                              </p:par>
                              <p:par>
                                <p:cTn id="46" presetID="10" presetClass="entr" presetSubtype="0" fill="hold" nodeType="with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1000"/>
                                        <p:tgtEl>
                                          <p:spTgt spid="34"/>
                                        </p:tgtEl>
                                      </p:cBhvr>
                                    </p:animEffect>
                                  </p:childTnLst>
                                </p:cTn>
                              </p:par>
                              <p:par>
                                <p:cTn id="49" presetID="10" presetClass="entr" presetSubtype="0" fill="hold"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childTnLst>
                                </p:cTn>
                              </p:par>
                              <p:par>
                                <p:cTn id="52" presetID="10" presetClass="entr" presetSubtype="0" fill="hold" nodeType="with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fade">
                                      <p:cBhvr>
                                        <p:cTn id="54" dur="1000"/>
                                        <p:tgtEl>
                                          <p:spTgt spid="37"/>
                                        </p:tgtEl>
                                      </p:cBhvr>
                                    </p:animEffect>
                                  </p:childTnLst>
                                </p:cTn>
                              </p:par>
                              <p:par>
                                <p:cTn id="55" presetID="42" presetClass="path" presetSubtype="0" accel="50000" decel="50000" fill="hold" nodeType="withEffect">
                                  <p:stCondLst>
                                    <p:cond delay="1000"/>
                                  </p:stCondLst>
                                  <p:childTnLst>
                                    <p:animMotion origin="layout" path="M -3.33333E-6 -3.45679E-6 L 0.40469 -0.01018 " pathEditMode="relative" rAng="0" ptsTypes="AA">
                                      <p:cBhvr>
                                        <p:cTn id="56" dur="2000" fill="hold"/>
                                        <p:tgtEl>
                                          <p:spTgt spid="38"/>
                                        </p:tgtEl>
                                        <p:attrNameLst>
                                          <p:attrName>ppt_x</p:attrName>
                                          <p:attrName>ppt_y</p:attrName>
                                        </p:attrNameLst>
                                      </p:cBhvr>
                                      <p:rCtr x="2022600" y="-52500"/>
                                    </p:animMotion>
                                  </p:childTnLst>
                                </p:cTn>
                              </p:par>
                              <p:par>
                                <p:cTn id="57" presetID="42" presetClass="path" presetSubtype="0" accel="50000" decel="50000" fill="hold" nodeType="withEffect">
                                  <p:stCondLst>
                                    <p:cond delay="1000"/>
                                  </p:stCondLst>
                                  <p:childTnLst>
                                    <p:animMotion origin="layout" path="M -3.33333E-6 -2.59259E-6 L 0.40903 -0.00061 " pathEditMode="relative" rAng="0" ptsTypes="AA">
                                      <p:cBhvr>
                                        <p:cTn id="58" dur="2000" fill="hold"/>
                                        <p:tgtEl>
                                          <p:spTgt spid="37"/>
                                        </p:tgtEl>
                                        <p:attrNameLst>
                                          <p:attrName>ppt_x</p:attrName>
                                          <p:attrName>ppt_y</p:attrName>
                                        </p:attrNameLst>
                                      </p:cBhvr>
                                      <p:rCtr x="2045100" y="-3100"/>
                                    </p:animMotion>
                                  </p:childTnLst>
                                </p:cTn>
                              </p:par>
                              <p:par>
                                <p:cTn id="59" presetID="22" presetClass="exit" presetSubtype="8" fill="hold" nodeType="withEffect">
                                  <p:stCondLst>
                                    <p:cond delay="1250"/>
                                  </p:stCondLst>
                                  <p:childTnLst>
                                    <p:animEffect transition="out" filter="wipe(left)">
                                      <p:cBhvr>
                                        <p:cTn id="60" dur="1750"/>
                                        <p:tgtEl>
                                          <p:spTgt spid="35"/>
                                        </p:tgtEl>
                                      </p:cBhvr>
                                    </p:animEffect>
                                    <p:set>
                                      <p:cBhvr>
                                        <p:cTn id="61" dur="1" fill="hold">
                                          <p:stCondLst>
                                            <p:cond delay="1749"/>
                                          </p:stCondLst>
                                        </p:cTn>
                                        <p:tgtEl>
                                          <p:spTgt spid="35"/>
                                        </p:tgtEl>
                                        <p:attrNameLst>
                                          <p:attrName>style.visibility</p:attrName>
                                        </p:attrNameLst>
                                      </p:cBhvr>
                                      <p:to>
                                        <p:strVal val="hidden"/>
                                      </p:to>
                                    </p:set>
                                  </p:childTnLst>
                                </p:cTn>
                              </p:par>
                              <p:par>
                                <p:cTn id="62" presetID="22" presetClass="entr" presetSubtype="8" fill="hold" grpId="0" nodeType="withEffect">
                                  <p:stCondLst>
                                    <p:cond delay="125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1750"/>
                                        <p:tgtEl>
                                          <p:spTgt spid="36"/>
                                        </p:tgtEl>
                                      </p:cBhvr>
                                    </p:animEffect>
                                  </p:childTnLst>
                                </p:cTn>
                              </p:par>
                            </p:childTnLst>
                          </p:cTn>
                        </p:par>
                        <p:par>
                          <p:cTn id="65" fill="hold">
                            <p:stCondLst>
                              <p:cond delay="4450"/>
                            </p:stCondLst>
                            <p:childTnLst>
                              <p:par>
                                <p:cTn id="66" presetID="10" presetClass="exit" presetSubtype="0" fill="hold" nodeType="afterEffect">
                                  <p:stCondLst>
                                    <p:cond delay="0"/>
                                  </p:stCondLst>
                                  <p:childTnLst>
                                    <p:animEffect transition="out" filter="fade">
                                      <p:cBhvr>
                                        <p:cTn id="67" dur="750"/>
                                        <p:tgtEl>
                                          <p:spTgt spid="38"/>
                                        </p:tgtEl>
                                      </p:cBhvr>
                                    </p:animEffect>
                                    <p:set>
                                      <p:cBhvr>
                                        <p:cTn id="68" dur="1" fill="hold">
                                          <p:stCondLst>
                                            <p:cond delay="749"/>
                                          </p:stCondLst>
                                        </p:cTn>
                                        <p:tgtEl>
                                          <p:spTgt spid="38"/>
                                        </p:tgtEl>
                                        <p:attrNameLst>
                                          <p:attrName>style.visibility</p:attrName>
                                        </p:attrNameLst>
                                      </p:cBhvr>
                                      <p:to>
                                        <p:strVal val="hidden"/>
                                      </p:to>
                                    </p:set>
                                  </p:childTnLst>
                                </p:cTn>
                              </p:par>
                              <p:par>
                                <p:cTn id="69" presetID="2" presetClass="exit" presetSubtype="4" fill="hold" nodeType="withEffect">
                                  <p:stCondLst>
                                    <p:cond delay="0"/>
                                  </p:stCondLst>
                                  <p:childTnLst>
                                    <p:anim calcmode="lin" valueType="num">
                                      <p:cBhvr additive="base">
                                        <p:cTn id="70" dur="750"/>
                                        <p:tgtEl>
                                          <p:spTgt spid="38"/>
                                        </p:tgtEl>
                                        <p:attrNameLst>
                                          <p:attrName>ppt_x</p:attrName>
                                        </p:attrNameLst>
                                      </p:cBhvr>
                                      <p:tavLst>
                                        <p:tav tm="0">
                                          <p:val>
                                            <p:strVal val="ppt_x"/>
                                          </p:val>
                                        </p:tav>
                                        <p:tav tm="100000">
                                          <p:val>
                                            <p:strVal val="ppt_x"/>
                                          </p:val>
                                        </p:tav>
                                      </p:tavLst>
                                    </p:anim>
                                    <p:anim calcmode="lin" valueType="num">
                                      <p:cBhvr additive="base">
                                        <p:cTn id="71" dur="750"/>
                                        <p:tgtEl>
                                          <p:spTgt spid="38"/>
                                        </p:tgtEl>
                                        <p:attrNameLst>
                                          <p:attrName>ppt_y</p:attrName>
                                        </p:attrNameLst>
                                      </p:cBhvr>
                                      <p:tavLst>
                                        <p:tav tm="0">
                                          <p:val>
                                            <p:strVal val="ppt_y"/>
                                          </p:val>
                                        </p:tav>
                                        <p:tav tm="100000">
                                          <p:val>
                                            <p:strVal val="1+ppt_h/2"/>
                                          </p:val>
                                        </p:tav>
                                      </p:tavLst>
                                    </p:anim>
                                    <p:set>
                                      <p:cBhvr>
                                        <p:cTn id="72" dur="1" fill="hold">
                                          <p:stCondLst>
                                            <p:cond delay="749"/>
                                          </p:stCondLst>
                                        </p:cTn>
                                        <p:tgtEl>
                                          <p:spTgt spid="38"/>
                                        </p:tgtEl>
                                        <p:attrNameLst>
                                          <p:attrName>style.visibility</p:attrName>
                                        </p:attrNameLst>
                                      </p:cBhvr>
                                      <p:to>
                                        <p:strVal val="hidden"/>
                                      </p:to>
                                    </p:set>
                                  </p:childTnLst>
                                </p:cTn>
                              </p:par>
                            </p:childTnLst>
                          </p:cTn>
                        </p:par>
                        <p:par>
                          <p:cTn id="73" fill="hold">
                            <p:stCondLst>
                              <p:cond delay="5450"/>
                            </p:stCondLst>
                            <p:childTnLst>
                              <p:par>
                                <p:cTn id="74" presetID="41" presetClass="entr" presetSubtype="0" fill="hold" grpId="0" nodeType="afterEffect">
                                  <p:stCondLst>
                                    <p:cond delay="0"/>
                                  </p:stCondLst>
                                  <p:iterate type="lt">
                                    <p:tmPct val="15000"/>
                                  </p:iterate>
                                  <p:childTnLst>
                                    <p:set>
                                      <p:cBhvr>
                                        <p:cTn id="75" dur="1" fill="hold">
                                          <p:stCondLst>
                                            <p:cond delay="0"/>
                                          </p:stCondLst>
                                        </p:cTn>
                                        <p:tgtEl>
                                          <p:spTgt spid="33"/>
                                        </p:tgtEl>
                                        <p:attrNameLst>
                                          <p:attrName>style.visibility</p:attrName>
                                        </p:attrNameLst>
                                      </p:cBhvr>
                                      <p:to>
                                        <p:strVal val="visible"/>
                                      </p:to>
                                    </p:set>
                                    <p:anim calcmode="lin" valueType="num">
                                      <p:cBhvr>
                                        <p:cTn id="76"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77" dur="500" fill="hold"/>
                                        <p:tgtEl>
                                          <p:spTgt spid="33"/>
                                        </p:tgtEl>
                                        <p:attrNameLst>
                                          <p:attrName>ppt_y</p:attrName>
                                        </p:attrNameLst>
                                      </p:cBhvr>
                                      <p:tavLst>
                                        <p:tav tm="0">
                                          <p:val>
                                            <p:strVal val="#ppt_y"/>
                                          </p:val>
                                        </p:tav>
                                        <p:tav tm="100000">
                                          <p:val>
                                            <p:strVal val="#ppt_y"/>
                                          </p:val>
                                        </p:tav>
                                      </p:tavLst>
                                    </p:anim>
                                    <p:anim calcmode="lin" valueType="num">
                                      <p:cBhvr>
                                        <p:cTn id="78"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79"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80" dur="500" tmFilter="0,0; .5, 1; 1, 1"/>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p:nvSpPr>
        <p:spPr>
          <a:xfrm>
            <a:off x="9851941" y="6346406"/>
            <a:ext cx="1108116" cy="338552"/>
          </a:xfrm>
          <a:prstGeom prst="rect">
            <a:avLst/>
          </a:prstGeom>
          <a:noFill/>
        </p:spPr>
        <p:txBody>
          <a:bodyPr wrap="square" rtlCol="0">
            <a:spAutoFit/>
            <a:scene3d>
              <a:camera prst="orthographicFront"/>
              <a:lightRig rig="threePt" dir="t"/>
            </a:scene3d>
            <a:sp3d contourW="12700"/>
          </a:bodyPr>
          <a:lstStyle/>
          <a:p>
            <a:pPr marR="0" algn="ctr" defTabSz="914400" fontAlgn="auto">
              <a:spcBef>
                <a:spcPts val="0"/>
              </a:spcBef>
              <a:spcAft>
                <a:spcPts val="0"/>
              </a:spcAft>
              <a:buClrTx/>
              <a:buSzTx/>
              <a:buFontTx/>
              <a:buNone/>
              <a:defRPr/>
            </a:pPr>
            <a:r>
              <a:rPr kumimoji="0" lang="en-US" altLang="zh-CN" sz="1600" i="1" kern="1200" cap="none" spc="0" normalizeH="0" baseline="0" noProof="0" dirty="0" smtClean="0">
                <a:solidFill>
                  <a:schemeClr val="bg1"/>
                </a:solidFill>
                <a:latin typeface="Century Gothic" panose="020B0502020202020204" pitchFamily="34" charset="0"/>
                <a:ea typeface="+mn-ea"/>
                <a:cs typeface="+mn-cs"/>
              </a:rPr>
              <a:t>&lt; 01 &gt;</a:t>
            </a:r>
            <a:endParaRPr kumimoji="0" lang="zh-CN" altLang="en-US" sz="1600" i="1" kern="1200" cap="none" spc="0" normalizeH="0" baseline="0" noProof="0" dirty="0">
              <a:solidFill>
                <a:schemeClr val="bg1"/>
              </a:solidFill>
              <a:latin typeface="Century Gothic" panose="020B0502020202020204" pitchFamily="34" charset="0"/>
              <a:ea typeface="+mn-ea"/>
              <a:cs typeface="+mn-cs"/>
            </a:endParaRPr>
          </a:p>
        </p:txBody>
      </p:sp>
      <p:grpSp>
        <p:nvGrpSpPr>
          <p:cNvPr id="2" name="组合 8"/>
          <p:cNvGrpSpPr/>
          <p:nvPr/>
        </p:nvGrpSpPr>
        <p:grpSpPr>
          <a:xfrm>
            <a:off x="436563" y="2484438"/>
            <a:ext cx="1654175" cy="1490662"/>
            <a:chOff x="3720691" y="2824413"/>
            <a:chExt cx="1341120" cy="1209172"/>
          </a:xfrm>
        </p:grpSpPr>
        <p:sp>
          <p:nvSpPr>
            <p:cNvPr id="10"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96416" tIns="48208" rIns="96416" bIns="4820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96416" tIns="48208" rIns="96416" bIns="4820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grpSp>
      <p:sp>
        <p:nvSpPr>
          <p:cNvPr id="12" name="Freeform 5"/>
          <p:cNvSpPr/>
          <p:nvPr/>
        </p:nvSpPr>
        <p:spPr>
          <a:xfrm rot="1855731">
            <a:off x="542925" y="2593975"/>
            <a:ext cx="1427163" cy="1287463"/>
          </a:xfrm>
          <a:custGeom>
            <a:avLst/>
            <a:gdLst/>
            <a:ahLst/>
            <a:cxnLst>
              <a:cxn ang="0">
                <a:pos x="1120491" y="1217964"/>
              </a:cxn>
              <a:cxn ang="0">
                <a:pos x="1070483" y="1267945"/>
              </a:cxn>
              <a:cxn ang="0">
                <a:pos x="999118" y="1286359"/>
              </a:cxn>
              <a:cxn ang="0">
                <a:pos x="425068" y="1286359"/>
              </a:cxn>
              <a:cxn ang="0">
                <a:pos x="356828" y="1267945"/>
              </a:cxn>
              <a:cxn ang="0">
                <a:pos x="306820" y="1217437"/>
              </a:cxn>
              <a:cxn ang="0">
                <a:pos x="18753" y="713416"/>
              </a:cxn>
              <a:cxn ang="0">
                <a:pos x="0" y="643443"/>
              </a:cxn>
              <a:cxn ang="0">
                <a:pos x="18753" y="572943"/>
              </a:cxn>
              <a:cxn ang="0">
                <a:pos x="305778" y="71026"/>
              </a:cxn>
              <a:cxn ang="0">
                <a:pos x="356828" y="19466"/>
              </a:cxn>
              <a:cxn ang="0">
                <a:pos x="421942" y="526"/>
              </a:cxn>
              <a:cxn ang="0">
                <a:pos x="998076" y="526"/>
              </a:cxn>
              <a:cxn ang="0">
                <a:pos x="1070483" y="19466"/>
              </a:cxn>
              <a:cxn ang="0">
                <a:pos x="1120491" y="69448"/>
              </a:cxn>
              <a:cxn ang="0">
                <a:pos x="1407516" y="571364"/>
              </a:cxn>
              <a:cxn ang="0">
                <a:pos x="1427311" y="643443"/>
              </a:cxn>
              <a:cxn ang="0">
                <a:pos x="1406995" y="716047"/>
              </a:cxn>
              <a:cxn ang="0">
                <a:pos x="1120491" y="1217964"/>
              </a:cxn>
            </a:cxnLst>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chemeClr val="accent1"/>
            </a:solidFill>
            <a:prstDash val="sysDash"/>
            <a:miter/>
            <a:headEnd type="none" w="med" len="med"/>
            <a:tailEnd type="none" w="med" len="med"/>
          </a:ln>
        </p:spPr>
        <p:txBody>
          <a:bodyPr/>
          <a:p>
            <a:endParaRPr lang="zh-CN" altLang="en-US"/>
          </a:p>
        </p:txBody>
      </p:sp>
      <p:sp>
        <p:nvSpPr>
          <p:cNvPr id="13" name="文本框 9"/>
          <p:cNvSpPr txBox="1"/>
          <p:nvPr/>
        </p:nvSpPr>
        <p:spPr>
          <a:xfrm>
            <a:off x="693738" y="2887663"/>
            <a:ext cx="1139825" cy="1035050"/>
          </a:xfrm>
          <a:prstGeom prst="rect">
            <a:avLst/>
          </a:prstGeom>
          <a:noFill/>
        </p:spPr>
        <p:txBody>
          <a:bodyPr wrap="square" lIns="72312" tIns="36156" rIns="72312" bIns="36156" rtlCol="0">
            <a:spAutoFit/>
          </a:bodyPr>
          <a:lstStyle/>
          <a:p>
            <a:pPr marR="0" algn="ctr" defTabSz="914400" fontAlgn="auto">
              <a:spcAft>
                <a:spcPts val="0"/>
              </a:spcAft>
              <a:buClrTx/>
              <a:buSzTx/>
              <a:buFont typeface="Arial" panose="020B0604020202020204" pitchFamily="34" charset="0"/>
              <a:buNone/>
              <a:defRPr/>
            </a:pPr>
            <a:r>
              <a:rPr kumimoji="0" lang="zh-CN" altLang="en-US" sz="2110" b="1" kern="1200" cap="none" spc="0" normalizeH="0" baseline="0" noProof="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三个“强调”</a:t>
            </a:r>
            <a:endParaRPr kumimoji="0" lang="zh-CN" altLang="en-US" sz="2110" b="1" kern="1200" cap="none" spc="0" normalizeH="0" baseline="0" noProof="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4" name="组合 16"/>
          <p:cNvGrpSpPr/>
          <p:nvPr/>
        </p:nvGrpSpPr>
        <p:grpSpPr>
          <a:xfrm>
            <a:off x="2571750" y="1431925"/>
            <a:ext cx="1085850" cy="979488"/>
            <a:chOff x="3720691" y="2824413"/>
            <a:chExt cx="1341120" cy="1209172"/>
          </a:xfrm>
        </p:grpSpPr>
        <p:sp>
          <p:nvSpPr>
            <p:cNvPr id="18"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96416" tIns="48208" rIns="96416" bIns="4820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9"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96416" tIns="48208" rIns="96416" bIns="4820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grpSp>
      <p:sp>
        <p:nvSpPr>
          <p:cNvPr id="24" name="KSO_Shape"/>
          <p:cNvSpPr/>
          <p:nvPr/>
        </p:nvSpPr>
        <p:spPr bwMode="auto">
          <a:xfrm>
            <a:off x="2805113" y="1703388"/>
            <a:ext cx="617538" cy="461963"/>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070C0"/>
          </a:solidFill>
          <a:ln>
            <a:noFill/>
          </a:ln>
        </p:spPr>
        <p:txBody>
          <a:bodyPr bIns="379589"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mn-lt"/>
              <a:ea typeface="宋体" panose="02010600030101010101" pitchFamily="2" charset="-122"/>
              <a:cs typeface="+mn-cs"/>
            </a:endParaRPr>
          </a:p>
        </p:txBody>
      </p:sp>
      <p:sp>
        <p:nvSpPr>
          <p:cNvPr id="30" name="矩形 29"/>
          <p:cNvSpPr/>
          <p:nvPr/>
        </p:nvSpPr>
        <p:spPr>
          <a:xfrm>
            <a:off x="3690938" y="1189038"/>
            <a:ext cx="6348412" cy="644525"/>
          </a:xfrm>
          <a:prstGeom prst="rect">
            <a:avLst/>
          </a:prstGeom>
          <a:noFill/>
          <a:ln w="9525">
            <a:noFill/>
          </a:ln>
        </p:spPr>
        <p:txBody>
          <a:bodyPr lIns="96406" tIns="48204" rIns="96406" bIns="48204">
            <a:spAutoFit/>
          </a:bodyPr>
          <a:p>
            <a:r>
              <a:rPr lang="zh-CN" altLang="en-US" sz="3600" b="1" dirty="0">
                <a:solidFill>
                  <a:schemeClr val="accent1"/>
                </a:solidFill>
                <a:latin typeface="微软雅黑" panose="020B0503020204020204" pitchFamily="34" charset="-122"/>
                <a:ea typeface="微软雅黑" panose="020B0503020204020204" pitchFamily="34" charset="-122"/>
              </a:rPr>
              <a:t>强调要执行国家统计标准</a:t>
            </a:r>
            <a:endParaRPr lang="zh-CN" altLang="en-US" sz="3600" b="1" dirty="0">
              <a:solidFill>
                <a:schemeClr val="accent1"/>
              </a:solidFill>
              <a:latin typeface="微软雅黑" panose="020B0503020204020204" pitchFamily="34" charset="-122"/>
              <a:ea typeface="微软雅黑" panose="020B0503020204020204" pitchFamily="34" charset="-122"/>
            </a:endParaRPr>
          </a:p>
        </p:txBody>
      </p:sp>
      <p:sp>
        <p:nvSpPr>
          <p:cNvPr id="32" name="矩形 47"/>
          <p:cNvSpPr>
            <a:spLocks noChangeArrowheads="1"/>
          </p:cNvSpPr>
          <p:nvPr/>
        </p:nvSpPr>
        <p:spPr bwMode="auto">
          <a:xfrm>
            <a:off x="3751263" y="2135188"/>
            <a:ext cx="7934325" cy="2460625"/>
          </a:xfrm>
          <a:prstGeom prst="rect">
            <a:avLst/>
          </a:prstGeom>
          <a:noFill/>
          <a:ln>
            <a:noFill/>
          </a:ln>
        </p:spPr>
        <p:txBody>
          <a:bodyPr wrap="square" lIns="96406" tIns="48204" rIns="96406" bIns="482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just" defTabSz="914400" rtl="0" eaLnBrk="1" fontAlgn="auto" latinLnBrk="0" hangingPunct="1">
              <a:lnSpc>
                <a:spcPct val="120000"/>
              </a:lnSpc>
              <a:spcBef>
                <a:spcPct val="0"/>
              </a:spcBef>
              <a:spcAft>
                <a:spcPts val="0"/>
              </a:spcAft>
              <a:buClrTx/>
              <a:buSzTx/>
              <a:buFont typeface="Arial" panose="020B0604020202020204" pitchFamily="34" charset="0"/>
              <a:buNone/>
              <a:defRPr/>
            </a:pPr>
            <a:r>
              <a:rPr kumimoji="0" lang="en-US" altLang="zh-CN" sz="3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      《</a:t>
            </a:r>
            <a:r>
              <a:rPr kumimoji="0" lang="zh-CN" altLang="en-US" sz="3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实施条例</a:t>
            </a:r>
            <a:r>
              <a:rPr kumimoji="0" lang="en-US" altLang="zh-CN" sz="3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a:t>
            </a:r>
            <a:r>
              <a:rPr kumimoji="0" lang="zh-CN" altLang="en-US" sz="3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a:t>
            </a:r>
            <a:r>
              <a:rPr kumimoji="0" lang="en-US" altLang="zh-CN" sz="3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15</a:t>
            </a:r>
            <a:r>
              <a:rPr kumimoji="0" lang="zh-CN" altLang="en-US" sz="3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条规定，国家统计标准是强制执行标准，各级人民政府、统计机构和有关部门组织实施的统计调查活动，应当执行国家统计标准。</a:t>
            </a:r>
            <a:endParaRPr kumimoji="0" lang="zh-CN" altLang="en-US" sz="3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grpSp>
        <p:nvGrpSpPr>
          <p:cNvPr id="6" name="组合 37"/>
          <p:cNvGrpSpPr/>
          <p:nvPr/>
        </p:nvGrpSpPr>
        <p:grpSpPr>
          <a:xfrm>
            <a:off x="1377950" y="2182813"/>
            <a:ext cx="292100" cy="195262"/>
            <a:chOff x="9482595" y="2565731"/>
            <a:chExt cx="278384" cy="184511"/>
          </a:xfrm>
        </p:grpSpPr>
        <p:sp>
          <p:nvSpPr>
            <p:cNvPr id="39" name="椭圆 38"/>
            <p:cNvSpPr/>
            <p:nvPr/>
          </p:nvSpPr>
          <p:spPr>
            <a:xfrm>
              <a:off x="9482595" y="2565731"/>
              <a:ext cx="71376" cy="713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0" name="椭圆 39"/>
            <p:cNvSpPr/>
            <p:nvPr/>
          </p:nvSpPr>
          <p:spPr>
            <a:xfrm>
              <a:off x="9625979" y="2615242"/>
              <a:ext cx="135000" cy="13500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21" presetClass="entr" presetSubtype="1"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750"/>
                                        <p:tgtEl>
                                          <p:spTgt spid="12"/>
                                        </p:tgtEl>
                                      </p:cBhvr>
                                    </p:animEffect>
                                  </p:childTnLst>
                                </p:cTn>
                              </p:par>
                            </p:childTnLst>
                          </p:cTn>
                        </p:par>
                        <p:par>
                          <p:cTn id="13" fill="hold">
                            <p:stCondLst>
                              <p:cond delay="2250"/>
                            </p:stCondLst>
                            <p:childTnLst>
                              <p:par>
                                <p:cTn id="14" presetID="53" presetClass="entr" presetSubtype="16"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000000"/>
                                          </p:val>
                                        </p:tav>
                                        <p:tav tm="100000">
                                          <p:val>
                                            <p:strVal val="#ppt_w"/>
                                          </p:val>
                                        </p:tav>
                                      </p:tavLst>
                                    </p:anim>
                                    <p:anim calcmode="lin" valueType="num">
                                      <p:cBhvr>
                                        <p:cTn id="17" dur="500" fill="hold"/>
                                        <p:tgtEl>
                                          <p:spTgt spid="13"/>
                                        </p:tgtEl>
                                        <p:attrNameLst>
                                          <p:attrName>ppt_h</p:attrName>
                                        </p:attrNameLst>
                                      </p:cBhvr>
                                      <p:tavLst>
                                        <p:tav tm="0">
                                          <p:val>
                                            <p:fltVal val="0.000000"/>
                                          </p:val>
                                        </p:tav>
                                        <p:tav tm="100000">
                                          <p:val>
                                            <p:strVal val="#ppt_h"/>
                                          </p:val>
                                        </p:tav>
                                      </p:tavLst>
                                    </p:anim>
                                    <p:animEffect transition="in" filter="fade">
                                      <p:cBhvr>
                                        <p:cTn id="18" dur="500"/>
                                        <p:tgtEl>
                                          <p:spTgt spid="13"/>
                                        </p:tgtEl>
                                      </p:cBhvr>
                                    </p:animEffect>
                                  </p:childTnLst>
                                </p:cTn>
                              </p:par>
                              <p:par>
                                <p:cTn id="19" presetID="2" presetClass="entr" presetSubtype="12"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0-#ppt_w/2"/>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par>
                                <p:cTn id="23" presetID="53" presetClass="entr" presetSubtype="16" fill="hold" nodeType="withEffect">
                                  <p:stCondLst>
                                    <p:cond delay="50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000000"/>
                                          </p:val>
                                        </p:tav>
                                        <p:tav tm="100000">
                                          <p:val>
                                            <p:strVal val="#ppt_w"/>
                                          </p:val>
                                        </p:tav>
                                      </p:tavLst>
                                    </p:anim>
                                    <p:anim calcmode="lin" valueType="num">
                                      <p:cBhvr>
                                        <p:cTn id="26" dur="500" fill="hold"/>
                                        <p:tgtEl>
                                          <p:spTgt spid="24"/>
                                        </p:tgtEl>
                                        <p:attrNameLst>
                                          <p:attrName>ppt_h</p:attrName>
                                        </p:attrNameLst>
                                      </p:cBhvr>
                                      <p:tavLst>
                                        <p:tav tm="0">
                                          <p:val>
                                            <p:fltVal val="0.000000"/>
                                          </p:val>
                                        </p:tav>
                                        <p:tav tm="100000">
                                          <p:val>
                                            <p:strVal val="#ppt_h"/>
                                          </p:val>
                                        </p:tav>
                                      </p:tavLst>
                                    </p:anim>
                                    <p:animEffect transition="in" filter="fade">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randombar(horizontal)">
                                      <p:cBhvr>
                                        <p:cTn id="32" dur="400"/>
                                        <p:tgtEl>
                                          <p:spTgt spid="30"/>
                                        </p:tgtEl>
                                      </p:cBhvr>
                                    </p:animEffect>
                                  </p:childTnLst>
                                </p:cTn>
                              </p:par>
                            </p:childTnLst>
                          </p:cTn>
                        </p:par>
                        <p:par>
                          <p:cTn id="33" fill="hold">
                            <p:stCondLst>
                              <p:cond delay="500"/>
                            </p:stCondLst>
                            <p:childTnLst>
                              <p:par>
                                <p:cTn id="34" presetID="14" presetClass="entr" presetSubtype="10"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randombar(horizontal)">
                                      <p:cBhvr>
                                        <p:cTn id="36" dur="400"/>
                                        <p:tgtEl>
                                          <p:spTgt spid="32"/>
                                        </p:tgtEl>
                                      </p:cBhvr>
                                    </p:animEffect>
                                  </p:childTnLst>
                                </p:cTn>
                              </p:par>
                            </p:childTnLst>
                          </p:cTn>
                        </p:par>
                        <p:par>
                          <p:cTn id="37" fill="hold">
                            <p:stCondLst>
                              <p:cond delay="1000"/>
                            </p:stCondLst>
                            <p:childTnLst>
                              <p:par>
                                <p:cTn id="38" presetID="42" presetClass="entr" presetSubtype="0"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1000"/>
                                        <p:tgtEl>
                                          <p:spTgt spid="6"/>
                                        </p:tgtEl>
                                      </p:cBhvr>
                                    </p:animEffect>
                                    <p:anim calcmode="lin" valueType="num">
                                      <p:cBhvr>
                                        <p:cTn id="41" dur="1000" fill="hold"/>
                                        <p:tgtEl>
                                          <p:spTgt spid="6"/>
                                        </p:tgtEl>
                                        <p:attrNameLst>
                                          <p:attrName>ppt_x</p:attrName>
                                        </p:attrNameLst>
                                      </p:cBhvr>
                                      <p:tavLst>
                                        <p:tav tm="0">
                                          <p:val>
                                            <p:strVal val="#ppt_x"/>
                                          </p:val>
                                        </p:tav>
                                        <p:tav tm="100000">
                                          <p:val>
                                            <p:strVal val="#ppt_x"/>
                                          </p:val>
                                        </p:tav>
                                      </p:tavLst>
                                    </p:anim>
                                    <p:anim calcmode="lin" valueType="num">
                                      <p:cBhvr>
                                        <p:cTn id="4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0"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p:nvSpPr>
        <p:spPr>
          <a:xfrm>
            <a:off x="9851941" y="6346406"/>
            <a:ext cx="1108116" cy="338552"/>
          </a:xfrm>
          <a:prstGeom prst="rect">
            <a:avLst/>
          </a:prstGeom>
          <a:noFill/>
        </p:spPr>
        <p:txBody>
          <a:bodyPr wrap="square" rtlCol="0">
            <a:spAutoFit/>
            <a:scene3d>
              <a:camera prst="orthographicFront"/>
              <a:lightRig rig="threePt" dir="t"/>
            </a:scene3d>
            <a:sp3d contourW="12700"/>
          </a:bodyPr>
          <a:lstStyle/>
          <a:p>
            <a:pPr marR="0" algn="ctr" defTabSz="914400" fontAlgn="auto">
              <a:spcBef>
                <a:spcPts val="0"/>
              </a:spcBef>
              <a:spcAft>
                <a:spcPts val="0"/>
              </a:spcAft>
              <a:buClrTx/>
              <a:buSzTx/>
              <a:buFontTx/>
              <a:buNone/>
              <a:defRPr/>
            </a:pPr>
            <a:r>
              <a:rPr kumimoji="0" lang="en-US" altLang="zh-CN" sz="1600" i="1" kern="1200" cap="none" spc="0" normalizeH="0" baseline="0" noProof="0" dirty="0" smtClean="0">
                <a:solidFill>
                  <a:schemeClr val="bg1"/>
                </a:solidFill>
                <a:latin typeface="Century Gothic" panose="020B0502020202020204" pitchFamily="34" charset="0"/>
                <a:ea typeface="+mn-ea"/>
                <a:cs typeface="+mn-cs"/>
              </a:rPr>
              <a:t>&lt; 01 &gt;</a:t>
            </a:r>
            <a:endParaRPr kumimoji="0" lang="zh-CN" altLang="en-US" sz="1600" i="1" kern="1200" cap="none" spc="0" normalizeH="0" baseline="0" noProof="0" dirty="0">
              <a:solidFill>
                <a:schemeClr val="bg1"/>
              </a:solidFill>
              <a:latin typeface="Century Gothic" panose="020B0502020202020204" pitchFamily="34" charset="0"/>
              <a:ea typeface="+mn-ea"/>
              <a:cs typeface="+mn-cs"/>
            </a:endParaRPr>
          </a:p>
        </p:txBody>
      </p:sp>
      <p:grpSp>
        <p:nvGrpSpPr>
          <p:cNvPr id="2" name="组合 8"/>
          <p:cNvGrpSpPr/>
          <p:nvPr/>
        </p:nvGrpSpPr>
        <p:grpSpPr>
          <a:xfrm>
            <a:off x="436563" y="2484438"/>
            <a:ext cx="1654175" cy="1490662"/>
            <a:chOff x="3720691" y="2824413"/>
            <a:chExt cx="1341120" cy="1209172"/>
          </a:xfrm>
        </p:grpSpPr>
        <p:sp>
          <p:nvSpPr>
            <p:cNvPr id="10"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96416" tIns="48208" rIns="96416" bIns="4820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96416" tIns="48208" rIns="96416" bIns="4820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grpSp>
      <p:sp>
        <p:nvSpPr>
          <p:cNvPr id="12" name="Freeform 5"/>
          <p:cNvSpPr/>
          <p:nvPr/>
        </p:nvSpPr>
        <p:spPr>
          <a:xfrm rot="1855731">
            <a:off x="542925" y="2593975"/>
            <a:ext cx="1427163" cy="1287463"/>
          </a:xfrm>
          <a:custGeom>
            <a:avLst/>
            <a:gdLst/>
            <a:ahLst/>
            <a:cxnLst>
              <a:cxn ang="0">
                <a:pos x="1120491" y="1217964"/>
              </a:cxn>
              <a:cxn ang="0">
                <a:pos x="1070483" y="1267945"/>
              </a:cxn>
              <a:cxn ang="0">
                <a:pos x="999118" y="1286359"/>
              </a:cxn>
              <a:cxn ang="0">
                <a:pos x="425068" y="1286359"/>
              </a:cxn>
              <a:cxn ang="0">
                <a:pos x="356828" y="1267945"/>
              </a:cxn>
              <a:cxn ang="0">
                <a:pos x="306820" y="1217437"/>
              </a:cxn>
              <a:cxn ang="0">
                <a:pos x="18753" y="713416"/>
              </a:cxn>
              <a:cxn ang="0">
                <a:pos x="0" y="643443"/>
              </a:cxn>
              <a:cxn ang="0">
                <a:pos x="18753" y="572943"/>
              </a:cxn>
              <a:cxn ang="0">
                <a:pos x="305778" y="71026"/>
              </a:cxn>
              <a:cxn ang="0">
                <a:pos x="356828" y="19466"/>
              </a:cxn>
              <a:cxn ang="0">
                <a:pos x="421942" y="526"/>
              </a:cxn>
              <a:cxn ang="0">
                <a:pos x="998076" y="526"/>
              </a:cxn>
              <a:cxn ang="0">
                <a:pos x="1070483" y="19466"/>
              </a:cxn>
              <a:cxn ang="0">
                <a:pos x="1120491" y="69448"/>
              </a:cxn>
              <a:cxn ang="0">
                <a:pos x="1407516" y="571364"/>
              </a:cxn>
              <a:cxn ang="0">
                <a:pos x="1427311" y="643443"/>
              </a:cxn>
              <a:cxn ang="0">
                <a:pos x="1406995" y="716047"/>
              </a:cxn>
              <a:cxn ang="0">
                <a:pos x="1120491" y="1217964"/>
              </a:cxn>
            </a:cxnLst>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chemeClr val="accent1"/>
            </a:solidFill>
            <a:prstDash val="sysDash"/>
            <a:miter/>
            <a:headEnd type="none" w="med" len="med"/>
            <a:tailEnd type="none" w="med" len="med"/>
          </a:ln>
        </p:spPr>
        <p:txBody>
          <a:bodyPr/>
          <a:p>
            <a:endParaRPr lang="zh-CN" altLang="en-US"/>
          </a:p>
        </p:txBody>
      </p:sp>
      <p:sp>
        <p:nvSpPr>
          <p:cNvPr id="13" name="文本框 9"/>
          <p:cNvSpPr txBox="1"/>
          <p:nvPr/>
        </p:nvSpPr>
        <p:spPr>
          <a:xfrm>
            <a:off x="693738" y="2887663"/>
            <a:ext cx="1139825" cy="1035050"/>
          </a:xfrm>
          <a:prstGeom prst="rect">
            <a:avLst/>
          </a:prstGeom>
          <a:noFill/>
        </p:spPr>
        <p:txBody>
          <a:bodyPr wrap="square" lIns="72312" tIns="36156" rIns="72312" bIns="36156" rtlCol="0">
            <a:spAutoFit/>
          </a:bodyPr>
          <a:lstStyle/>
          <a:p>
            <a:pPr marR="0" algn="ctr" defTabSz="914400" fontAlgn="auto">
              <a:spcAft>
                <a:spcPts val="0"/>
              </a:spcAft>
              <a:buClrTx/>
              <a:buSzTx/>
              <a:buFont typeface="Arial" panose="020B0604020202020204" pitchFamily="34" charset="0"/>
              <a:buNone/>
              <a:defRPr/>
            </a:pPr>
            <a:r>
              <a:rPr kumimoji="0" lang="zh-CN" altLang="en-US" sz="2110" b="1" kern="1200" cap="none" spc="0" normalizeH="0" baseline="0" noProof="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三个“强调”</a:t>
            </a:r>
            <a:endParaRPr kumimoji="0" lang="zh-CN" altLang="en-US" sz="2110" b="1" kern="1200" cap="none" spc="0" normalizeH="0" baseline="0" noProof="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5" name="组合 19"/>
          <p:cNvGrpSpPr/>
          <p:nvPr/>
        </p:nvGrpSpPr>
        <p:grpSpPr>
          <a:xfrm>
            <a:off x="2087563" y="985838"/>
            <a:ext cx="1084262" cy="979487"/>
            <a:chOff x="3720691" y="2824413"/>
            <a:chExt cx="1341120" cy="1209172"/>
          </a:xfrm>
        </p:grpSpPr>
        <p:sp>
          <p:nvSpPr>
            <p:cNvPr id="21"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96416" tIns="48208" rIns="96416" bIns="4820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2"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96416" tIns="48208" rIns="96416" bIns="4820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grpSp>
      <p:sp>
        <p:nvSpPr>
          <p:cNvPr id="25" name="KSO_Shape"/>
          <p:cNvSpPr/>
          <p:nvPr/>
        </p:nvSpPr>
        <p:spPr bwMode="auto">
          <a:xfrm>
            <a:off x="2333625" y="1225550"/>
            <a:ext cx="601663" cy="508000"/>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070C0"/>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35" name="矩形 34"/>
          <p:cNvSpPr/>
          <p:nvPr/>
        </p:nvSpPr>
        <p:spPr>
          <a:xfrm>
            <a:off x="3378200" y="785813"/>
            <a:ext cx="6718300" cy="644525"/>
          </a:xfrm>
          <a:prstGeom prst="rect">
            <a:avLst/>
          </a:prstGeom>
          <a:noFill/>
          <a:ln w="9525">
            <a:noFill/>
          </a:ln>
        </p:spPr>
        <p:txBody>
          <a:bodyPr lIns="96406" tIns="48204" rIns="96406" bIns="48204">
            <a:spAutoFit/>
          </a:bodyPr>
          <a:p>
            <a:r>
              <a:rPr lang="zh-CN" altLang="en-US" sz="3600" b="1" dirty="0">
                <a:solidFill>
                  <a:schemeClr val="accent1"/>
                </a:solidFill>
                <a:latin typeface="微软雅黑" panose="020B0503020204020204" pitchFamily="34" charset="-122"/>
                <a:ea typeface="微软雅黑" panose="020B0503020204020204" pitchFamily="34" charset="-122"/>
              </a:rPr>
              <a:t>强调确保国家统计调查顺利实施</a:t>
            </a:r>
            <a:endParaRPr lang="zh-CN" altLang="en-US" sz="3600" b="1" dirty="0">
              <a:solidFill>
                <a:schemeClr val="accent1"/>
              </a:solidFill>
              <a:latin typeface="微软雅黑" panose="020B0503020204020204" pitchFamily="34" charset="-122"/>
              <a:ea typeface="微软雅黑" panose="020B0503020204020204" pitchFamily="34" charset="-122"/>
            </a:endParaRPr>
          </a:p>
        </p:txBody>
      </p:sp>
      <p:sp>
        <p:nvSpPr>
          <p:cNvPr id="37" name="矩形 47"/>
          <p:cNvSpPr>
            <a:spLocks noChangeArrowheads="1"/>
          </p:cNvSpPr>
          <p:nvPr/>
        </p:nvSpPr>
        <p:spPr bwMode="auto">
          <a:xfrm>
            <a:off x="3378200" y="1674813"/>
            <a:ext cx="8345488" cy="2462213"/>
          </a:xfrm>
          <a:prstGeom prst="rect">
            <a:avLst/>
          </a:prstGeom>
          <a:noFill/>
          <a:ln>
            <a:noFill/>
          </a:ln>
        </p:spPr>
        <p:txBody>
          <a:bodyPr wrap="square" lIns="96406" tIns="48204" rIns="96406" bIns="482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just" defTabSz="914400" rtl="0" eaLnBrk="1" fontAlgn="auto" latinLnBrk="0" hangingPunct="1">
              <a:lnSpc>
                <a:spcPct val="120000"/>
              </a:lnSpc>
              <a:spcBef>
                <a:spcPct val="0"/>
              </a:spcBef>
              <a:spcAft>
                <a:spcPts val="0"/>
              </a:spcAft>
              <a:buClrTx/>
              <a:buSzTx/>
              <a:buFont typeface="Arial" panose="020B0604020202020204" pitchFamily="34" charset="0"/>
              <a:buNone/>
              <a:defRPr/>
            </a:pPr>
            <a:r>
              <a:rPr kumimoji="0" lang="en-US" altLang="zh-CN" sz="3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     《</a:t>
            </a:r>
            <a:r>
              <a:rPr kumimoji="0" lang="zh-CN" altLang="en-US" sz="3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实施条例</a:t>
            </a:r>
            <a:r>
              <a:rPr kumimoji="0" lang="en-US" altLang="zh-CN" sz="3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a:t>
            </a:r>
            <a:r>
              <a:rPr kumimoji="0" lang="zh-CN" altLang="en-US" sz="3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a:t>
            </a:r>
            <a:r>
              <a:rPr kumimoji="0" lang="en-US" altLang="zh-CN" sz="3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33</a:t>
            </a:r>
            <a:r>
              <a:rPr kumimoji="0" lang="zh-CN" altLang="en-US" sz="3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条规定，县级以上人民政府统计机构和有关部门应当完成国家统计调查任务，执行国家统计调查项目的统计调查制度，组织实施本地方、本部门的统计调查活动。</a:t>
            </a:r>
            <a:endParaRPr kumimoji="0" lang="zh-CN" altLang="en-US" sz="3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grpSp>
        <p:nvGrpSpPr>
          <p:cNvPr id="6" name="组合 37"/>
          <p:cNvGrpSpPr/>
          <p:nvPr/>
        </p:nvGrpSpPr>
        <p:grpSpPr>
          <a:xfrm>
            <a:off x="1377950" y="2182813"/>
            <a:ext cx="292100" cy="195262"/>
            <a:chOff x="9482595" y="2565731"/>
            <a:chExt cx="278384" cy="184511"/>
          </a:xfrm>
        </p:grpSpPr>
        <p:sp>
          <p:nvSpPr>
            <p:cNvPr id="39" name="椭圆 38"/>
            <p:cNvSpPr/>
            <p:nvPr/>
          </p:nvSpPr>
          <p:spPr>
            <a:xfrm>
              <a:off x="9482595" y="2565731"/>
              <a:ext cx="71376" cy="713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0" name="椭圆 39"/>
            <p:cNvSpPr/>
            <p:nvPr/>
          </p:nvSpPr>
          <p:spPr>
            <a:xfrm>
              <a:off x="9625979" y="2615242"/>
              <a:ext cx="135000" cy="13500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21" presetClass="entr" presetSubtype="1"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750"/>
                                        <p:tgtEl>
                                          <p:spTgt spid="12"/>
                                        </p:tgtEl>
                                      </p:cBhvr>
                                    </p:animEffect>
                                  </p:childTnLst>
                                </p:cTn>
                              </p:par>
                            </p:childTnLst>
                          </p:cTn>
                        </p:par>
                        <p:par>
                          <p:cTn id="13" fill="hold">
                            <p:stCondLst>
                              <p:cond delay="2250"/>
                            </p:stCondLst>
                            <p:childTnLst>
                              <p:par>
                                <p:cTn id="14" presetID="53" presetClass="entr" presetSubtype="16"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000000"/>
                                          </p:val>
                                        </p:tav>
                                        <p:tav tm="100000">
                                          <p:val>
                                            <p:strVal val="#ppt_w"/>
                                          </p:val>
                                        </p:tav>
                                      </p:tavLst>
                                    </p:anim>
                                    <p:anim calcmode="lin" valueType="num">
                                      <p:cBhvr>
                                        <p:cTn id="17" dur="500" fill="hold"/>
                                        <p:tgtEl>
                                          <p:spTgt spid="13"/>
                                        </p:tgtEl>
                                        <p:attrNameLst>
                                          <p:attrName>ppt_h</p:attrName>
                                        </p:attrNameLst>
                                      </p:cBhvr>
                                      <p:tavLst>
                                        <p:tav tm="0">
                                          <p:val>
                                            <p:fltVal val="0.000000"/>
                                          </p:val>
                                        </p:tav>
                                        <p:tav tm="100000">
                                          <p:val>
                                            <p:strVal val="#ppt_h"/>
                                          </p:val>
                                        </p:tav>
                                      </p:tavLst>
                                    </p:anim>
                                    <p:animEffect transition="in" filter="fade">
                                      <p:cBhvr>
                                        <p:cTn id="18" dur="500"/>
                                        <p:tgtEl>
                                          <p:spTgt spid="13"/>
                                        </p:tgtEl>
                                      </p:cBhvr>
                                    </p:animEffect>
                                  </p:childTnLst>
                                </p:cTn>
                              </p:par>
                              <p:par>
                                <p:cTn id="19" presetID="2" presetClass="entr" presetSubtype="12" fill="hold" nodeType="withEffect">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par>
                                <p:cTn id="23" presetID="53" presetClass="entr" presetSubtype="16" fill="hold" nodeType="withEffect">
                                  <p:stCondLst>
                                    <p:cond delay="50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000000"/>
                                          </p:val>
                                        </p:tav>
                                        <p:tav tm="100000">
                                          <p:val>
                                            <p:strVal val="#ppt_w"/>
                                          </p:val>
                                        </p:tav>
                                      </p:tavLst>
                                    </p:anim>
                                    <p:anim calcmode="lin" valueType="num">
                                      <p:cBhvr>
                                        <p:cTn id="26" dur="500" fill="hold"/>
                                        <p:tgtEl>
                                          <p:spTgt spid="25"/>
                                        </p:tgtEl>
                                        <p:attrNameLst>
                                          <p:attrName>ppt_h</p:attrName>
                                        </p:attrNameLst>
                                      </p:cBhvr>
                                      <p:tavLst>
                                        <p:tav tm="0">
                                          <p:val>
                                            <p:fltVal val="0.000000"/>
                                          </p:val>
                                        </p:tav>
                                        <p:tav tm="100000">
                                          <p:val>
                                            <p:strVal val="#ppt_h"/>
                                          </p:val>
                                        </p:tav>
                                      </p:tavLst>
                                    </p:anim>
                                    <p:animEffect transition="in" filter="fade">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randombar(horizontal)">
                                      <p:cBhvr>
                                        <p:cTn id="32" dur="400"/>
                                        <p:tgtEl>
                                          <p:spTgt spid="35"/>
                                        </p:tgtEl>
                                      </p:cBhvr>
                                    </p:animEffect>
                                  </p:childTnLst>
                                </p:cTn>
                              </p:par>
                            </p:childTnLst>
                          </p:cTn>
                        </p:par>
                        <p:par>
                          <p:cTn id="33" fill="hold">
                            <p:stCondLst>
                              <p:cond delay="500"/>
                            </p:stCondLst>
                            <p:childTnLst>
                              <p:par>
                                <p:cTn id="34" presetID="14" presetClass="entr" presetSubtype="10"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randombar(horizontal)">
                                      <p:cBhvr>
                                        <p:cTn id="36" dur="400"/>
                                        <p:tgtEl>
                                          <p:spTgt spid="37"/>
                                        </p:tgtEl>
                                      </p:cBhvr>
                                    </p:animEffect>
                                  </p:childTnLst>
                                </p:cTn>
                              </p:par>
                            </p:childTnLst>
                          </p:cTn>
                        </p:par>
                        <p:par>
                          <p:cTn id="37" fill="hold">
                            <p:stCondLst>
                              <p:cond delay="1000"/>
                            </p:stCondLst>
                            <p:childTnLst>
                              <p:par>
                                <p:cTn id="38" presetID="42" presetClass="entr" presetSubtype="0"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1000"/>
                                        <p:tgtEl>
                                          <p:spTgt spid="6"/>
                                        </p:tgtEl>
                                      </p:cBhvr>
                                    </p:animEffect>
                                    <p:anim calcmode="lin" valueType="num">
                                      <p:cBhvr>
                                        <p:cTn id="41" dur="1000" fill="hold"/>
                                        <p:tgtEl>
                                          <p:spTgt spid="6"/>
                                        </p:tgtEl>
                                        <p:attrNameLst>
                                          <p:attrName>ppt_x</p:attrName>
                                        </p:attrNameLst>
                                      </p:cBhvr>
                                      <p:tavLst>
                                        <p:tav tm="0">
                                          <p:val>
                                            <p:strVal val="#ppt_x"/>
                                          </p:val>
                                        </p:tav>
                                        <p:tav tm="100000">
                                          <p:val>
                                            <p:strVal val="#ppt_x"/>
                                          </p:val>
                                        </p:tav>
                                      </p:tavLst>
                                    </p:anim>
                                    <p:anim calcmode="lin" valueType="num">
                                      <p:cBhvr>
                                        <p:cTn id="4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5" grpId="0"/>
      <p:bldP spid="37"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4" name="矩形 10"/>
          <p:cNvSpPr>
            <a:spLocks noChangeAspect="1"/>
          </p:cNvSpPr>
          <p:nvPr/>
        </p:nvSpPr>
        <p:spPr>
          <a:xfrm>
            <a:off x="4821709" y="1129480"/>
            <a:ext cx="1940540" cy="2113804"/>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lumMod val="85000"/>
            </a:schemeClr>
          </a:solidFill>
          <a:ln>
            <a:noFill/>
          </a:ln>
          <a:effectLst>
            <a:innerShdw blurRad="1524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Impact" panose="020B0806030902050204" pitchFamily="34" charset="0"/>
              <a:ea typeface="+mn-ea"/>
              <a:cs typeface="+mn-cs"/>
            </a:endParaRPr>
          </a:p>
        </p:txBody>
      </p:sp>
      <p:grpSp>
        <p:nvGrpSpPr>
          <p:cNvPr id="25" name="组合 24"/>
          <p:cNvGrpSpPr/>
          <p:nvPr/>
        </p:nvGrpSpPr>
        <p:grpSpPr>
          <a:xfrm>
            <a:off x="5405438" y="958850"/>
            <a:ext cx="2236787" cy="2438400"/>
            <a:chOff x="4161788" y="-1909414"/>
            <a:chExt cx="1677546" cy="1828848"/>
          </a:xfrm>
        </p:grpSpPr>
        <p:sp>
          <p:nvSpPr>
            <p:cNvPr id="26" name="矩形 10"/>
            <p:cNvSpPr>
              <a:spLocks noChangeAspect="1"/>
            </p:cNvSpPr>
            <p:nvPr/>
          </p:nvSpPr>
          <p:spPr>
            <a:xfrm>
              <a:off x="4161788" y="-1909414"/>
              <a:ext cx="1677546" cy="1828848"/>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27" name="KSO_Shape"/>
            <p:cNvSpPr>
              <a:spLocks noChangeAspect="1"/>
            </p:cNvSpPr>
            <p:nvPr/>
          </p:nvSpPr>
          <p:spPr bwMode="auto">
            <a:xfrm>
              <a:off x="4664647" y="-1331465"/>
              <a:ext cx="671829" cy="672951"/>
            </a:xfrm>
            <a:custGeom>
              <a:avLst/>
              <a:gdLst>
                <a:gd name="T0" fmla="*/ 2147483646 w 4409"/>
                <a:gd name="T1" fmla="*/ 2147483646 h 4408"/>
                <a:gd name="T2" fmla="*/ 2147483646 w 4409"/>
                <a:gd name="T3" fmla="*/ 2147483646 h 4408"/>
                <a:gd name="T4" fmla="*/ 2147483646 w 4409"/>
                <a:gd name="T5" fmla="*/ 2147483646 h 4408"/>
                <a:gd name="T6" fmla="*/ 2147483646 w 4409"/>
                <a:gd name="T7" fmla="*/ 2147483646 h 4408"/>
                <a:gd name="T8" fmla="*/ 2147483646 w 4409"/>
                <a:gd name="T9" fmla="*/ 2147483646 h 4408"/>
                <a:gd name="T10" fmla="*/ 2147483646 w 4409"/>
                <a:gd name="T11" fmla="*/ 2147483646 h 4408"/>
                <a:gd name="T12" fmla="*/ 2147483646 w 4409"/>
                <a:gd name="T13" fmla="*/ 2147483646 h 4408"/>
                <a:gd name="T14" fmla="*/ 2147483646 w 4409"/>
                <a:gd name="T15" fmla="*/ 2147483646 h 4408"/>
                <a:gd name="T16" fmla="*/ 481718167 w 4409"/>
                <a:gd name="T17" fmla="*/ 2147483646 h 4408"/>
                <a:gd name="T18" fmla="*/ 321145301 w 4409"/>
                <a:gd name="T19" fmla="*/ 2147483646 h 4408"/>
                <a:gd name="T20" fmla="*/ 2147483646 w 4409"/>
                <a:gd name="T21" fmla="*/ 2147483646 h 4408"/>
                <a:gd name="T22" fmla="*/ 2147483646 w 4409"/>
                <a:gd name="T23" fmla="*/ 2147483646 h 4408"/>
                <a:gd name="T24" fmla="*/ 2147483646 w 4409"/>
                <a:gd name="T25" fmla="*/ 2147483646 h 4408"/>
                <a:gd name="T26" fmla="*/ 2147483646 w 4409"/>
                <a:gd name="T27" fmla="*/ 2147483646 h 4408"/>
                <a:gd name="T28" fmla="*/ 2147483646 w 4409"/>
                <a:gd name="T29" fmla="*/ 2147483646 h 4408"/>
                <a:gd name="T30" fmla="*/ 2147483646 w 4409"/>
                <a:gd name="T31" fmla="*/ 2147483646 h 4408"/>
                <a:gd name="T32" fmla="*/ 2147483646 w 4409"/>
                <a:gd name="T33" fmla="*/ 2147483646 h 4408"/>
                <a:gd name="T34" fmla="*/ 2147483646 w 4409"/>
                <a:gd name="T35" fmla="*/ 2147483646 h 4408"/>
                <a:gd name="T36" fmla="*/ 2147483646 w 4409"/>
                <a:gd name="T37" fmla="*/ 2147483646 h 4408"/>
                <a:gd name="T38" fmla="*/ 2147483646 w 4409"/>
                <a:gd name="T39" fmla="*/ 2147483646 h 4408"/>
                <a:gd name="T40" fmla="*/ 2147483646 w 4409"/>
                <a:gd name="T41" fmla="*/ 2147483646 h 4408"/>
                <a:gd name="T42" fmla="*/ 2147483646 w 4409"/>
                <a:gd name="T43" fmla="*/ 2147483646 h 4408"/>
                <a:gd name="T44" fmla="*/ 2147483646 w 4409"/>
                <a:gd name="T45" fmla="*/ 2147483646 h 4408"/>
                <a:gd name="T46" fmla="*/ 2147483646 w 4409"/>
                <a:gd name="T47" fmla="*/ 2147483646 h 4408"/>
                <a:gd name="T48" fmla="*/ 2147483646 w 4409"/>
                <a:gd name="T49" fmla="*/ 2147483646 h 4408"/>
                <a:gd name="T50" fmla="*/ 2147483646 w 4409"/>
                <a:gd name="T51" fmla="*/ 2147483646 h 4408"/>
                <a:gd name="T52" fmla="*/ 2147483646 w 4409"/>
                <a:gd name="T53" fmla="*/ 2147483646 h 4408"/>
                <a:gd name="T54" fmla="*/ 2147483646 w 4409"/>
                <a:gd name="T55" fmla="*/ 2147483646 h 4408"/>
                <a:gd name="T56" fmla="*/ 2147483646 w 4409"/>
                <a:gd name="T57" fmla="*/ 2147483646 h 4408"/>
                <a:gd name="T58" fmla="*/ 2147483646 w 4409"/>
                <a:gd name="T59" fmla="*/ 2147483646 h 4408"/>
                <a:gd name="T60" fmla="*/ 2147483646 w 4409"/>
                <a:gd name="T61" fmla="*/ 2147483646 h 4408"/>
                <a:gd name="T62" fmla="*/ 2147483646 w 4409"/>
                <a:gd name="T63" fmla="*/ 2147483646 h 4408"/>
                <a:gd name="T64" fmla="*/ 2147483646 w 4409"/>
                <a:gd name="T65" fmla="*/ 2147483646 h 4408"/>
                <a:gd name="T66" fmla="*/ 2147483646 w 4409"/>
                <a:gd name="T67" fmla="*/ 2147483646 h 4408"/>
                <a:gd name="T68" fmla="*/ 2147483646 w 4409"/>
                <a:gd name="T69" fmla="*/ 2147483646 h 4408"/>
                <a:gd name="T70" fmla="*/ 2147483646 w 4409"/>
                <a:gd name="T71" fmla="*/ 2147483646 h 4408"/>
                <a:gd name="T72" fmla="*/ 2147483646 w 4409"/>
                <a:gd name="T73" fmla="*/ 2147483646 h 4408"/>
                <a:gd name="T74" fmla="*/ 2147483646 w 4409"/>
                <a:gd name="T75" fmla="*/ 2147483646 h 4408"/>
                <a:gd name="T76" fmla="*/ 2147483646 w 4409"/>
                <a:gd name="T77" fmla="*/ 2147483646 h 4408"/>
                <a:gd name="T78" fmla="*/ 2147483646 w 4409"/>
                <a:gd name="T79" fmla="*/ 2147483646 h 4408"/>
                <a:gd name="T80" fmla="*/ 2147483646 w 4409"/>
                <a:gd name="T81" fmla="*/ 2147483646 h 4408"/>
                <a:gd name="T82" fmla="*/ 2147483646 w 4409"/>
                <a:gd name="T83" fmla="*/ 2147483646 h 4408"/>
                <a:gd name="T84" fmla="*/ 2147483646 w 4409"/>
                <a:gd name="T85" fmla="*/ 2147483646 h 4408"/>
                <a:gd name="T86" fmla="*/ 2147483646 w 4409"/>
                <a:gd name="T87" fmla="*/ 2147483646 h 4408"/>
                <a:gd name="T88" fmla="*/ 2147483646 w 4409"/>
                <a:gd name="T89" fmla="*/ 2147483646 h 4408"/>
                <a:gd name="T90" fmla="*/ 2147483646 w 4409"/>
                <a:gd name="T91" fmla="*/ 2147483646 h 4408"/>
                <a:gd name="T92" fmla="*/ 2147483646 w 4409"/>
                <a:gd name="T93" fmla="*/ 2147483646 h 4408"/>
                <a:gd name="T94" fmla="*/ 2147483646 w 4409"/>
                <a:gd name="T95" fmla="*/ 2147483646 h 4408"/>
                <a:gd name="T96" fmla="*/ 2147483646 w 4409"/>
                <a:gd name="T97" fmla="*/ 2147483646 h 4408"/>
                <a:gd name="T98" fmla="*/ 2147483646 w 4409"/>
                <a:gd name="T99" fmla="*/ 2147483646 h 4408"/>
                <a:gd name="T100" fmla="*/ 2147483646 w 4409"/>
                <a:gd name="T101" fmla="*/ 2147483646 h 4408"/>
                <a:gd name="T102" fmla="*/ 2147483646 w 4409"/>
                <a:gd name="T103" fmla="*/ 2147483646 h 4408"/>
                <a:gd name="T104" fmla="*/ 2147483646 w 4409"/>
                <a:gd name="T105" fmla="*/ 2147483646 h 4408"/>
                <a:gd name="T106" fmla="*/ 2147483646 w 4409"/>
                <a:gd name="T107" fmla="*/ 2147483646 h 4408"/>
                <a:gd name="T108" fmla="*/ 2147483646 w 4409"/>
                <a:gd name="T109" fmla="*/ 2147483646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bg1">
                <a:lumMod val="50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32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5" name="组合 4"/>
          <p:cNvGrpSpPr/>
          <p:nvPr/>
        </p:nvGrpSpPr>
        <p:grpSpPr>
          <a:xfrm>
            <a:off x="4646613" y="3773488"/>
            <a:ext cx="3048000" cy="1273175"/>
            <a:chOff x="898937" y="1740307"/>
            <a:chExt cx="1085881" cy="955132"/>
          </a:xfrm>
        </p:grpSpPr>
        <p:sp>
          <p:nvSpPr>
            <p:cNvPr id="21511" name="TextBox 4"/>
            <p:cNvSpPr txBox="1"/>
            <p:nvPr/>
          </p:nvSpPr>
          <p:spPr>
            <a:xfrm>
              <a:off x="910655" y="1740307"/>
              <a:ext cx="1062445" cy="691514"/>
            </a:xfrm>
            <a:prstGeom prst="rect">
              <a:avLst/>
            </a:prstGeom>
            <a:noFill/>
            <a:ln w="9525">
              <a:noFill/>
            </a:ln>
          </p:spPr>
          <p:txBody>
            <a:bodyPr lIns="0" rIns="0">
              <a:spAutoFit/>
            </a:bodyPr>
            <a:p>
              <a:pPr algn="ctr"/>
              <a:r>
                <a:rPr lang="zh-CN" altLang="en-US" sz="5400" b="1" dirty="0">
                  <a:latin typeface="微软雅黑" panose="020B0503020204020204" pitchFamily="34" charset="-122"/>
                  <a:ea typeface="微软雅黑" panose="020B0503020204020204" pitchFamily="34" charset="-122"/>
                </a:rPr>
                <a:t>科学统计</a:t>
              </a:r>
              <a:endParaRPr lang="zh-CN" altLang="en-US" sz="5400" b="1" dirty="0">
                <a:latin typeface="微软雅黑" panose="020B0503020204020204" pitchFamily="34" charset="-122"/>
                <a:ea typeface="微软雅黑" panose="020B0503020204020204" pitchFamily="34" charset="-122"/>
              </a:endParaRPr>
            </a:p>
          </p:txBody>
        </p:sp>
        <p:sp>
          <p:nvSpPr>
            <p:cNvPr id="21512" name="TextBox 5"/>
            <p:cNvSpPr txBox="1"/>
            <p:nvPr/>
          </p:nvSpPr>
          <p:spPr>
            <a:xfrm>
              <a:off x="898937" y="2418440"/>
              <a:ext cx="1085881" cy="276999"/>
            </a:xfrm>
            <a:prstGeom prst="rect">
              <a:avLst/>
            </a:prstGeom>
            <a:noFill/>
            <a:ln w="9525">
              <a:noFill/>
            </a:ln>
          </p:spPr>
          <p:txBody>
            <a:bodyPr>
              <a:spAutoFit/>
            </a:bodyPr>
            <a:p>
              <a:pPr algn="ctr"/>
              <a:endParaRPr lang="zh-CN" altLang="en-US" b="1" dirty="0">
                <a:solidFill>
                  <a:schemeClr val="accent1"/>
                </a:solidFill>
                <a:latin typeface="Calibri" panose="020F0502020204030204" pitchFamily="34" charset="0"/>
              </a:endParaRPr>
            </a:p>
          </p:txBody>
        </p:sp>
      </p:grpSp>
      <p:sp>
        <p:nvSpPr>
          <p:cNvPr id="11" name="矩形 10"/>
          <p:cNvSpPr/>
          <p:nvPr/>
        </p:nvSpPr>
        <p:spPr>
          <a:xfrm>
            <a:off x="4555228" y="658067"/>
            <a:ext cx="1232944" cy="1344149"/>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accent1"/>
              </a:gs>
              <a:gs pos="100000">
                <a:schemeClr val="accent1">
                  <a:lumMod val="75000"/>
                </a:schemeClr>
              </a:gs>
              <a:gs pos="0">
                <a:schemeClr val="accent1">
                  <a:lumMod val="60000"/>
                  <a:lumOff val="40000"/>
                </a:schemeClr>
              </a:gs>
            </a:gsLst>
            <a:lin ang="18900000" scaled="0"/>
            <a:tileRect/>
          </a:gradFill>
          <a:ln w="15875">
            <a:gradFill>
              <a:gsLst>
                <a:gs pos="50000">
                  <a:schemeClr val="accent1">
                    <a:lumMod val="60000"/>
                    <a:lumOff val="40000"/>
                  </a:schemeClr>
                </a:gs>
                <a:gs pos="100000">
                  <a:schemeClr val="accent1">
                    <a:lumMod val="75000"/>
                  </a:schemeClr>
                </a:gs>
                <a:gs pos="0">
                  <a:schemeClr val="accent1">
                    <a:lumMod val="60000"/>
                    <a:lumOff val="40000"/>
                  </a:schemeClr>
                </a:gs>
              </a:gsLst>
              <a:lin ang="8100000" scaled="0"/>
            </a:gradFill>
          </a:ln>
          <a:effectLst>
            <a:innerShdw blurRad="266700" dist="2032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0" i="0" u="none" strike="noStrike" kern="1200" cap="none" spc="0" normalizeH="0" baseline="0" noProof="0" dirty="0" smtClean="0">
                <a:ln>
                  <a:noFill/>
                </a:ln>
                <a:solidFill>
                  <a:prstClr val="white"/>
                </a:solidFill>
                <a:effectLst/>
                <a:uLnTx/>
                <a:uFillTx/>
                <a:latin typeface="Impact" panose="020B0806030902050204" pitchFamily="34" charset="0"/>
                <a:ea typeface="+mn-ea"/>
                <a:cs typeface="+mn-cs"/>
              </a:rPr>
              <a:t>02</a:t>
            </a:r>
            <a:endParaRPr kumimoji="0" lang="zh-CN" altLang="en-US" sz="3735" b="0" i="0" u="none" strike="noStrike" kern="1200" cap="none" spc="0" normalizeH="0" baseline="0" noProof="0" dirty="0">
              <a:ln>
                <a:noFill/>
              </a:ln>
              <a:solidFill>
                <a:prstClr val="white"/>
              </a:solidFill>
              <a:effectLst/>
              <a:uLnTx/>
              <a:uFillTx/>
              <a:latin typeface="Impact" panose="020B0806030902050204" pitchFamily="34" charset="0"/>
              <a:ea typeface="+mn-ea"/>
              <a:cs typeface="+mn-cs"/>
            </a:endParaRPr>
          </a:p>
        </p:txBody>
      </p:sp>
      <p:sp>
        <p:nvSpPr>
          <p:cNvPr id="12" name="椭圆 11"/>
          <p:cNvSpPr/>
          <p:nvPr/>
        </p:nvSpPr>
        <p:spPr>
          <a:xfrm>
            <a:off x="8368451" y="5477629"/>
            <a:ext cx="1508787" cy="1508787"/>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13" name="椭圆 12"/>
          <p:cNvSpPr/>
          <p:nvPr/>
        </p:nvSpPr>
        <p:spPr>
          <a:xfrm>
            <a:off x="11248772" y="5124788"/>
            <a:ext cx="1508787" cy="1508787"/>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14" name="椭圆 13"/>
          <p:cNvSpPr/>
          <p:nvPr/>
        </p:nvSpPr>
        <p:spPr>
          <a:xfrm>
            <a:off x="2596612" y="6288117"/>
            <a:ext cx="1508787" cy="1508787"/>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15" name="椭圆 14"/>
          <p:cNvSpPr>
            <a:spLocks noChangeAspect="1"/>
          </p:cNvSpPr>
          <p:nvPr/>
        </p:nvSpPr>
        <p:spPr>
          <a:xfrm>
            <a:off x="6337217" y="6143097"/>
            <a:ext cx="768000" cy="768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16" name="椭圆 15"/>
          <p:cNvSpPr>
            <a:spLocks noChangeAspect="1"/>
          </p:cNvSpPr>
          <p:nvPr/>
        </p:nvSpPr>
        <p:spPr>
          <a:xfrm>
            <a:off x="10337800" y="6288088"/>
            <a:ext cx="863600" cy="86360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17" name="椭圆 16"/>
          <p:cNvSpPr>
            <a:spLocks noChangeAspect="1"/>
          </p:cNvSpPr>
          <p:nvPr/>
        </p:nvSpPr>
        <p:spPr>
          <a:xfrm>
            <a:off x="7216775" y="6575425"/>
            <a:ext cx="1150938" cy="1152525"/>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18" name="椭圆 17"/>
          <p:cNvSpPr>
            <a:spLocks noChangeAspect="1"/>
          </p:cNvSpPr>
          <p:nvPr/>
        </p:nvSpPr>
        <p:spPr>
          <a:xfrm>
            <a:off x="4213856" y="5770287"/>
            <a:ext cx="672000" cy="672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19" name="椭圆 18"/>
          <p:cNvSpPr>
            <a:spLocks noChangeAspect="1"/>
          </p:cNvSpPr>
          <p:nvPr/>
        </p:nvSpPr>
        <p:spPr>
          <a:xfrm>
            <a:off x="1679575" y="6142038"/>
            <a:ext cx="671513" cy="67310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20" name="椭圆 19"/>
          <p:cNvSpPr>
            <a:spLocks noChangeAspect="1"/>
          </p:cNvSpPr>
          <p:nvPr/>
        </p:nvSpPr>
        <p:spPr>
          <a:xfrm>
            <a:off x="1007507" y="6706511"/>
            <a:ext cx="672000" cy="672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21" name="椭圆 20"/>
          <p:cNvSpPr>
            <a:spLocks noChangeAspect="1"/>
          </p:cNvSpPr>
          <p:nvPr/>
        </p:nvSpPr>
        <p:spPr>
          <a:xfrm>
            <a:off x="335360" y="6521842"/>
            <a:ext cx="432000" cy="432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22" name="椭圆 21"/>
          <p:cNvSpPr>
            <a:spLocks noChangeAspect="1"/>
          </p:cNvSpPr>
          <p:nvPr/>
        </p:nvSpPr>
        <p:spPr>
          <a:xfrm>
            <a:off x="5237163" y="6016625"/>
            <a:ext cx="334963" cy="33655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23" name="椭圆 22"/>
          <p:cNvSpPr>
            <a:spLocks noChangeAspect="1"/>
          </p:cNvSpPr>
          <p:nvPr/>
        </p:nvSpPr>
        <p:spPr>
          <a:xfrm>
            <a:off x="5842764" y="5711182"/>
            <a:ext cx="336000" cy="336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952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24" name="椭圆 23"/>
          <p:cNvSpPr>
            <a:spLocks noChangeAspect="1"/>
          </p:cNvSpPr>
          <p:nvPr/>
        </p:nvSpPr>
        <p:spPr>
          <a:xfrm>
            <a:off x="95250" y="6264275"/>
            <a:ext cx="239713" cy="239713"/>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000000"/>
                                          </p:val>
                                        </p:tav>
                                        <p:tav tm="100000">
                                          <p:val>
                                            <p:strVal val="#ppt_w"/>
                                          </p:val>
                                        </p:tav>
                                      </p:tavLst>
                                    </p:anim>
                                    <p:anim calcmode="lin" valueType="num">
                                      <p:cBhvr>
                                        <p:cTn id="8" dur="250" fill="hold"/>
                                        <p:tgtEl>
                                          <p:spTgt spid="4"/>
                                        </p:tgtEl>
                                        <p:attrNameLst>
                                          <p:attrName>ppt_h</p:attrName>
                                        </p:attrNameLst>
                                      </p:cBhvr>
                                      <p:tavLst>
                                        <p:tav tm="0">
                                          <p:val>
                                            <p:fltVal val="0.000000"/>
                                          </p:val>
                                        </p:tav>
                                        <p:tav tm="100000">
                                          <p:val>
                                            <p:strVal val="#ppt_h"/>
                                          </p:val>
                                        </p:tav>
                                      </p:tavLst>
                                    </p:anim>
                                    <p:animEffect transition="in" filter="fade">
                                      <p:cBhvr>
                                        <p:cTn id="9" dur="250"/>
                                        <p:tgtEl>
                                          <p:spTgt spid="4"/>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250"/>
                                        <p:tgtEl>
                                          <p:spTgt spid="25"/>
                                        </p:tgtEl>
                                      </p:cBhvr>
                                    </p:animEffect>
                                  </p:childTnLst>
                                </p:cTn>
                              </p:par>
                              <p:par>
                                <p:cTn id="13" presetID="42" presetClass="path" presetSubtype="0" accel="50000" decel="50000" autoRev="1" fill="hold" nodeType="withEffect">
                                  <p:stCondLst>
                                    <p:cond delay="0"/>
                                  </p:stCondLst>
                                  <p:childTnLst>
                                    <p:animMotion origin="layout" path="M 3.95833E-6 -2.59259E-6 L -0.06302 -0.00069 " pathEditMode="relative" rAng="0" ptsTypes="AA">
                                      <p:cBhvr>
                                        <p:cTn id="14" dur="500" fill="hold"/>
                                        <p:tgtEl>
                                          <p:spTgt spid="25"/>
                                        </p:tgtEl>
                                        <p:attrNameLst>
                                          <p:attrName>ppt_x</p:attrName>
                                          <p:attrName>ppt_y</p:attrName>
                                        </p:attrNameLst>
                                      </p:cBhvr>
                                      <p:rCtr x="-315100" y="-4600"/>
                                    </p:animMotion>
                                  </p:childTnLst>
                                </p:cTn>
                              </p:par>
                            </p:childTnLst>
                          </p:cTn>
                        </p:par>
                        <p:par>
                          <p:cTn id="15" fill="hold">
                            <p:stCondLst>
                              <p:cond delay="500"/>
                            </p:stCondLst>
                            <p:childTnLst>
                              <p:par>
                                <p:cTn id="16" presetID="31" presetClass="entr" presetSubtype="0"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250" fill="hold"/>
                                        <p:tgtEl>
                                          <p:spTgt spid="11"/>
                                        </p:tgtEl>
                                        <p:attrNameLst>
                                          <p:attrName>ppt_w</p:attrName>
                                        </p:attrNameLst>
                                      </p:cBhvr>
                                      <p:tavLst>
                                        <p:tav tm="0">
                                          <p:val>
                                            <p:fltVal val="0.000000"/>
                                          </p:val>
                                        </p:tav>
                                        <p:tav tm="100000">
                                          <p:val>
                                            <p:strVal val="#ppt_w"/>
                                          </p:val>
                                        </p:tav>
                                      </p:tavLst>
                                    </p:anim>
                                    <p:anim calcmode="lin" valueType="num">
                                      <p:cBhvr>
                                        <p:cTn id="19" dur="250" fill="hold"/>
                                        <p:tgtEl>
                                          <p:spTgt spid="11"/>
                                        </p:tgtEl>
                                        <p:attrNameLst>
                                          <p:attrName>ppt_h</p:attrName>
                                        </p:attrNameLst>
                                      </p:cBhvr>
                                      <p:tavLst>
                                        <p:tav tm="0">
                                          <p:val>
                                            <p:fltVal val="0.000000"/>
                                          </p:val>
                                        </p:tav>
                                        <p:tav tm="100000">
                                          <p:val>
                                            <p:strVal val="#ppt_h"/>
                                          </p:val>
                                        </p:tav>
                                      </p:tavLst>
                                    </p:anim>
                                    <p:anim calcmode="lin" valueType="num">
                                      <p:cBhvr>
                                        <p:cTn id="20" dur="250" fill="hold"/>
                                        <p:tgtEl>
                                          <p:spTgt spid="11"/>
                                        </p:tgtEl>
                                        <p:attrNameLst>
                                          <p:attrName>style.rotation</p:attrName>
                                        </p:attrNameLst>
                                      </p:cBhvr>
                                      <p:tavLst>
                                        <p:tav tm="0">
                                          <p:val>
                                            <p:fltVal val="90.000000"/>
                                          </p:val>
                                        </p:tav>
                                        <p:tav tm="100000">
                                          <p:val>
                                            <p:fltVal val="0.000000"/>
                                          </p:val>
                                        </p:tav>
                                      </p:tavLst>
                                    </p:anim>
                                    <p:animEffect transition="in" filter="fade">
                                      <p:cBhvr>
                                        <p:cTn id="21" dur="250"/>
                                        <p:tgtEl>
                                          <p:spTgt spid="11"/>
                                        </p:tgtEl>
                                      </p:cBhvr>
                                    </p:animEffect>
                                  </p:childTnLst>
                                </p:cTn>
                              </p:par>
                              <p:par>
                                <p:cTn id="22" presetID="22" presetClass="entr" presetSubtype="8"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250"/>
                                        <p:tgtEl>
                                          <p:spTgt spid="5"/>
                                        </p:tgtEl>
                                      </p:cBhvr>
                                    </p:animEffect>
                                  </p:childTnLst>
                                </p:cTn>
                              </p:par>
                            </p:childTnLst>
                          </p:cTn>
                        </p:par>
                        <p:par>
                          <p:cTn id="25" fill="hold">
                            <p:stCondLst>
                              <p:cond delay="1000"/>
                            </p:stCondLst>
                            <p:childTnLst>
                              <p:par>
                                <p:cTn id="26" presetID="23" presetClass="entr" presetSubtype="528"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250" fill="hold"/>
                                        <p:tgtEl>
                                          <p:spTgt spid="13"/>
                                        </p:tgtEl>
                                        <p:attrNameLst>
                                          <p:attrName>ppt_w</p:attrName>
                                        </p:attrNameLst>
                                      </p:cBhvr>
                                      <p:tavLst>
                                        <p:tav tm="0">
                                          <p:val>
                                            <p:fltVal val="0.000000"/>
                                          </p:val>
                                        </p:tav>
                                        <p:tav tm="100000">
                                          <p:val>
                                            <p:strVal val="#ppt_w"/>
                                          </p:val>
                                        </p:tav>
                                      </p:tavLst>
                                    </p:anim>
                                    <p:anim calcmode="lin" valueType="num">
                                      <p:cBhvr>
                                        <p:cTn id="29" dur="250" fill="hold"/>
                                        <p:tgtEl>
                                          <p:spTgt spid="13"/>
                                        </p:tgtEl>
                                        <p:attrNameLst>
                                          <p:attrName>ppt_h</p:attrName>
                                        </p:attrNameLst>
                                      </p:cBhvr>
                                      <p:tavLst>
                                        <p:tav tm="0">
                                          <p:val>
                                            <p:fltVal val="0.000000"/>
                                          </p:val>
                                        </p:tav>
                                        <p:tav tm="100000">
                                          <p:val>
                                            <p:strVal val="#ppt_h"/>
                                          </p:val>
                                        </p:tav>
                                      </p:tavLst>
                                    </p:anim>
                                    <p:anim calcmode="lin" valueType="num">
                                      <p:cBhvr>
                                        <p:cTn id="30" dur="250" fill="hold"/>
                                        <p:tgtEl>
                                          <p:spTgt spid="13"/>
                                        </p:tgtEl>
                                        <p:attrNameLst>
                                          <p:attrName>ppt_x</p:attrName>
                                        </p:attrNameLst>
                                      </p:cBhvr>
                                      <p:tavLst>
                                        <p:tav tm="0">
                                          <p:val>
                                            <p:fltVal val="0.500000"/>
                                          </p:val>
                                        </p:tav>
                                        <p:tav tm="100000">
                                          <p:val>
                                            <p:strVal val="#ppt_x"/>
                                          </p:val>
                                        </p:tav>
                                      </p:tavLst>
                                    </p:anim>
                                    <p:anim calcmode="lin" valueType="num">
                                      <p:cBhvr>
                                        <p:cTn id="31" dur="250" fill="hold"/>
                                        <p:tgtEl>
                                          <p:spTgt spid="13"/>
                                        </p:tgtEl>
                                        <p:attrNameLst>
                                          <p:attrName>ppt_y</p:attrName>
                                        </p:attrNameLst>
                                      </p:cBhvr>
                                      <p:tavLst>
                                        <p:tav tm="0">
                                          <p:val>
                                            <p:fltVal val="0.500000"/>
                                          </p:val>
                                        </p:tav>
                                        <p:tav tm="100000">
                                          <p:val>
                                            <p:strVal val="#ppt_y"/>
                                          </p:val>
                                        </p:tav>
                                      </p:tavLst>
                                    </p:anim>
                                  </p:childTnLst>
                                </p:cTn>
                              </p:par>
                              <p:par>
                                <p:cTn id="32" presetID="23" presetClass="entr" presetSubtype="528" fill="hold" nodeType="withEffect">
                                  <p:stCondLst>
                                    <p:cond delay="100"/>
                                  </p:stCondLst>
                                  <p:childTnLst>
                                    <p:set>
                                      <p:cBhvr>
                                        <p:cTn id="33" dur="1" fill="hold">
                                          <p:stCondLst>
                                            <p:cond delay="0"/>
                                          </p:stCondLst>
                                        </p:cTn>
                                        <p:tgtEl>
                                          <p:spTgt spid="14"/>
                                        </p:tgtEl>
                                        <p:attrNameLst>
                                          <p:attrName>style.visibility</p:attrName>
                                        </p:attrNameLst>
                                      </p:cBhvr>
                                      <p:to>
                                        <p:strVal val="visible"/>
                                      </p:to>
                                    </p:set>
                                    <p:anim calcmode="lin" valueType="num">
                                      <p:cBhvr>
                                        <p:cTn id="34" dur="250" fill="hold"/>
                                        <p:tgtEl>
                                          <p:spTgt spid="14"/>
                                        </p:tgtEl>
                                        <p:attrNameLst>
                                          <p:attrName>ppt_w</p:attrName>
                                        </p:attrNameLst>
                                      </p:cBhvr>
                                      <p:tavLst>
                                        <p:tav tm="0">
                                          <p:val>
                                            <p:fltVal val="0.000000"/>
                                          </p:val>
                                        </p:tav>
                                        <p:tav tm="100000">
                                          <p:val>
                                            <p:strVal val="#ppt_w"/>
                                          </p:val>
                                        </p:tav>
                                      </p:tavLst>
                                    </p:anim>
                                    <p:anim calcmode="lin" valueType="num">
                                      <p:cBhvr>
                                        <p:cTn id="35" dur="250" fill="hold"/>
                                        <p:tgtEl>
                                          <p:spTgt spid="14"/>
                                        </p:tgtEl>
                                        <p:attrNameLst>
                                          <p:attrName>ppt_h</p:attrName>
                                        </p:attrNameLst>
                                      </p:cBhvr>
                                      <p:tavLst>
                                        <p:tav tm="0">
                                          <p:val>
                                            <p:fltVal val="0.000000"/>
                                          </p:val>
                                        </p:tav>
                                        <p:tav tm="100000">
                                          <p:val>
                                            <p:strVal val="#ppt_h"/>
                                          </p:val>
                                        </p:tav>
                                      </p:tavLst>
                                    </p:anim>
                                    <p:anim calcmode="lin" valueType="num">
                                      <p:cBhvr>
                                        <p:cTn id="36" dur="250" fill="hold"/>
                                        <p:tgtEl>
                                          <p:spTgt spid="14"/>
                                        </p:tgtEl>
                                        <p:attrNameLst>
                                          <p:attrName>ppt_x</p:attrName>
                                        </p:attrNameLst>
                                      </p:cBhvr>
                                      <p:tavLst>
                                        <p:tav tm="0">
                                          <p:val>
                                            <p:fltVal val="0.500000"/>
                                          </p:val>
                                        </p:tav>
                                        <p:tav tm="100000">
                                          <p:val>
                                            <p:strVal val="#ppt_x"/>
                                          </p:val>
                                        </p:tav>
                                      </p:tavLst>
                                    </p:anim>
                                    <p:anim calcmode="lin" valueType="num">
                                      <p:cBhvr>
                                        <p:cTn id="37" dur="250" fill="hold"/>
                                        <p:tgtEl>
                                          <p:spTgt spid="14"/>
                                        </p:tgtEl>
                                        <p:attrNameLst>
                                          <p:attrName>ppt_y</p:attrName>
                                        </p:attrNameLst>
                                      </p:cBhvr>
                                      <p:tavLst>
                                        <p:tav tm="0">
                                          <p:val>
                                            <p:fltVal val="0.500000"/>
                                          </p:val>
                                        </p:tav>
                                        <p:tav tm="100000">
                                          <p:val>
                                            <p:strVal val="#ppt_y"/>
                                          </p:val>
                                        </p:tav>
                                      </p:tavLst>
                                    </p:anim>
                                  </p:childTnLst>
                                </p:cTn>
                              </p:par>
                              <p:par>
                                <p:cTn id="38" presetID="23" presetClass="entr" presetSubtype="528" fill="hold" nodeType="withEffect">
                                  <p:stCondLst>
                                    <p:cond delay="103"/>
                                  </p:stCondLst>
                                  <p:childTnLst>
                                    <p:set>
                                      <p:cBhvr>
                                        <p:cTn id="39" dur="1" fill="hold">
                                          <p:stCondLst>
                                            <p:cond delay="0"/>
                                          </p:stCondLst>
                                        </p:cTn>
                                        <p:tgtEl>
                                          <p:spTgt spid="15"/>
                                        </p:tgtEl>
                                        <p:attrNameLst>
                                          <p:attrName>style.visibility</p:attrName>
                                        </p:attrNameLst>
                                      </p:cBhvr>
                                      <p:to>
                                        <p:strVal val="visible"/>
                                      </p:to>
                                    </p:set>
                                    <p:anim calcmode="lin" valueType="num">
                                      <p:cBhvr>
                                        <p:cTn id="40" dur="250" fill="hold"/>
                                        <p:tgtEl>
                                          <p:spTgt spid="15"/>
                                        </p:tgtEl>
                                        <p:attrNameLst>
                                          <p:attrName>ppt_w</p:attrName>
                                        </p:attrNameLst>
                                      </p:cBhvr>
                                      <p:tavLst>
                                        <p:tav tm="0">
                                          <p:val>
                                            <p:fltVal val="0.000000"/>
                                          </p:val>
                                        </p:tav>
                                        <p:tav tm="100000">
                                          <p:val>
                                            <p:strVal val="#ppt_w"/>
                                          </p:val>
                                        </p:tav>
                                      </p:tavLst>
                                    </p:anim>
                                    <p:anim calcmode="lin" valueType="num">
                                      <p:cBhvr>
                                        <p:cTn id="41" dur="250" fill="hold"/>
                                        <p:tgtEl>
                                          <p:spTgt spid="15"/>
                                        </p:tgtEl>
                                        <p:attrNameLst>
                                          <p:attrName>ppt_h</p:attrName>
                                        </p:attrNameLst>
                                      </p:cBhvr>
                                      <p:tavLst>
                                        <p:tav tm="0">
                                          <p:val>
                                            <p:fltVal val="0.000000"/>
                                          </p:val>
                                        </p:tav>
                                        <p:tav tm="100000">
                                          <p:val>
                                            <p:strVal val="#ppt_h"/>
                                          </p:val>
                                        </p:tav>
                                      </p:tavLst>
                                    </p:anim>
                                    <p:anim calcmode="lin" valueType="num">
                                      <p:cBhvr>
                                        <p:cTn id="42" dur="250" fill="hold"/>
                                        <p:tgtEl>
                                          <p:spTgt spid="15"/>
                                        </p:tgtEl>
                                        <p:attrNameLst>
                                          <p:attrName>ppt_x</p:attrName>
                                        </p:attrNameLst>
                                      </p:cBhvr>
                                      <p:tavLst>
                                        <p:tav tm="0">
                                          <p:val>
                                            <p:fltVal val="0.500000"/>
                                          </p:val>
                                        </p:tav>
                                        <p:tav tm="100000">
                                          <p:val>
                                            <p:strVal val="#ppt_x"/>
                                          </p:val>
                                        </p:tav>
                                      </p:tavLst>
                                    </p:anim>
                                    <p:anim calcmode="lin" valueType="num">
                                      <p:cBhvr>
                                        <p:cTn id="43" dur="250" fill="hold"/>
                                        <p:tgtEl>
                                          <p:spTgt spid="15"/>
                                        </p:tgtEl>
                                        <p:attrNameLst>
                                          <p:attrName>ppt_y</p:attrName>
                                        </p:attrNameLst>
                                      </p:cBhvr>
                                      <p:tavLst>
                                        <p:tav tm="0">
                                          <p:val>
                                            <p:fltVal val="0.500000"/>
                                          </p:val>
                                        </p:tav>
                                        <p:tav tm="100000">
                                          <p:val>
                                            <p:strVal val="#ppt_y"/>
                                          </p:val>
                                        </p:tav>
                                      </p:tavLst>
                                    </p:anim>
                                  </p:childTnLst>
                                </p:cTn>
                              </p:par>
                              <p:par>
                                <p:cTn id="44" presetID="23" presetClass="entr" presetSubtype="528" fill="hold" grpId="0" nodeType="withEffect">
                                  <p:stCondLst>
                                    <p:cond delay="250"/>
                                  </p:stCondLst>
                                  <p:childTnLst>
                                    <p:set>
                                      <p:cBhvr>
                                        <p:cTn id="45" dur="1" fill="hold">
                                          <p:stCondLst>
                                            <p:cond delay="0"/>
                                          </p:stCondLst>
                                        </p:cTn>
                                        <p:tgtEl>
                                          <p:spTgt spid="16"/>
                                        </p:tgtEl>
                                        <p:attrNameLst>
                                          <p:attrName>style.visibility</p:attrName>
                                        </p:attrNameLst>
                                      </p:cBhvr>
                                      <p:to>
                                        <p:strVal val="visible"/>
                                      </p:to>
                                    </p:set>
                                    <p:anim calcmode="lin" valueType="num">
                                      <p:cBhvr>
                                        <p:cTn id="46" dur="250" fill="hold"/>
                                        <p:tgtEl>
                                          <p:spTgt spid="16"/>
                                        </p:tgtEl>
                                        <p:attrNameLst>
                                          <p:attrName>ppt_w</p:attrName>
                                        </p:attrNameLst>
                                      </p:cBhvr>
                                      <p:tavLst>
                                        <p:tav tm="0">
                                          <p:val>
                                            <p:fltVal val="0.000000"/>
                                          </p:val>
                                        </p:tav>
                                        <p:tav tm="100000">
                                          <p:val>
                                            <p:strVal val="#ppt_w"/>
                                          </p:val>
                                        </p:tav>
                                      </p:tavLst>
                                    </p:anim>
                                    <p:anim calcmode="lin" valueType="num">
                                      <p:cBhvr>
                                        <p:cTn id="47" dur="250" fill="hold"/>
                                        <p:tgtEl>
                                          <p:spTgt spid="16"/>
                                        </p:tgtEl>
                                        <p:attrNameLst>
                                          <p:attrName>ppt_h</p:attrName>
                                        </p:attrNameLst>
                                      </p:cBhvr>
                                      <p:tavLst>
                                        <p:tav tm="0">
                                          <p:val>
                                            <p:fltVal val="0.000000"/>
                                          </p:val>
                                        </p:tav>
                                        <p:tav tm="100000">
                                          <p:val>
                                            <p:strVal val="#ppt_h"/>
                                          </p:val>
                                        </p:tav>
                                      </p:tavLst>
                                    </p:anim>
                                    <p:anim calcmode="lin" valueType="num">
                                      <p:cBhvr>
                                        <p:cTn id="48" dur="250" fill="hold"/>
                                        <p:tgtEl>
                                          <p:spTgt spid="16"/>
                                        </p:tgtEl>
                                        <p:attrNameLst>
                                          <p:attrName>ppt_x</p:attrName>
                                        </p:attrNameLst>
                                      </p:cBhvr>
                                      <p:tavLst>
                                        <p:tav tm="0">
                                          <p:val>
                                            <p:fltVal val="0.500000"/>
                                          </p:val>
                                        </p:tav>
                                        <p:tav tm="100000">
                                          <p:val>
                                            <p:strVal val="#ppt_x"/>
                                          </p:val>
                                        </p:tav>
                                      </p:tavLst>
                                    </p:anim>
                                    <p:anim calcmode="lin" valueType="num">
                                      <p:cBhvr>
                                        <p:cTn id="49" dur="250" fill="hold"/>
                                        <p:tgtEl>
                                          <p:spTgt spid="16"/>
                                        </p:tgtEl>
                                        <p:attrNameLst>
                                          <p:attrName>ppt_y</p:attrName>
                                        </p:attrNameLst>
                                      </p:cBhvr>
                                      <p:tavLst>
                                        <p:tav tm="0">
                                          <p:val>
                                            <p:fltVal val="0.500000"/>
                                          </p:val>
                                        </p:tav>
                                        <p:tav tm="100000">
                                          <p:val>
                                            <p:strVal val="#ppt_y"/>
                                          </p:val>
                                        </p:tav>
                                      </p:tavLst>
                                    </p:anim>
                                  </p:childTnLst>
                                </p:cTn>
                              </p:par>
                              <p:par>
                                <p:cTn id="50" presetID="23" presetClass="entr" presetSubtype="528" fill="hold" nodeType="withEffect">
                                  <p:stCondLst>
                                    <p:cond delay="350"/>
                                  </p:stCondLst>
                                  <p:childTnLst>
                                    <p:set>
                                      <p:cBhvr>
                                        <p:cTn id="51" dur="1" fill="hold">
                                          <p:stCondLst>
                                            <p:cond delay="0"/>
                                          </p:stCondLst>
                                        </p:cTn>
                                        <p:tgtEl>
                                          <p:spTgt spid="12"/>
                                        </p:tgtEl>
                                        <p:attrNameLst>
                                          <p:attrName>style.visibility</p:attrName>
                                        </p:attrNameLst>
                                      </p:cBhvr>
                                      <p:to>
                                        <p:strVal val="visible"/>
                                      </p:to>
                                    </p:set>
                                    <p:anim calcmode="lin" valueType="num">
                                      <p:cBhvr>
                                        <p:cTn id="52" dur="250" fill="hold"/>
                                        <p:tgtEl>
                                          <p:spTgt spid="12"/>
                                        </p:tgtEl>
                                        <p:attrNameLst>
                                          <p:attrName>ppt_w</p:attrName>
                                        </p:attrNameLst>
                                      </p:cBhvr>
                                      <p:tavLst>
                                        <p:tav tm="0">
                                          <p:val>
                                            <p:fltVal val="0.000000"/>
                                          </p:val>
                                        </p:tav>
                                        <p:tav tm="100000">
                                          <p:val>
                                            <p:strVal val="#ppt_w"/>
                                          </p:val>
                                        </p:tav>
                                      </p:tavLst>
                                    </p:anim>
                                    <p:anim calcmode="lin" valueType="num">
                                      <p:cBhvr>
                                        <p:cTn id="53" dur="250" fill="hold"/>
                                        <p:tgtEl>
                                          <p:spTgt spid="12"/>
                                        </p:tgtEl>
                                        <p:attrNameLst>
                                          <p:attrName>ppt_h</p:attrName>
                                        </p:attrNameLst>
                                      </p:cBhvr>
                                      <p:tavLst>
                                        <p:tav tm="0">
                                          <p:val>
                                            <p:fltVal val="0.000000"/>
                                          </p:val>
                                        </p:tav>
                                        <p:tav tm="100000">
                                          <p:val>
                                            <p:strVal val="#ppt_h"/>
                                          </p:val>
                                        </p:tav>
                                      </p:tavLst>
                                    </p:anim>
                                    <p:anim calcmode="lin" valueType="num">
                                      <p:cBhvr>
                                        <p:cTn id="54" dur="250" fill="hold"/>
                                        <p:tgtEl>
                                          <p:spTgt spid="12"/>
                                        </p:tgtEl>
                                        <p:attrNameLst>
                                          <p:attrName>ppt_x</p:attrName>
                                        </p:attrNameLst>
                                      </p:cBhvr>
                                      <p:tavLst>
                                        <p:tav tm="0">
                                          <p:val>
                                            <p:fltVal val="0.500000"/>
                                          </p:val>
                                        </p:tav>
                                        <p:tav tm="100000">
                                          <p:val>
                                            <p:strVal val="#ppt_x"/>
                                          </p:val>
                                        </p:tav>
                                      </p:tavLst>
                                    </p:anim>
                                    <p:anim calcmode="lin" valueType="num">
                                      <p:cBhvr>
                                        <p:cTn id="55" dur="250" fill="hold"/>
                                        <p:tgtEl>
                                          <p:spTgt spid="12"/>
                                        </p:tgtEl>
                                        <p:attrNameLst>
                                          <p:attrName>ppt_y</p:attrName>
                                        </p:attrNameLst>
                                      </p:cBhvr>
                                      <p:tavLst>
                                        <p:tav tm="0">
                                          <p:val>
                                            <p:fltVal val="0.500000"/>
                                          </p:val>
                                        </p:tav>
                                        <p:tav tm="100000">
                                          <p:val>
                                            <p:strVal val="#ppt_y"/>
                                          </p:val>
                                        </p:tav>
                                      </p:tavLst>
                                    </p:anim>
                                  </p:childTnLst>
                                </p:cTn>
                              </p:par>
                              <p:par>
                                <p:cTn id="56" presetID="23" presetClass="entr" presetSubtype="528" fill="hold" nodeType="withEffect">
                                  <p:stCondLst>
                                    <p:cond delay="46"/>
                                  </p:stCondLst>
                                  <p:childTnLst>
                                    <p:set>
                                      <p:cBhvr>
                                        <p:cTn id="57" dur="1" fill="hold">
                                          <p:stCondLst>
                                            <p:cond delay="0"/>
                                          </p:stCondLst>
                                        </p:cTn>
                                        <p:tgtEl>
                                          <p:spTgt spid="18"/>
                                        </p:tgtEl>
                                        <p:attrNameLst>
                                          <p:attrName>style.visibility</p:attrName>
                                        </p:attrNameLst>
                                      </p:cBhvr>
                                      <p:to>
                                        <p:strVal val="visible"/>
                                      </p:to>
                                    </p:set>
                                    <p:anim calcmode="lin" valueType="num">
                                      <p:cBhvr>
                                        <p:cTn id="58" dur="250" fill="hold"/>
                                        <p:tgtEl>
                                          <p:spTgt spid="18"/>
                                        </p:tgtEl>
                                        <p:attrNameLst>
                                          <p:attrName>ppt_w</p:attrName>
                                        </p:attrNameLst>
                                      </p:cBhvr>
                                      <p:tavLst>
                                        <p:tav tm="0">
                                          <p:val>
                                            <p:fltVal val="0.000000"/>
                                          </p:val>
                                        </p:tav>
                                        <p:tav tm="100000">
                                          <p:val>
                                            <p:strVal val="#ppt_w"/>
                                          </p:val>
                                        </p:tav>
                                      </p:tavLst>
                                    </p:anim>
                                    <p:anim calcmode="lin" valueType="num">
                                      <p:cBhvr>
                                        <p:cTn id="59" dur="250" fill="hold"/>
                                        <p:tgtEl>
                                          <p:spTgt spid="18"/>
                                        </p:tgtEl>
                                        <p:attrNameLst>
                                          <p:attrName>ppt_h</p:attrName>
                                        </p:attrNameLst>
                                      </p:cBhvr>
                                      <p:tavLst>
                                        <p:tav tm="0">
                                          <p:val>
                                            <p:fltVal val="0.000000"/>
                                          </p:val>
                                        </p:tav>
                                        <p:tav tm="100000">
                                          <p:val>
                                            <p:strVal val="#ppt_h"/>
                                          </p:val>
                                        </p:tav>
                                      </p:tavLst>
                                    </p:anim>
                                    <p:anim calcmode="lin" valueType="num">
                                      <p:cBhvr>
                                        <p:cTn id="60" dur="250" fill="hold"/>
                                        <p:tgtEl>
                                          <p:spTgt spid="18"/>
                                        </p:tgtEl>
                                        <p:attrNameLst>
                                          <p:attrName>ppt_x</p:attrName>
                                        </p:attrNameLst>
                                      </p:cBhvr>
                                      <p:tavLst>
                                        <p:tav tm="0">
                                          <p:val>
                                            <p:fltVal val="0.500000"/>
                                          </p:val>
                                        </p:tav>
                                        <p:tav tm="100000">
                                          <p:val>
                                            <p:strVal val="#ppt_x"/>
                                          </p:val>
                                        </p:tav>
                                      </p:tavLst>
                                    </p:anim>
                                    <p:anim calcmode="lin" valueType="num">
                                      <p:cBhvr>
                                        <p:cTn id="61" dur="250" fill="hold"/>
                                        <p:tgtEl>
                                          <p:spTgt spid="18"/>
                                        </p:tgtEl>
                                        <p:attrNameLst>
                                          <p:attrName>ppt_y</p:attrName>
                                        </p:attrNameLst>
                                      </p:cBhvr>
                                      <p:tavLst>
                                        <p:tav tm="0">
                                          <p:val>
                                            <p:fltVal val="0.500000"/>
                                          </p:val>
                                        </p:tav>
                                        <p:tav tm="100000">
                                          <p:val>
                                            <p:strVal val="#ppt_y"/>
                                          </p:val>
                                        </p:tav>
                                      </p:tavLst>
                                    </p:anim>
                                  </p:childTnLst>
                                </p:cTn>
                              </p:par>
                              <p:par>
                                <p:cTn id="62" presetID="23" presetClass="entr" presetSubtype="528" fill="hold" grpId="0" nodeType="withEffect">
                                  <p:stCondLst>
                                    <p:cond delay="46"/>
                                  </p:stCondLst>
                                  <p:childTnLst>
                                    <p:set>
                                      <p:cBhvr>
                                        <p:cTn id="63" dur="1" fill="hold">
                                          <p:stCondLst>
                                            <p:cond delay="0"/>
                                          </p:stCondLst>
                                        </p:cTn>
                                        <p:tgtEl>
                                          <p:spTgt spid="17"/>
                                        </p:tgtEl>
                                        <p:attrNameLst>
                                          <p:attrName>style.visibility</p:attrName>
                                        </p:attrNameLst>
                                      </p:cBhvr>
                                      <p:to>
                                        <p:strVal val="visible"/>
                                      </p:to>
                                    </p:set>
                                    <p:anim calcmode="lin" valueType="num">
                                      <p:cBhvr>
                                        <p:cTn id="64" dur="250" fill="hold"/>
                                        <p:tgtEl>
                                          <p:spTgt spid="17"/>
                                        </p:tgtEl>
                                        <p:attrNameLst>
                                          <p:attrName>ppt_w</p:attrName>
                                        </p:attrNameLst>
                                      </p:cBhvr>
                                      <p:tavLst>
                                        <p:tav tm="0">
                                          <p:val>
                                            <p:fltVal val="0.000000"/>
                                          </p:val>
                                        </p:tav>
                                        <p:tav tm="100000">
                                          <p:val>
                                            <p:strVal val="#ppt_w"/>
                                          </p:val>
                                        </p:tav>
                                      </p:tavLst>
                                    </p:anim>
                                    <p:anim calcmode="lin" valueType="num">
                                      <p:cBhvr>
                                        <p:cTn id="65" dur="250" fill="hold"/>
                                        <p:tgtEl>
                                          <p:spTgt spid="17"/>
                                        </p:tgtEl>
                                        <p:attrNameLst>
                                          <p:attrName>ppt_h</p:attrName>
                                        </p:attrNameLst>
                                      </p:cBhvr>
                                      <p:tavLst>
                                        <p:tav tm="0">
                                          <p:val>
                                            <p:fltVal val="0.000000"/>
                                          </p:val>
                                        </p:tav>
                                        <p:tav tm="100000">
                                          <p:val>
                                            <p:strVal val="#ppt_h"/>
                                          </p:val>
                                        </p:tav>
                                      </p:tavLst>
                                    </p:anim>
                                    <p:anim calcmode="lin" valueType="num">
                                      <p:cBhvr>
                                        <p:cTn id="66" dur="250" fill="hold"/>
                                        <p:tgtEl>
                                          <p:spTgt spid="17"/>
                                        </p:tgtEl>
                                        <p:attrNameLst>
                                          <p:attrName>ppt_x</p:attrName>
                                        </p:attrNameLst>
                                      </p:cBhvr>
                                      <p:tavLst>
                                        <p:tav tm="0">
                                          <p:val>
                                            <p:fltVal val="0.500000"/>
                                          </p:val>
                                        </p:tav>
                                        <p:tav tm="100000">
                                          <p:val>
                                            <p:strVal val="#ppt_x"/>
                                          </p:val>
                                        </p:tav>
                                      </p:tavLst>
                                    </p:anim>
                                    <p:anim calcmode="lin" valueType="num">
                                      <p:cBhvr>
                                        <p:cTn id="67" dur="250" fill="hold"/>
                                        <p:tgtEl>
                                          <p:spTgt spid="17"/>
                                        </p:tgtEl>
                                        <p:attrNameLst>
                                          <p:attrName>ppt_y</p:attrName>
                                        </p:attrNameLst>
                                      </p:cBhvr>
                                      <p:tavLst>
                                        <p:tav tm="0">
                                          <p:val>
                                            <p:fltVal val="0.500000"/>
                                          </p:val>
                                        </p:tav>
                                        <p:tav tm="100000">
                                          <p:val>
                                            <p:strVal val="#ppt_y"/>
                                          </p:val>
                                        </p:tav>
                                      </p:tavLst>
                                    </p:anim>
                                  </p:childTnLst>
                                </p:cTn>
                              </p:par>
                              <p:par>
                                <p:cTn id="68" presetID="23" presetClass="entr" presetSubtype="528" fill="hold" grpId="0" nodeType="withEffect">
                                  <p:stCondLst>
                                    <p:cond delay="296"/>
                                  </p:stCondLst>
                                  <p:childTnLst>
                                    <p:set>
                                      <p:cBhvr>
                                        <p:cTn id="69" dur="1" fill="hold">
                                          <p:stCondLst>
                                            <p:cond delay="0"/>
                                          </p:stCondLst>
                                        </p:cTn>
                                        <p:tgtEl>
                                          <p:spTgt spid="19"/>
                                        </p:tgtEl>
                                        <p:attrNameLst>
                                          <p:attrName>style.visibility</p:attrName>
                                        </p:attrNameLst>
                                      </p:cBhvr>
                                      <p:to>
                                        <p:strVal val="visible"/>
                                      </p:to>
                                    </p:set>
                                    <p:anim calcmode="lin" valueType="num">
                                      <p:cBhvr>
                                        <p:cTn id="70" dur="250" fill="hold"/>
                                        <p:tgtEl>
                                          <p:spTgt spid="19"/>
                                        </p:tgtEl>
                                        <p:attrNameLst>
                                          <p:attrName>ppt_w</p:attrName>
                                        </p:attrNameLst>
                                      </p:cBhvr>
                                      <p:tavLst>
                                        <p:tav tm="0">
                                          <p:val>
                                            <p:fltVal val="0.000000"/>
                                          </p:val>
                                        </p:tav>
                                        <p:tav tm="100000">
                                          <p:val>
                                            <p:strVal val="#ppt_w"/>
                                          </p:val>
                                        </p:tav>
                                      </p:tavLst>
                                    </p:anim>
                                    <p:anim calcmode="lin" valueType="num">
                                      <p:cBhvr>
                                        <p:cTn id="71" dur="250" fill="hold"/>
                                        <p:tgtEl>
                                          <p:spTgt spid="19"/>
                                        </p:tgtEl>
                                        <p:attrNameLst>
                                          <p:attrName>ppt_h</p:attrName>
                                        </p:attrNameLst>
                                      </p:cBhvr>
                                      <p:tavLst>
                                        <p:tav tm="0">
                                          <p:val>
                                            <p:fltVal val="0.000000"/>
                                          </p:val>
                                        </p:tav>
                                        <p:tav tm="100000">
                                          <p:val>
                                            <p:strVal val="#ppt_h"/>
                                          </p:val>
                                        </p:tav>
                                      </p:tavLst>
                                    </p:anim>
                                    <p:anim calcmode="lin" valueType="num">
                                      <p:cBhvr>
                                        <p:cTn id="72" dur="250" fill="hold"/>
                                        <p:tgtEl>
                                          <p:spTgt spid="19"/>
                                        </p:tgtEl>
                                        <p:attrNameLst>
                                          <p:attrName>ppt_x</p:attrName>
                                        </p:attrNameLst>
                                      </p:cBhvr>
                                      <p:tavLst>
                                        <p:tav tm="0">
                                          <p:val>
                                            <p:fltVal val="0.500000"/>
                                          </p:val>
                                        </p:tav>
                                        <p:tav tm="100000">
                                          <p:val>
                                            <p:strVal val="#ppt_x"/>
                                          </p:val>
                                        </p:tav>
                                      </p:tavLst>
                                    </p:anim>
                                    <p:anim calcmode="lin" valueType="num">
                                      <p:cBhvr>
                                        <p:cTn id="73" dur="250" fill="hold"/>
                                        <p:tgtEl>
                                          <p:spTgt spid="19"/>
                                        </p:tgtEl>
                                        <p:attrNameLst>
                                          <p:attrName>ppt_y</p:attrName>
                                        </p:attrNameLst>
                                      </p:cBhvr>
                                      <p:tavLst>
                                        <p:tav tm="0">
                                          <p:val>
                                            <p:fltVal val="0.500000"/>
                                          </p:val>
                                        </p:tav>
                                        <p:tav tm="100000">
                                          <p:val>
                                            <p:strVal val="#ppt_y"/>
                                          </p:val>
                                        </p:tav>
                                      </p:tavLst>
                                    </p:anim>
                                  </p:childTnLst>
                                </p:cTn>
                              </p:par>
                              <p:par>
                                <p:cTn id="74" presetID="23" presetClass="entr" presetSubtype="528" fill="hold" nodeType="withEffect">
                                  <p:stCondLst>
                                    <p:cond delay="382"/>
                                  </p:stCondLst>
                                  <p:childTnLst>
                                    <p:set>
                                      <p:cBhvr>
                                        <p:cTn id="75" dur="1" fill="hold">
                                          <p:stCondLst>
                                            <p:cond delay="0"/>
                                          </p:stCondLst>
                                        </p:cTn>
                                        <p:tgtEl>
                                          <p:spTgt spid="20"/>
                                        </p:tgtEl>
                                        <p:attrNameLst>
                                          <p:attrName>style.visibility</p:attrName>
                                        </p:attrNameLst>
                                      </p:cBhvr>
                                      <p:to>
                                        <p:strVal val="visible"/>
                                      </p:to>
                                    </p:set>
                                    <p:anim calcmode="lin" valueType="num">
                                      <p:cBhvr>
                                        <p:cTn id="76" dur="250" fill="hold"/>
                                        <p:tgtEl>
                                          <p:spTgt spid="20"/>
                                        </p:tgtEl>
                                        <p:attrNameLst>
                                          <p:attrName>ppt_w</p:attrName>
                                        </p:attrNameLst>
                                      </p:cBhvr>
                                      <p:tavLst>
                                        <p:tav tm="0">
                                          <p:val>
                                            <p:fltVal val="0.000000"/>
                                          </p:val>
                                        </p:tav>
                                        <p:tav tm="100000">
                                          <p:val>
                                            <p:strVal val="#ppt_w"/>
                                          </p:val>
                                        </p:tav>
                                      </p:tavLst>
                                    </p:anim>
                                    <p:anim calcmode="lin" valueType="num">
                                      <p:cBhvr>
                                        <p:cTn id="77" dur="250" fill="hold"/>
                                        <p:tgtEl>
                                          <p:spTgt spid="20"/>
                                        </p:tgtEl>
                                        <p:attrNameLst>
                                          <p:attrName>ppt_h</p:attrName>
                                        </p:attrNameLst>
                                      </p:cBhvr>
                                      <p:tavLst>
                                        <p:tav tm="0">
                                          <p:val>
                                            <p:fltVal val="0.000000"/>
                                          </p:val>
                                        </p:tav>
                                        <p:tav tm="100000">
                                          <p:val>
                                            <p:strVal val="#ppt_h"/>
                                          </p:val>
                                        </p:tav>
                                      </p:tavLst>
                                    </p:anim>
                                    <p:anim calcmode="lin" valueType="num">
                                      <p:cBhvr>
                                        <p:cTn id="78" dur="250" fill="hold"/>
                                        <p:tgtEl>
                                          <p:spTgt spid="20"/>
                                        </p:tgtEl>
                                        <p:attrNameLst>
                                          <p:attrName>ppt_x</p:attrName>
                                        </p:attrNameLst>
                                      </p:cBhvr>
                                      <p:tavLst>
                                        <p:tav tm="0">
                                          <p:val>
                                            <p:fltVal val="0.500000"/>
                                          </p:val>
                                        </p:tav>
                                        <p:tav tm="100000">
                                          <p:val>
                                            <p:strVal val="#ppt_x"/>
                                          </p:val>
                                        </p:tav>
                                      </p:tavLst>
                                    </p:anim>
                                    <p:anim calcmode="lin" valueType="num">
                                      <p:cBhvr>
                                        <p:cTn id="79" dur="250" fill="hold"/>
                                        <p:tgtEl>
                                          <p:spTgt spid="20"/>
                                        </p:tgtEl>
                                        <p:attrNameLst>
                                          <p:attrName>ppt_y</p:attrName>
                                        </p:attrNameLst>
                                      </p:cBhvr>
                                      <p:tavLst>
                                        <p:tav tm="0">
                                          <p:val>
                                            <p:fltVal val="0.500000"/>
                                          </p:val>
                                        </p:tav>
                                        <p:tav tm="100000">
                                          <p:val>
                                            <p:strVal val="#ppt_y"/>
                                          </p:val>
                                        </p:tav>
                                      </p:tavLst>
                                    </p:anim>
                                  </p:childTnLst>
                                </p:cTn>
                              </p:par>
                              <p:par>
                                <p:cTn id="80" presetID="23" presetClass="entr" presetSubtype="528" fill="hold" nodeType="withEffect">
                                  <p:stCondLst>
                                    <p:cond delay="301"/>
                                  </p:stCondLst>
                                  <p:childTnLst>
                                    <p:set>
                                      <p:cBhvr>
                                        <p:cTn id="81" dur="1" fill="hold">
                                          <p:stCondLst>
                                            <p:cond delay="0"/>
                                          </p:stCondLst>
                                        </p:cTn>
                                        <p:tgtEl>
                                          <p:spTgt spid="21"/>
                                        </p:tgtEl>
                                        <p:attrNameLst>
                                          <p:attrName>style.visibility</p:attrName>
                                        </p:attrNameLst>
                                      </p:cBhvr>
                                      <p:to>
                                        <p:strVal val="visible"/>
                                      </p:to>
                                    </p:set>
                                    <p:anim calcmode="lin" valueType="num">
                                      <p:cBhvr>
                                        <p:cTn id="82" dur="250" fill="hold"/>
                                        <p:tgtEl>
                                          <p:spTgt spid="21"/>
                                        </p:tgtEl>
                                        <p:attrNameLst>
                                          <p:attrName>ppt_w</p:attrName>
                                        </p:attrNameLst>
                                      </p:cBhvr>
                                      <p:tavLst>
                                        <p:tav tm="0">
                                          <p:val>
                                            <p:fltVal val="0.000000"/>
                                          </p:val>
                                        </p:tav>
                                        <p:tav tm="100000">
                                          <p:val>
                                            <p:strVal val="#ppt_w"/>
                                          </p:val>
                                        </p:tav>
                                      </p:tavLst>
                                    </p:anim>
                                    <p:anim calcmode="lin" valueType="num">
                                      <p:cBhvr>
                                        <p:cTn id="83" dur="250" fill="hold"/>
                                        <p:tgtEl>
                                          <p:spTgt spid="21"/>
                                        </p:tgtEl>
                                        <p:attrNameLst>
                                          <p:attrName>ppt_h</p:attrName>
                                        </p:attrNameLst>
                                      </p:cBhvr>
                                      <p:tavLst>
                                        <p:tav tm="0">
                                          <p:val>
                                            <p:fltVal val="0.000000"/>
                                          </p:val>
                                        </p:tav>
                                        <p:tav tm="100000">
                                          <p:val>
                                            <p:strVal val="#ppt_h"/>
                                          </p:val>
                                        </p:tav>
                                      </p:tavLst>
                                    </p:anim>
                                    <p:anim calcmode="lin" valueType="num">
                                      <p:cBhvr>
                                        <p:cTn id="84" dur="250" fill="hold"/>
                                        <p:tgtEl>
                                          <p:spTgt spid="21"/>
                                        </p:tgtEl>
                                        <p:attrNameLst>
                                          <p:attrName>ppt_x</p:attrName>
                                        </p:attrNameLst>
                                      </p:cBhvr>
                                      <p:tavLst>
                                        <p:tav tm="0">
                                          <p:val>
                                            <p:fltVal val="0.500000"/>
                                          </p:val>
                                        </p:tav>
                                        <p:tav tm="100000">
                                          <p:val>
                                            <p:strVal val="#ppt_x"/>
                                          </p:val>
                                        </p:tav>
                                      </p:tavLst>
                                    </p:anim>
                                    <p:anim calcmode="lin" valueType="num">
                                      <p:cBhvr>
                                        <p:cTn id="85" dur="250" fill="hold"/>
                                        <p:tgtEl>
                                          <p:spTgt spid="21"/>
                                        </p:tgtEl>
                                        <p:attrNameLst>
                                          <p:attrName>ppt_y</p:attrName>
                                        </p:attrNameLst>
                                      </p:cBhvr>
                                      <p:tavLst>
                                        <p:tav tm="0">
                                          <p:val>
                                            <p:fltVal val="0.500000"/>
                                          </p:val>
                                        </p:tav>
                                        <p:tav tm="100000">
                                          <p:val>
                                            <p:strVal val="#ppt_y"/>
                                          </p:val>
                                        </p:tav>
                                      </p:tavLst>
                                    </p:anim>
                                  </p:childTnLst>
                                </p:cTn>
                              </p:par>
                              <p:par>
                                <p:cTn id="86" presetID="23" presetClass="entr" presetSubtype="528" fill="hold" grpId="0" nodeType="withEffect">
                                  <p:stCondLst>
                                    <p:cond delay="500"/>
                                  </p:stCondLst>
                                  <p:childTnLst>
                                    <p:set>
                                      <p:cBhvr>
                                        <p:cTn id="87" dur="1" fill="hold">
                                          <p:stCondLst>
                                            <p:cond delay="0"/>
                                          </p:stCondLst>
                                        </p:cTn>
                                        <p:tgtEl>
                                          <p:spTgt spid="22"/>
                                        </p:tgtEl>
                                        <p:attrNameLst>
                                          <p:attrName>style.visibility</p:attrName>
                                        </p:attrNameLst>
                                      </p:cBhvr>
                                      <p:to>
                                        <p:strVal val="visible"/>
                                      </p:to>
                                    </p:set>
                                    <p:anim calcmode="lin" valueType="num">
                                      <p:cBhvr>
                                        <p:cTn id="88" dur="250" fill="hold"/>
                                        <p:tgtEl>
                                          <p:spTgt spid="22"/>
                                        </p:tgtEl>
                                        <p:attrNameLst>
                                          <p:attrName>ppt_w</p:attrName>
                                        </p:attrNameLst>
                                      </p:cBhvr>
                                      <p:tavLst>
                                        <p:tav tm="0">
                                          <p:val>
                                            <p:fltVal val="0.000000"/>
                                          </p:val>
                                        </p:tav>
                                        <p:tav tm="100000">
                                          <p:val>
                                            <p:strVal val="#ppt_w"/>
                                          </p:val>
                                        </p:tav>
                                      </p:tavLst>
                                    </p:anim>
                                    <p:anim calcmode="lin" valueType="num">
                                      <p:cBhvr>
                                        <p:cTn id="89" dur="250" fill="hold"/>
                                        <p:tgtEl>
                                          <p:spTgt spid="22"/>
                                        </p:tgtEl>
                                        <p:attrNameLst>
                                          <p:attrName>ppt_h</p:attrName>
                                        </p:attrNameLst>
                                      </p:cBhvr>
                                      <p:tavLst>
                                        <p:tav tm="0">
                                          <p:val>
                                            <p:fltVal val="0.000000"/>
                                          </p:val>
                                        </p:tav>
                                        <p:tav tm="100000">
                                          <p:val>
                                            <p:strVal val="#ppt_h"/>
                                          </p:val>
                                        </p:tav>
                                      </p:tavLst>
                                    </p:anim>
                                    <p:anim calcmode="lin" valueType="num">
                                      <p:cBhvr>
                                        <p:cTn id="90" dur="250" fill="hold"/>
                                        <p:tgtEl>
                                          <p:spTgt spid="22"/>
                                        </p:tgtEl>
                                        <p:attrNameLst>
                                          <p:attrName>ppt_x</p:attrName>
                                        </p:attrNameLst>
                                      </p:cBhvr>
                                      <p:tavLst>
                                        <p:tav tm="0">
                                          <p:val>
                                            <p:fltVal val="0.500000"/>
                                          </p:val>
                                        </p:tav>
                                        <p:tav tm="100000">
                                          <p:val>
                                            <p:strVal val="#ppt_x"/>
                                          </p:val>
                                        </p:tav>
                                      </p:tavLst>
                                    </p:anim>
                                    <p:anim calcmode="lin" valueType="num">
                                      <p:cBhvr>
                                        <p:cTn id="91" dur="250" fill="hold"/>
                                        <p:tgtEl>
                                          <p:spTgt spid="22"/>
                                        </p:tgtEl>
                                        <p:attrNameLst>
                                          <p:attrName>ppt_y</p:attrName>
                                        </p:attrNameLst>
                                      </p:cBhvr>
                                      <p:tavLst>
                                        <p:tav tm="0">
                                          <p:val>
                                            <p:fltVal val="0.500000"/>
                                          </p:val>
                                        </p:tav>
                                        <p:tav tm="100000">
                                          <p:val>
                                            <p:strVal val="#ppt_y"/>
                                          </p:val>
                                        </p:tav>
                                      </p:tavLst>
                                    </p:anim>
                                  </p:childTnLst>
                                </p:cTn>
                              </p:par>
                              <p:par>
                                <p:cTn id="92" presetID="23" presetClass="entr" presetSubtype="528" fill="hold" nodeType="withEffect">
                                  <p:stCondLst>
                                    <p:cond delay="500"/>
                                  </p:stCondLst>
                                  <p:childTnLst>
                                    <p:set>
                                      <p:cBhvr>
                                        <p:cTn id="93" dur="1" fill="hold">
                                          <p:stCondLst>
                                            <p:cond delay="0"/>
                                          </p:stCondLst>
                                        </p:cTn>
                                        <p:tgtEl>
                                          <p:spTgt spid="23"/>
                                        </p:tgtEl>
                                        <p:attrNameLst>
                                          <p:attrName>style.visibility</p:attrName>
                                        </p:attrNameLst>
                                      </p:cBhvr>
                                      <p:to>
                                        <p:strVal val="visible"/>
                                      </p:to>
                                    </p:set>
                                    <p:anim calcmode="lin" valueType="num">
                                      <p:cBhvr>
                                        <p:cTn id="94" dur="250" fill="hold"/>
                                        <p:tgtEl>
                                          <p:spTgt spid="23"/>
                                        </p:tgtEl>
                                        <p:attrNameLst>
                                          <p:attrName>ppt_w</p:attrName>
                                        </p:attrNameLst>
                                      </p:cBhvr>
                                      <p:tavLst>
                                        <p:tav tm="0">
                                          <p:val>
                                            <p:fltVal val="0.000000"/>
                                          </p:val>
                                        </p:tav>
                                        <p:tav tm="100000">
                                          <p:val>
                                            <p:strVal val="#ppt_w"/>
                                          </p:val>
                                        </p:tav>
                                      </p:tavLst>
                                    </p:anim>
                                    <p:anim calcmode="lin" valueType="num">
                                      <p:cBhvr>
                                        <p:cTn id="95" dur="250" fill="hold"/>
                                        <p:tgtEl>
                                          <p:spTgt spid="23"/>
                                        </p:tgtEl>
                                        <p:attrNameLst>
                                          <p:attrName>ppt_h</p:attrName>
                                        </p:attrNameLst>
                                      </p:cBhvr>
                                      <p:tavLst>
                                        <p:tav tm="0">
                                          <p:val>
                                            <p:fltVal val="0.000000"/>
                                          </p:val>
                                        </p:tav>
                                        <p:tav tm="100000">
                                          <p:val>
                                            <p:strVal val="#ppt_h"/>
                                          </p:val>
                                        </p:tav>
                                      </p:tavLst>
                                    </p:anim>
                                    <p:anim calcmode="lin" valueType="num">
                                      <p:cBhvr>
                                        <p:cTn id="96" dur="250" fill="hold"/>
                                        <p:tgtEl>
                                          <p:spTgt spid="23"/>
                                        </p:tgtEl>
                                        <p:attrNameLst>
                                          <p:attrName>ppt_x</p:attrName>
                                        </p:attrNameLst>
                                      </p:cBhvr>
                                      <p:tavLst>
                                        <p:tav tm="0">
                                          <p:val>
                                            <p:fltVal val="0.500000"/>
                                          </p:val>
                                        </p:tav>
                                        <p:tav tm="100000">
                                          <p:val>
                                            <p:strVal val="#ppt_x"/>
                                          </p:val>
                                        </p:tav>
                                      </p:tavLst>
                                    </p:anim>
                                    <p:anim calcmode="lin" valueType="num">
                                      <p:cBhvr>
                                        <p:cTn id="97" dur="250" fill="hold"/>
                                        <p:tgtEl>
                                          <p:spTgt spid="23"/>
                                        </p:tgtEl>
                                        <p:attrNameLst>
                                          <p:attrName>ppt_y</p:attrName>
                                        </p:attrNameLst>
                                      </p:cBhvr>
                                      <p:tavLst>
                                        <p:tav tm="0">
                                          <p:val>
                                            <p:fltVal val="0.500000"/>
                                          </p:val>
                                        </p:tav>
                                        <p:tav tm="100000">
                                          <p:val>
                                            <p:strVal val="#ppt_y"/>
                                          </p:val>
                                        </p:tav>
                                      </p:tavLst>
                                    </p:anim>
                                  </p:childTnLst>
                                </p:cTn>
                              </p:par>
                              <p:par>
                                <p:cTn id="98" presetID="23" presetClass="entr" presetSubtype="528" fill="hold" grpId="0" nodeType="withEffect">
                                  <p:stCondLst>
                                    <p:cond delay="401"/>
                                  </p:stCondLst>
                                  <p:childTnLst>
                                    <p:set>
                                      <p:cBhvr>
                                        <p:cTn id="99" dur="1" fill="hold">
                                          <p:stCondLst>
                                            <p:cond delay="0"/>
                                          </p:stCondLst>
                                        </p:cTn>
                                        <p:tgtEl>
                                          <p:spTgt spid="24"/>
                                        </p:tgtEl>
                                        <p:attrNameLst>
                                          <p:attrName>style.visibility</p:attrName>
                                        </p:attrNameLst>
                                      </p:cBhvr>
                                      <p:to>
                                        <p:strVal val="visible"/>
                                      </p:to>
                                    </p:set>
                                    <p:anim calcmode="lin" valueType="num">
                                      <p:cBhvr>
                                        <p:cTn id="100" dur="250" fill="hold"/>
                                        <p:tgtEl>
                                          <p:spTgt spid="24"/>
                                        </p:tgtEl>
                                        <p:attrNameLst>
                                          <p:attrName>ppt_w</p:attrName>
                                        </p:attrNameLst>
                                      </p:cBhvr>
                                      <p:tavLst>
                                        <p:tav tm="0">
                                          <p:val>
                                            <p:fltVal val="0.000000"/>
                                          </p:val>
                                        </p:tav>
                                        <p:tav tm="100000">
                                          <p:val>
                                            <p:strVal val="#ppt_w"/>
                                          </p:val>
                                        </p:tav>
                                      </p:tavLst>
                                    </p:anim>
                                    <p:anim calcmode="lin" valueType="num">
                                      <p:cBhvr>
                                        <p:cTn id="101" dur="250" fill="hold"/>
                                        <p:tgtEl>
                                          <p:spTgt spid="24"/>
                                        </p:tgtEl>
                                        <p:attrNameLst>
                                          <p:attrName>ppt_h</p:attrName>
                                        </p:attrNameLst>
                                      </p:cBhvr>
                                      <p:tavLst>
                                        <p:tav tm="0">
                                          <p:val>
                                            <p:fltVal val="0.000000"/>
                                          </p:val>
                                        </p:tav>
                                        <p:tav tm="100000">
                                          <p:val>
                                            <p:strVal val="#ppt_h"/>
                                          </p:val>
                                        </p:tav>
                                      </p:tavLst>
                                    </p:anim>
                                    <p:anim calcmode="lin" valueType="num">
                                      <p:cBhvr>
                                        <p:cTn id="102" dur="250" fill="hold"/>
                                        <p:tgtEl>
                                          <p:spTgt spid="24"/>
                                        </p:tgtEl>
                                        <p:attrNameLst>
                                          <p:attrName>ppt_x</p:attrName>
                                        </p:attrNameLst>
                                      </p:cBhvr>
                                      <p:tavLst>
                                        <p:tav tm="0">
                                          <p:val>
                                            <p:fltVal val="0.500000"/>
                                          </p:val>
                                        </p:tav>
                                        <p:tav tm="100000">
                                          <p:val>
                                            <p:strVal val="#ppt_x"/>
                                          </p:val>
                                        </p:tav>
                                      </p:tavLst>
                                    </p:anim>
                                    <p:anim calcmode="lin" valueType="num">
                                      <p:cBhvr>
                                        <p:cTn id="103" dur="250" fill="hold"/>
                                        <p:tgtEl>
                                          <p:spTgt spid="24"/>
                                        </p:tgtEl>
                                        <p:attrNameLst>
                                          <p:attrName>ppt_y</p:attrName>
                                        </p:attrNameLst>
                                      </p:cBhvr>
                                      <p:tavLst>
                                        <p:tav tm="0">
                                          <p:val>
                                            <p:fltVal val="0.500000"/>
                                          </p:val>
                                        </p:tav>
                                        <p:tav tm="100000">
                                          <p:val>
                                            <p:strVal val="#ppt_y"/>
                                          </p:val>
                                        </p:tav>
                                      </p:tavLst>
                                    </p:anim>
                                  </p:childTnLst>
                                </p:cTn>
                              </p:par>
                            </p:childTnLst>
                          </p:cTn>
                        </p:par>
                        <p:par>
                          <p:cTn id="104" fill="hold">
                            <p:stCondLst>
                              <p:cond delay="1500"/>
                            </p:stCondLst>
                            <p:childTnLst>
                              <p:par>
                                <p:cTn id="105" presetID="26" presetClass="emph" presetSubtype="0" repeatCount="3000" fill="hold" nodeType="afterEffect">
                                  <p:stCondLst>
                                    <p:cond delay="0"/>
                                  </p:stCondLst>
                                  <p:childTnLst>
                                    <p:animEffect transition="out" filter="fade">
                                      <p:cBhvr>
                                        <p:cTn id="106" dur="500" tmFilter="0, 0; .2, .5; .8, .5; 1, 0"/>
                                        <p:tgtEl>
                                          <p:spTgt spid="13"/>
                                        </p:tgtEl>
                                      </p:cBhvr>
                                    </p:animEffect>
                                    <p:animScale>
                                      <p:cBhvr>
                                        <p:cTn id="107" dur="250" autoRev="1" fill="hold"/>
                                        <p:tgtEl>
                                          <p:spTgt spid="13"/>
                                        </p:tgtEl>
                                      </p:cBhvr>
                                      <p:by x="105000" y="105000"/>
                                    </p:animScale>
                                  </p:childTnLst>
                                </p:cTn>
                              </p:par>
                              <p:par>
                                <p:cTn id="108" presetID="26" presetClass="emph" presetSubtype="0" repeatCount="3000" fill="hold" nodeType="withEffect">
                                  <p:stCondLst>
                                    <p:cond delay="300"/>
                                  </p:stCondLst>
                                  <p:childTnLst>
                                    <p:animEffect transition="out" filter="fade">
                                      <p:cBhvr>
                                        <p:cTn id="109" dur="350" tmFilter="0, 0; .2, .5; .8, .5; 1, 0"/>
                                        <p:tgtEl>
                                          <p:spTgt spid="14"/>
                                        </p:tgtEl>
                                      </p:cBhvr>
                                    </p:animEffect>
                                    <p:animScale>
                                      <p:cBhvr>
                                        <p:cTn id="110" dur="175" autoRev="1" fill="hold"/>
                                        <p:tgtEl>
                                          <p:spTgt spid="14"/>
                                        </p:tgtEl>
                                      </p:cBhvr>
                                      <p:by x="105000" y="105000"/>
                                    </p:animScale>
                                  </p:childTnLst>
                                </p:cTn>
                              </p:par>
                              <p:par>
                                <p:cTn id="111" presetID="26" presetClass="emph" presetSubtype="0" repeatCount="4000" fill="hold" grpId="1" nodeType="withEffect">
                                  <p:stCondLst>
                                    <p:cond delay="500"/>
                                  </p:stCondLst>
                                  <p:childTnLst>
                                    <p:animEffect transition="out" filter="fade">
                                      <p:cBhvr>
                                        <p:cTn id="112" dur="250" tmFilter="0, 0; .2, .5; .8, .5; 1, 0"/>
                                        <p:tgtEl>
                                          <p:spTgt spid="19"/>
                                        </p:tgtEl>
                                      </p:cBhvr>
                                    </p:animEffect>
                                    <p:animScale>
                                      <p:cBhvr>
                                        <p:cTn id="113" dur="125" autoRev="1" fill="hold"/>
                                        <p:tgtEl>
                                          <p:spTgt spid="19"/>
                                        </p:tgtEl>
                                      </p:cBhvr>
                                      <p:by x="105000" y="105000"/>
                                    </p:animScale>
                                  </p:childTnLst>
                                </p:cTn>
                              </p:par>
                              <p:par>
                                <p:cTn id="114" presetID="26" presetClass="emph" presetSubtype="0" repeatCount="3000" fill="hold" nodeType="withEffect">
                                  <p:stCondLst>
                                    <p:cond delay="150"/>
                                  </p:stCondLst>
                                  <p:childTnLst>
                                    <p:animEffect transition="out" filter="fade">
                                      <p:cBhvr>
                                        <p:cTn id="115" dur="400" tmFilter="0, 0; .2, .5; .8, .5; 1, 0"/>
                                        <p:tgtEl>
                                          <p:spTgt spid="12"/>
                                        </p:tgtEl>
                                      </p:cBhvr>
                                    </p:animEffect>
                                    <p:animScale>
                                      <p:cBhvr>
                                        <p:cTn id="116" dur="20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animBg="1"/>
      <p:bldP spid="19" grpId="1" animBg="1"/>
      <p:bldP spid="22" grpId="0" animBg="1"/>
      <p:bldP spid="2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34" name="矩形 33"/>
          <p:cNvSpPr/>
          <p:nvPr/>
        </p:nvSpPr>
        <p:spPr>
          <a:xfrm>
            <a:off x="6059488" y="-152400"/>
            <a:ext cx="6132513" cy="7208838"/>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29" name="Picture 2"/>
          <p:cNvPicPr>
            <a:picLocks noChangeAspect="1"/>
          </p:cNvPicPr>
          <p:nvPr/>
        </p:nvPicPr>
        <p:blipFill>
          <a:blip r:embed="rId2">
            <a:duotone>
              <a:schemeClr val="accent2">
                <a:shade val="45000"/>
                <a:satMod val="135000"/>
              </a:schemeClr>
              <a:prstClr val="white"/>
            </a:duotone>
          </a:blip>
          <a:stretch>
            <a:fillRect/>
          </a:stretch>
        </p:blipFill>
        <p:spPr>
          <a:xfrm>
            <a:off x="-1" y="2874189"/>
            <a:ext cx="6059488" cy="3983811"/>
          </a:xfrm>
          <a:prstGeom prst="rect">
            <a:avLst/>
          </a:prstGeom>
        </p:spPr>
      </p:pic>
      <p:sp>
        <p:nvSpPr>
          <p:cNvPr id="33" name="文本框 32"/>
          <p:cNvSpPr txBox="1"/>
          <p:nvPr/>
        </p:nvSpPr>
        <p:spPr>
          <a:xfrm>
            <a:off x="6869113" y="2259013"/>
            <a:ext cx="4668838" cy="2832100"/>
          </a:xfrm>
          <a:prstGeom prst="rect">
            <a:avLst/>
          </a:prstGeom>
          <a:noFill/>
        </p:spPr>
        <p:txBody>
          <a:bodyPr wrap="square" rtlCol="0">
            <a:spAutoFit/>
          </a:bodyPr>
          <a:lstStyle/>
          <a:p>
            <a:pPr marR="0" defTabSz="914400" fontAlgn="auto">
              <a:spcBef>
                <a:spcPts val="0"/>
              </a:spcBef>
              <a:spcAft>
                <a:spcPts val="0"/>
              </a:spcAft>
              <a:buClrTx/>
              <a:buSzTx/>
              <a:buFontTx/>
              <a:buNone/>
              <a:defRPr/>
            </a:pPr>
            <a:r>
              <a:rPr kumimoji="0" lang="zh-CN" altLang="en-US" sz="3200" b="1" kern="1200" cap="none" spc="0" normalizeH="0" baseline="0" noProof="0" dirty="0" smtClean="0">
                <a:solidFill>
                  <a:schemeClr val="bg1"/>
                </a:solidFill>
                <a:latin typeface="微软雅黑" panose="020B0503020204020204" pitchFamily="34" charset="-122"/>
                <a:ea typeface="微软雅黑" panose="020B0503020204020204" pitchFamily="34" charset="-122"/>
                <a:cs typeface="+mn-cs"/>
              </a:rPr>
              <a:t>       在</a:t>
            </a:r>
            <a:r>
              <a:rPr kumimoji="0" lang="zh-CN" altLang="en-US" sz="3200" b="1" kern="1200" cap="none" spc="0" normalizeH="0" baseline="0" noProof="0" dirty="0">
                <a:solidFill>
                  <a:schemeClr val="bg1"/>
                </a:solidFill>
                <a:latin typeface="微软雅黑" panose="020B0503020204020204" pitchFamily="34" charset="-122"/>
                <a:ea typeface="微软雅黑" panose="020B0503020204020204" pitchFamily="34" charset="-122"/>
                <a:cs typeface="+mn-cs"/>
              </a:rPr>
              <a:t>实施统计调查活动过程中，要注意提高统计调查的</a:t>
            </a:r>
            <a:r>
              <a:rPr kumimoji="0" lang="zh-CN" altLang="en-US" sz="3200" b="1" kern="1200" cap="none" spc="0" normalizeH="0" baseline="0" noProof="0" dirty="0">
                <a:solidFill>
                  <a:schemeClr val="accent5"/>
                </a:solidFill>
                <a:latin typeface="微软雅黑" panose="020B0503020204020204" pitchFamily="34" charset="-122"/>
                <a:ea typeface="微软雅黑" panose="020B0503020204020204" pitchFamily="34" charset="-122"/>
                <a:cs typeface="+mn-cs"/>
              </a:rPr>
              <a:t>科学性和有效性</a:t>
            </a:r>
            <a:r>
              <a:rPr kumimoji="0" lang="zh-CN" altLang="en-US" sz="3200" b="1" kern="1200" cap="none" spc="0" normalizeH="0" baseline="0" noProof="0" dirty="0">
                <a:solidFill>
                  <a:schemeClr val="bg1"/>
                </a:solidFill>
                <a:latin typeface="微软雅黑" panose="020B0503020204020204" pitchFamily="34" charset="-122"/>
                <a:ea typeface="微软雅黑" panose="020B0503020204020204" pitchFamily="34" charset="-122"/>
                <a:cs typeface="+mn-cs"/>
              </a:rPr>
              <a:t>，切实减轻统计调查对象的负担。</a:t>
            </a:r>
            <a:endParaRPr kumimoji="0" lang="zh-CN" altLang="en-US" sz="3200" b="1" kern="1200" cap="none" spc="0" normalizeH="0" baseline="0" noProof="0" dirty="0">
              <a:solidFill>
                <a:schemeClr val="bg1"/>
              </a:solidFill>
              <a:latin typeface="微软雅黑" panose="020B0503020204020204" pitchFamily="34" charset="-122"/>
              <a:ea typeface="微软雅黑" panose="020B0503020204020204" pitchFamily="34" charset="-122"/>
              <a:cs typeface="+mn-cs"/>
            </a:endParaRPr>
          </a:p>
          <a:p>
            <a:pPr marR="0" defTabSz="914400" fontAlgn="auto">
              <a:spcBef>
                <a:spcPts val="0"/>
              </a:spcBef>
              <a:spcAft>
                <a:spcPts val="0"/>
              </a:spcAft>
              <a:buClrTx/>
              <a:buSzTx/>
              <a:buFontTx/>
              <a:buNone/>
              <a:defRPr/>
            </a:pPr>
            <a:endParaRPr kumimoji="0" lang="zh-CN" altLang="en-US" kern="1200" cap="none" spc="0" normalizeH="0" baseline="0" noProof="0" dirty="0">
              <a:latin typeface="+mn-lt"/>
              <a:ea typeface="+mn-ea"/>
              <a:cs typeface="+mn-cs"/>
            </a:endParaRPr>
          </a:p>
        </p:txBody>
      </p:sp>
      <p:grpSp>
        <p:nvGrpSpPr>
          <p:cNvPr id="36" name="组合 35"/>
          <p:cNvGrpSpPr/>
          <p:nvPr/>
        </p:nvGrpSpPr>
        <p:grpSpPr>
          <a:xfrm>
            <a:off x="7431088" y="5475288"/>
            <a:ext cx="3863975" cy="704850"/>
            <a:chOff x="7535366" y="5604250"/>
            <a:chExt cx="3864992" cy="705070"/>
          </a:xfrm>
        </p:grpSpPr>
        <p:grpSp>
          <p:nvGrpSpPr>
            <p:cNvPr id="41" name="组合 40"/>
            <p:cNvGrpSpPr/>
            <p:nvPr/>
          </p:nvGrpSpPr>
          <p:grpSpPr>
            <a:xfrm>
              <a:off x="10151093" y="5604250"/>
              <a:ext cx="1249265" cy="705070"/>
              <a:chOff x="3100388" y="1738313"/>
              <a:chExt cx="5991226" cy="3381375"/>
            </a:xfrm>
            <a:solidFill>
              <a:schemeClr val="bg1"/>
            </a:solidFill>
          </p:grpSpPr>
          <p:sp>
            <p:nvSpPr>
              <p:cNvPr id="43" name="Freeform 429"/>
              <p:cNvSpPr>
                <a:spLocks noEditPoints="1"/>
              </p:cNvSpPr>
              <p:nvPr/>
            </p:nvSpPr>
            <p:spPr bwMode="auto">
              <a:xfrm>
                <a:off x="5854701" y="1855788"/>
                <a:ext cx="3236913" cy="3241675"/>
              </a:xfrm>
              <a:custGeom>
                <a:avLst/>
                <a:gdLst>
                  <a:gd name="T0" fmla="*/ 431 w 861"/>
                  <a:gd name="T1" fmla="*/ 0 h 861"/>
                  <a:gd name="T2" fmla="*/ 861 w 861"/>
                  <a:gd name="T3" fmla="*/ 430 h 861"/>
                  <a:gd name="T4" fmla="*/ 431 w 861"/>
                  <a:gd name="T5" fmla="*/ 861 h 861"/>
                  <a:gd name="T6" fmla="*/ 0 w 861"/>
                  <a:gd name="T7" fmla="*/ 430 h 861"/>
                  <a:gd name="T8" fmla="*/ 431 w 861"/>
                  <a:gd name="T9" fmla="*/ 0 h 861"/>
                  <a:gd name="T10" fmla="*/ 795 w 861"/>
                  <a:gd name="T11" fmla="*/ 429 h 861"/>
                  <a:gd name="T12" fmla="*/ 460 w 861"/>
                  <a:gd name="T13" fmla="*/ 66 h 861"/>
                  <a:gd name="T14" fmla="*/ 460 w 861"/>
                  <a:gd name="T15" fmla="*/ 178 h 861"/>
                  <a:gd name="T16" fmla="*/ 533 w 861"/>
                  <a:gd name="T17" fmla="*/ 178 h 861"/>
                  <a:gd name="T18" fmla="*/ 603 w 861"/>
                  <a:gd name="T19" fmla="*/ 234 h 861"/>
                  <a:gd name="T20" fmla="*/ 603 w 861"/>
                  <a:gd name="T21" fmla="*/ 315 h 861"/>
                  <a:gd name="T22" fmla="*/ 539 w 861"/>
                  <a:gd name="T23" fmla="*/ 315 h 861"/>
                  <a:gd name="T24" fmla="*/ 539 w 861"/>
                  <a:gd name="T25" fmla="*/ 264 h 861"/>
                  <a:gd name="T26" fmla="*/ 495 w 861"/>
                  <a:gd name="T27" fmla="*/ 229 h 861"/>
                  <a:gd name="T28" fmla="*/ 460 w 861"/>
                  <a:gd name="T29" fmla="*/ 229 h 861"/>
                  <a:gd name="T30" fmla="*/ 460 w 861"/>
                  <a:gd name="T31" fmla="*/ 400 h 861"/>
                  <a:gd name="T32" fmla="*/ 532 w 861"/>
                  <a:gd name="T33" fmla="*/ 400 h 861"/>
                  <a:gd name="T34" fmla="*/ 603 w 861"/>
                  <a:gd name="T35" fmla="*/ 456 h 861"/>
                  <a:gd name="T36" fmla="*/ 603 w 861"/>
                  <a:gd name="T37" fmla="*/ 617 h 861"/>
                  <a:gd name="T38" fmla="*/ 532 w 861"/>
                  <a:gd name="T39" fmla="*/ 673 h 861"/>
                  <a:gd name="T40" fmla="*/ 460 w 861"/>
                  <a:gd name="T41" fmla="*/ 673 h 861"/>
                  <a:gd name="T42" fmla="*/ 460 w 861"/>
                  <a:gd name="T43" fmla="*/ 791 h 861"/>
                  <a:gd name="T44" fmla="*/ 795 w 861"/>
                  <a:gd name="T45" fmla="*/ 429 h 861"/>
                  <a:gd name="T46" fmla="*/ 538 w 861"/>
                  <a:gd name="T47" fmla="*/ 587 h 861"/>
                  <a:gd name="T48" fmla="*/ 538 w 861"/>
                  <a:gd name="T49" fmla="*/ 486 h 861"/>
                  <a:gd name="T50" fmla="*/ 494 w 861"/>
                  <a:gd name="T51" fmla="*/ 451 h 861"/>
                  <a:gd name="T52" fmla="*/ 460 w 861"/>
                  <a:gd name="T53" fmla="*/ 451 h 861"/>
                  <a:gd name="T54" fmla="*/ 460 w 861"/>
                  <a:gd name="T55" fmla="*/ 622 h 861"/>
                  <a:gd name="T56" fmla="*/ 494 w 861"/>
                  <a:gd name="T57" fmla="*/ 622 h 861"/>
                  <a:gd name="T58" fmla="*/ 538 w 861"/>
                  <a:gd name="T59" fmla="*/ 587 h 861"/>
                  <a:gd name="T60" fmla="*/ 402 w 861"/>
                  <a:gd name="T61" fmla="*/ 791 h 861"/>
                  <a:gd name="T62" fmla="*/ 402 w 861"/>
                  <a:gd name="T63" fmla="*/ 673 h 861"/>
                  <a:gd name="T64" fmla="*/ 329 w 861"/>
                  <a:gd name="T65" fmla="*/ 673 h 861"/>
                  <a:gd name="T66" fmla="*/ 259 w 861"/>
                  <a:gd name="T67" fmla="*/ 617 h 861"/>
                  <a:gd name="T68" fmla="*/ 259 w 861"/>
                  <a:gd name="T69" fmla="*/ 536 h 861"/>
                  <a:gd name="T70" fmla="*/ 323 w 861"/>
                  <a:gd name="T71" fmla="*/ 536 h 861"/>
                  <a:gd name="T72" fmla="*/ 323 w 861"/>
                  <a:gd name="T73" fmla="*/ 587 h 861"/>
                  <a:gd name="T74" fmla="*/ 367 w 861"/>
                  <a:gd name="T75" fmla="*/ 622 h 861"/>
                  <a:gd name="T76" fmla="*/ 402 w 861"/>
                  <a:gd name="T77" fmla="*/ 622 h 861"/>
                  <a:gd name="T78" fmla="*/ 402 w 861"/>
                  <a:gd name="T79" fmla="*/ 451 h 861"/>
                  <a:gd name="T80" fmla="*/ 330 w 861"/>
                  <a:gd name="T81" fmla="*/ 451 h 861"/>
                  <a:gd name="T82" fmla="*/ 260 w 861"/>
                  <a:gd name="T83" fmla="*/ 395 h 861"/>
                  <a:gd name="T84" fmla="*/ 260 w 861"/>
                  <a:gd name="T85" fmla="*/ 234 h 861"/>
                  <a:gd name="T86" fmla="*/ 330 w 861"/>
                  <a:gd name="T87" fmla="*/ 178 h 861"/>
                  <a:gd name="T88" fmla="*/ 402 w 861"/>
                  <a:gd name="T89" fmla="*/ 178 h 861"/>
                  <a:gd name="T90" fmla="*/ 402 w 861"/>
                  <a:gd name="T91" fmla="*/ 66 h 861"/>
                  <a:gd name="T92" fmla="*/ 67 w 861"/>
                  <a:gd name="T93" fmla="*/ 429 h 861"/>
                  <a:gd name="T94" fmla="*/ 402 w 861"/>
                  <a:gd name="T95" fmla="*/ 791 h 861"/>
                  <a:gd name="T96" fmla="*/ 402 w 861"/>
                  <a:gd name="T97" fmla="*/ 400 h 861"/>
                  <a:gd name="T98" fmla="*/ 402 w 861"/>
                  <a:gd name="T99" fmla="*/ 229 h 861"/>
                  <a:gd name="T100" fmla="*/ 368 w 861"/>
                  <a:gd name="T101" fmla="*/ 229 h 861"/>
                  <a:gd name="T102" fmla="*/ 324 w 861"/>
                  <a:gd name="T103" fmla="*/ 264 h 861"/>
                  <a:gd name="T104" fmla="*/ 324 w 861"/>
                  <a:gd name="T105" fmla="*/ 365 h 861"/>
                  <a:gd name="T106" fmla="*/ 368 w 861"/>
                  <a:gd name="T107" fmla="*/ 400 h 861"/>
                  <a:gd name="T108" fmla="*/ 402 w 861"/>
                  <a:gd name="T109" fmla="*/ 400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61" h="861">
                    <a:moveTo>
                      <a:pt x="431" y="0"/>
                    </a:moveTo>
                    <a:cubicBezTo>
                      <a:pt x="668" y="0"/>
                      <a:pt x="861" y="193"/>
                      <a:pt x="861" y="430"/>
                    </a:cubicBezTo>
                    <a:cubicBezTo>
                      <a:pt x="861" y="668"/>
                      <a:pt x="668" y="861"/>
                      <a:pt x="431" y="861"/>
                    </a:cubicBezTo>
                    <a:cubicBezTo>
                      <a:pt x="193" y="861"/>
                      <a:pt x="0" y="668"/>
                      <a:pt x="0" y="430"/>
                    </a:cubicBezTo>
                    <a:cubicBezTo>
                      <a:pt x="0" y="193"/>
                      <a:pt x="193" y="0"/>
                      <a:pt x="431" y="0"/>
                    </a:cubicBezTo>
                    <a:close/>
                    <a:moveTo>
                      <a:pt x="795" y="429"/>
                    </a:moveTo>
                    <a:cubicBezTo>
                      <a:pt x="795" y="237"/>
                      <a:pt x="647" y="81"/>
                      <a:pt x="460" y="66"/>
                    </a:cubicBezTo>
                    <a:cubicBezTo>
                      <a:pt x="460" y="178"/>
                      <a:pt x="460" y="178"/>
                      <a:pt x="460" y="178"/>
                    </a:cubicBezTo>
                    <a:cubicBezTo>
                      <a:pt x="533" y="178"/>
                      <a:pt x="533" y="178"/>
                      <a:pt x="533" y="178"/>
                    </a:cubicBezTo>
                    <a:cubicBezTo>
                      <a:pt x="572" y="178"/>
                      <a:pt x="603" y="203"/>
                      <a:pt x="603" y="234"/>
                    </a:cubicBezTo>
                    <a:cubicBezTo>
                      <a:pt x="603" y="315"/>
                      <a:pt x="603" y="315"/>
                      <a:pt x="603" y="315"/>
                    </a:cubicBezTo>
                    <a:cubicBezTo>
                      <a:pt x="539" y="315"/>
                      <a:pt x="539" y="315"/>
                      <a:pt x="539" y="315"/>
                    </a:cubicBezTo>
                    <a:cubicBezTo>
                      <a:pt x="539" y="264"/>
                      <a:pt x="539" y="264"/>
                      <a:pt x="539" y="264"/>
                    </a:cubicBezTo>
                    <a:cubicBezTo>
                      <a:pt x="539" y="245"/>
                      <a:pt x="519" y="229"/>
                      <a:pt x="495" y="229"/>
                    </a:cubicBezTo>
                    <a:cubicBezTo>
                      <a:pt x="460" y="229"/>
                      <a:pt x="460" y="229"/>
                      <a:pt x="460" y="229"/>
                    </a:cubicBezTo>
                    <a:cubicBezTo>
                      <a:pt x="460" y="400"/>
                      <a:pt x="460" y="400"/>
                      <a:pt x="460" y="400"/>
                    </a:cubicBezTo>
                    <a:cubicBezTo>
                      <a:pt x="532" y="400"/>
                      <a:pt x="532" y="400"/>
                      <a:pt x="532" y="400"/>
                    </a:cubicBezTo>
                    <a:cubicBezTo>
                      <a:pt x="571" y="400"/>
                      <a:pt x="603" y="425"/>
                      <a:pt x="603" y="456"/>
                    </a:cubicBezTo>
                    <a:cubicBezTo>
                      <a:pt x="603" y="617"/>
                      <a:pt x="603" y="617"/>
                      <a:pt x="603" y="617"/>
                    </a:cubicBezTo>
                    <a:cubicBezTo>
                      <a:pt x="603" y="648"/>
                      <a:pt x="571" y="673"/>
                      <a:pt x="532" y="673"/>
                    </a:cubicBezTo>
                    <a:cubicBezTo>
                      <a:pt x="460" y="673"/>
                      <a:pt x="460" y="673"/>
                      <a:pt x="460" y="673"/>
                    </a:cubicBezTo>
                    <a:cubicBezTo>
                      <a:pt x="460" y="791"/>
                      <a:pt x="460" y="791"/>
                      <a:pt x="460" y="791"/>
                    </a:cubicBezTo>
                    <a:cubicBezTo>
                      <a:pt x="647" y="777"/>
                      <a:pt x="795" y="620"/>
                      <a:pt x="795" y="429"/>
                    </a:cubicBezTo>
                    <a:close/>
                    <a:moveTo>
                      <a:pt x="538" y="587"/>
                    </a:moveTo>
                    <a:cubicBezTo>
                      <a:pt x="538" y="486"/>
                      <a:pt x="538" y="486"/>
                      <a:pt x="538" y="486"/>
                    </a:cubicBezTo>
                    <a:cubicBezTo>
                      <a:pt x="538" y="467"/>
                      <a:pt x="519" y="451"/>
                      <a:pt x="494" y="451"/>
                    </a:cubicBezTo>
                    <a:cubicBezTo>
                      <a:pt x="460" y="451"/>
                      <a:pt x="460" y="451"/>
                      <a:pt x="460" y="451"/>
                    </a:cubicBezTo>
                    <a:cubicBezTo>
                      <a:pt x="460" y="622"/>
                      <a:pt x="460" y="622"/>
                      <a:pt x="460" y="622"/>
                    </a:cubicBezTo>
                    <a:cubicBezTo>
                      <a:pt x="494" y="622"/>
                      <a:pt x="494" y="622"/>
                      <a:pt x="494" y="622"/>
                    </a:cubicBezTo>
                    <a:cubicBezTo>
                      <a:pt x="519" y="622"/>
                      <a:pt x="538" y="606"/>
                      <a:pt x="538" y="587"/>
                    </a:cubicBezTo>
                    <a:close/>
                    <a:moveTo>
                      <a:pt x="402" y="791"/>
                    </a:moveTo>
                    <a:cubicBezTo>
                      <a:pt x="402" y="673"/>
                      <a:pt x="402" y="673"/>
                      <a:pt x="402" y="673"/>
                    </a:cubicBezTo>
                    <a:cubicBezTo>
                      <a:pt x="329" y="673"/>
                      <a:pt x="329" y="673"/>
                      <a:pt x="329" y="673"/>
                    </a:cubicBezTo>
                    <a:cubicBezTo>
                      <a:pt x="290" y="673"/>
                      <a:pt x="259" y="648"/>
                      <a:pt x="259" y="617"/>
                    </a:cubicBezTo>
                    <a:cubicBezTo>
                      <a:pt x="259" y="536"/>
                      <a:pt x="259" y="536"/>
                      <a:pt x="259" y="536"/>
                    </a:cubicBezTo>
                    <a:cubicBezTo>
                      <a:pt x="323" y="536"/>
                      <a:pt x="323" y="536"/>
                      <a:pt x="323" y="536"/>
                    </a:cubicBezTo>
                    <a:cubicBezTo>
                      <a:pt x="323" y="587"/>
                      <a:pt x="323" y="587"/>
                      <a:pt x="323" y="587"/>
                    </a:cubicBezTo>
                    <a:cubicBezTo>
                      <a:pt x="323" y="606"/>
                      <a:pt x="343" y="622"/>
                      <a:pt x="367" y="622"/>
                    </a:cubicBezTo>
                    <a:cubicBezTo>
                      <a:pt x="402" y="622"/>
                      <a:pt x="402" y="622"/>
                      <a:pt x="402" y="622"/>
                    </a:cubicBezTo>
                    <a:cubicBezTo>
                      <a:pt x="402" y="451"/>
                      <a:pt x="402" y="451"/>
                      <a:pt x="402" y="451"/>
                    </a:cubicBezTo>
                    <a:cubicBezTo>
                      <a:pt x="330" y="451"/>
                      <a:pt x="330" y="451"/>
                      <a:pt x="330" y="451"/>
                    </a:cubicBezTo>
                    <a:cubicBezTo>
                      <a:pt x="291" y="451"/>
                      <a:pt x="260" y="426"/>
                      <a:pt x="260" y="395"/>
                    </a:cubicBezTo>
                    <a:cubicBezTo>
                      <a:pt x="260" y="234"/>
                      <a:pt x="260" y="234"/>
                      <a:pt x="260" y="234"/>
                    </a:cubicBezTo>
                    <a:cubicBezTo>
                      <a:pt x="260" y="203"/>
                      <a:pt x="291" y="178"/>
                      <a:pt x="330" y="178"/>
                    </a:cubicBezTo>
                    <a:cubicBezTo>
                      <a:pt x="402" y="178"/>
                      <a:pt x="402" y="178"/>
                      <a:pt x="402" y="178"/>
                    </a:cubicBezTo>
                    <a:cubicBezTo>
                      <a:pt x="402" y="66"/>
                      <a:pt x="402" y="66"/>
                      <a:pt x="402" y="66"/>
                    </a:cubicBezTo>
                    <a:cubicBezTo>
                      <a:pt x="215" y="81"/>
                      <a:pt x="67" y="237"/>
                      <a:pt x="67" y="429"/>
                    </a:cubicBezTo>
                    <a:cubicBezTo>
                      <a:pt x="67" y="620"/>
                      <a:pt x="215" y="777"/>
                      <a:pt x="402" y="791"/>
                    </a:cubicBezTo>
                    <a:close/>
                    <a:moveTo>
                      <a:pt x="402" y="400"/>
                    </a:moveTo>
                    <a:cubicBezTo>
                      <a:pt x="402" y="229"/>
                      <a:pt x="402" y="229"/>
                      <a:pt x="402" y="229"/>
                    </a:cubicBezTo>
                    <a:cubicBezTo>
                      <a:pt x="368" y="229"/>
                      <a:pt x="368" y="229"/>
                      <a:pt x="368" y="229"/>
                    </a:cubicBezTo>
                    <a:cubicBezTo>
                      <a:pt x="344" y="229"/>
                      <a:pt x="324" y="245"/>
                      <a:pt x="324" y="264"/>
                    </a:cubicBezTo>
                    <a:cubicBezTo>
                      <a:pt x="324" y="365"/>
                      <a:pt x="324" y="365"/>
                      <a:pt x="324" y="365"/>
                    </a:cubicBezTo>
                    <a:cubicBezTo>
                      <a:pt x="324" y="384"/>
                      <a:pt x="344" y="400"/>
                      <a:pt x="368" y="400"/>
                    </a:cubicBezTo>
                    <a:lnTo>
                      <a:pt x="402" y="40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4" name="Freeform 430"/>
              <p:cNvSpPr/>
              <p:nvPr/>
            </p:nvSpPr>
            <p:spPr bwMode="auto">
              <a:xfrm>
                <a:off x="3100388" y="1738313"/>
                <a:ext cx="2855913" cy="3381375"/>
              </a:xfrm>
              <a:custGeom>
                <a:avLst/>
                <a:gdLst>
                  <a:gd name="T0" fmla="*/ 760 w 760"/>
                  <a:gd name="T1" fmla="*/ 125 h 898"/>
                  <a:gd name="T2" fmla="*/ 718 w 760"/>
                  <a:gd name="T3" fmla="*/ 166 h 898"/>
                  <a:gd name="T4" fmla="*/ 449 w 760"/>
                  <a:gd name="T5" fmla="*/ 59 h 898"/>
                  <a:gd name="T6" fmla="*/ 59 w 760"/>
                  <a:gd name="T7" fmla="*/ 449 h 898"/>
                  <a:gd name="T8" fmla="*/ 449 w 760"/>
                  <a:gd name="T9" fmla="*/ 839 h 898"/>
                  <a:gd name="T10" fmla="*/ 713 w 760"/>
                  <a:gd name="T11" fmla="*/ 736 h 898"/>
                  <a:gd name="T12" fmla="*/ 755 w 760"/>
                  <a:gd name="T13" fmla="*/ 778 h 898"/>
                  <a:gd name="T14" fmla="*/ 449 w 760"/>
                  <a:gd name="T15" fmla="*/ 898 h 898"/>
                  <a:gd name="T16" fmla="*/ 0 w 760"/>
                  <a:gd name="T17" fmla="*/ 449 h 898"/>
                  <a:gd name="T18" fmla="*/ 449 w 760"/>
                  <a:gd name="T19" fmla="*/ 0 h 898"/>
                  <a:gd name="T20" fmla="*/ 760 w 760"/>
                  <a:gd name="T21" fmla="*/ 125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0" h="898">
                    <a:moveTo>
                      <a:pt x="760" y="125"/>
                    </a:moveTo>
                    <a:cubicBezTo>
                      <a:pt x="745" y="138"/>
                      <a:pt x="731" y="151"/>
                      <a:pt x="718" y="166"/>
                    </a:cubicBezTo>
                    <a:cubicBezTo>
                      <a:pt x="648" y="99"/>
                      <a:pt x="553" y="59"/>
                      <a:pt x="449" y="59"/>
                    </a:cubicBezTo>
                    <a:cubicBezTo>
                      <a:pt x="234" y="59"/>
                      <a:pt x="59" y="233"/>
                      <a:pt x="59" y="449"/>
                    </a:cubicBezTo>
                    <a:cubicBezTo>
                      <a:pt x="59" y="664"/>
                      <a:pt x="234" y="839"/>
                      <a:pt x="449" y="839"/>
                    </a:cubicBezTo>
                    <a:cubicBezTo>
                      <a:pt x="551" y="839"/>
                      <a:pt x="644" y="800"/>
                      <a:pt x="713" y="736"/>
                    </a:cubicBezTo>
                    <a:cubicBezTo>
                      <a:pt x="726" y="751"/>
                      <a:pt x="740" y="765"/>
                      <a:pt x="755" y="778"/>
                    </a:cubicBezTo>
                    <a:cubicBezTo>
                      <a:pt x="675" y="852"/>
                      <a:pt x="567" y="898"/>
                      <a:pt x="449" y="898"/>
                    </a:cubicBezTo>
                    <a:cubicBezTo>
                      <a:pt x="201" y="898"/>
                      <a:pt x="0" y="697"/>
                      <a:pt x="0" y="449"/>
                    </a:cubicBezTo>
                    <a:cubicBezTo>
                      <a:pt x="0" y="201"/>
                      <a:pt x="201" y="0"/>
                      <a:pt x="449" y="0"/>
                    </a:cubicBezTo>
                    <a:cubicBezTo>
                      <a:pt x="570" y="0"/>
                      <a:pt x="680" y="48"/>
                      <a:pt x="760" y="125"/>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5" name="Freeform 431"/>
              <p:cNvSpPr>
                <a:spLocks noEditPoints="1"/>
              </p:cNvSpPr>
              <p:nvPr/>
            </p:nvSpPr>
            <p:spPr bwMode="auto">
              <a:xfrm>
                <a:off x="4471988" y="2308226"/>
                <a:ext cx="1233488" cy="1433513"/>
              </a:xfrm>
              <a:custGeom>
                <a:avLst/>
                <a:gdLst>
                  <a:gd name="T0" fmla="*/ 302 w 328"/>
                  <a:gd name="T1" fmla="*/ 298 h 381"/>
                  <a:gd name="T2" fmla="*/ 326 w 328"/>
                  <a:gd name="T3" fmla="*/ 327 h 381"/>
                  <a:gd name="T4" fmla="*/ 297 w 328"/>
                  <a:gd name="T5" fmla="*/ 352 h 381"/>
                  <a:gd name="T6" fmla="*/ 150 w 328"/>
                  <a:gd name="T7" fmla="*/ 340 h 381"/>
                  <a:gd name="T8" fmla="*/ 80 w 328"/>
                  <a:gd name="T9" fmla="*/ 381 h 381"/>
                  <a:gd name="T10" fmla="*/ 0 w 328"/>
                  <a:gd name="T11" fmla="*/ 301 h 381"/>
                  <a:gd name="T12" fmla="*/ 48 w 328"/>
                  <a:gd name="T13" fmla="*/ 228 h 381"/>
                  <a:gd name="T14" fmla="*/ 48 w 328"/>
                  <a:gd name="T15" fmla="*/ 27 h 381"/>
                  <a:gd name="T16" fmla="*/ 75 w 328"/>
                  <a:gd name="T17" fmla="*/ 0 h 381"/>
                  <a:gd name="T18" fmla="*/ 102 w 328"/>
                  <a:gd name="T19" fmla="*/ 27 h 381"/>
                  <a:gd name="T20" fmla="*/ 102 w 328"/>
                  <a:gd name="T21" fmla="*/ 224 h 381"/>
                  <a:gd name="T22" fmla="*/ 159 w 328"/>
                  <a:gd name="T23" fmla="*/ 287 h 381"/>
                  <a:gd name="T24" fmla="*/ 302 w 328"/>
                  <a:gd name="T25" fmla="*/ 298 h 381"/>
                  <a:gd name="T26" fmla="*/ 117 w 328"/>
                  <a:gd name="T27" fmla="*/ 301 h 381"/>
                  <a:gd name="T28" fmla="*/ 79 w 328"/>
                  <a:gd name="T29" fmla="*/ 262 h 381"/>
                  <a:gd name="T30" fmla="*/ 40 w 328"/>
                  <a:gd name="T31" fmla="*/ 301 h 381"/>
                  <a:gd name="T32" fmla="*/ 79 w 328"/>
                  <a:gd name="T33" fmla="*/ 340 h 381"/>
                  <a:gd name="T34" fmla="*/ 117 w 328"/>
                  <a:gd name="T35" fmla="*/ 301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8" h="381">
                    <a:moveTo>
                      <a:pt x="302" y="298"/>
                    </a:moveTo>
                    <a:cubicBezTo>
                      <a:pt x="316" y="299"/>
                      <a:pt x="328" y="312"/>
                      <a:pt x="326" y="327"/>
                    </a:cubicBezTo>
                    <a:cubicBezTo>
                      <a:pt x="325" y="342"/>
                      <a:pt x="312" y="353"/>
                      <a:pt x="297" y="352"/>
                    </a:cubicBezTo>
                    <a:cubicBezTo>
                      <a:pt x="150" y="340"/>
                      <a:pt x="150" y="340"/>
                      <a:pt x="150" y="340"/>
                    </a:cubicBezTo>
                    <a:cubicBezTo>
                      <a:pt x="137" y="365"/>
                      <a:pt x="110" y="381"/>
                      <a:pt x="80" y="381"/>
                    </a:cubicBezTo>
                    <a:cubicBezTo>
                      <a:pt x="36" y="381"/>
                      <a:pt x="0" y="345"/>
                      <a:pt x="0" y="301"/>
                    </a:cubicBezTo>
                    <a:cubicBezTo>
                      <a:pt x="0" y="268"/>
                      <a:pt x="20" y="240"/>
                      <a:pt x="48" y="228"/>
                    </a:cubicBezTo>
                    <a:cubicBezTo>
                      <a:pt x="48" y="27"/>
                      <a:pt x="48" y="27"/>
                      <a:pt x="48" y="27"/>
                    </a:cubicBezTo>
                    <a:cubicBezTo>
                      <a:pt x="48" y="12"/>
                      <a:pt x="60" y="0"/>
                      <a:pt x="75" y="0"/>
                    </a:cubicBezTo>
                    <a:cubicBezTo>
                      <a:pt x="90" y="0"/>
                      <a:pt x="102" y="12"/>
                      <a:pt x="102" y="27"/>
                    </a:cubicBezTo>
                    <a:cubicBezTo>
                      <a:pt x="102" y="224"/>
                      <a:pt x="102" y="224"/>
                      <a:pt x="102" y="224"/>
                    </a:cubicBezTo>
                    <a:cubicBezTo>
                      <a:pt x="131" y="232"/>
                      <a:pt x="154" y="256"/>
                      <a:pt x="159" y="287"/>
                    </a:cubicBezTo>
                    <a:lnTo>
                      <a:pt x="302" y="298"/>
                    </a:lnTo>
                    <a:close/>
                    <a:moveTo>
                      <a:pt x="117" y="301"/>
                    </a:moveTo>
                    <a:cubicBezTo>
                      <a:pt x="117" y="280"/>
                      <a:pt x="100" y="262"/>
                      <a:pt x="79" y="262"/>
                    </a:cubicBezTo>
                    <a:cubicBezTo>
                      <a:pt x="57" y="262"/>
                      <a:pt x="40" y="280"/>
                      <a:pt x="40" y="301"/>
                    </a:cubicBezTo>
                    <a:cubicBezTo>
                      <a:pt x="40" y="323"/>
                      <a:pt x="57" y="340"/>
                      <a:pt x="79" y="340"/>
                    </a:cubicBezTo>
                    <a:cubicBezTo>
                      <a:pt x="100" y="340"/>
                      <a:pt x="117" y="323"/>
                      <a:pt x="117" y="301"/>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6" name="Oval 432"/>
              <p:cNvSpPr>
                <a:spLocks noChangeArrowheads="1"/>
              </p:cNvSpPr>
              <p:nvPr/>
            </p:nvSpPr>
            <p:spPr bwMode="auto">
              <a:xfrm>
                <a:off x="4543426" y="4302126"/>
                <a:ext cx="447675" cy="452438"/>
              </a:xfrm>
              <a:prstGeom prst="ellipse">
                <a:avLst/>
              </a:pr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7" name="Oval 433"/>
              <p:cNvSpPr>
                <a:spLocks noChangeArrowheads="1"/>
              </p:cNvSpPr>
              <p:nvPr/>
            </p:nvSpPr>
            <p:spPr bwMode="auto">
              <a:xfrm>
                <a:off x="3517901" y="3373438"/>
                <a:ext cx="203200" cy="203200"/>
              </a:xfrm>
              <a:prstGeom prst="ellipse">
                <a:avLst/>
              </a:pr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grpSp>
        <p:cxnSp>
          <p:nvCxnSpPr>
            <p:cNvPr id="42" name="直接连接符 41"/>
            <p:cNvCxnSpPr/>
            <p:nvPr/>
          </p:nvCxnSpPr>
          <p:spPr>
            <a:xfrm>
              <a:off x="7535366" y="6021996"/>
              <a:ext cx="242705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8" presetClass="entr" presetSubtype="3" fill="hold" nodeType="after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strips(upRight)">
                                      <p:cBhvr>
                                        <p:cTn id="16" dur="500"/>
                                        <p:tgtEl>
                                          <p:spTgt spid="29"/>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5" name="矩形 4"/>
          <p:cNvSpPr/>
          <p:nvPr/>
        </p:nvSpPr>
        <p:spPr>
          <a:xfrm>
            <a:off x="1050925" y="2854325"/>
            <a:ext cx="390525" cy="1441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mn-ea"/>
              <a:cs typeface="+mn-cs"/>
            </a:endParaRPr>
          </a:p>
        </p:txBody>
      </p:sp>
      <p:sp>
        <p:nvSpPr>
          <p:cNvPr id="6" name="矩形 5"/>
          <p:cNvSpPr/>
          <p:nvPr/>
        </p:nvSpPr>
        <p:spPr>
          <a:xfrm>
            <a:off x="1050925" y="1814513"/>
            <a:ext cx="10017125" cy="3773488"/>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mn-ea"/>
              <a:cs typeface="+mn-cs"/>
            </a:endParaRPr>
          </a:p>
        </p:txBody>
      </p:sp>
      <p:grpSp>
        <p:nvGrpSpPr>
          <p:cNvPr id="7" name="组合 6"/>
          <p:cNvGrpSpPr/>
          <p:nvPr/>
        </p:nvGrpSpPr>
        <p:grpSpPr>
          <a:xfrm>
            <a:off x="7207776" y="2854427"/>
            <a:ext cx="3860800" cy="1441451"/>
            <a:chOff x="5546726" y="2075260"/>
            <a:chExt cx="2895600" cy="1081088"/>
          </a:xfrm>
          <a:solidFill>
            <a:schemeClr val="accent1"/>
          </a:solidFill>
        </p:grpSpPr>
        <p:sp>
          <p:nvSpPr>
            <p:cNvPr id="8" name="矩形 7"/>
            <p:cNvSpPr/>
            <p:nvPr/>
          </p:nvSpPr>
          <p:spPr>
            <a:xfrm>
              <a:off x="5546726" y="2075260"/>
              <a:ext cx="568325" cy="10810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mn-ea"/>
                <a:cs typeface="+mn-cs"/>
              </a:endParaRPr>
            </a:p>
          </p:txBody>
        </p:sp>
        <p:sp>
          <p:nvSpPr>
            <p:cNvPr id="9" name="矩形 8"/>
            <p:cNvSpPr/>
            <p:nvPr/>
          </p:nvSpPr>
          <p:spPr>
            <a:xfrm>
              <a:off x="5805489" y="2075260"/>
              <a:ext cx="2636837" cy="10810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1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实行精简效能的原则</a:t>
              </a:r>
              <a:endParaRPr kumimoji="0" lang="en-US" altLang="zh-CN" sz="26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0" name="矩形 9"/>
          <p:cNvSpPr/>
          <p:nvPr/>
        </p:nvSpPr>
        <p:spPr>
          <a:xfrm>
            <a:off x="1566863" y="2825750"/>
            <a:ext cx="5640388" cy="1498600"/>
          </a:xfrm>
          <a:prstGeom prst="rect">
            <a:avLst/>
          </a:prstGeom>
        </p:spPr>
        <p:txBody>
          <a:bodyPr lIns="115380" tIns="59998" rIns="115380" bIns="59998" anchor="ctr"/>
          <a:lstStyle/>
          <a:p>
            <a:pPr marL="0" marR="0" lvl="0" indent="0" algn="just" defTabSz="914400" rtl="0" eaLnBrk="1" fontAlgn="auto" latinLnBrk="0" hangingPunct="1">
              <a:lnSpc>
                <a:spcPct val="140000"/>
              </a:lnSpc>
              <a:spcBef>
                <a:spcPts val="770"/>
              </a:spcBef>
              <a:spcAft>
                <a:spcPts val="0"/>
              </a:spcAft>
              <a:buClrTx/>
              <a:buSzTx/>
              <a:buFontTx/>
              <a:buNone/>
              <a:defRPr/>
            </a:pPr>
            <a:r>
              <a:rPr kumimoji="0" lang="zh-CN" altLang="en-US" sz="20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       统计</a:t>
            </a:r>
            <a:r>
              <a:rPr kumimoji="0" lang="zh-CN" altLang="en-US" sz="20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资料能够通过行政记录取得的，不得组织实施调查。通过抽样调查、重点调查能够满足统计需要的，不得组织实施全面调查。</a:t>
            </a:r>
            <a:endParaRPr kumimoji="0" lang="zh-CN" altLang="en-US" sz="20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p:txBody>
      </p:sp>
      <p:sp>
        <p:nvSpPr>
          <p:cNvPr id="11" name="矩形 10"/>
          <p:cNvSpPr/>
          <p:nvPr/>
        </p:nvSpPr>
        <p:spPr>
          <a:xfrm>
            <a:off x="1241425" y="2066925"/>
            <a:ext cx="9626600" cy="550863"/>
          </a:xfrm>
          <a:prstGeom prst="rect">
            <a:avLst/>
          </a:prstGeom>
          <a:noFill/>
          <a:ln w="9525">
            <a:noFill/>
          </a:ln>
        </p:spPr>
        <p:txBody>
          <a:bodyPr lIns="117226" tIns="58613" rIns="117226" bIns="58613">
            <a:spAutoFit/>
          </a:bodyPr>
          <a:p>
            <a:pPr algn="just">
              <a:lnSpc>
                <a:spcPct val="130000"/>
              </a:lnSpc>
              <a:spcBef>
                <a:spcPts val="775"/>
              </a:spcBef>
              <a:spcAft>
                <a:spcPts val="775"/>
              </a:spcAft>
            </a:pPr>
            <a:r>
              <a:rPr lang="en-US" altLang="zh-CN" sz="2400" b="1">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实施条例</a:t>
            </a:r>
            <a:r>
              <a:rPr lang="en-US" altLang="zh-CN" sz="2400" b="1">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第</a:t>
            </a:r>
            <a:r>
              <a:rPr lang="en-US" altLang="zh-CN" sz="2400" b="1">
                <a:latin typeface="微软雅黑" panose="020B0503020204020204" pitchFamily="34" charset="-122"/>
                <a:ea typeface="微软雅黑" panose="020B0503020204020204" pitchFamily="34" charset="-122"/>
              </a:rPr>
              <a:t>2</a:t>
            </a:r>
            <a:r>
              <a:rPr lang="zh-CN" altLang="en-US" sz="2400" b="1" dirty="0">
                <a:latin typeface="微软雅黑" panose="020B0503020204020204" pitchFamily="34" charset="-122"/>
                <a:ea typeface="微软雅黑" panose="020B0503020204020204" pitchFamily="34" charset="-122"/>
              </a:rPr>
              <a:t>条规定</a:t>
            </a:r>
            <a:endParaRPr lang="en-US" altLang="zh-CN" sz="2400" b="1">
              <a:solidFill>
                <a:srgbClr val="A6A6A6"/>
              </a:solidFill>
              <a:latin typeface="微软雅黑" panose="020B0503020204020204" pitchFamily="34" charset="-122"/>
            </a:endParaRPr>
          </a:p>
        </p:txBody>
      </p:sp>
      <p:grpSp>
        <p:nvGrpSpPr>
          <p:cNvPr id="12" name="组合 11"/>
          <p:cNvGrpSpPr/>
          <p:nvPr/>
        </p:nvGrpSpPr>
        <p:grpSpPr>
          <a:xfrm>
            <a:off x="1566863" y="2665413"/>
            <a:ext cx="1252537" cy="112712"/>
            <a:chOff x="9306922" y="3016002"/>
            <a:chExt cx="1252780" cy="113577"/>
          </a:xfrm>
        </p:grpSpPr>
        <p:sp>
          <p:nvSpPr>
            <p:cNvPr id="13" name="矩形 12"/>
            <p:cNvSpPr/>
            <p:nvPr/>
          </p:nvSpPr>
          <p:spPr>
            <a:xfrm flipV="1">
              <a:off x="9306922" y="3016002"/>
              <a:ext cx="638991" cy="113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flipV="1">
              <a:off x="9920711" y="3016002"/>
              <a:ext cx="638991" cy="1135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15" name="文本框 14"/>
          <p:cNvSpPr txBox="1"/>
          <p:nvPr/>
        </p:nvSpPr>
        <p:spPr>
          <a:xfrm>
            <a:off x="1241806" y="340883"/>
            <a:ext cx="5253450" cy="521970"/>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800" b="1" kern="1200" cap="none" spc="0" normalizeH="0" baseline="0" noProof="0" dirty="0">
                <a:solidFill>
                  <a:srgbClr val="0070C0"/>
                </a:solidFill>
                <a:latin typeface="微软雅黑" panose="020B0503020204020204" pitchFamily="34" charset="-122"/>
                <a:ea typeface="微软雅黑" panose="020B0503020204020204" pitchFamily="34" charset="-122"/>
                <a:cs typeface="+mn-cs"/>
              </a:rPr>
              <a:t>科学统计三个“举措”</a:t>
            </a:r>
            <a:endParaRPr kumimoji="0" lang="zh-CN" altLang="en-US" sz="2800" b="1" kern="1200" cap="none" spc="0" normalizeH="0" baseline="0" noProof="0" dirty="0">
              <a:solidFill>
                <a:srgbClr val="0070C0"/>
              </a:solidFill>
              <a:latin typeface="微软雅黑" panose="020B0503020204020204" pitchFamily="34" charset="-122"/>
              <a:ea typeface="微软雅黑" panose="020B0503020204020204" pitchFamily="34" charset="-122"/>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2"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right)">
                                      <p:cBhvr>
                                        <p:cTn id="14" dur="500"/>
                                        <p:tgtEl>
                                          <p:spTgt spid="7"/>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250" fill="hold"/>
                                        <p:tgtEl>
                                          <p:spTgt spid="12"/>
                                        </p:tgtEl>
                                        <p:attrNameLst>
                                          <p:attrName>ppt_w</p:attrName>
                                        </p:attrNameLst>
                                      </p:cBhvr>
                                      <p:tavLst>
                                        <p:tav tm="0">
                                          <p:val>
                                            <p:fltVal val="0.000000"/>
                                          </p:val>
                                        </p:tav>
                                        <p:tav tm="100000">
                                          <p:val>
                                            <p:strVal val="#ppt_w"/>
                                          </p:val>
                                        </p:tav>
                                      </p:tavLst>
                                    </p:anim>
                                    <p:anim calcmode="lin" valueType="num">
                                      <p:cBhvr>
                                        <p:cTn id="19" dur="250" fill="hold"/>
                                        <p:tgtEl>
                                          <p:spTgt spid="12"/>
                                        </p:tgtEl>
                                        <p:attrNameLst>
                                          <p:attrName>ppt_h</p:attrName>
                                        </p:attrNameLst>
                                      </p:cBhvr>
                                      <p:tavLst>
                                        <p:tav tm="0">
                                          <p:val>
                                            <p:fltVal val="0.000000"/>
                                          </p:val>
                                        </p:tav>
                                        <p:tav tm="100000">
                                          <p:val>
                                            <p:strVal val="#ppt_h"/>
                                          </p:val>
                                        </p:tav>
                                      </p:tavLst>
                                    </p:anim>
                                    <p:anim calcmode="lin" valueType="num">
                                      <p:cBhvr>
                                        <p:cTn id="20" dur="250" fill="hold"/>
                                        <p:tgtEl>
                                          <p:spTgt spid="12"/>
                                        </p:tgtEl>
                                        <p:attrNameLst>
                                          <p:attrName>style.rotation</p:attrName>
                                        </p:attrNameLst>
                                      </p:cBhvr>
                                      <p:tavLst>
                                        <p:tav tm="0">
                                          <p:val>
                                            <p:fltVal val="360.000000"/>
                                          </p:val>
                                        </p:tav>
                                        <p:tav tm="100000">
                                          <p:val>
                                            <p:fltVal val="0.000000"/>
                                          </p:val>
                                        </p:tav>
                                      </p:tavLst>
                                    </p:anim>
                                    <p:animEffect transition="in" filter="fade">
                                      <p:cBhvr>
                                        <p:cTn id="21" dur="250"/>
                                        <p:tgtEl>
                                          <p:spTgt spid="12"/>
                                        </p:tgtEl>
                                      </p:cBhvr>
                                    </p:animEffect>
                                  </p:childTnLst>
                                </p:cTn>
                              </p:par>
                            </p:childTnLst>
                          </p:cTn>
                        </p:par>
                        <p:par>
                          <p:cTn id="22" fill="hold">
                            <p:stCondLst>
                              <p:cond delay="1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1"/>
                                        </p:tgtEl>
                                        <p:attrNameLst>
                                          <p:attrName>ppt_y</p:attrName>
                                        </p:attrNameLst>
                                      </p:cBhvr>
                                      <p:tavLst>
                                        <p:tav tm="0">
                                          <p:val>
                                            <p:strVal val="#ppt_y"/>
                                          </p:val>
                                        </p:tav>
                                        <p:tav tm="100000">
                                          <p:val>
                                            <p:strVal val="#ppt_y"/>
                                          </p:val>
                                        </p:tav>
                                      </p:tavLst>
                                    </p:anim>
                                    <p:anim calcmode="lin" valueType="num">
                                      <p:cBhvr>
                                        <p:cTn id="2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1"/>
                                        </p:tgtEl>
                                      </p:cBhvr>
                                    </p:animEffect>
                                  </p:childTnLst>
                                </p:cTn>
                              </p:par>
                              <p:par>
                                <p:cTn id="30" presetID="3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800" decel="100000"/>
                                        <p:tgtEl>
                                          <p:spTgt spid="10"/>
                                        </p:tgtEl>
                                      </p:cBhvr>
                                    </p:animEffect>
                                    <p:anim calcmode="lin" valueType="num">
                                      <p:cBhvr>
                                        <p:cTn id="33" dur="800" decel="100000" fill="hold"/>
                                        <p:tgtEl>
                                          <p:spTgt spid="10"/>
                                        </p:tgtEl>
                                        <p:attrNameLst>
                                          <p:attrName>style.rotation</p:attrName>
                                        </p:attrNameLst>
                                      </p:cBhvr>
                                      <p:tavLst>
                                        <p:tav tm="0">
                                          <p:val>
                                            <p:fltVal val="-90.000000"/>
                                          </p:val>
                                        </p:tav>
                                        <p:tav tm="100000">
                                          <p:val>
                                            <p:fltVal val="0.000000"/>
                                          </p:val>
                                        </p:tav>
                                      </p:tavLst>
                                    </p:anim>
                                    <p:anim calcmode="lin" valueType="num">
                                      <p:cBhvr>
                                        <p:cTn id="34" dur="800" decel="100000" fill="hold"/>
                                        <p:tgtEl>
                                          <p:spTgt spid="10"/>
                                        </p:tgtEl>
                                        <p:attrNameLst>
                                          <p:attrName>ppt_x</p:attrName>
                                        </p:attrNameLst>
                                      </p:cBhvr>
                                      <p:tavLst>
                                        <p:tav tm="0">
                                          <p:val>
                                            <p:strVal val="#ppt_x+0.4"/>
                                          </p:val>
                                        </p:tav>
                                        <p:tav tm="100000">
                                          <p:val>
                                            <p:strVal val="#ppt_x-0.05"/>
                                          </p:val>
                                        </p:tav>
                                      </p:tavLst>
                                    </p:anim>
                                    <p:anim calcmode="lin" valueType="num">
                                      <p:cBhvr>
                                        <p:cTn id="35" dur="800" decel="100000" fill="hold"/>
                                        <p:tgtEl>
                                          <p:spTgt spid="10"/>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5" name="文本框 14"/>
          <p:cNvSpPr txBox="1"/>
          <p:nvPr/>
        </p:nvSpPr>
        <p:spPr>
          <a:xfrm>
            <a:off x="1241806" y="340883"/>
            <a:ext cx="5253450" cy="521970"/>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800" b="1" kern="1200" cap="none" spc="0" normalizeH="0" baseline="0" noProof="0" dirty="0">
                <a:solidFill>
                  <a:srgbClr val="0070C0"/>
                </a:solidFill>
                <a:latin typeface="微软雅黑" panose="020B0503020204020204" pitchFamily="34" charset="-122"/>
                <a:ea typeface="微软雅黑" panose="020B0503020204020204" pitchFamily="34" charset="-122"/>
                <a:cs typeface="+mn-cs"/>
              </a:rPr>
              <a:t>科学统计三个“举措”</a:t>
            </a:r>
            <a:endParaRPr kumimoji="0" lang="zh-CN" altLang="en-US" sz="2800" b="1" kern="1200" cap="none" spc="0" normalizeH="0" baseline="0" noProof="0" dirty="0">
              <a:solidFill>
                <a:srgbClr val="0070C0"/>
              </a:solidFill>
              <a:latin typeface="微软雅黑" panose="020B0503020204020204" pitchFamily="34" charset="-122"/>
              <a:ea typeface="微软雅黑" panose="020B0503020204020204" pitchFamily="34" charset="-122"/>
              <a:cs typeface="+mn-cs"/>
            </a:endParaRPr>
          </a:p>
        </p:txBody>
      </p:sp>
      <p:sp>
        <p:nvSpPr>
          <p:cNvPr id="16" name="矩形 15"/>
          <p:cNvSpPr/>
          <p:nvPr/>
        </p:nvSpPr>
        <p:spPr>
          <a:xfrm>
            <a:off x="1050925" y="2619375"/>
            <a:ext cx="390525" cy="21717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mn-ea"/>
              <a:cs typeface="+mn-cs"/>
            </a:endParaRPr>
          </a:p>
        </p:txBody>
      </p:sp>
      <p:sp>
        <p:nvSpPr>
          <p:cNvPr id="17" name="矩形 16"/>
          <p:cNvSpPr/>
          <p:nvPr/>
        </p:nvSpPr>
        <p:spPr>
          <a:xfrm>
            <a:off x="1050925" y="1890713"/>
            <a:ext cx="10017125" cy="3773488"/>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mn-ea"/>
              <a:cs typeface="+mn-cs"/>
            </a:endParaRPr>
          </a:p>
        </p:txBody>
      </p:sp>
      <p:grpSp>
        <p:nvGrpSpPr>
          <p:cNvPr id="18" name="组合 17"/>
          <p:cNvGrpSpPr/>
          <p:nvPr/>
        </p:nvGrpSpPr>
        <p:grpSpPr>
          <a:xfrm>
            <a:off x="7207776" y="2662289"/>
            <a:ext cx="3860803" cy="2171599"/>
            <a:chOff x="5546725" y="2075260"/>
            <a:chExt cx="2895602" cy="1081088"/>
          </a:xfrm>
          <a:solidFill>
            <a:schemeClr val="accent1"/>
          </a:solidFill>
        </p:grpSpPr>
        <p:sp>
          <p:nvSpPr>
            <p:cNvPr id="19" name="矩形 18"/>
            <p:cNvSpPr/>
            <p:nvPr/>
          </p:nvSpPr>
          <p:spPr>
            <a:xfrm>
              <a:off x="5546726" y="2075260"/>
              <a:ext cx="568325" cy="10810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mn-ea"/>
                <a:cs typeface="+mn-cs"/>
              </a:endParaRPr>
            </a:p>
          </p:txBody>
        </p:sp>
        <p:sp>
          <p:nvSpPr>
            <p:cNvPr id="20" name="矩形 19"/>
            <p:cNvSpPr/>
            <p:nvPr/>
          </p:nvSpPr>
          <p:spPr>
            <a:xfrm>
              <a:off x="5546725" y="2075260"/>
              <a:ext cx="2895602" cy="10810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1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改进统计调查制度方法和生产方式</a:t>
              </a:r>
              <a:endParaRPr kumimoji="0" lang="en-US" altLang="zh-CN" sz="26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1" name="矩形 20"/>
          <p:cNvSpPr/>
          <p:nvPr/>
        </p:nvSpPr>
        <p:spPr>
          <a:xfrm>
            <a:off x="1533525" y="2801938"/>
            <a:ext cx="5640388" cy="1804988"/>
          </a:xfrm>
          <a:prstGeom prst="rect">
            <a:avLst/>
          </a:prstGeom>
        </p:spPr>
        <p:txBody>
          <a:bodyPr lIns="115380" tIns="59998" rIns="115380" bIns="59998" anchor="ctr"/>
          <a:lstStyle/>
          <a:p>
            <a:pPr marL="0" marR="0" lvl="0" indent="0" algn="just" defTabSz="914400" rtl="0" eaLnBrk="1" fontAlgn="auto" latinLnBrk="0" hangingPunct="1">
              <a:lnSpc>
                <a:spcPct val="140000"/>
              </a:lnSpc>
              <a:spcBef>
                <a:spcPts val="770"/>
              </a:spcBef>
              <a:spcAft>
                <a:spcPts val="0"/>
              </a:spcAft>
              <a:buClrTx/>
              <a:buSzTx/>
              <a:buFontTx/>
              <a:buNone/>
              <a:defRPr/>
            </a:pPr>
            <a:r>
              <a:rPr kumimoji="0" lang="zh-CN" altLang="en-US" sz="20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       县</a:t>
            </a:r>
            <a:r>
              <a:rPr kumimoji="0" lang="zh-CN" altLang="en-US" sz="20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级以上人民政府统计机构和有关部门应当加强统计规律研究，健全新兴产业等统计，完善经济、社会、科技、资源和环境统计，推进互联网、大数据、云计算等现代信息技术在统计工作中的应用，满足经济社会发展需要。</a:t>
            </a:r>
            <a:endParaRPr kumimoji="0" lang="zh-CN" altLang="en-US" sz="20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p:txBody>
      </p:sp>
      <p:sp>
        <p:nvSpPr>
          <p:cNvPr id="22" name="矩形 21"/>
          <p:cNvSpPr/>
          <p:nvPr/>
        </p:nvSpPr>
        <p:spPr>
          <a:xfrm>
            <a:off x="1246188" y="2039938"/>
            <a:ext cx="9626600" cy="552450"/>
          </a:xfrm>
          <a:prstGeom prst="rect">
            <a:avLst/>
          </a:prstGeom>
          <a:noFill/>
          <a:ln w="9525">
            <a:noFill/>
          </a:ln>
        </p:spPr>
        <p:txBody>
          <a:bodyPr lIns="117226" tIns="58613" rIns="117226" bIns="58613">
            <a:spAutoFit/>
          </a:bodyPr>
          <a:p>
            <a:pPr algn="just">
              <a:lnSpc>
                <a:spcPct val="130000"/>
              </a:lnSpc>
              <a:spcBef>
                <a:spcPts val="775"/>
              </a:spcBef>
              <a:spcAft>
                <a:spcPts val="775"/>
              </a:spcAft>
            </a:pPr>
            <a:r>
              <a:rPr lang="en-US" altLang="zh-CN" sz="2400" b="1">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实施条例</a:t>
            </a:r>
            <a:r>
              <a:rPr lang="en-US" altLang="zh-CN" sz="2400" b="1">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第</a:t>
            </a:r>
            <a:r>
              <a:rPr lang="en-US" altLang="zh-CN" sz="2400" b="1">
                <a:latin typeface="微软雅黑" panose="020B0503020204020204" pitchFamily="34" charset="-122"/>
                <a:ea typeface="微软雅黑" panose="020B0503020204020204" pitchFamily="34" charset="-122"/>
              </a:rPr>
              <a:t>3</a:t>
            </a:r>
            <a:r>
              <a:rPr lang="zh-CN" altLang="en-US" sz="2400" b="1" dirty="0">
                <a:latin typeface="微软雅黑" panose="020B0503020204020204" pitchFamily="34" charset="-122"/>
                <a:ea typeface="微软雅黑" panose="020B0503020204020204" pitchFamily="34" charset="-122"/>
              </a:rPr>
              <a:t>条规定</a:t>
            </a:r>
            <a:endParaRPr lang="en-US" altLang="zh-CN" sz="2400" b="1">
              <a:solidFill>
                <a:srgbClr val="A6A6A6"/>
              </a:solidFill>
              <a:latin typeface="微软雅黑" panose="020B0503020204020204" pitchFamily="34" charset="-122"/>
            </a:endParaRPr>
          </a:p>
        </p:txBody>
      </p:sp>
      <p:grpSp>
        <p:nvGrpSpPr>
          <p:cNvPr id="23" name="组合 22"/>
          <p:cNvGrpSpPr/>
          <p:nvPr/>
        </p:nvGrpSpPr>
        <p:grpSpPr>
          <a:xfrm>
            <a:off x="1689100" y="2555875"/>
            <a:ext cx="1252538" cy="114300"/>
            <a:chOff x="9306922" y="3016002"/>
            <a:chExt cx="1252780" cy="113577"/>
          </a:xfrm>
        </p:grpSpPr>
        <p:sp>
          <p:nvSpPr>
            <p:cNvPr id="24" name="矩形 23"/>
            <p:cNvSpPr/>
            <p:nvPr/>
          </p:nvSpPr>
          <p:spPr>
            <a:xfrm flipV="1">
              <a:off x="9306922" y="3016002"/>
              <a:ext cx="638991" cy="113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5" name="矩形 24"/>
            <p:cNvSpPr/>
            <p:nvPr/>
          </p:nvSpPr>
          <p:spPr>
            <a:xfrm flipV="1">
              <a:off x="9920711" y="3016002"/>
              <a:ext cx="638991" cy="1135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par>
                                <p:cTn id="12" presetID="22" presetClass="entr" presetSubtype="2" fill="hold"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right)">
                                      <p:cBhvr>
                                        <p:cTn id="14" dur="500"/>
                                        <p:tgtEl>
                                          <p:spTgt spid="18"/>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2"/>
                                        </p:tgtEl>
                                        <p:attrNameLst>
                                          <p:attrName>ppt_y</p:attrName>
                                        </p:attrNameLst>
                                      </p:cBhvr>
                                      <p:tavLst>
                                        <p:tav tm="0">
                                          <p:val>
                                            <p:strVal val="#ppt_y"/>
                                          </p:val>
                                        </p:tav>
                                        <p:tav tm="100000">
                                          <p:val>
                                            <p:strVal val="#ppt_y"/>
                                          </p:val>
                                        </p:tav>
                                      </p:tavLst>
                                    </p:anim>
                                    <p:anim calcmode="lin" valueType="num">
                                      <p:cBhvr>
                                        <p:cTn id="20"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2"/>
                                        </p:tgtEl>
                                      </p:cBhvr>
                                    </p:animEffect>
                                  </p:childTnLst>
                                </p:cTn>
                              </p:par>
                              <p:par>
                                <p:cTn id="23" presetID="30"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800" decel="100000"/>
                                        <p:tgtEl>
                                          <p:spTgt spid="21"/>
                                        </p:tgtEl>
                                      </p:cBhvr>
                                    </p:animEffect>
                                    <p:anim calcmode="lin" valueType="num">
                                      <p:cBhvr>
                                        <p:cTn id="26" dur="800" decel="100000" fill="hold"/>
                                        <p:tgtEl>
                                          <p:spTgt spid="21"/>
                                        </p:tgtEl>
                                        <p:attrNameLst>
                                          <p:attrName>style.rotation</p:attrName>
                                        </p:attrNameLst>
                                      </p:cBhvr>
                                      <p:tavLst>
                                        <p:tav tm="0">
                                          <p:val>
                                            <p:fltVal val="-90.000000"/>
                                          </p:val>
                                        </p:tav>
                                        <p:tav tm="100000">
                                          <p:val>
                                            <p:fltVal val="0.000000"/>
                                          </p:val>
                                        </p:tav>
                                      </p:tavLst>
                                    </p:anim>
                                    <p:anim calcmode="lin" valueType="num">
                                      <p:cBhvr>
                                        <p:cTn id="27" dur="800" decel="100000" fill="hold"/>
                                        <p:tgtEl>
                                          <p:spTgt spid="21"/>
                                        </p:tgtEl>
                                        <p:attrNameLst>
                                          <p:attrName>ppt_x</p:attrName>
                                        </p:attrNameLst>
                                      </p:cBhvr>
                                      <p:tavLst>
                                        <p:tav tm="0">
                                          <p:val>
                                            <p:strVal val="#ppt_x+0.4"/>
                                          </p:val>
                                        </p:tav>
                                        <p:tav tm="100000">
                                          <p:val>
                                            <p:strVal val="#ppt_x-0.05"/>
                                          </p:val>
                                        </p:tav>
                                      </p:tavLst>
                                    </p:anim>
                                    <p:anim calcmode="lin" valueType="num">
                                      <p:cBhvr>
                                        <p:cTn id="28" dur="800" decel="100000" fill="hold"/>
                                        <p:tgtEl>
                                          <p:spTgt spid="21"/>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21"/>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21"/>
                                        </p:tgtEl>
                                        <p:attrNameLst>
                                          <p:attrName>ppt_y</p:attrName>
                                        </p:attrNameLst>
                                      </p:cBhvr>
                                      <p:tavLst>
                                        <p:tav tm="0">
                                          <p:val>
                                            <p:strVal val="#ppt_y+0.1"/>
                                          </p:val>
                                        </p:tav>
                                        <p:tav tm="100000">
                                          <p:val>
                                            <p:strVal val="#ppt_y"/>
                                          </p:val>
                                        </p:tav>
                                      </p:tavLst>
                                    </p:anim>
                                  </p:childTnLst>
                                </p:cTn>
                              </p:par>
                            </p:childTnLst>
                          </p:cTn>
                        </p:par>
                        <p:par>
                          <p:cTn id="31" fill="hold">
                            <p:stCondLst>
                              <p:cond delay="2000"/>
                            </p:stCondLst>
                            <p:childTnLst>
                              <p:par>
                                <p:cTn id="32" presetID="49" presetClass="entr" presetSubtype="0" decel="100000" fill="hold"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250" fill="hold"/>
                                        <p:tgtEl>
                                          <p:spTgt spid="23"/>
                                        </p:tgtEl>
                                        <p:attrNameLst>
                                          <p:attrName>ppt_w</p:attrName>
                                        </p:attrNameLst>
                                      </p:cBhvr>
                                      <p:tavLst>
                                        <p:tav tm="0">
                                          <p:val>
                                            <p:fltVal val="0.000000"/>
                                          </p:val>
                                        </p:tav>
                                        <p:tav tm="100000">
                                          <p:val>
                                            <p:strVal val="#ppt_w"/>
                                          </p:val>
                                        </p:tav>
                                      </p:tavLst>
                                    </p:anim>
                                    <p:anim calcmode="lin" valueType="num">
                                      <p:cBhvr>
                                        <p:cTn id="35" dur="250" fill="hold"/>
                                        <p:tgtEl>
                                          <p:spTgt spid="23"/>
                                        </p:tgtEl>
                                        <p:attrNameLst>
                                          <p:attrName>ppt_h</p:attrName>
                                        </p:attrNameLst>
                                      </p:cBhvr>
                                      <p:tavLst>
                                        <p:tav tm="0">
                                          <p:val>
                                            <p:fltVal val="0.000000"/>
                                          </p:val>
                                        </p:tav>
                                        <p:tav tm="100000">
                                          <p:val>
                                            <p:strVal val="#ppt_h"/>
                                          </p:val>
                                        </p:tav>
                                      </p:tavLst>
                                    </p:anim>
                                    <p:anim calcmode="lin" valueType="num">
                                      <p:cBhvr>
                                        <p:cTn id="36" dur="250" fill="hold"/>
                                        <p:tgtEl>
                                          <p:spTgt spid="23"/>
                                        </p:tgtEl>
                                        <p:attrNameLst>
                                          <p:attrName>style.rotation</p:attrName>
                                        </p:attrNameLst>
                                      </p:cBhvr>
                                      <p:tavLst>
                                        <p:tav tm="0">
                                          <p:val>
                                            <p:fltVal val="360.000000"/>
                                          </p:val>
                                        </p:tav>
                                        <p:tav tm="100000">
                                          <p:val>
                                            <p:fltVal val="0.000000"/>
                                          </p:val>
                                        </p:tav>
                                      </p:tavLst>
                                    </p:anim>
                                    <p:animEffect transition="in" filter="fade">
                                      <p:cBhvr>
                                        <p:cTn id="37" dur="2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1"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5" name="文本框 14"/>
          <p:cNvSpPr txBox="1"/>
          <p:nvPr/>
        </p:nvSpPr>
        <p:spPr>
          <a:xfrm>
            <a:off x="1241806" y="340883"/>
            <a:ext cx="5253450" cy="521970"/>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800" b="1" kern="1200" cap="none" spc="0" normalizeH="0" baseline="0" noProof="0" dirty="0">
                <a:solidFill>
                  <a:srgbClr val="0070C0"/>
                </a:solidFill>
                <a:latin typeface="微软雅黑" panose="020B0503020204020204" pitchFamily="34" charset="-122"/>
                <a:ea typeface="微软雅黑" panose="020B0503020204020204" pitchFamily="34" charset="-122"/>
                <a:cs typeface="+mn-cs"/>
              </a:rPr>
              <a:t>科学统计三个“举措”</a:t>
            </a:r>
            <a:endParaRPr kumimoji="0" lang="zh-CN" altLang="en-US" sz="2800" b="1" kern="1200" cap="none" spc="0" normalizeH="0" baseline="0" noProof="0" dirty="0">
              <a:solidFill>
                <a:srgbClr val="0070C0"/>
              </a:solidFill>
              <a:latin typeface="微软雅黑" panose="020B0503020204020204" pitchFamily="34" charset="-122"/>
              <a:ea typeface="微软雅黑" panose="020B0503020204020204" pitchFamily="34" charset="-122"/>
              <a:cs typeface="+mn-cs"/>
            </a:endParaRPr>
          </a:p>
        </p:txBody>
      </p:sp>
      <p:sp>
        <p:nvSpPr>
          <p:cNvPr id="10" name="矩形 9"/>
          <p:cNvSpPr/>
          <p:nvPr/>
        </p:nvSpPr>
        <p:spPr>
          <a:xfrm>
            <a:off x="1095375" y="2592388"/>
            <a:ext cx="390525" cy="21717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mn-ea"/>
              <a:cs typeface="+mn-cs"/>
            </a:endParaRPr>
          </a:p>
        </p:txBody>
      </p:sp>
      <p:sp>
        <p:nvSpPr>
          <p:cNvPr id="11" name="矩形 10"/>
          <p:cNvSpPr/>
          <p:nvPr/>
        </p:nvSpPr>
        <p:spPr>
          <a:xfrm>
            <a:off x="1095375" y="2027238"/>
            <a:ext cx="10017125" cy="3773488"/>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mn-ea"/>
              <a:cs typeface="+mn-cs"/>
            </a:endParaRPr>
          </a:p>
        </p:txBody>
      </p:sp>
      <p:grpSp>
        <p:nvGrpSpPr>
          <p:cNvPr id="12" name="组合 11"/>
          <p:cNvGrpSpPr/>
          <p:nvPr/>
        </p:nvGrpSpPr>
        <p:grpSpPr>
          <a:xfrm>
            <a:off x="7251974" y="2592903"/>
            <a:ext cx="3860803" cy="2171599"/>
            <a:chOff x="5546725" y="2075260"/>
            <a:chExt cx="2895602" cy="1081088"/>
          </a:xfrm>
          <a:solidFill>
            <a:schemeClr val="accent1"/>
          </a:solidFill>
        </p:grpSpPr>
        <p:sp>
          <p:nvSpPr>
            <p:cNvPr id="13" name="矩形 12"/>
            <p:cNvSpPr/>
            <p:nvPr/>
          </p:nvSpPr>
          <p:spPr>
            <a:xfrm>
              <a:off x="5546726" y="2075260"/>
              <a:ext cx="568325" cy="10810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mn-ea"/>
                <a:cs typeface="+mn-cs"/>
              </a:endParaRPr>
            </a:p>
          </p:txBody>
        </p:sp>
        <p:sp>
          <p:nvSpPr>
            <p:cNvPr id="14" name="矩形 13"/>
            <p:cNvSpPr/>
            <p:nvPr/>
          </p:nvSpPr>
          <p:spPr>
            <a:xfrm>
              <a:off x="5546725" y="2075260"/>
              <a:ext cx="2895602" cy="10810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1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增强统计调查设计的科学性、规范性</a:t>
              </a:r>
              <a:endParaRPr kumimoji="0" lang="en-US" altLang="zh-CN" sz="26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3" name="矩形 22"/>
          <p:cNvSpPr/>
          <p:nvPr/>
        </p:nvSpPr>
        <p:spPr>
          <a:xfrm>
            <a:off x="1611313" y="3168650"/>
            <a:ext cx="5640388" cy="1498600"/>
          </a:xfrm>
          <a:prstGeom prst="rect">
            <a:avLst/>
          </a:prstGeom>
        </p:spPr>
        <p:txBody>
          <a:bodyPr lIns="115380" tIns="59998" rIns="115380" bIns="59998" anchor="ctr"/>
          <a:lstStyle/>
          <a:p>
            <a:pPr marL="0" marR="0" lvl="0" indent="0" algn="just" defTabSz="914400" rtl="0" eaLnBrk="1" fontAlgn="auto" latinLnBrk="0" hangingPunct="1">
              <a:lnSpc>
                <a:spcPct val="140000"/>
              </a:lnSpc>
              <a:spcBef>
                <a:spcPts val="770"/>
              </a:spcBef>
              <a:spcAft>
                <a:spcPts val="0"/>
              </a:spcAft>
              <a:buClrTx/>
              <a:buSzTx/>
              <a:buFontTx/>
              <a:buNone/>
              <a:defRPr/>
            </a:pPr>
            <a:r>
              <a:rPr kumimoji="0" lang="zh-CN" altLang="en-US" sz="20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      统计</a:t>
            </a:r>
            <a:r>
              <a:rPr kumimoji="0" lang="zh-CN" altLang="en-US" sz="20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调查项目的制定机关应当就项目的必要性、可行性、科学性进行论证，征求有关地方、部门、统计调查对象和专家的意见，并由制定机关按照会议制度集体讨论决定。</a:t>
            </a:r>
            <a:endParaRPr kumimoji="0" lang="zh-CN" altLang="en-US" sz="20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1485900" y="2132013"/>
            <a:ext cx="9626600" cy="552450"/>
          </a:xfrm>
          <a:prstGeom prst="rect">
            <a:avLst/>
          </a:prstGeom>
          <a:noFill/>
          <a:ln w="9525">
            <a:noFill/>
          </a:ln>
        </p:spPr>
        <p:txBody>
          <a:bodyPr lIns="117226" tIns="58613" rIns="117226" bIns="58613">
            <a:spAutoFit/>
          </a:bodyPr>
          <a:p>
            <a:pPr algn="just">
              <a:lnSpc>
                <a:spcPct val="130000"/>
              </a:lnSpc>
              <a:spcBef>
                <a:spcPts val="775"/>
              </a:spcBef>
              <a:spcAft>
                <a:spcPts val="775"/>
              </a:spcAft>
            </a:pPr>
            <a:r>
              <a:rPr lang="en-US" altLang="zh-CN" sz="2400" b="1">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实施条例</a:t>
            </a:r>
            <a:r>
              <a:rPr lang="en-US" altLang="zh-CN" sz="2400" b="1">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第</a:t>
            </a:r>
            <a:r>
              <a:rPr lang="en-US" altLang="zh-CN" sz="2400" b="1">
                <a:latin typeface="微软雅黑" panose="020B0503020204020204" pitchFamily="34" charset="-122"/>
                <a:ea typeface="微软雅黑" panose="020B0503020204020204" pitchFamily="34" charset="-122"/>
              </a:rPr>
              <a:t>7</a:t>
            </a:r>
            <a:r>
              <a:rPr lang="zh-CN" altLang="en-US" sz="2400" b="1" dirty="0">
                <a:latin typeface="微软雅黑" panose="020B0503020204020204" pitchFamily="34" charset="-122"/>
                <a:ea typeface="微软雅黑" panose="020B0503020204020204" pitchFamily="34" charset="-122"/>
              </a:rPr>
              <a:t>条规定</a:t>
            </a:r>
            <a:endParaRPr lang="en-US" altLang="zh-CN" sz="2400" b="1">
              <a:solidFill>
                <a:srgbClr val="A6A6A6"/>
              </a:solidFill>
              <a:latin typeface="微软雅黑" panose="020B0503020204020204" pitchFamily="34" charset="-122"/>
            </a:endParaRPr>
          </a:p>
        </p:txBody>
      </p:sp>
      <p:grpSp>
        <p:nvGrpSpPr>
          <p:cNvPr id="25" name="组合 24"/>
          <p:cNvGrpSpPr/>
          <p:nvPr/>
        </p:nvGrpSpPr>
        <p:grpSpPr>
          <a:xfrm>
            <a:off x="1784350" y="2755900"/>
            <a:ext cx="1254125" cy="114300"/>
            <a:chOff x="9306922" y="3016002"/>
            <a:chExt cx="1252780" cy="113577"/>
          </a:xfrm>
        </p:grpSpPr>
        <p:sp>
          <p:nvSpPr>
            <p:cNvPr id="26" name="矩形 25"/>
            <p:cNvSpPr/>
            <p:nvPr/>
          </p:nvSpPr>
          <p:spPr>
            <a:xfrm flipV="1">
              <a:off x="9306922" y="3016002"/>
              <a:ext cx="638991" cy="113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矩形 26"/>
            <p:cNvSpPr/>
            <p:nvPr/>
          </p:nvSpPr>
          <p:spPr>
            <a:xfrm flipV="1">
              <a:off x="9920711" y="3016002"/>
              <a:ext cx="638991" cy="1135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par>
                                <p:cTn id="12" presetID="22" presetClass="entr" presetSubtype="2"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right)">
                                      <p:cBhvr>
                                        <p:cTn id="14" dur="500"/>
                                        <p:tgtEl>
                                          <p:spTgt spid="12"/>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4"/>
                                        </p:tgtEl>
                                        <p:attrNameLst>
                                          <p:attrName>style.visibility</p:attrName>
                                        </p:attrNameLst>
                                      </p:cBhvr>
                                      <p:to>
                                        <p:strVal val="visible"/>
                                      </p:to>
                                    </p:set>
                                    <p:anim calcmode="lin" valueType="num">
                                      <p:cBhvr>
                                        <p:cTn id="18"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4"/>
                                        </p:tgtEl>
                                        <p:attrNameLst>
                                          <p:attrName>ppt_y</p:attrName>
                                        </p:attrNameLst>
                                      </p:cBhvr>
                                      <p:tavLst>
                                        <p:tav tm="0">
                                          <p:val>
                                            <p:strVal val="#ppt_y"/>
                                          </p:val>
                                        </p:tav>
                                        <p:tav tm="100000">
                                          <p:val>
                                            <p:strVal val="#ppt_y"/>
                                          </p:val>
                                        </p:tav>
                                      </p:tavLst>
                                    </p:anim>
                                    <p:anim calcmode="lin" valueType="num">
                                      <p:cBhvr>
                                        <p:cTn id="20"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4"/>
                                        </p:tgtEl>
                                      </p:cBhvr>
                                    </p:animEffect>
                                  </p:childTnLst>
                                </p:cTn>
                              </p:par>
                              <p:par>
                                <p:cTn id="23" presetID="30"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800" decel="100000"/>
                                        <p:tgtEl>
                                          <p:spTgt spid="23"/>
                                        </p:tgtEl>
                                      </p:cBhvr>
                                    </p:animEffect>
                                    <p:anim calcmode="lin" valueType="num">
                                      <p:cBhvr>
                                        <p:cTn id="26" dur="800" decel="100000" fill="hold"/>
                                        <p:tgtEl>
                                          <p:spTgt spid="23"/>
                                        </p:tgtEl>
                                        <p:attrNameLst>
                                          <p:attrName>style.rotation</p:attrName>
                                        </p:attrNameLst>
                                      </p:cBhvr>
                                      <p:tavLst>
                                        <p:tav tm="0">
                                          <p:val>
                                            <p:fltVal val="-90.000000"/>
                                          </p:val>
                                        </p:tav>
                                        <p:tav tm="100000">
                                          <p:val>
                                            <p:fltVal val="0.000000"/>
                                          </p:val>
                                        </p:tav>
                                      </p:tavLst>
                                    </p:anim>
                                    <p:anim calcmode="lin" valueType="num">
                                      <p:cBhvr>
                                        <p:cTn id="27" dur="800" decel="100000" fill="hold"/>
                                        <p:tgtEl>
                                          <p:spTgt spid="23"/>
                                        </p:tgtEl>
                                        <p:attrNameLst>
                                          <p:attrName>ppt_x</p:attrName>
                                        </p:attrNameLst>
                                      </p:cBhvr>
                                      <p:tavLst>
                                        <p:tav tm="0">
                                          <p:val>
                                            <p:strVal val="#ppt_x+0.4"/>
                                          </p:val>
                                        </p:tav>
                                        <p:tav tm="100000">
                                          <p:val>
                                            <p:strVal val="#ppt_x-0.05"/>
                                          </p:val>
                                        </p:tav>
                                      </p:tavLst>
                                    </p:anim>
                                    <p:anim calcmode="lin" valueType="num">
                                      <p:cBhvr>
                                        <p:cTn id="28" dur="800" decel="100000" fill="hold"/>
                                        <p:tgtEl>
                                          <p:spTgt spid="23"/>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23"/>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23"/>
                                        </p:tgtEl>
                                        <p:attrNameLst>
                                          <p:attrName>ppt_y</p:attrName>
                                        </p:attrNameLst>
                                      </p:cBhvr>
                                      <p:tavLst>
                                        <p:tav tm="0">
                                          <p:val>
                                            <p:strVal val="#ppt_y+0.1"/>
                                          </p:val>
                                        </p:tav>
                                        <p:tav tm="100000">
                                          <p:val>
                                            <p:strVal val="#ppt_y"/>
                                          </p:val>
                                        </p:tav>
                                      </p:tavLst>
                                    </p:anim>
                                  </p:childTnLst>
                                </p:cTn>
                              </p:par>
                            </p:childTnLst>
                          </p:cTn>
                        </p:par>
                        <p:par>
                          <p:cTn id="31" fill="hold">
                            <p:stCondLst>
                              <p:cond delay="2000"/>
                            </p:stCondLst>
                            <p:childTnLst>
                              <p:par>
                                <p:cTn id="32" presetID="49" presetClass="entr" presetSubtype="0" decel="100000" fill="hold"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250" fill="hold"/>
                                        <p:tgtEl>
                                          <p:spTgt spid="25"/>
                                        </p:tgtEl>
                                        <p:attrNameLst>
                                          <p:attrName>ppt_w</p:attrName>
                                        </p:attrNameLst>
                                      </p:cBhvr>
                                      <p:tavLst>
                                        <p:tav tm="0">
                                          <p:val>
                                            <p:fltVal val="0.000000"/>
                                          </p:val>
                                        </p:tav>
                                        <p:tav tm="100000">
                                          <p:val>
                                            <p:strVal val="#ppt_w"/>
                                          </p:val>
                                        </p:tav>
                                      </p:tavLst>
                                    </p:anim>
                                    <p:anim calcmode="lin" valueType="num">
                                      <p:cBhvr>
                                        <p:cTn id="35" dur="250" fill="hold"/>
                                        <p:tgtEl>
                                          <p:spTgt spid="25"/>
                                        </p:tgtEl>
                                        <p:attrNameLst>
                                          <p:attrName>ppt_h</p:attrName>
                                        </p:attrNameLst>
                                      </p:cBhvr>
                                      <p:tavLst>
                                        <p:tav tm="0">
                                          <p:val>
                                            <p:fltVal val="0.000000"/>
                                          </p:val>
                                        </p:tav>
                                        <p:tav tm="100000">
                                          <p:val>
                                            <p:strVal val="#ppt_h"/>
                                          </p:val>
                                        </p:tav>
                                      </p:tavLst>
                                    </p:anim>
                                    <p:anim calcmode="lin" valueType="num">
                                      <p:cBhvr>
                                        <p:cTn id="36" dur="250" fill="hold"/>
                                        <p:tgtEl>
                                          <p:spTgt spid="25"/>
                                        </p:tgtEl>
                                        <p:attrNameLst>
                                          <p:attrName>style.rotation</p:attrName>
                                        </p:attrNameLst>
                                      </p:cBhvr>
                                      <p:tavLst>
                                        <p:tav tm="0">
                                          <p:val>
                                            <p:fltVal val="360.000000"/>
                                          </p:val>
                                        </p:tav>
                                        <p:tav tm="100000">
                                          <p:val>
                                            <p:fltVal val="0.000000"/>
                                          </p:val>
                                        </p:tav>
                                      </p:tavLst>
                                    </p:anim>
                                    <p:animEffect transition="in" filter="fade">
                                      <p:cBhvr>
                                        <p:cTn id="37" dur="2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8" name="矩形 10"/>
          <p:cNvSpPr>
            <a:spLocks noChangeAspect="1"/>
          </p:cNvSpPr>
          <p:nvPr/>
        </p:nvSpPr>
        <p:spPr>
          <a:xfrm>
            <a:off x="4821709" y="1129480"/>
            <a:ext cx="1940540" cy="2113804"/>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lumMod val="85000"/>
            </a:schemeClr>
          </a:solidFill>
          <a:ln>
            <a:noFill/>
          </a:ln>
          <a:effectLst>
            <a:innerShdw blurRad="1524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Impact" panose="020B0806030902050204" pitchFamily="34" charset="0"/>
              <a:ea typeface="+mn-ea"/>
              <a:cs typeface="+mn-cs"/>
            </a:endParaRPr>
          </a:p>
        </p:txBody>
      </p:sp>
      <p:grpSp>
        <p:nvGrpSpPr>
          <p:cNvPr id="29" name="组合 28"/>
          <p:cNvGrpSpPr/>
          <p:nvPr/>
        </p:nvGrpSpPr>
        <p:grpSpPr>
          <a:xfrm>
            <a:off x="4751388" y="3833813"/>
            <a:ext cx="3171825" cy="1243012"/>
            <a:chOff x="898937" y="1740306"/>
            <a:chExt cx="1085881" cy="932049"/>
          </a:xfrm>
        </p:grpSpPr>
        <p:sp>
          <p:nvSpPr>
            <p:cNvPr id="31748" name="TextBox 4"/>
            <p:cNvSpPr txBox="1"/>
            <p:nvPr/>
          </p:nvSpPr>
          <p:spPr>
            <a:xfrm>
              <a:off x="910655" y="1740306"/>
              <a:ext cx="1062445" cy="692497"/>
            </a:xfrm>
            <a:prstGeom prst="rect">
              <a:avLst/>
            </a:prstGeom>
            <a:noFill/>
            <a:ln w="9525">
              <a:noFill/>
            </a:ln>
          </p:spPr>
          <p:txBody>
            <a:bodyPr lIns="0" rIns="0">
              <a:spAutoFit/>
            </a:bodyPr>
            <a:p>
              <a:pPr algn="ctr"/>
              <a:r>
                <a:rPr lang="zh-CN" altLang="en-US" sz="5400" b="1" dirty="0">
                  <a:solidFill>
                    <a:srgbClr val="404040"/>
                  </a:solidFill>
                  <a:latin typeface="微软雅黑" panose="020B0503020204020204" pitchFamily="34" charset="-122"/>
                  <a:ea typeface="微软雅黑" panose="020B0503020204020204" pitchFamily="34" charset="-122"/>
                </a:rPr>
                <a:t>独立统计</a:t>
              </a:r>
              <a:endParaRPr lang="zh-CN" altLang="en-US" sz="5400" b="1" dirty="0">
                <a:solidFill>
                  <a:srgbClr val="404040"/>
                </a:solidFill>
                <a:latin typeface="微软雅黑" panose="020B0503020204020204" pitchFamily="34" charset="-122"/>
                <a:ea typeface="微软雅黑" panose="020B0503020204020204" pitchFamily="34" charset="-122"/>
              </a:endParaRPr>
            </a:p>
          </p:txBody>
        </p:sp>
        <p:sp>
          <p:nvSpPr>
            <p:cNvPr id="31749" name="TextBox 5"/>
            <p:cNvSpPr txBox="1"/>
            <p:nvPr/>
          </p:nvSpPr>
          <p:spPr>
            <a:xfrm>
              <a:off x="898937" y="2418440"/>
              <a:ext cx="1085881" cy="253915"/>
            </a:xfrm>
            <a:prstGeom prst="rect">
              <a:avLst/>
            </a:prstGeom>
            <a:noFill/>
            <a:ln w="9525">
              <a:noFill/>
            </a:ln>
          </p:spPr>
          <p:txBody>
            <a:bodyPr>
              <a:spAutoFit/>
            </a:bodyPr>
            <a:p>
              <a:pPr algn="ctr"/>
              <a:endParaRPr lang="zh-CN" altLang="en-US" sz="1600" b="1" dirty="0">
                <a:solidFill>
                  <a:schemeClr val="accent1"/>
                </a:solidFill>
                <a:latin typeface="Calibri" panose="020F0502020204030204" pitchFamily="34" charset="0"/>
              </a:endParaRPr>
            </a:p>
          </p:txBody>
        </p:sp>
      </p:grpSp>
      <p:sp>
        <p:nvSpPr>
          <p:cNvPr id="32" name="椭圆 31"/>
          <p:cNvSpPr/>
          <p:nvPr/>
        </p:nvSpPr>
        <p:spPr>
          <a:xfrm>
            <a:off x="8368451" y="5477629"/>
            <a:ext cx="1508787" cy="1508787"/>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3" name="椭圆 32"/>
          <p:cNvSpPr/>
          <p:nvPr/>
        </p:nvSpPr>
        <p:spPr>
          <a:xfrm>
            <a:off x="11248772" y="5124788"/>
            <a:ext cx="1508787" cy="1508787"/>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4" name="椭圆 33"/>
          <p:cNvSpPr/>
          <p:nvPr/>
        </p:nvSpPr>
        <p:spPr>
          <a:xfrm>
            <a:off x="2596612" y="6288117"/>
            <a:ext cx="1508787" cy="1508787"/>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5" name="椭圆 34"/>
          <p:cNvSpPr>
            <a:spLocks noChangeAspect="1"/>
          </p:cNvSpPr>
          <p:nvPr/>
        </p:nvSpPr>
        <p:spPr>
          <a:xfrm>
            <a:off x="6337217" y="6143097"/>
            <a:ext cx="768000" cy="768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6" name="椭圆 35"/>
          <p:cNvSpPr>
            <a:spLocks noChangeAspect="1"/>
          </p:cNvSpPr>
          <p:nvPr/>
        </p:nvSpPr>
        <p:spPr>
          <a:xfrm>
            <a:off x="10337800" y="6288088"/>
            <a:ext cx="863600" cy="86360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7" name="椭圆 36"/>
          <p:cNvSpPr>
            <a:spLocks noChangeAspect="1"/>
          </p:cNvSpPr>
          <p:nvPr/>
        </p:nvSpPr>
        <p:spPr>
          <a:xfrm>
            <a:off x="7216775" y="6521450"/>
            <a:ext cx="1150938" cy="1152525"/>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8" name="椭圆 37"/>
          <p:cNvSpPr>
            <a:spLocks noChangeAspect="1"/>
          </p:cNvSpPr>
          <p:nvPr/>
        </p:nvSpPr>
        <p:spPr>
          <a:xfrm>
            <a:off x="4213856" y="5770287"/>
            <a:ext cx="672000" cy="672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9" name="椭圆 38"/>
          <p:cNvSpPr>
            <a:spLocks noChangeAspect="1"/>
          </p:cNvSpPr>
          <p:nvPr/>
        </p:nvSpPr>
        <p:spPr>
          <a:xfrm>
            <a:off x="1679575" y="6142038"/>
            <a:ext cx="671513" cy="67310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0" name="椭圆 39"/>
          <p:cNvSpPr>
            <a:spLocks noChangeAspect="1"/>
          </p:cNvSpPr>
          <p:nvPr/>
        </p:nvSpPr>
        <p:spPr>
          <a:xfrm>
            <a:off x="1007507" y="6706511"/>
            <a:ext cx="672000" cy="672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1" name="椭圆 40"/>
          <p:cNvSpPr>
            <a:spLocks noChangeAspect="1"/>
          </p:cNvSpPr>
          <p:nvPr/>
        </p:nvSpPr>
        <p:spPr>
          <a:xfrm>
            <a:off x="335360" y="6521842"/>
            <a:ext cx="432000" cy="432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2" name="椭圆 41"/>
          <p:cNvSpPr>
            <a:spLocks noChangeAspect="1"/>
          </p:cNvSpPr>
          <p:nvPr/>
        </p:nvSpPr>
        <p:spPr>
          <a:xfrm>
            <a:off x="5237163" y="6016625"/>
            <a:ext cx="334963" cy="33655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3" name="椭圆 42"/>
          <p:cNvSpPr>
            <a:spLocks noChangeAspect="1"/>
          </p:cNvSpPr>
          <p:nvPr/>
        </p:nvSpPr>
        <p:spPr>
          <a:xfrm>
            <a:off x="5842764" y="5711182"/>
            <a:ext cx="336000" cy="336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952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grpSp>
        <p:nvGrpSpPr>
          <p:cNvPr id="44" name="组合 43"/>
          <p:cNvGrpSpPr/>
          <p:nvPr/>
        </p:nvGrpSpPr>
        <p:grpSpPr>
          <a:xfrm>
            <a:off x="5548313" y="973138"/>
            <a:ext cx="2236787" cy="2438400"/>
            <a:chOff x="4161788" y="-1676722"/>
            <a:chExt cx="1677546" cy="1828848"/>
          </a:xfrm>
        </p:grpSpPr>
        <p:sp>
          <p:nvSpPr>
            <p:cNvPr id="45" name="矩形 10"/>
            <p:cNvSpPr>
              <a:spLocks noChangeAspect="1"/>
            </p:cNvSpPr>
            <p:nvPr/>
          </p:nvSpPr>
          <p:spPr>
            <a:xfrm>
              <a:off x="4161788" y="-1676722"/>
              <a:ext cx="1677546" cy="1828848"/>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6" name="KSO_Shape"/>
            <p:cNvSpPr>
              <a:spLocks noChangeAspect="1"/>
            </p:cNvSpPr>
            <p:nvPr/>
          </p:nvSpPr>
          <p:spPr bwMode="auto">
            <a:xfrm>
              <a:off x="4701881" y="-1104298"/>
              <a:ext cx="597360" cy="684000"/>
            </a:xfrm>
            <a:custGeom>
              <a:avLst/>
              <a:gdLst>
                <a:gd name="T0" fmla="*/ 999865 w 1909763"/>
                <a:gd name="T1" fmla="*/ 1903618 h 2187575"/>
                <a:gd name="T2" fmla="*/ 897202 w 1909763"/>
                <a:gd name="T3" fmla="*/ 1854541 h 2187575"/>
                <a:gd name="T4" fmla="*/ 716440 w 1909763"/>
                <a:gd name="T5" fmla="*/ 1869057 h 2187575"/>
                <a:gd name="T6" fmla="*/ 589485 w 1909763"/>
                <a:gd name="T7" fmla="*/ 1888411 h 2187575"/>
                <a:gd name="T8" fmla="*/ 1505697 w 1909763"/>
                <a:gd name="T9" fmla="*/ 1655471 h 2187575"/>
                <a:gd name="T10" fmla="*/ 1402952 w 1909763"/>
                <a:gd name="T11" fmla="*/ 1639573 h 2187575"/>
                <a:gd name="T12" fmla="*/ 1242644 w 1909763"/>
                <a:gd name="T13" fmla="*/ 1639918 h 2187575"/>
                <a:gd name="T14" fmla="*/ 1139210 w 1909763"/>
                <a:gd name="T15" fmla="*/ 1657199 h 2187575"/>
                <a:gd name="T16" fmla="*/ 515499 w 1909763"/>
                <a:gd name="T17" fmla="*/ 1651324 h 2187575"/>
                <a:gd name="T18" fmla="*/ 413726 w 1909763"/>
                <a:gd name="T19" fmla="*/ 1637845 h 2187575"/>
                <a:gd name="T20" fmla="*/ 266853 w 1909763"/>
                <a:gd name="T21" fmla="*/ 1638881 h 2187575"/>
                <a:gd name="T22" fmla="*/ 152508 w 1909763"/>
                <a:gd name="T23" fmla="*/ 1660655 h 2187575"/>
                <a:gd name="T24" fmla="*/ 1601723 w 1909763"/>
                <a:gd name="T25" fmla="*/ 1180293 h 2187575"/>
                <a:gd name="T26" fmla="*/ 1561097 w 1909763"/>
                <a:gd name="T27" fmla="*/ 1156565 h 2187575"/>
                <a:gd name="T28" fmla="*/ 1556930 w 1909763"/>
                <a:gd name="T29" fmla="*/ 1130430 h 2187575"/>
                <a:gd name="T30" fmla="*/ 100471 w 1909763"/>
                <a:gd name="T31" fmla="*/ 1163993 h 2187575"/>
                <a:gd name="T32" fmla="*/ 65322 w 1909763"/>
                <a:gd name="T33" fmla="*/ 1187495 h 2187575"/>
                <a:gd name="T34" fmla="*/ 828565 w 1909763"/>
                <a:gd name="T35" fmla="*/ 832666 h 2187575"/>
                <a:gd name="T36" fmla="*/ 1118067 w 1909763"/>
                <a:gd name="T37" fmla="*/ 718585 h 2187575"/>
                <a:gd name="T38" fmla="*/ 353456 w 1909763"/>
                <a:gd name="T39" fmla="*/ 650399 h 2187575"/>
                <a:gd name="T40" fmla="*/ 486477 w 1909763"/>
                <a:gd name="T41" fmla="*/ 1070518 h 2187575"/>
                <a:gd name="T42" fmla="*/ 276062 w 1909763"/>
                <a:gd name="T43" fmla="*/ 1558701 h 2187575"/>
                <a:gd name="T44" fmla="*/ 98470 w 1909763"/>
                <a:gd name="T45" fmla="*/ 718807 h 2187575"/>
                <a:gd name="T46" fmla="*/ 2764 w 1909763"/>
                <a:gd name="T47" fmla="*/ 772703 h 2187575"/>
                <a:gd name="T48" fmla="*/ 132330 w 1909763"/>
                <a:gd name="T49" fmla="*/ 556079 h 2187575"/>
                <a:gd name="T50" fmla="*/ 1655748 w 1909763"/>
                <a:gd name="T51" fmla="*/ 621781 h 2187575"/>
                <a:gd name="T52" fmla="*/ 1559979 w 1909763"/>
                <a:gd name="T53" fmla="*/ 858258 h 2187575"/>
                <a:gd name="T54" fmla="*/ 1490485 w 1909763"/>
                <a:gd name="T55" fmla="*/ 1169066 h 2187575"/>
                <a:gd name="T56" fmla="*/ 1148548 w 1909763"/>
                <a:gd name="T57" fmla="*/ 1134839 h 2187575"/>
                <a:gd name="T58" fmla="*/ 1191420 w 1909763"/>
                <a:gd name="T59" fmla="*/ 1036999 h 2187575"/>
                <a:gd name="T60" fmla="*/ 1418917 w 1909763"/>
                <a:gd name="T61" fmla="*/ 554711 h 2187575"/>
                <a:gd name="T62" fmla="*/ 1218026 w 1909763"/>
                <a:gd name="T63" fmla="*/ 566823 h 2187575"/>
                <a:gd name="T64" fmla="*/ 1169257 w 1909763"/>
                <a:gd name="T65" fmla="*/ 950549 h 2187575"/>
                <a:gd name="T66" fmla="*/ 597517 w 1909763"/>
                <a:gd name="T67" fmla="*/ 1259949 h 2187575"/>
                <a:gd name="T68" fmla="*/ 420081 w 1909763"/>
                <a:gd name="T69" fmla="*/ 800862 h 2187575"/>
                <a:gd name="T70" fmla="*/ 491332 w 1909763"/>
                <a:gd name="T71" fmla="*/ 531563 h 2187575"/>
                <a:gd name="T72" fmla="*/ 961037 w 1909763"/>
                <a:gd name="T73" fmla="*/ 481436 h 2187575"/>
                <a:gd name="T74" fmla="*/ 1469371 w 1909763"/>
                <a:gd name="T75" fmla="*/ 222977 h 2187575"/>
                <a:gd name="T76" fmla="*/ 1423281 w 1909763"/>
                <a:gd name="T77" fmla="*/ 272444 h 2187575"/>
                <a:gd name="T78" fmla="*/ 1479766 w 1909763"/>
                <a:gd name="T79" fmla="*/ 356849 h 2187575"/>
                <a:gd name="T80" fmla="*/ 1434717 w 1909763"/>
                <a:gd name="T81" fmla="*/ 465469 h 2187575"/>
                <a:gd name="T82" fmla="*/ 1309964 w 1909763"/>
                <a:gd name="T83" fmla="*/ 535000 h 2187575"/>
                <a:gd name="T84" fmla="*/ 1191103 w 1909763"/>
                <a:gd name="T85" fmla="*/ 407700 h 2187575"/>
                <a:gd name="T86" fmla="*/ 1193529 w 1909763"/>
                <a:gd name="T87" fmla="*/ 286973 h 2187575"/>
                <a:gd name="T88" fmla="*/ 1244470 w 1909763"/>
                <a:gd name="T89" fmla="*/ 179737 h 2187575"/>
                <a:gd name="T90" fmla="*/ 482666 w 1909763"/>
                <a:gd name="T91" fmla="*/ 214675 h 2187575"/>
                <a:gd name="T92" fmla="*/ 418161 w 1909763"/>
                <a:gd name="T93" fmla="*/ 267255 h 2187575"/>
                <a:gd name="T94" fmla="*/ 487495 w 1909763"/>
                <a:gd name="T95" fmla="*/ 337824 h 2187575"/>
                <a:gd name="T96" fmla="*/ 450241 w 1909763"/>
                <a:gd name="T97" fmla="*/ 452324 h 2187575"/>
                <a:gd name="T98" fmla="*/ 327785 w 1909763"/>
                <a:gd name="T99" fmla="*/ 537767 h 2187575"/>
                <a:gd name="T100" fmla="*/ 203260 w 1909763"/>
                <a:gd name="T101" fmla="*/ 405970 h 2187575"/>
                <a:gd name="T102" fmla="*/ 202570 w 1909763"/>
                <a:gd name="T103" fmla="*/ 292162 h 2187575"/>
                <a:gd name="T104" fmla="*/ 240514 w 1909763"/>
                <a:gd name="T105" fmla="*/ 186656 h 2187575"/>
                <a:gd name="T106" fmla="*/ 1009915 w 1909763"/>
                <a:gd name="T107" fmla="*/ 63292 h 2187575"/>
                <a:gd name="T108" fmla="*/ 870018 w 1909763"/>
                <a:gd name="T109" fmla="*/ 109983 h 2187575"/>
                <a:gd name="T110" fmla="*/ 1004044 w 1909763"/>
                <a:gd name="T111" fmla="*/ 190567 h 2187575"/>
                <a:gd name="T112" fmla="*/ 999207 w 1909763"/>
                <a:gd name="T113" fmla="*/ 308159 h 2187575"/>
                <a:gd name="T114" fmla="*/ 882453 w 1909763"/>
                <a:gd name="T115" fmla="*/ 468983 h 2187575"/>
                <a:gd name="T116" fmla="*/ 722521 w 1909763"/>
                <a:gd name="T117" fmla="*/ 411225 h 2187575"/>
                <a:gd name="T118" fmla="*/ 644800 w 1909763"/>
                <a:gd name="T119" fmla="*/ 298129 h 2187575"/>
                <a:gd name="T120" fmla="*/ 661381 w 1909763"/>
                <a:gd name="T121" fmla="*/ 118629 h 2187575"/>
                <a:gd name="T122" fmla="*/ 758100 w 1909763"/>
                <a:gd name="T123" fmla="*/ 14526 h 21875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909763" h="2187575">
                  <a:moveTo>
                    <a:pt x="1028700" y="2105025"/>
                  </a:moveTo>
                  <a:lnTo>
                    <a:pt x="1141354" y="2105025"/>
                  </a:lnTo>
                  <a:lnTo>
                    <a:pt x="1146547" y="2108200"/>
                  </a:lnTo>
                  <a:lnTo>
                    <a:pt x="1159730" y="2117328"/>
                  </a:lnTo>
                  <a:lnTo>
                    <a:pt x="1167720" y="2122488"/>
                  </a:lnTo>
                  <a:lnTo>
                    <a:pt x="1176508" y="2129235"/>
                  </a:lnTo>
                  <a:lnTo>
                    <a:pt x="1185297" y="2136378"/>
                  </a:lnTo>
                  <a:lnTo>
                    <a:pt x="1193287" y="2143522"/>
                  </a:lnTo>
                  <a:lnTo>
                    <a:pt x="1200477" y="2151063"/>
                  </a:lnTo>
                  <a:lnTo>
                    <a:pt x="1203673" y="2154635"/>
                  </a:lnTo>
                  <a:lnTo>
                    <a:pt x="1206070" y="2158603"/>
                  </a:lnTo>
                  <a:lnTo>
                    <a:pt x="1208067" y="2161778"/>
                  </a:lnTo>
                  <a:lnTo>
                    <a:pt x="1209665" y="2165350"/>
                  </a:lnTo>
                  <a:lnTo>
                    <a:pt x="1210864" y="2168525"/>
                  </a:lnTo>
                  <a:lnTo>
                    <a:pt x="1211263" y="2171700"/>
                  </a:lnTo>
                  <a:lnTo>
                    <a:pt x="1210864" y="2174478"/>
                  </a:lnTo>
                  <a:lnTo>
                    <a:pt x="1209266" y="2176860"/>
                  </a:lnTo>
                  <a:lnTo>
                    <a:pt x="1207268" y="2179638"/>
                  </a:lnTo>
                  <a:lnTo>
                    <a:pt x="1204472" y="2181622"/>
                  </a:lnTo>
                  <a:lnTo>
                    <a:pt x="1200078" y="2183210"/>
                  </a:lnTo>
                  <a:lnTo>
                    <a:pt x="1195284" y="2185194"/>
                  </a:lnTo>
                  <a:lnTo>
                    <a:pt x="1188892" y="2186385"/>
                  </a:lnTo>
                  <a:lnTo>
                    <a:pt x="1181702" y="2187178"/>
                  </a:lnTo>
                  <a:lnTo>
                    <a:pt x="1172913" y="2187575"/>
                  </a:lnTo>
                  <a:lnTo>
                    <a:pt x="1164124" y="2187575"/>
                  </a:lnTo>
                  <a:lnTo>
                    <a:pt x="1156135" y="2186781"/>
                  </a:lnTo>
                  <a:lnTo>
                    <a:pt x="1147746" y="2185988"/>
                  </a:lnTo>
                  <a:lnTo>
                    <a:pt x="1140555" y="2184797"/>
                  </a:lnTo>
                  <a:lnTo>
                    <a:pt x="1133364" y="2182813"/>
                  </a:lnTo>
                  <a:lnTo>
                    <a:pt x="1126174" y="2180828"/>
                  </a:lnTo>
                  <a:lnTo>
                    <a:pt x="1119782" y="2178447"/>
                  </a:lnTo>
                  <a:lnTo>
                    <a:pt x="1113390" y="2175272"/>
                  </a:lnTo>
                  <a:lnTo>
                    <a:pt x="1106999" y="2172494"/>
                  </a:lnTo>
                  <a:lnTo>
                    <a:pt x="1101006" y="2169319"/>
                  </a:lnTo>
                  <a:lnTo>
                    <a:pt x="1095414" y="2166144"/>
                  </a:lnTo>
                  <a:lnTo>
                    <a:pt x="1084228" y="2159000"/>
                  </a:lnTo>
                  <a:lnTo>
                    <a:pt x="1073043" y="2151063"/>
                  </a:lnTo>
                  <a:lnTo>
                    <a:pt x="1068648" y="2147888"/>
                  </a:lnTo>
                  <a:lnTo>
                    <a:pt x="1065053" y="2146697"/>
                  </a:lnTo>
                  <a:lnTo>
                    <a:pt x="1064254" y="2146300"/>
                  </a:lnTo>
                  <a:lnTo>
                    <a:pt x="1063056" y="2146300"/>
                  </a:lnTo>
                  <a:lnTo>
                    <a:pt x="1062656" y="2146697"/>
                  </a:lnTo>
                  <a:lnTo>
                    <a:pt x="1061857" y="2147491"/>
                  </a:lnTo>
                  <a:lnTo>
                    <a:pt x="1061458" y="2148681"/>
                  </a:lnTo>
                  <a:lnTo>
                    <a:pt x="1060659" y="2149872"/>
                  </a:lnTo>
                  <a:lnTo>
                    <a:pt x="1059460" y="2151460"/>
                  </a:lnTo>
                  <a:lnTo>
                    <a:pt x="1059061" y="2151856"/>
                  </a:lnTo>
                  <a:lnTo>
                    <a:pt x="1058262" y="2151856"/>
                  </a:lnTo>
                  <a:lnTo>
                    <a:pt x="1045079" y="2151460"/>
                  </a:lnTo>
                  <a:lnTo>
                    <a:pt x="1038288" y="2150269"/>
                  </a:lnTo>
                  <a:lnTo>
                    <a:pt x="1035491" y="2149872"/>
                  </a:lnTo>
                  <a:lnTo>
                    <a:pt x="1033894" y="2149078"/>
                  </a:lnTo>
                  <a:lnTo>
                    <a:pt x="1031097" y="2138760"/>
                  </a:lnTo>
                  <a:lnTo>
                    <a:pt x="1029899" y="2129631"/>
                  </a:lnTo>
                  <a:lnTo>
                    <a:pt x="1029100" y="2122488"/>
                  </a:lnTo>
                  <a:lnTo>
                    <a:pt x="1029100" y="2117328"/>
                  </a:lnTo>
                  <a:lnTo>
                    <a:pt x="1029499" y="2112963"/>
                  </a:lnTo>
                  <a:lnTo>
                    <a:pt x="1029499" y="2110581"/>
                  </a:lnTo>
                  <a:lnTo>
                    <a:pt x="1030298" y="2108200"/>
                  </a:lnTo>
                  <a:lnTo>
                    <a:pt x="1028700" y="2105025"/>
                  </a:lnTo>
                  <a:close/>
                  <a:moveTo>
                    <a:pt x="744784" y="2105025"/>
                  </a:moveTo>
                  <a:lnTo>
                    <a:pt x="857250" y="2105025"/>
                  </a:lnTo>
                  <a:lnTo>
                    <a:pt x="855270" y="2108200"/>
                  </a:lnTo>
                  <a:lnTo>
                    <a:pt x="855666" y="2110581"/>
                  </a:lnTo>
                  <a:lnTo>
                    <a:pt x="856062" y="2112963"/>
                  </a:lnTo>
                  <a:lnTo>
                    <a:pt x="856062" y="2117328"/>
                  </a:lnTo>
                  <a:lnTo>
                    <a:pt x="856062" y="2122488"/>
                  </a:lnTo>
                  <a:lnTo>
                    <a:pt x="855270" y="2129631"/>
                  </a:lnTo>
                  <a:lnTo>
                    <a:pt x="854082" y="2138760"/>
                  </a:lnTo>
                  <a:lnTo>
                    <a:pt x="852102" y="2149078"/>
                  </a:lnTo>
                  <a:lnTo>
                    <a:pt x="849726" y="2149872"/>
                  </a:lnTo>
                  <a:lnTo>
                    <a:pt x="847350" y="2150269"/>
                  </a:lnTo>
                  <a:lnTo>
                    <a:pt x="840222" y="2151460"/>
                  </a:lnTo>
                  <a:lnTo>
                    <a:pt x="827550" y="2151856"/>
                  </a:lnTo>
                  <a:lnTo>
                    <a:pt x="826758" y="2151856"/>
                  </a:lnTo>
                  <a:lnTo>
                    <a:pt x="826362" y="2151460"/>
                  </a:lnTo>
                  <a:lnTo>
                    <a:pt x="825174" y="2149872"/>
                  </a:lnTo>
                  <a:lnTo>
                    <a:pt x="824778" y="2148681"/>
                  </a:lnTo>
                  <a:lnTo>
                    <a:pt x="823986" y="2147491"/>
                  </a:lnTo>
                  <a:lnTo>
                    <a:pt x="823590" y="2146697"/>
                  </a:lnTo>
                  <a:lnTo>
                    <a:pt x="822402" y="2146300"/>
                  </a:lnTo>
                  <a:lnTo>
                    <a:pt x="821610" y="2146300"/>
                  </a:lnTo>
                  <a:lnTo>
                    <a:pt x="820422" y="2146697"/>
                  </a:lnTo>
                  <a:lnTo>
                    <a:pt x="817254" y="2147888"/>
                  </a:lnTo>
                  <a:lnTo>
                    <a:pt x="812502" y="2151063"/>
                  </a:lnTo>
                  <a:lnTo>
                    <a:pt x="801809" y="2159000"/>
                  </a:lnTo>
                  <a:lnTo>
                    <a:pt x="790721" y="2166144"/>
                  </a:lnTo>
                  <a:lnTo>
                    <a:pt x="784781" y="2169319"/>
                  </a:lnTo>
                  <a:lnTo>
                    <a:pt x="778841" y="2172494"/>
                  </a:lnTo>
                  <a:lnTo>
                    <a:pt x="772901" y="2175272"/>
                  </a:lnTo>
                  <a:lnTo>
                    <a:pt x="766565" y="2178447"/>
                  </a:lnTo>
                  <a:lnTo>
                    <a:pt x="759833" y="2180828"/>
                  </a:lnTo>
                  <a:lnTo>
                    <a:pt x="753100" y="2182813"/>
                  </a:lnTo>
                  <a:lnTo>
                    <a:pt x="745972" y="2184797"/>
                  </a:lnTo>
                  <a:lnTo>
                    <a:pt x="738448" y="2185988"/>
                  </a:lnTo>
                  <a:lnTo>
                    <a:pt x="730924" y="2186781"/>
                  </a:lnTo>
                  <a:lnTo>
                    <a:pt x="722608" y="2187575"/>
                  </a:lnTo>
                  <a:lnTo>
                    <a:pt x="713896" y="2187575"/>
                  </a:lnTo>
                  <a:lnTo>
                    <a:pt x="704788" y="2187178"/>
                  </a:lnTo>
                  <a:lnTo>
                    <a:pt x="697659" y="2186385"/>
                  </a:lnTo>
                  <a:lnTo>
                    <a:pt x="691719" y="2185194"/>
                  </a:lnTo>
                  <a:lnTo>
                    <a:pt x="686571" y="2183210"/>
                  </a:lnTo>
                  <a:lnTo>
                    <a:pt x="683007" y="2181622"/>
                  </a:lnTo>
                  <a:lnTo>
                    <a:pt x="679839" y="2179638"/>
                  </a:lnTo>
                  <a:lnTo>
                    <a:pt x="677859" y="2176860"/>
                  </a:lnTo>
                  <a:lnTo>
                    <a:pt x="676671" y="2174478"/>
                  </a:lnTo>
                  <a:lnTo>
                    <a:pt x="676275" y="2171700"/>
                  </a:lnTo>
                  <a:lnTo>
                    <a:pt x="676671" y="2168525"/>
                  </a:lnTo>
                  <a:lnTo>
                    <a:pt x="677463" y="2165350"/>
                  </a:lnTo>
                  <a:lnTo>
                    <a:pt x="679047" y="2161778"/>
                  </a:lnTo>
                  <a:lnTo>
                    <a:pt x="681423" y="2158603"/>
                  </a:lnTo>
                  <a:lnTo>
                    <a:pt x="683799" y="2154635"/>
                  </a:lnTo>
                  <a:lnTo>
                    <a:pt x="686571" y="2151063"/>
                  </a:lnTo>
                  <a:lnTo>
                    <a:pt x="693699" y="2143522"/>
                  </a:lnTo>
                  <a:lnTo>
                    <a:pt x="702016" y="2136378"/>
                  </a:lnTo>
                  <a:lnTo>
                    <a:pt x="710332" y="2129235"/>
                  </a:lnTo>
                  <a:lnTo>
                    <a:pt x="718648" y="2122488"/>
                  </a:lnTo>
                  <a:lnTo>
                    <a:pt x="726964" y="2117328"/>
                  </a:lnTo>
                  <a:lnTo>
                    <a:pt x="739636" y="2108200"/>
                  </a:lnTo>
                  <a:lnTo>
                    <a:pt x="744784" y="2105025"/>
                  </a:lnTo>
                  <a:close/>
                  <a:moveTo>
                    <a:pt x="1585912" y="1846263"/>
                  </a:moveTo>
                  <a:lnTo>
                    <a:pt x="1674566" y="1846263"/>
                  </a:lnTo>
                  <a:lnTo>
                    <a:pt x="1678524" y="1848644"/>
                  </a:lnTo>
                  <a:lnTo>
                    <a:pt x="1688418" y="1855391"/>
                  </a:lnTo>
                  <a:lnTo>
                    <a:pt x="1695146" y="1860154"/>
                  </a:lnTo>
                  <a:lnTo>
                    <a:pt x="1701875" y="1864916"/>
                  </a:lnTo>
                  <a:lnTo>
                    <a:pt x="1708603" y="1870870"/>
                  </a:lnTo>
                  <a:lnTo>
                    <a:pt x="1714935" y="1876426"/>
                  </a:lnTo>
                  <a:lnTo>
                    <a:pt x="1720476" y="1882379"/>
                  </a:lnTo>
                  <a:lnTo>
                    <a:pt x="1725225" y="1888332"/>
                  </a:lnTo>
                  <a:lnTo>
                    <a:pt x="1726808" y="1890713"/>
                  </a:lnTo>
                  <a:lnTo>
                    <a:pt x="1727996" y="1893888"/>
                  </a:lnTo>
                  <a:lnTo>
                    <a:pt x="1728391" y="1896270"/>
                  </a:lnTo>
                  <a:lnTo>
                    <a:pt x="1728787" y="1898651"/>
                  </a:lnTo>
                  <a:lnTo>
                    <a:pt x="1728391" y="1901032"/>
                  </a:lnTo>
                  <a:lnTo>
                    <a:pt x="1727600" y="1903017"/>
                  </a:lnTo>
                  <a:lnTo>
                    <a:pt x="1726017" y="1905001"/>
                  </a:lnTo>
                  <a:lnTo>
                    <a:pt x="1723246" y="1906985"/>
                  </a:lnTo>
                  <a:lnTo>
                    <a:pt x="1720476" y="1908176"/>
                  </a:lnTo>
                  <a:lnTo>
                    <a:pt x="1716518" y="1909367"/>
                  </a:lnTo>
                  <a:lnTo>
                    <a:pt x="1711769" y="1910160"/>
                  </a:lnTo>
                  <a:lnTo>
                    <a:pt x="1706228" y="1910954"/>
                  </a:lnTo>
                  <a:lnTo>
                    <a:pt x="1699104" y="1911351"/>
                  </a:lnTo>
                  <a:lnTo>
                    <a:pt x="1692376" y="1910954"/>
                  </a:lnTo>
                  <a:lnTo>
                    <a:pt x="1685648" y="1910557"/>
                  </a:lnTo>
                  <a:lnTo>
                    <a:pt x="1679711" y="1910160"/>
                  </a:lnTo>
                  <a:lnTo>
                    <a:pt x="1673774" y="1908970"/>
                  </a:lnTo>
                  <a:lnTo>
                    <a:pt x="1667838" y="1907779"/>
                  </a:lnTo>
                  <a:lnTo>
                    <a:pt x="1662297" y="1905795"/>
                  </a:lnTo>
                  <a:lnTo>
                    <a:pt x="1657548" y="1903810"/>
                  </a:lnTo>
                  <a:lnTo>
                    <a:pt x="1652403" y="1901826"/>
                  </a:lnTo>
                  <a:lnTo>
                    <a:pt x="1647653" y="1899445"/>
                  </a:lnTo>
                  <a:lnTo>
                    <a:pt x="1638550" y="1894285"/>
                  </a:lnTo>
                  <a:lnTo>
                    <a:pt x="1629448" y="1888729"/>
                  </a:lnTo>
                  <a:lnTo>
                    <a:pt x="1620741" y="1882379"/>
                  </a:lnTo>
                  <a:lnTo>
                    <a:pt x="1617179" y="1879998"/>
                  </a:lnTo>
                  <a:lnTo>
                    <a:pt x="1614408" y="1878807"/>
                  </a:lnTo>
                  <a:lnTo>
                    <a:pt x="1612825" y="1878807"/>
                  </a:lnTo>
                  <a:lnTo>
                    <a:pt x="1612033" y="1879204"/>
                  </a:lnTo>
                  <a:lnTo>
                    <a:pt x="1611638" y="1880792"/>
                  </a:lnTo>
                  <a:lnTo>
                    <a:pt x="1610846" y="1881982"/>
                  </a:lnTo>
                  <a:lnTo>
                    <a:pt x="1610450" y="1882776"/>
                  </a:lnTo>
                  <a:lnTo>
                    <a:pt x="1608867" y="1883173"/>
                  </a:lnTo>
                  <a:lnTo>
                    <a:pt x="1598973" y="1882776"/>
                  </a:lnTo>
                  <a:lnTo>
                    <a:pt x="1593432" y="1881982"/>
                  </a:lnTo>
                  <a:lnTo>
                    <a:pt x="1591453" y="1881585"/>
                  </a:lnTo>
                  <a:lnTo>
                    <a:pt x="1589870" y="1881188"/>
                  </a:lnTo>
                  <a:lnTo>
                    <a:pt x="1587891" y="1872457"/>
                  </a:lnTo>
                  <a:lnTo>
                    <a:pt x="1587100" y="1865313"/>
                  </a:lnTo>
                  <a:lnTo>
                    <a:pt x="1586308" y="1860154"/>
                  </a:lnTo>
                  <a:lnTo>
                    <a:pt x="1586308" y="1855391"/>
                  </a:lnTo>
                  <a:lnTo>
                    <a:pt x="1586308" y="1852216"/>
                  </a:lnTo>
                  <a:lnTo>
                    <a:pt x="1586704" y="1850232"/>
                  </a:lnTo>
                  <a:lnTo>
                    <a:pt x="1587100" y="1848644"/>
                  </a:lnTo>
                  <a:lnTo>
                    <a:pt x="1585912" y="1846263"/>
                  </a:lnTo>
                  <a:close/>
                  <a:moveTo>
                    <a:pt x="1360734" y="1846263"/>
                  </a:moveTo>
                  <a:lnTo>
                    <a:pt x="1449387" y="1846263"/>
                  </a:lnTo>
                  <a:lnTo>
                    <a:pt x="1448200" y="1848644"/>
                  </a:lnTo>
                  <a:lnTo>
                    <a:pt x="1448596" y="1850232"/>
                  </a:lnTo>
                  <a:lnTo>
                    <a:pt x="1448991" y="1852216"/>
                  </a:lnTo>
                  <a:lnTo>
                    <a:pt x="1448991" y="1855391"/>
                  </a:lnTo>
                  <a:lnTo>
                    <a:pt x="1448991" y="1860154"/>
                  </a:lnTo>
                  <a:lnTo>
                    <a:pt x="1448200" y="1865313"/>
                  </a:lnTo>
                  <a:lnTo>
                    <a:pt x="1447408" y="1872457"/>
                  </a:lnTo>
                  <a:lnTo>
                    <a:pt x="1445034" y="1881188"/>
                  </a:lnTo>
                  <a:lnTo>
                    <a:pt x="1443846" y="1881585"/>
                  </a:lnTo>
                  <a:lnTo>
                    <a:pt x="1441868" y="1881982"/>
                  </a:lnTo>
                  <a:lnTo>
                    <a:pt x="1436327" y="1882776"/>
                  </a:lnTo>
                  <a:lnTo>
                    <a:pt x="1426432" y="1883173"/>
                  </a:lnTo>
                  <a:lnTo>
                    <a:pt x="1424849" y="1882776"/>
                  </a:lnTo>
                  <a:lnTo>
                    <a:pt x="1424058" y="1881982"/>
                  </a:lnTo>
                  <a:lnTo>
                    <a:pt x="1423662" y="1880792"/>
                  </a:lnTo>
                  <a:lnTo>
                    <a:pt x="1423266" y="1879204"/>
                  </a:lnTo>
                  <a:lnTo>
                    <a:pt x="1422079" y="1878807"/>
                  </a:lnTo>
                  <a:lnTo>
                    <a:pt x="1420891" y="1878807"/>
                  </a:lnTo>
                  <a:lnTo>
                    <a:pt x="1417725" y="1879998"/>
                  </a:lnTo>
                  <a:lnTo>
                    <a:pt x="1414163" y="1882379"/>
                  </a:lnTo>
                  <a:lnTo>
                    <a:pt x="1405852" y="1888729"/>
                  </a:lnTo>
                  <a:lnTo>
                    <a:pt x="1396749" y="1894285"/>
                  </a:lnTo>
                  <a:lnTo>
                    <a:pt x="1387646" y="1899445"/>
                  </a:lnTo>
                  <a:lnTo>
                    <a:pt x="1382897" y="1901826"/>
                  </a:lnTo>
                  <a:lnTo>
                    <a:pt x="1377752" y="1903810"/>
                  </a:lnTo>
                  <a:lnTo>
                    <a:pt x="1373003" y="1905795"/>
                  </a:lnTo>
                  <a:lnTo>
                    <a:pt x="1367462" y="1907779"/>
                  </a:lnTo>
                  <a:lnTo>
                    <a:pt x="1361525" y="1908970"/>
                  </a:lnTo>
                  <a:lnTo>
                    <a:pt x="1355588" y="1910160"/>
                  </a:lnTo>
                  <a:lnTo>
                    <a:pt x="1349652" y="1910557"/>
                  </a:lnTo>
                  <a:lnTo>
                    <a:pt x="1342924" y="1910954"/>
                  </a:lnTo>
                  <a:lnTo>
                    <a:pt x="1336195" y="1911351"/>
                  </a:lnTo>
                  <a:lnTo>
                    <a:pt x="1329071" y="1910954"/>
                  </a:lnTo>
                  <a:lnTo>
                    <a:pt x="1323531" y="1910160"/>
                  </a:lnTo>
                  <a:lnTo>
                    <a:pt x="1318781" y="1909367"/>
                  </a:lnTo>
                  <a:lnTo>
                    <a:pt x="1314824" y="1908176"/>
                  </a:lnTo>
                  <a:lnTo>
                    <a:pt x="1312053" y="1906985"/>
                  </a:lnTo>
                  <a:lnTo>
                    <a:pt x="1309283" y="1905001"/>
                  </a:lnTo>
                  <a:lnTo>
                    <a:pt x="1307700" y="1903017"/>
                  </a:lnTo>
                  <a:lnTo>
                    <a:pt x="1306908" y="1901032"/>
                  </a:lnTo>
                  <a:lnTo>
                    <a:pt x="1306512" y="1898651"/>
                  </a:lnTo>
                  <a:lnTo>
                    <a:pt x="1306512" y="1896270"/>
                  </a:lnTo>
                  <a:lnTo>
                    <a:pt x="1307304" y="1893888"/>
                  </a:lnTo>
                  <a:lnTo>
                    <a:pt x="1308491" y="1890713"/>
                  </a:lnTo>
                  <a:lnTo>
                    <a:pt x="1310074" y="1888332"/>
                  </a:lnTo>
                  <a:lnTo>
                    <a:pt x="1314824" y="1882379"/>
                  </a:lnTo>
                  <a:lnTo>
                    <a:pt x="1320364" y="1876426"/>
                  </a:lnTo>
                  <a:lnTo>
                    <a:pt x="1326697" y="1870870"/>
                  </a:lnTo>
                  <a:lnTo>
                    <a:pt x="1333425" y="1864916"/>
                  </a:lnTo>
                  <a:lnTo>
                    <a:pt x="1340153" y="1860154"/>
                  </a:lnTo>
                  <a:lnTo>
                    <a:pt x="1346881" y="1855391"/>
                  </a:lnTo>
                  <a:lnTo>
                    <a:pt x="1356776" y="1848644"/>
                  </a:lnTo>
                  <a:lnTo>
                    <a:pt x="1360734" y="1846263"/>
                  </a:lnTo>
                  <a:close/>
                  <a:moveTo>
                    <a:pt x="449262" y="1846263"/>
                  </a:moveTo>
                  <a:lnTo>
                    <a:pt x="537671" y="1846263"/>
                  </a:lnTo>
                  <a:lnTo>
                    <a:pt x="542012" y="1848644"/>
                  </a:lnTo>
                  <a:lnTo>
                    <a:pt x="551880" y="1855391"/>
                  </a:lnTo>
                  <a:lnTo>
                    <a:pt x="558194" y="1860154"/>
                  </a:lnTo>
                  <a:lnTo>
                    <a:pt x="564904" y="1864916"/>
                  </a:lnTo>
                  <a:lnTo>
                    <a:pt x="571614" y="1870870"/>
                  </a:lnTo>
                  <a:lnTo>
                    <a:pt x="577929" y="1876426"/>
                  </a:lnTo>
                  <a:lnTo>
                    <a:pt x="583849" y="1882379"/>
                  </a:lnTo>
                  <a:lnTo>
                    <a:pt x="588190" y="1888332"/>
                  </a:lnTo>
                  <a:lnTo>
                    <a:pt x="589769" y="1890713"/>
                  </a:lnTo>
                  <a:lnTo>
                    <a:pt x="590953" y="1893888"/>
                  </a:lnTo>
                  <a:lnTo>
                    <a:pt x="591742" y="1896270"/>
                  </a:lnTo>
                  <a:lnTo>
                    <a:pt x="592137" y="1898651"/>
                  </a:lnTo>
                  <a:lnTo>
                    <a:pt x="591742" y="1901032"/>
                  </a:lnTo>
                  <a:lnTo>
                    <a:pt x="590558" y="1903017"/>
                  </a:lnTo>
                  <a:lnTo>
                    <a:pt x="589374" y="1905001"/>
                  </a:lnTo>
                  <a:lnTo>
                    <a:pt x="587006" y="1906985"/>
                  </a:lnTo>
                  <a:lnTo>
                    <a:pt x="583849" y="1908176"/>
                  </a:lnTo>
                  <a:lnTo>
                    <a:pt x="579902" y="1909367"/>
                  </a:lnTo>
                  <a:lnTo>
                    <a:pt x="575166" y="1910160"/>
                  </a:lnTo>
                  <a:lnTo>
                    <a:pt x="569246" y="1910954"/>
                  </a:lnTo>
                  <a:lnTo>
                    <a:pt x="562141" y="1911351"/>
                  </a:lnTo>
                  <a:lnTo>
                    <a:pt x="555432" y="1910954"/>
                  </a:lnTo>
                  <a:lnTo>
                    <a:pt x="549117" y="1910557"/>
                  </a:lnTo>
                  <a:lnTo>
                    <a:pt x="542802" y="1910160"/>
                  </a:lnTo>
                  <a:lnTo>
                    <a:pt x="536882" y="1908970"/>
                  </a:lnTo>
                  <a:lnTo>
                    <a:pt x="531356" y="1907779"/>
                  </a:lnTo>
                  <a:lnTo>
                    <a:pt x="526225" y="1905795"/>
                  </a:lnTo>
                  <a:lnTo>
                    <a:pt x="521094" y="1903810"/>
                  </a:lnTo>
                  <a:lnTo>
                    <a:pt x="515963" y="1901826"/>
                  </a:lnTo>
                  <a:lnTo>
                    <a:pt x="510833" y="1899445"/>
                  </a:lnTo>
                  <a:lnTo>
                    <a:pt x="501755" y="1894285"/>
                  </a:lnTo>
                  <a:lnTo>
                    <a:pt x="493072" y="1888729"/>
                  </a:lnTo>
                  <a:lnTo>
                    <a:pt x="484389" y="1882379"/>
                  </a:lnTo>
                  <a:lnTo>
                    <a:pt x="480837" y="1879998"/>
                  </a:lnTo>
                  <a:lnTo>
                    <a:pt x="478074" y="1878807"/>
                  </a:lnTo>
                  <a:lnTo>
                    <a:pt x="476495" y="1878807"/>
                  </a:lnTo>
                  <a:lnTo>
                    <a:pt x="475706" y="1879204"/>
                  </a:lnTo>
                  <a:lnTo>
                    <a:pt x="474916" y="1880792"/>
                  </a:lnTo>
                  <a:lnTo>
                    <a:pt x="474522" y="1881982"/>
                  </a:lnTo>
                  <a:lnTo>
                    <a:pt x="473732" y="1882776"/>
                  </a:lnTo>
                  <a:lnTo>
                    <a:pt x="472943" y="1883173"/>
                  </a:lnTo>
                  <a:lnTo>
                    <a:pt x="462681" y="1882776"/>
                  </a:lnTo>
                  <a:lnTo>
                    <a:pt x="457156" y="1881982"/>
                  </a:lnTo>
                  <a:lnTo>
                    <a:pt x="455182" y="1881585"/>
                  </a:lnTo>
                  <a:lnTo>
                    <a:pt x="453603" y="1881188"/>
                  </a:lnTo>
                  <a:lnTo>
                    <a:pt x="452025" y="1872457"/>
                  </a:lnTo>
                  <a:lnTo>
                    <a:pt x="450446" y="1865313"/>
                  </a:lnTo>
                  <a:lnTo>
                    <a:pt x="450051" y="1860154"/>
                  </a:lnTo>
                  <a:lnTo>
                    <a:pt x="450051" y="1855391"/>
                  </a:lnTo>
                  <a:lnTo>
                    <a:pt x="450051" y="1852216"/>
                  </a:lnTo>
                  <a:lnTo>
                    <a:pt x="450446" y="1850232"/>
                  </a:lnTo>
                  <a:lnTo>
                    <a:pt x="450841" y="1848644"/>
                  </a:lnTo>
                  <a:lnTo>
                    <a:pt x="449262" y="1846263"/>
                  </a:lnTo>
                  <a:close/>
                  <a:moveTo>
                    <a:pt x="224686" y="1846263"/>
                  </a:moveTo>
                  <a:lnTo>
                    <a:pt x="314325" y="1846263"/>
                  </a:lnTo>
                  <a:lnTo>
                    <a:pt x="313124" y="1848644"/>
                  </a:lnTo>
                  <a:lnTo>
                    <a:pt x="313124" y="1850232"/>
                  </a:lnTo>
                  <a:lnTo>
                    <a:pt x="313525" y="1852216"/>
                  </a:lnTo>
                  <a:lnTo>
                    <a:pt x="313925" y="1855391"/>
                  </a:lnTo>
                  <a:lnTo>
                    <a:pt x="313525" y="1860154"/>
                  </a:lnTo>
                  <a:lnTo>
                    <a:pt x="313124" y="1865313"/>
                  </a:lnTo>
                  <a:lnTo>
                    <a:pt x="311924" y="1872457"/>
                  </a:lnTo>
                  <a:lnTo>
                    <a:pt x="310323" y="1881188"/>
                  </a:lnTo>
                  <a:lnTo>
                    <a:pt x="308722" y="1881585"/>
                  </a:lnTo>
                  <a:lnTo>
                    <a:pt x="306321" y="1881982"/>
                  </a:lnTo>
                  <a:lnTo>
                    <a:pt x="300719" y="1882776"/>
                  </a:lnTo>
                  <a:lnTo>
                    <a:pt x="290715" y="1883173"/>
                  </a:lnTo>
                  <a:lnTo>
                    <a:pt x="289914" y="1882776"/>
                  </a:lnTo>
                  <a:lnTo>
                    <a:pt x="288714" y="1881982"/>
                  </a:lnTo>
                  <a:lnTo>
                    <a:pt x="288314" y="1880792"/>
                  </a:lnTo>
                  <a:lnTo>
                    <a:pt x="287513" y="1879204"/>
                  </a:lnTo>
                  <a:lnTo>
                    <a:pt x="286713" y="1878807"/>
                  </a:lnTo>
                  <a:lnTo>
                    <a:pt x="285112" y="1878807"/>
                  </a:lnTo>
                  <a:lnTo>
                    <a:pt x="282311" y="1879998"/>
                  </a:lnTo>
                  <a:lnTo>
                    <a:pt x="278709" y="1882379"/>
                  </a:lnTo>
                  <a:lnTo>
                    <a:pt x="270306" y="1888729"/>
                  </a:lnTo>
                  <a:lnTo>
                    <a:pt x="261102" y="1894285"/>
                  </a:lnTo>
                  <a:lnTo>
                    <a:pt x="251898" y="1899445"/>
                  </a:lnTo>
                  <a:lnTo>
                    <a:pt x="246695" y="1901826"/>
                  </a:lnTo>
                  <a:lnTo>
                    <a:pt x="242293" y="1903810"/>
                  </a:lnTo>
                  <a:lnTo>
                    <a:pt x="236691" y="1905795"/>
                  </a:lnTo>
                  <a:lnTo>
                    <a:pt x="231089" y="1907779"/>
                  </a:lnTo>
                  <a:lnTo>
                    <a:pt x="225486" y="1908970"/>
                  </a:lnTo>
                  <a:lnTo>
                    <a:pt x="219484" y="1910160"/>
                  </a:lnTo>
                  <a:lnTo>
                    <a:pt x="213081" y="1910557"/>
                  </a:lnTo>
                  <a:lnTo>
                    <a:pt x="206678" y="1910954"/>
                  </a:lnTo>
                  <a:lnTo>
                    <a:pt x="199875" y="1911351"/>
                  </a:lnTo>
                  <a:lnTo>
                    <a:pt x="192672" y="1910954"/>
                  </a:lnTo>
                  <a:lnTo>
                    <a:pt x="186669" y="1910160"/>
                  </a:lnTo>
                  <a:lnTo>
                    <a:pt x="182267" y="1909367"/>
                  </a:lnTo>
                  <a:lnTo>
                    <a:pt x="178266" y="1908176"/>
                  </a:lnTo>
                  <a:lnTo>
                    <a:pt x="175064" y="1906985"/>
                  </a:lnTo>
                  <a:lnTo>
                    <a:pt x="172663" y="1905001"/>
                  </a:lnTo>
                  <a:lnTo>
                    <a:pt x="171062" y="1903017"/>
                  </a:lnTo>
                  <a:lnTo>
                    <a:pt x="169862" y="1901032"/>
                  </a:lnTo>
                  <a:lnTo>
                    <a:pt x="169862" y="1898651"/>
                  </a:lnTo>
                  <a:lnTo>
                    <a:pt x="169862" y="1896270"/>
                  </a:lnTo>
                  <a:lnTo>
                    <a:pt x="170662" y="1893888"/>
                  </a:lnTo>
                  <a:lnTo>
                    <a:pt x="171863" y="1890713"/>
                  </a:lnTo>
                  <a:lnTo>
                    <a:pt x="173864" y="1888332"/>
                  </a:lnTo>
                  <a:lnTo>
                    <a:pt x="177865" y="1882379"/>
                  </a:lnTo>
                  <a:lnTo>
                    <a:pt x="183868" y="1876426"/>
                  </a:lnTo>
                  <a:lnTo>
                    <a:pt x="190271" y="1870870"/>
                  </a:lnTo>
                  <a:lnTo>
                    <a:pt x="197074" y="1864916"/>
                  </a:lnTo>
                  <a:lnTo>
                    <a:pt x="203877" y="1860154"/>
                  </a:lnTo>
                  <a:lnTo>
                    <a:pt x="210279" y="1855391"/>
                  </a:lnTo>
                  <a:lnTo>
                    <a:pt x="220284" y="1848644"/>
                  </a:lnTo>
                  <a:lnTo>
                    <a:pt x="224686" y="1846263"/>
                  </a:lnTo>
                  <a:close/>
                  <a:moveTo>
                    <a:pt x="1862137" y="1284288"/>
                  </a:moveTo>
                  <a:lnTo>
                    <a:pt x="1861739" y="1287447"/>
                  </a:lnTo>
                  <a:lnTo>
                    <a:pt x="1860144" y="1296135"/>
                  </a:lnTo>
                  <a:lnTo>
                    <a:pt x="1858151" y="1308772"/>
                  </a:lnTo>
                  <a:lnTo>
                    <a:pt x="1856557" y="1315880"/>
                  </a:lnTo>
                  <a:lnTo>
                    <a:pt x="1854564" y="1322988"/>
                  </a:lnTo>
                  <a:lnTo>
                    <a:pt x="1852172" y="1330097"/>
                  </a:lnTo>
                  <a:lnTo>
                    <a:pt x="1849781" y="1337205"/>
                  </a:lnTo>
                  <a:lnTo>
                    <a:pt x="1846194" y="1343918"/>
                  </a:lnTo>
                  <a:lnTo>
                    <a:pt x="1843005" y="1350237"/>
                  </a:lnTo>
                  <a:lnTo>
                    <a:pt x="1838620" y="1355370"/>
                  </a:lnTo>
                  <a:lnTo>
                    <a:pt x="1836627" y="1357345"/>
                  </a:lnTo>
                  <a:lnTo>
                    <a:pt x="1834634" y="1359714"/>
                  </a:lnTo>
                  <a:lnTo>
                    <a:pt x="1831844" y="1361294"/>
                  </a:lnTo>
                  <a:lnTo>
                    <a:pt x="1829453" y="1362478"/>
                  </a:lnTo>
                  <a:lnTo>
                    <a:pt x="1826264" y="1363268"/>
                  </a:lnTo>
                  <a:lnTo>
                    <a:pt x="1823474" y="1363663"/>
                  </a:lnTo>
                  <a:lnTo>
                    <a:pt x="1820285" y="1363663"/>
                  </a:lnTo>
                  <a:lnTo>
                    <a:pt x="1816698" y="1363663"/>
                  </a:lnTo>
                  <a:lnTo>
                    <a:pt x="1814306" y="1363268"/>
                  </a:lnTo>
                  <a:lnTo>
                    <a:pt x="1811117" y="1362873"/>
                  </a:lnTo>
                  <a:lnTo>
                    <a:pt x="1809124" y="1362084"/>
                  </a:lnTo>
                  <a:lnTo>
                    <a:pt x="1807131" y="1361294"/>
                  </a:lnTo>
                  <a:lnTo>
                    <a:pt x="1805138" y="1360109"/>
                  </a:lnTo>
                  <a:lnTo>
                    <a:pt x="1803544" y="1358135"/>
                  </a:lnTo>
                  <a:lnTo>
                    <a:pt x="1802348" y="1356555"/>
                  </a:lnTo>
                  <a:lnTo>
                    <a:pt x="1801153" y="1354975"/>
                  </a:lnTo>
                  <a:lnTo>
                    <a:pt x="1800355" y="1353001"/>
                  </a:lnTo>
                  <a:lnTo>
                    <a:pt x="1799558" y="1350237"/>
                  </a:lnTo>
                  <a:lnTo>
                    <a:pt x="1798362" y="1345498"/>
                  </a:lnTo>
                  <a:lnTo>
                    <a:pt x="1797964" y="1339969"/>
                  </a:lnTo>
                  <a:lnTo>
                    <a:pt x="1797565" y="1334835"/>
                  </a:lnTo>
                  <a:lnTo>
                    <a:pt x="1796369" y="1330886"/>
                  </a:lnTo>
                  <a:lnTo>
                    <a:pt x="1795971" y="1329702"/>
                  </a:lnTo>
                  <a:lnTo>
                    <a:pt x="1795174" y="1328912"/>
                  </a:lnTo>
                  <a:lnTo>
                    <a:pt x="1794376" y="1328122"/>
                  </a:lnTo>
                  <a:lnTo>
                    <a:pt x="1793579" y="1328122"/>
                  </a:lnTo>
                  <a:lnTo>
                    <a:pt x="1791985" y="1328122"/>
                  </a:lnTo>
                  <a:lnTo>
                    <a:pt x="1791188" y="1328517"/>
                  </a:lnTo>
                  <a:lnTo>
                    <a:pt x="1790390" y="1328912"/>
                  </a:lnTo>
                  <a:lnTo>
                    <a:pt x="1789992" y="1329702"/>
                  </a:lnTo>
                  <a:lnTo>
                    <a:pt x="1788796" y="1332071"/>
                  </a:lnTo>
                  <a:lnTo>
                    <a:pt x="1788398" y="1336020"/>
                  </a:lnTo>
                  <a:lnTo>
                    <a:pt x="1787999" y="1337995"/>
                  </a:lnTo>
                  <a:lnTo>
                    <a:pt x="1787600" y="1340759"/>
                  </a:lnTo>
                  <a:lnTo>
                    <a:pt x="1785209" y="1346288"/>
                  </a:lnTo>
                  <a:lnTo>
                    <a:pt x="1782020" y="1351816"/>
                  </a:lnTo>
                  <a:lnTo>
                    <a:pt x="1778034" y="1356950"/>
                  </a:lnTo>
                  <a:lnTo>
                    <a:pt x="1776440" y="1358529"/>
                  </a:lnTo>
                  <a:lnTo>
                    <a:pt x="1774845" y="1360504"/>
                  </a:lnTo>
                  <a:lnTo>
                    <a:pt x="1773251" y="1361294"/>
                  </a:lnTo>
                  <a:lnTo>
                    <a:pt x="1771657" y="1361294"/>
                  </a:lnTo>
                  <a:lnTo>
                    <a:pt x="1770859" y="1360899"/>
                  </a:lnTo>
                  <a:lnTo>
                    <a:pt x="1770062" y="1358924"/>
                  </a:lnTo>
                  <a:lnTo>
                    <a:pt x="1770062" y="1356555"/>
                  </a:lnTo>
                  <a:lnTo>
                    <a:pt x="1770062" y="1353396"/>
                  </a:lnTo>
                  <a:lnTo>
                    <a:pt x="1772454" y="1335230"/>
                  </a:lnTo>
                  <a:lnTo>
                    <a:pt x="1774048" y="1326148"/>
                  </a:lnTo>
                  <a:lnTo>
                    <a:pt x="1775643" y="1317460"/>
                  </a:lnTo>
                  <a:lnTo>
                    <a:pt x="1778034" y="1309957"/>
                  </a:lnTo>
                  <a:lnTo>
                    <a:pt x="1779628" y="1306797"/>
                  </a:lnTo>
                  <a:lnTo>
                    <a:pt x="1781223" y="1303638"/>
                  </a:lnTo>
                  <a:lnTo>
                    <a:pt x="1782817" y="1301269"/>
                  </a:lnTo>
                  <a:lnTo>
                    <a:pt x="1784810" y="1299689"/>
                  </a:lnTo>
                  <a:lnTo>
                    <a:pt x="1787202" y="1298110"/>
                  </a:lnTo>
                  <a:lnTo>
                    <a:pt x="1789593" y="1297715"/>
                  </a:lnTo>
                  <a:lnTo>
                    <a:pt x="1862137" y="1284288"/>
                  </a:lnTo>
                  <a:close/>
                  <a:moveTo>
                    <a:pt x="42862" y="1284288"/>
                  </a:moveTo>
                  <a:lnTo>
                    <a:pt x="114155" y="1297983"/>
                  </a:lnTo>
                  <a:lnTo>
                    <a:pt x="116114" y="1298386"/>
                  </a:lnTo>
                  <a:lnTo>
                    <a:pt x="118073" y="1299595"/>
                  </a:lnTo>
                  <a:lnTo>
                    <a:pt x="120423" y="1301609"/>
                  </a:lnTo>
                  <a:lnTo>
                    <a:pt x="121990" y="1303623"/>
                  </a:lnTo>
                  <a:lnTo>
                    <a:pt x="123557" y="1306845"/>
                  </a:lnTo>
                  <a:lnTo>
                    <a:pt x="125124" y="1310067"/>
                  </a:lnTo>
                  <a:lnTo>
                    <a:pt x="127474" y="1318123"/>
                  </a:lnTo>
                  <a:lnTo>
                    <a:pt x="129433" y="1326985"/>
                  </a:lnTo>
                  <a:lnTo>
                    <a:pt x="130608" y="1335847"/>
                  </a:lnTo>
                  <a:lnTo>
                    <a:pt x="133350" y="1354376"/>
                  </a:lnTo>
                  <a:lnTo>
                    <a:pt x="133350" y="1358001"/>
                  </a:lnTo>
                  <a:lnTo>
                    <a:pt x="132958" y="1360820"/>
                  </a:lnTo>
                  <a:lnTo>
                    <a:pt x="132566" y="1362029"/>
                  </a:lnTo>
                  <a:lnTo>
                    <a:pt x="131000" y="1362834"/>
                  </a:lnTo>
                  <a:lnTo>
                    <a:pt x="129824" y="1362432"/>
                  </a:lnTo>
                  <a:lnTo>
                    <a:pt x="128257" y="1361626"/>
                  </a:lnTo>
                  <a:lnTo>
                    <a:pt x="126691" y="1360418"/>
                  </a:lnTo>
                  <a:lnTo>
                    <a:pt x="124732" y="1358001"/>
                  </a:lnTo>
                  <a:lnTo>
                    <a:pt x="121598" y="1353167"/>
                  </a:lnTo>
                  <a:lnTo>
                    <a:pt x="118073" y="1347528"/>
                  </a:lnTo>
                  <a:lnTo>
                    <a:pt x="116114" y="1341486"/>
                  </a:lnTo>
                  <a:lnTo>
                    <a:pt x="115331" y="1339069"/>
                  </a:lnTo>
                  <a:lnTo>
                    <a:pt x="115331" y="1336652"/>
                  </a:lnTo>
                  <a:lnTo>
                    <a:pt x="114939" y="1333430"/>
                  </a:lnTo>
                  <a:lnTo>
                    <a:pt x="113764" y="1330610"/>
                  </a:lnTo>
                  <a:lnTo>
                    <a:pt x="112980" y="1329805"/>
                  </a:lnTo>
                  <a:lnTo>
                    <a:pt x="111805" y="1328999"/>
                  </a:lnTo>
                  <a:lnTo>
                    <a:pt x="111022" y="1328596"/>
                  </a:lnTo>
                  <a:lnTo>
                    <a:pt x="110238" y="1328596"/>
                  </a:lnTo>
                  <a:lnTo>
                    <a:pt x="109455" y="1328999"/>
                  </a:lnTo>
                  <a:lnTo>
                    <a:pt x="108671" y="1329402"/>
                  </a:lnTo>
                  <a:lnTo>
                    <a:pt x="107888" y="1330610"/>
                  </a:lnTo>
                  <a:lnTo>
                    <a:pt x="107104" y="1332221"/>
                  </a:lnTo>
                  <a:lnTo>
                    <a:pt x="106321" y="1335444"/>
                  </a:lnTo>
                  <a:lnTo>
                    <a:pt x="105929" y="1341083"/>
                  </a:lnTo>
                  <a:lnTo>
                    <a:pt x="105146" y="1346722"/>
                  </a:lnTo>
                  <a:lnTo>
                    <a:pt x="104362" y="1351556"/>
                  </a:lnTo>
                  <a:lnTo>
                    <a:pt x="103579" y="1353973"/>
                  </a:lnTo>
                  <a:lnTo>
                    <a:pt x="102795" y="1355987"/>
                  </a:lnTo>
                  <a:lnTo>
                    <a:pt x="101620" y="1358001"/>
                  </a:lnTo>
                  <a:lnTo>
                    <a:pt x="100445" y="1360015"/>
                  </a:lnTo>
                  <a:lnTo>
                    <a:pt x="98487" y="1361223"/>
                  </a:lnTo>
                  <a:lnTo>
                    <a:pt x="96920" y="1362432"/>
                  </a:lnTo>
                  <a:lnTo>
                    <a:pt x="94961" y="1363237"/>
                  </a:lnTo>
                  <a:lnTo>
                    <a:pt x="92611" y="1364043"/>
                  </a:lnTo>
                  <a:lnTo>
                    <a:pt x="89869" y="1364848"/>
                  </a:lnTo>
                  <a:lnTo>
                    <a:pt x="87127" y="1365251"/>
                  </a:lnTo>
                  <a:lnTo>
                    <a:pt x="80467" y="1364848"/>
                  </a:lnTo>
                  <a:lnTo>
                    <a:pt x="77725" y="1364446"/>
                  </a:lnTo>
                  <a:lnTo>
                    <a:pt x="74983" y="1363640"/>
                  </a:lnTo>
                  <a:lnTo>
                    <a:pt x="72633" y="1362432"/>
                  </a:lnTo>
                  <a:lnTo>
                    <a:pt x="69891" y="1360820"/>
                  </a:lnTo>
                  <a:lnTo>
                    <a:pt x="67932" y="1358806"/>
                  </a:lnTo>
                  <a:lnTo>
                    <a:pt x="65190" y="1356792"/>
                  </a:lnTo>
                  <a:lnTo>
                    <a:pt x="61665" y="1351153"/>
                  </a:lnTo>
                  <a:lnTo>
                    <a:pt x="57747" y="1345111"/>
                  </a:lnTo>
                  <a:lnTo>
                    <a:pt x="55005" y="1338263"/>
                  </a:lnTo>
                  <a:lnTo>
                    <a:pt x="52655" y="1331013"/>
                  </a:lnTo>
                  <a:lnTo>
                    <a:pt x="49913" y="1323360"/>
                  </a:lnTo>
                  <a:lnTo>
                    <a:pt x="48346" y="1316109"/>
                  </a:lnTo>
                  <a:lnTo>
                    <a:pt x="46779" y="1308859"/>
                  </a:lnTo>
                  <a:lnTo>
                    <a:pt x="44037" y="1296372"/>
                  </a:lnTo>
                  <a:lnTo>
                    <a:pt x="43254" y="1287511"/>
                  </a:lnTo>
                  <a:lnTo>
                    <a:pt x="42862" y="1284288"/>
                  </a:lnTo>
                  <a:close/>
                  <a:moveTo>
                    <a:pt x="1298517" y="998258"/>
                  </a:moveTo>
                  <a:lnTo>
                    <a:pt x="1247697" y="1005006"/>
                  </a:lnTo>
                  <a:lnTo>
                    <a:pt x="970168" y="1039940"/>
                  </a:lnTo>
                  <a:lnTo>
                    <a:pt x="956272" y="1045895"/>
                  </a:lnTo>
                  <a:lnTo>
                    <a:pt x="928877" y="1057010"/>
                  </a:lnTo>
                  <a:lnTo>
                    <a:pt x="879644" y="1076859"/>
                  </a:lnTo>
                  <a:lnTo>
                    <a:pt x="925700" y="1070905"/>
                  </a:lnTo>
                  <a:lnTo>
                    <a:pt x="946743" y="1068523"/>
                  </a:lnTo>
                  <a:lnTo>
                    <a:pt x="1317972" y="1020885"/>
                  </a:lnTo>
                  <a:lnTo>
                    <a:pt x="1314399" y="1016122"/>
                  </a:lnTo>
                  <a:lnTo>
                    <a:pt x="1298517" y="998258"/>
                  </a:lnTo>
                  <a:close/>
                  <a:moveTo>
                    <a:pt x="1085309" y="949429"/>
                  </a:moveTo>
                  <a:lnTo>
                    <a:pt x="951111" y="956178"/>
                  </a:lnTo>
                  <a:lnTo>
                    <a:pt x="912995" y="958163"/>
                  </a:lnTo>
                  <a:lnTo>
                    <a:pt x="891952" y="958957"/>
                  </a:lnTo>
                  <a:lnTo>
                    <a:pt x="653731" y="981585"/>
                  </a:lnTo>
                  <a:lnTo>
                    <a:pt x="641819" y="988730"/>
                  </a:lnTo>
                  <a:lnTo>
                    <a:pt x="569956" y="1031207"/>
                  </a:lnTo>
                  <a:lnTo>
                    <a:pt x="947934" y="971263"/>
                  </a:lnTo>
                  <a:lnTo>
                    <a:pt x="990814" y="964515"/>
                  </a:lnTo>
                  <a:lnTo>
                    <a:pt x="999549" y="962927"/>
                  </a:lnTo>
                  <a:lnTo>
                    <a:pt x="1085309" y="949429"/>
                  </a:lnTo>
                  <a:close/>
                  <a:moveTo>
                    <a:pt x="606483" y="818030"/>
                  </a:moveTo>
                  <a:lnTo>
                    <a:pt x="609660" y="823191"/>
                  </a:lnTo>
                  <a:lnTo>
                    <a:pt x="612836" y="831527"/>
                  </a:lnTo>
                  <a:lnTo>
                    <a:pt x="621174" y="852964"/>
                  </a:lnTo>
                  <a:lnTo>
                    <a:pt x="619188" y="828351"/>
                  </a:lnTo>
                  <a:lnTo>
                    <a:pt x="606483" y="818030"/>
                  </a:lnTo>
                  <a:close/>
                  <a:moveTo>
                    <a:pt x="1283033" y="812472"/>
                  </a:moveTo>
                  <a:lnTo>
                    <a:pt x="1282239" y="812869"/>
                  </a:lnTo>
                  <a:lnTo>
                    <a:pt x="1281445" y="814060"/>
                  </a:lnTo>
                  <a:lnTo>
                    <a:pt x="1273504" y="824381"/>
                  </a:lnTo>
                  <a:lnTo>
                    <a:pt x="1265960" y="835100"/>
                  </a:lnTo>
                  <a:lnTo>
                    <a:pt x="1263578" y="838276"/>
                  </a:lnTo>
                  <a:lnTo>
                    <a:pt x="1256034" y="951811"/>
                  </a:lnTo>
                  <a:lnTo>
                    <a:pt x="1261990" y="924023"/>
                  </a:lnTo>
                  <a:lnTo>
                    <a:pt x="1268342" y="897425"/>
                  </a:lnTo>
                  <a:lnTo>
                    <a:pt x="1279062" y="850185"/>
                  </a:lnTo>
                  <a:lnTo>
                    <a:pt x="1282239" y="832321"/>
                  </a:lnTo>
                  <a:lnTo>
                    <a:pt x="1283430" y="825175"/>
                  </a:lnTo>
                  <a:lnTo>
                    <a:pt x="1284621" y="819618"/>
                  </a:lnTo>
                  <a:lnTo>
                    <a:pt x="1284621" y="815251"/>
                  </a:lnTo>
                  <a:lnTo>
                    <a:pt x="1283827" y="812869"/>
                  </a:lnTo>
                  <a:lnTo>
                    <a:pt x="1283430" y="812472"/>
                  </a:lnTo>
                  <a:lnTo>
                    <a:pt x="1283033" y="812472"/>
                  </a:lnTo>
                  <a:close/>
                  <a:moveTo>
                    <a:pt x="266522" y="615950"/>
                  </a:moveTo>
                  <a:lnTo>
                    <a:pt x="270489" y="616347"/>
                  </a:lnTo>
                  <a:lnTo>
                    <a:pt x="273661" y="619521"/>
                  </a:lnTo>
                  <a:lnTo>
                    <a:pt x="344258" y="879386"/>
                  </a:lnTo>
                  <a:lnTo>
                    <a:pt x="345448" y="868674"/>
                  </a:lnTo>
                  <a:lnTo>
                    <a:pt x="370434" y="687760"/>
                  </a:lnTo>
                  <a:lnTo>
                    <a:pt x="364485" y="673081"/>
                  </a:lnTo>
                  <a:lnTo>
                    <a:pt x="370831" y="674271"/>
                  </a:lnTo>
                  <a:lnTo>
                    <a:pt x="377573" y="675858"/>
                  </a:lnTo>
                  <a:lnTo>
                    <a:pt x="383919" y="676255"/>
                  </a:lnTo>
                  <a:lnTo>
                    <a:pt x="390265" y="676652"/>
                  </a:lnTo>
                  <a:lnTo>
                    <a:pt x="396214" y="676255"/>
                  </a:lnTo>
                  <a:lnTo>
                    <a:pt x="402957" y="675858"/>
                  </a:lnTo>
                  <a:lnTo>
                    <a:pt x="409699" y="674668"/>
                  </a:lnTo>
                  <a:lnTo>
                    <a:pt x="416045" y="673478"/>
                  </a:lnTo>
                  <a:lnTo>
                    <a:pt x="412872" y="683793"/>
                  </a:lnTo>
                  <a:lnTo>
                    <a:pt x="409699" y="694108"/>
                  </a:lnTo>
                  <a:lnTo>
                    <a:pt x="407716" y="704820"/>
                  </a:lnTo>
                  <a:lnTo>
                    <a:pt x="406526" y="716326"/>
                  </a:lnTo>
                  <a:lnTo>
                    <a:pt x="406129" y="724657"/>
                  </a:lnTo>
                  <a:lnTo>
                    <a:pt x="405733" y="734973"/>
                  </a:lnTo>
                  <a:lnTo>
                    <a:pt x="405733" y="746875"/>
                  </a:lnTo>
                  <a:lnTo>
                    <a:pt x="406526" y="759967"/>
                  </a:lnTo>
                  <a:lnTo>
                    <a:pt x="407319" y="774250"/>
                  </a:lnTo>
                  <a:lnTo>
                    <a:pt x="408509" y="789326"/>
                  </a:lnTo>
                  <a:lnTo>
                    <a:pt x="412079" y="823049"/>
                  </a:lnTo>
                  <a:lnTo>
                    <a:pt x="416045" y="859549"/>
                  </a:lnTo>
                  <a:lnTo>
                    <a:pt x="421597" y="897636"/>
                  </a:lnTo>
                  <a:lnTo>
                    <a:pt x="427546" y="936914"/>
                  </a:lnTo>
                  <a:lnTo>
                    <a:pt x="433496" y="976191"/>
                  </a:lnTo>
                  <a:lnTo>
                    <a:pt x="445791" y="1051175"/>
                  </a:lnTo>
                  <a:lnTo>
                    <a:pt x="456896" y="1114257"/>
                  </a:lnTo>
                  <a:lnTo>
                    <a:pt x="468398" y="1176546"/>
                  </a:lnTo>
                  <a:lnTo>
                    <a:pt x="469587" y="1181703"/>
                  </a:lnTo>
                  <a:lnTo>
                    <a:pt x="471967" y="1187258"/>
                  </a:lnTo>
                  <a:lnTo>
                    <a:pt x="474347" y="1192415"/>
                  </a:lnTo>
                  <a:lnTo>
                    <a:pt x="477123" y="1197573"/>
                  </a:lnTo>
                  <a:lnTo>
                    <a:pt x="481089" y="1201937"/>
                  </a:lnTo>
                  <a:lnTo>
                    <a:pt x="485055" y="1206301"/>
                  </a:lnTo>
                  <a:lnTo>
                    <a:pt x="489418" y="1210269"/>
                  </a:lnTo>
                  <a:lnTo>
                    <a:pt x="494177" y="1213046"/>
                  </a:lnTo>
                  <a:lnTo>
                    <a:pt x="500920" y="1217410"/>
                  </a:lnTo>
                  <a:lnTo>
                    <a:pt x="508059" y="1220187"/>
                  </a:lnTo>
                  <a:lnTo>
                    <a:pt x="515594" y="1222964"/>
                  </a:lnTo>
                  <a:lnTo>
                    <a:pt x="523527" y="1225345"/>
                  </a:lnTo>
                  <a:lnTo>
                    <a:pt x="531459" y="1227329"/>
                  </a:lnTo>
                  <a:lnTo>
                    <a:pt x="540581" y="1228519"/>
                  </a:lnTo>
                  <a:lnTo>
                    <a:pt x="549306" y="1228915"/>
                  </a:lnTo>
                  <a:lnTo>
                    <a:pt x="558428" y="1229312"/>
                  </a:lnTo>
                  <a:lnTo>
                    <a:pt x="566757" y="1229312"/>
                  </a:lnTo>
                  <a:lnTo>
                    <a:pt x="574689" y="1228519"/>
                  </a:lnTo>
                  <a:lnTo>
                    <a:pt x="583018" y="1228122"/>
                  </a:lnTo>
                  <a:lnTo>
                    <a:pt x="590950" y="1226932"/>
                  </a:lnTo>
                  <a:lnTo>
                    <a:pt x="595313" y="1274937"/>
                  </a:lnTo>
                  <a:lnTo>
                    <a:pt x="591347" y="1282476"/>
                  </a:lnTo>
                  <a:lnTo>
                    <a:pt x="588174" y="1290410"/>
                  </a:lnTo>
                  <a:lnTo>
                    <a:pt x="585398" y="1298742"/>
                  </a:lnTo>
                  <a:lnTo>
                    <a:pt x="583018" y="1306677"/>
                  </a:lnTo>
                  <a:lnTo>
                    <a:pt x="581432" y="1314612"/>
                  </a:lnTo>
                  <a:lnTo>
                    <a:pt x="579845" y="1322150"/>
                  </a:lnTo>
                  <a:lnTo>
                    <a:pt x="577466" y="1336829"/>
                  </a:lnTo>
                  <a:lnTo>
                    <a:pt x="573896" y="1342780"/>
                  </a:lnTo>
                  <a:lnTo>
                    <a:pt x="540581" y="1790304"/>
                  </a:lnTo>
                  <a:lnTo>
                    <a:pt x="537011" y="1789908"/>
                  </a:lnTo>
                  <a:lnTo>
                    <a:pt x="448170" y="1789908"/>
                  </a:lnTo>
                  <a:lnTo>
                    <a:pt x="444997" y="1789908"/>
                  </a:lnTo>
                  <a:lnTo>
                    <a:pt x="441428" y="1790304"/>
                  </a:lnTo>
                  <a:lnTo>
                    <a:pt x="434685" y="1792288"/>
                  </a:lnTo>
                  <a:lnTo>
                    <a:pt x="390265" y="1442759"/>
                  </a:lnTo>
                  <a:lnTo>
                    <a:pt x="383919" y="1443156"/>
                  </a:lnTo>
                  <a:lnTo>
                    <a:pt x="377970" y="1443553"/>
                  </a:lnTo>
                  <a:lnTo>
                    <a:pt x="373607" y="1443156"/>
                  </a:lnTo>
                  <a:lnTo>
                    <a:pt x="369641" y="1442759"/>
                  </a:lnTo>
                  <a:lnTo>
                    <a:pt x="327600" y="1792288"/>
                  </a:lnTo>
                  <a:lnTo>
                    <a:pt x="320461" y="1790304"/>
                  </a:lnTo>
                  <a:lnTo>
                    <a:pt x="316892" y="1789908"/>
                  </a:lnTo>
                  <a:lnTo>
                    <a:pt x="312926" y="1789908"/>
                  </a:lnTo>
                  <a:lnTo>
                    <a:pt x="224085" y="1789908"/>
                  </a:lnTo>
                  <a:lnTo>
                    <a:pt x="221309" y="1790304"/>
                  </a:lnTo>
                  <a:lnTo>
                    <a:pt x="218532" y="1790701"/>
                  </a:lnTo>
                  <a:lnTo>
                    <a:pt x="187597" y="1376503"/>
                  </a:lnTo>
                  <a:lnTo>
                    <a:pt x="188787" y="1369759"/>
                  </a:lnTo>
                  <a:lnTo>
                    <a:pt x="189580" y="1363014"/>
                  </a:lnTo>
                  <a:lnTo>
                    <a:pt x="189977" y="1355873"/>
                  </a:lnTo>
                  <a:lnTo>
                    <a:pt x="189580" y="1348335"/>
                  </a:lnTo>
                  <a:lnTo>
                    <a:pt x="188390" y="1338416"/>
                  </a:lnTo>
                  <a:lnTo>
                    <a:pt x="187200" y="1327704"/>
                  </a:lnTo>
                  <a:lnTo>
                    <a:pt x="184821" y="1315802"/>
                  </a:lnTo>
                  <a:lnTo>
                    <a:pt x="182044" y="1303503"/>
                  </a:lnTo>
                  <a:lnTo>
                    <a:pt x="179665" y="1297552"/>
                  </a:lnTo>
                  <a:lnTo>
                    <a:pt x="177682" y="1291601"/>
                  </a:lnTo>
                  <a:lnTo>
                    <a:pt x="175302" y="1285649"/>
                  </a:lnTo>
                  <a:lnTo>
                    <a:pt x="172526" y="1279698"/>
                  </a:lnTo>
                  <a:lnTo>
                    <a:pt x="169353" y="1274144"/>
                  </a:lnTo>
                  <a:lnTo>
                    <a:pt x="165783" y="1268590"/>
                  </a:lnTo>
                  <a:lnTo>
                    <a:pt x="161817" y="1263829"/>
                  </a:lnTo>
                  <a:lnTo>
                    <a:pt x="157058" y="1259465"/>
                  </a:lnTo>
                  <a:lnTo>
                    <a:pt x="149919" y="1178133"/>
                  </a:lnTo>
                  <a:lnTo>
                    <a:pt x="144763" y="1121795"/>
                  </a:lnTo>
                  <a:lnTo>
                    <a:pt x="140004" y="1058317"/>
                  </a:lnTo>
                  <a:lnTo>
                    <a:pt x="124536" y="836538"/>
                  </a:lnTo>
                  <a:lnTo>
                    <a:pt x="118587" y="831381"/>
                  </a:lnTo>
                  <a:lnTo>
                    <a:pt x="113034" y="825430"/>
                  </a:lnTo>
                  <a:lnTo>
                    <a:pt x="112637" y="825033"/>
                  </a:lnTo>
                  <a:lnTo>
                    <a:pt x="111844" y="825430"/>
                  </a:lnTo>
                  <a:lnTo>
                    <a:pt x="111051" y="827413"/>
                  </a:lnTo>
                  <a:lnTo>
                    <a:pt x="110654" y="831381"/>
                  </a:lnTo>
                  <a:lnTo>
                    <a:pt x="110258" y="836142"/>
                  </a:lnTo>
                  <a:lnTo>
                    <a:pt x="110258" y="851614"/>
                  </a:lnTo>
                  <a:lnTo>
                    <a:pt x="110258" y="871452"/>
                  </a:lnTo>
                  <a:lnTo>
                    <a:pt x="111051" y="925012"/>
                  </a:lnTo>
                  <a:lnTo>
                    <a:pt x="113827" y="990474"/>
                  </a:lnTo>
                  <a:lnTo>
                    <a:pt x="116603" y="1061491"/>
                  </a:lnTo>
                  <a:lnTo>
                    <a:pt x="119776" y="1131317"/>
                  </a:lnTo>
                  <a:lnTo>
                    <a:pt x="122949" y="1194002"/>
                  </a:lnTo>
                  <a:lnTo>
                    <a:pt x="126519" y="1243595"/>
                  </a:lnTo>
                  <a:lnTo>
                    <a:pt x="124536" y="1243198"/>
                  </a:lnTo>
                  <a:lnTo>
                    <a:pt x="122553" y="1242801"/>
                  </a:lnTo>
                  <a:lnTo>
                    <a:pt x="52353" y="1229312"/>
                  </a:lnTo>
                  <a:lnTo>
                    <a:pt x="47197" y="1228915"/>
                  </a:lnTo>
                  <a:lnTo>
                    <a:pt x="42041" y="1228519"/>
                  </a:lnTo>
                  <a:lnTo>
                    <a:pt x="36091" y="1228915"/>
                  </a:lnTo>
                  <a:lnTo>
                    <a:pt x="30539" y="1229709"/>
                  </a:lnTo>
                  <a:lnTo>
                    <a:pt x="27763" y="1205508"/>
                  </a:lnTo>
                  <a:lnTo>
                    <a:pt x="24590" y="1176942"/>
                  </a:lnTo>
                  <a:lnTo>
                    <a:pt x="21417" y="1145203"/>
                  </a:lnTo>
                  <a:lnTo>
                    <a:pt x="18244" y="1110290"/>
                  </a:lnTo>
                  <a:lnTo>
                    <a:pt x="12295" y="1036099"/>
                  </a:lnTo>
                  <a:lnTo>
                    <a:pt x="7139" y="959925"/>
                  </a:lnTo>
                  <a:lnTo>
                    <a:pt x="3173" y="887321"/>
                  </a:lnTo>
                  <a:lnTo>
                    <a:pt x="1586" y="853995"/>
                  </a:lnTo>
                  <a:lnTo>
                    <a:pt x="793" y="824636"/>
                  </a:lnTo>
                  <a:lnTo>
                    <a:pt x="0" y="798848"/>
                  </a:lnTo>
                  <a:lnTo>
                    <a:pt x="0" y="777424"/>
                  </a:lnTo>
                  <a:lnTo>
                    <a:pt x="396" y="761554"/>
                  </a:lnTo>
                  <a:lnTo>
                    <a:pt x="793" y="755603"/>
                  </a:lnTo>
                  <a:lnTo>
                    <a:pt x="1190" y="752032"/>
                  </a:lnTo>
                  <a:lnTo>
                    <a:pt x="1983" y="744494"/>
                  </a:lnTo>
                  <a:lnTo>
                    <a:pt x="3569" y="737353"/>
                  </a:lnTo>
                  <a:lnTo>
                    <a:pt x="5949" y="730608"/>
                  </a:lnTo>
                  <a:lnTo>
                    <a:pt x="8725" y="723864"/>
                  </a:lnTo>
                  <a:lnTo>
                    <a:pt x="12691" y="717516"/>
                  </a:lnTo>
                  <a:lnTo>
                    <a:pt x="16658" y="711168"/>
                  </a:lnTo>
                  <a:lnTo>
                    <a:pt x="21813" y="705217"/>
                  </a:lnTo>
                  <a:lnTo>
                    <a:pt x="27763" y="699266"/>
                  </a:lnTo>
                  <a:lnTo>
                    <a:pt x="33712" y="693711"/>
                  </a:lnTo>
                  <a:lnTo>
                    <a:pt x="40454" y="688157"/>
                  </a:lnTo>
                  <a:lnTo>
                    <a:pt x="47593" y="683396"/>
                  </a:lnTo>
                  <a:lnTo>
                    <a:pt x="55525" y="678239"/>
                  </a:lnTo>
                  <a:lnTo>
                    <a:pt x="63458" y="673478"/>
                  </a:lnTo>
                  <a:lnTo>
                    <a:pt x="72183" y="669113"/>
                  </a:lnTo>
                  <a:lnTo>
                    <a:pt x="81305" y="664353"/>
                  </a:lnTo>
                  <a:lnTo>
                    <a:pt x="90427" y="659988"/>
                  </a:lnTo>
                  <a:lnTo>
                    <a:pt x="99946" y="656418"/>
                  </a:lnTo>
                  <a:lnTo>
                    <a:pt x="109861" y="652450"/>
                  </a:lnTo>
                  <a:lnTo>
                    <a:pt x="130485" y="645309"/>
                  </a:lnTo>
                  <a:lnTo>
                    <a:pt x="151902" y="638564"/>
                  </a:lnTo>
                  <a:lnTo>
                    <a:pt x="174112" y="633010"/>
                  </a:lnTo>
                  <a:lnTo>
                    <a:pt x="196322" y="627456"/>
                  </a:lnTo>
                  <a:lnTo>
                    <a:pt x="218532" y="623488"/>
                  </a:lnTo>
                  <a:lnTo>
                    <a:pt x="241139" y="619521"/>
                  </a:lnTo>
                  <a:lnTo>
                    <a:pt x="262953" y="616347"/>
                  </a:lnTo>
                  <a:lnTo>
                    <a:pt x="266522" y="615950"/>
                  </a:lnTo>
                  <a:close/>
                  <a:moveTo>
                    <a:pt x="1664891" y="614363"/>
                  </a:moveTo>
                  <a:lnTo>
                    <a:pt x="1675210" y="614363"/>
                  </a:lnTo>
                  <a:lnTo>
                    <a:pt x="1686322" y="614760"/>
                  </a:lnTo>
                  <a:lnTo>
                    <a:pt x="1697038" y="615554"/>
                  </a:lnTo>
                  <a:lnTo>
                    <a:pt x="1707754" y="617142"/>
                  </a:lnTo>
                  <a:lnTo>
                    <a:pt x="1718866" y="619127"/>
                  </a:lnTo>
                  <a:lnTo>
                    <a:pt x="1729582" y="621906"/>
                  </a:lnTo>
                  <a:lnTo>
                    <a:pt x="1740297" y="624288"/>
                  </a:lnTo>
                  <a:lnTo>
                    <a:pt x="1750616" y="627861"/>
                  </a:lnTo>
                  <a:lnTo>
                    <a:pt x="1761729" y="631435"/>
                  </a:lnTo>
                  <a:lnTo>
                    <a:pt x="1772047" y="635405"/>
                  </a:lnTo>
                  <a:lnTo>
                    <a:pt x="1782366" y="638978"/>
                  </a:lnTo>
                  <a:lnTo>
                    <a:pt x="1792288" y="643742"/>
                  </a:lnTo>
                  <a:lnTo>
                    <a:pt x="1802210" y="648506"/>
                  </a:lnTo>
                  <a:lnTo>
                    <a:pt x="1821260" y="657637"/>
                  </a:lnTo>
                  <a:lnTo>
                    <a:pt x="1838326" y="667562"/>
                  </a:lnTo>
                  <a:lnTo>
                    <a:pt x="1854994" y="677885"/>
                  </a:lnTo>
                  <a:lnTo>
                    <a:pt x="1869282" y="687810"/>
                  </a:lnTo>
                  <a:lnTo>
                    <a:pt x="1881982" y="697338"/>
                  </a:lnTo>
                  <a:lnTo>
                    <a:pt x="1892301" y="706072"/>
                  </a:lnTo>
                  <a:lnTo>
                    <a:pt x="1900635" y="714012"/>
                  </a:lnTo>
                  <a:lnTo>
                    <a:pt x="1903810" y="717585"/>
                  </a:lnTo>
                  <a:lnTo>
                    <a:pt x="1905794" y="720761"/>
                  </a:lnTo>
                  <a:lnTo>
                    <a:pt x="1907779" y="723541"/>
                  </a:lnTo>
                  <a:lnTo>
                    <a:pt x="1908969" y="725923"/>
                  </a:lnTo>
                  <a:lnTo>
                    <a:pt x="1909366" y="730290"/>
                  </a:lnTo>
                  <a:lnTo>
                    <a:pt x="1909763" y="735848"/>
                  </a:lnTo>
                  <a:lnTo>
                    <a:pt x="1909763" y="752125"/>
                  </a:lnTo>
                  <a:lnTo>
                    <a:pt x="1908969" y="773961"/>
                  </a:lnTo>
                  <a:lnTo>
                    <a:pt x="1907779" y="800957"/>
                  </a:lnTo>
                  <a:lnTo>
                    <a:pt x="1905794" y="832321"/>
                  </a:lnTo>
                  <a:lnTo>
                    <a:pt x="1903413" y="866861"/>
                  </a:lnTo>
                  <a:lnTo>
                    <a:pt x="1897460" y="942689"/>
                  </a:lnTo>
                  <a:lnTo>
                    <a:pt x="1890316" y="1022885"/>
                  </a:lnTo>
                  <a:lnTo>
                    <a:pt x="1882379" y="1101096"/>
                  </a:lnTo>
                  <a:lnTo>
                    <a:pt x="1878410" y="1137621"/>
                  </a:lnTo>
                  <a:lnTo>
                    <a:pt x="1874838" y="1171366"/>
                  </a:lnTo>
                  <a:lnTo>
                    <a:pt x="1870869" y="1201539"/>
                  </a:lnTo>
                  <a:lnTo>
                    <a:pt x="1867298" y="1227345"/>
                  </a:lnTo>
                  <a:lnTo>
                    <a:pt x="1863726" y="1226948"/>
                  </a:lnTo>
                  <a:lnTo>
                    <a:pt x="1860948" y="1226948"/>
                  </a:lnTo>
                  <a:lnTo>
                    <a:pt x="1855391" y="1226948"/>
                  </a:lnTo>
                  <a:lnTo>
                    <a:pt x="1850232" y="1227742"/>
                  </a:lnTo>
                  <a:lnTo>
                    <a:pt x="1784351" y="1240049"/>
                  </a:lnTo>
                  <a:lnTo>
                    <a:pt x="1786732" y="1190026"/>
                  </a:lnTo>
                  <a:lnTo>
                    <a:pt x="1788716" y="1126504"/>
                  </a:lnTo>
                  <a:lnTo>
                    <a:pt x="1789907" y="1056631"/>
                  </a:lnTo>
                  <a:lnTo>
                    <a:pt x="1790701" y="985566"/>
                  </a:lnTo>
                  <a:lnTo>
                    <a:pt x="1790701" y="920854"/>
                  </a:lnTo>
                  <a:lnTo>
                    <a:pt x="1790304" y="892666"/>
                  </a:lnTo>
                  <a:lnTo>
                    <a:pt x="1789907" y="868052"/>
                  </a:lnTo>
                  <a:lnTo>
                    <a:pt x="1789113" y="848201"/>
                  </a:lnTo>
                  <a:lnTo>
                    <a:pt x="1787923" y="833909"/>
                  </a:lnTo>
                  <a:lnTo>
                    <a:pt x="1787129" y="828748"/>
                  </a:lnTo>
                  <a:lnTo>
                    <a:pt x="1786335" y="825969"/>
                  </a:lnTo>
                  <a:lnTo>
                    <a:pt x="1785541" y="824381"/>
                  </a:lnTo>
                  <a:lnTo>
                    <a:pt x="1785144" y="824381"/>
                  </a:lnTo>
                  <a:lnTo>
                    <a:pt x="1784351" y="824778"/>
                  </a:lnTo>
                  <a:lnTo>
                    <a:pt x="1778398" y="832718"/>
                  </a:lnTo>
                  <a:lnTo>
                    <a:pt x="1772444" y="841452"/>
                  </a:lnTo>
                  <a:lnTo>
                    <a:pt x="1770460" y="843437"/>
                  </a:lnTo>
                  <a:lnTo>
                    <a:pt x="1750616" y="1136033"/>
                  </a:lnTo>
                  <a:lnTo>
                    <a:pt x="1743869" y="1212258"/>
                  </a:lnTo>
                  <a:lnTo>
                    <a:pt x="1739107" y="1264664"/>
                  </a:lnTo>
                  <a:lnTo>
                    <a:pt x="1735932" y="1268634"/>
                  </a:lnTo>
                  <a:lnTo>
                    <a:pt x="1733551" y="1272604"/>
                  </a:lnTo>
                  <a:lnTo>
                    <a:pt x="1731169" y="1276971"/>
                  </a:lnTo>
                  <a:lnTo>
                    <a:pt x="1728391" y="1281338"/>
                  </a:lnTo>
                  <a:lnTo>
                    <a:pt x="1724819" y="1290469"/>
                  </a:lnTo>
                  <a:lnTo>
                    <a:pt x="1721644" y="1300394"/>
                  </a:lnTo>
                  <a:lnTo>
                    <a:pt x="1718866" y="1309526"/>
                  </a:lnTo>
                  <a:lnTo>
                    <a:pt x="1717279" y="1319054"/>
                  </a:lnTo>
                  <a:lnTo>
                    <a:pt x="1715294" y="1328185"/>
                  </a:lnTo>
                  <a:lnTo>
                    <a:pt x="1714501" y="1336522"/>
                  </a:lnTo>
                  <a:lnTo>
                    <a:pt x="1710929" y="1342477"/>
                  </a:lnTo>
                  <a:lnTo>
                    <a:pt x="1677194" y="1790303"/>
                  </a:lnTo>
                  <a:lnTo>
                    <a:pt x="1674019" y="1789906"/>
                  </a:lnTo>
                  <a:lnTo>
                    <a:pt x="1585119" y="1789906"/>
                  </a:lnTo>
                  <a:lnTo>
                    <a:pt x="1581150" y="1789906"/>
                  </a:lnTo>
                  <a:lnTo>
                    <a:pt x="1577975" y="1790303"/>
                  </a:lnTo>
                  <a:lnTo>
                    <a:pt x="1571229" y="1792288"/>
                  </a:lnTo>
                  <a:lnTo>
                    <a:pt x="1526382" y="1442523"/>
                  </a:lnTo>
                  <a:lnTo>
                    <a:pt x="1520429" y="1442920"/>
                  </a:lnTo>
                  <a:lnTo>
                    <a:pt x="1514475" y="1443317"/>
                  </a:lnTo>
                  <a:lnTo>
                    <a:pt x="1510110" y="1442920"/>
                  </a:lnTo>
                  <a:lnTo>
                    <a:pt x="1505744" y="1442523"/>
                  </a:lnTo>
                  <a:lnTo>
                    <a:pt x="1464072" y="1792288"/>
                  </a:lnTo>
                  <a:lnTo>
                    <a:pt x="1456929" y="1790303"/>
                  </a:lnTo>
                  <a:lnTo>
                    <a:pt x="1453357" y="1789906"/>
                  </a:lnTo>
                  <a:lnTo>
                    <a:pt x="1449388" y="1789906"/>
                  </a:lnTo>
                  <a:lnTo>
                    <a:pt x="1360488" y="1789906"/>
                  </a:lnTo>
                  <a:lnTo>
                    <a:pt x="1357710" y="1790303"/>
                  </a:lnTo>
                  <a:lnTo>
                    <a:pt x="1354932" y="1790700"/>
                  </a:lnTo>
                  <a:lnTo>
                    <a:pt x="1323578" y="1376223"/>
                  </a:lnTo>
                  <a:lnTo>
                    <a:pt x="1325563" y="1369871"/>
                  </a:lnTo>
                  <a:lnTo>
                    <a:pt x="1326357" y="1362725"/>
                  </a:lnTo>
                  <a:lnTo>
                    <a:pt x="1326357" y="1355579"/>
                  </a:lnTo>
                  <a:lnTo>
                    <a:pt x="1325960" y="1348035"/>
                  </a:lnTo>
                  <a:lnTo>
                    <a:pt x="1324769" y="1338110"/>
                  </a:lnTo>
                  <a:lnTo>
                    <a:pt x="1323182" y="1327391"/>
                  </a:lnTo>
                  <a:lnTo>
                    <a:pt x="1321197" y="1315481"/>
                  </a:lnTo>
                  <a:lnTo>
                    <a:pt x="1318419" y="1303173"/>
                  </a:lnTo>
                  <a:lnTo>
                    <a:pt x="1316435" y="1297218"/>
                  </a:lnTo>
                  <a:lnTo>
                    <a:pt x="1314053" y="1291263"/>
                  </a:lnTo>
                  <a:lnTo>
                    <a:pt x="1312069" y="1285308"/>
                  </a:lnTo>
                  <a:lnTo>
                    <a:pt x="1308894" y="1279353"/>
                  </a:lnTo>
                  <a:lnTo>
                    <a:pt x="1305719" y="1273795"/>
                  </a:lnTo>
                  <a:lnTo>
                    <a:pt x="1302147" y="1268237"/>
                  </a:lnTo>
                  <a:lnTo>
                    <a:pt x="1298178" y="1263472"/>
                  </a:lnTo>
                  <a:lnTo>
                    <a:pt x="1293813" y="1259105"/>
                  </a:lnTo>
                  <a:lnTo>
                    <a:pt x="1292225" y="1240049"/>
                  </a:lnTo>
                  <a:lnTo>
                    <a:pt x="1293813" y="1217419"/>
                  </a:lnTo>
                  <a:lnTo>
                    <a:pt x="1305322" y="1219802"/>
                  </a:lnTo>
                  <a:lnTo>
                    <a:pt x="1311672" y="1220993"/>
                  </a:lnTo>
                  <a:lnTo>
                    <a:pt x="1317228" y="1220993"/>
                  </a:lnTo>
                  <a:lnTo>
                    <a:pt x="1321991" y="1220993"/>
                  </a:lnTo>
                  <a:lnTo>
                    <a:pt x="1326357" y="1220596"/>
                  </a:lnTo>
                  <a:lnTo>
                    <a:pt x="1330325" y="1219802"/>
                  </a:lnTo>
                  <a:lnTo>
                    <a:pt x="1334691" y="1218610"/>
                  </a:lnTo>
                  <a:lnTo>
                    <a:pt x="1339057" y="1217022"/>
                  </a:lnTo>
                  <a:lnTo>
                    <a:pt x="1342628" y="1215037"/>
                  </a:lnTo>
                  <a:lnTo>
                    <a:pt x="1346597" y="1213052"/>
                  </a:lnTo>
                  <a:lnTo>
                    <a:pt x="1350169" y="1210670"/>
                  </a:lnTo>
                  <a:lnTo>
                    <a:pt x="1353741" y="1207891"/>
                  </a:lnTo>
                  <a:lnTo>
                    <a:pt x="1356916" y="1205112"/>
                  </a:lnTo>
                  <a:lnTo>
                    <a:pt x="1360091" y="1201539"/>
                  </a:lnTo>
                  <a:lnTo>
                    <a:pt x="1362869" y="1198363"/>
                  </a:lnTo>
                  <a:lnTo>
                    <a:pt x="1365647" y="1194393"/>
                  </a:lnTo>
                  <a:lnTo>
                    <a:pt x="1367632" y="1190820"/>
                  </a:lnTo>
                  <a:lnTo>
                    <a:pt x="1369219" y="1186453"/>
                  </a:lnTo>
                  <a:lnTo>
                    <a:pt x="1370807" y="1182086"/>
                  </a:lnTo>
                  <a:lnTo>
                    <a:pt x="1394619" y="1110624"/>
                  </a:lnTo>
                  <a:lnTo>
                    <a:pt x="1417638" y="1047897"/>
                  </a:lnTo>
                  <a:lnTo>
                    <a:pt x="1429544" y="1016533"/>
                  </a:lnTo>
                  <a:lnTo>
                    <a:pt x="1440657" y="985169"/>
                  </a:lnTo>
                  <a:lnTo>
                    <a:pt x="1450578" y="954997"/>
                  </a:lnTo>
                  <a:lnTo>
                    <a:pt x="1460500" y="924427"/>
                  </a:lnTo>
                  <a:lnTo>
                    <a:pt x="1469629" y="895048"/>
                  </a:lnTo>
                  <a:lnTo>
                    <a:pt x="1477169" y="866067"/>
                  </a:lnTo>
                  <a:lnTo>
                    <a:pt x="1480741" y="878771"/>
                  </a:lnTo>
                  <a:lnTo>
                    <a:pt x="1482329" y="868052"/>
                  </a:lnTo>
                  <a:lnTo>
                    <a:pt x="1491854" y="796193"/>
                  </a:lnTo>
                  <a:lnTo>
                    <a:pt x="1493838" y="783886"/>
                  </a:lnTo>
                  <a:lnTo>
                    <a:pt x="1506538" y="687016"/>
                  </a:lnTo>
                  <a:lnTo>
                    <a:pt x="1500982" y="672326"/>
                  </a:lnTo>
                  <a:lnTo>
                    <a:pt x="1507729" y="673517"/>
                  </a:lnTo>
                  <a:lnTo>
                    <a:pt x="1514079" y="675105"/>
                  </a:lnTo>
                  <a:lnTo>
                    <a:pt x="1520032" y="675502"/>
                  </a:lnTo>
                  <a:lnTo>
                    <a:pt x="1526382" y="675899"/>
                  </a:lnTo>
                  <a:lnTo>
                    <a:pt x="1533922" y="675502"/>
                  </a:lnTo>
                  <a:lnTo>
                    <a:pt x="1541860" y="674311"/>
                  </a:lnTo>
                  <a:lnTo>
                    <a:pt x="1549400" y="673517"/>
                  </a:lnTo>
                  <a:lnTo>
                    <a:pt x="1556941" y="671929"/>
                  </a:lnTo>
                  <a:lnTo>
                    <a:pt x="1551385" y="690589"/>
                  </a:lnTo>
                  <a:lnTo>
                    <a:pt x="1573213" y="881153"/>
                  </a:lnTo>
                  <a:lnTo>
                    <a:pt x="1628776" y="636993"/>
                  </a:lnTo>
                  <a:lnTo>
                    <a:pt x="1635126" y="631832"/>
                  </a:lnTo>
                  <a:lnTo>
                    <a:pt x="1641476" y="626273"/>
                  </a:lnTo>
                  <a:lnTo>
                    <a:pt x="1647826" y="621112"/>
                  </a:lnTo>
                  <a:lnTo>
                    <a:pt x="1654176" y="615157"/>
                  </a:lnTo>
                  <a:lnTo>
                    <a:pt x="1664891" y="614363"/>
                  </a:lnTo>
                  <a:close/>
                  <a:moveTo>
                    <a:pt x="1134938" y="547688"/>
                  </a:moveTo>
                  <a:lnTo>
                    <a:pt x="1149232" y="547688"/>
                  </a:lnTo>
                  <a:lnTo>
                    <a:pt x="1163128" y="548482"/>
                  </a:lnTo>
                  <a:lnTo>
                    <a:pt x="1177421" y="550070"/>
                  </a:lnTo>
                  <a:lnTo>
                    <a:pt x="1191317" y="552055"/>
                  </a:lnTo>
                  <a:lnTo>
                    <a:pt x="1205611" y="554834"/>
                  </a:lnTo>
                  <a:lnTo>
                    <a:pt x="1219507" y="558010"/>
                  </a:lnTo>
                  <a:lnTo>
                    <a:pt x="1233403" y="561979"/>
                  </a:lnTo>
                  <a:lnTo>
                    <a:pt x="1247300" y="566346"/>
                  </a:lnTo>
                  <a:lnTo>
                    <a:pt x="1261196" y="571110"/>
                  </a:lnTo>
                  <a:lnTo>
                    <a:pt x="1274695" y="576667"/>
                  </a:lnTo>
                  <a:lnTo>
                    <a:pt x="1288194" y="582225"/>
                  </a:lnTo>
                  <a:lnTo>
                    <a:pt x="1300899" y="588180"/>
                  </a:lnTo>
                  <a:lnTo>
                    <a:pt x="1313605" y="594531"/>
                  </a:lnTo>
                  <a:lnTo>
                    <a:pt x="1325913" y="600883"/>
                  </a:lnTo>
                  <a:lnTo>
                    <a:pt x="1337824" y="607632"/>
                  </a:lnTo>
                  <a:lnTo>
                    <a:pt x="1349338" y="614777"/>
                  </a:lnTo>
                  <a:lnTo>
                    <a:pt x="1360455" y="621923"/>
                  </a:lnTo>
                  <a:lnTo>
                    <a:pt x="1370381" y="629069"/>
                  </a:lnTo>
                  <a:lnTo>
                    <a:pt x="1380704" y="636214"/>
                  </a:lnTo>
                  <a:lnTo>
                    <a:pt x="1389836" y="643757"/>
                  </a:lnTo>
                  <a:lnTo>
                    <a:pt x="1398173" y="650902"/>
                  </a:lnTo>
                  <a:lnTo>
                    <a:pt x="1405717" y="658048"/>
                  </a:lnTo>
                  <a:lnTo>
                    <a:pt x="1412864" y="665590"/>
                  </a:lnTo>
                  <a:lnTo>
                    <a:pt x="1419216" y="672339"/>
                  </a:lnTo>
                  <a:lnTo>
                    <a:pt x="1425172" y="679485"/>
                  </a:lnTo>
                  <a:lnTo>
                    <a:pt x="1429936" y="686233"/>
                  </a:lnTo>
                  <a:lnTo>
                    <a:pt x="1433907" y="692982"/>
                  </a:lnTo>
                  <a:lnTo>
                    <a:pt x="1436289" y="699334"/>
                  </a:lnTo>
                  <a:lnTo>
                    <a:pt x="1438274" y="705288"/>
                  </a:lnTo>
                  <a:lnTo>
                    <a:pt x="1439068" y="711243"/>
                  </a:lnTo>
                  <a:lnTo>
                    <a:pt x="1439862" y="719182"/>
                  </a:lnTo>
                  <a:lnTo>
                    <a:pt x="1441053" y="727916"/>
                  </a:lnTo>
                  <a:lnTo>
                    <a:pt x="1441450" y="737443"/>
                  </a:lnTo>
                  <a:lnTo>
                    <a:pt x="1441053" y="746971"/>
                  </a:lnTo>
                  <a:lnTo>
                    <a:pt x="1440656" y="756895"/>
                  </a:lnTo>
                  <a:lnTo>
                    <a:pt x="1439465" y="766820"/>
                  </a:lnTo>
                  <a:lnTo>
                    <a:pt x="1438671" y="777538"/>
                  </a:lnTo>
                  <a:lnTo>
                    <a:pt x="1437083" y="787860"/>
                  </a:lnTo>
                  <a:lnTo>
                    <a:pt x="1433112" y="810090"/>
                  </a:lnTo>
                  <a:lnTo>
                    <a:pt x="1428348" y="833512"/>
                  </a:lnTo>
                  <a:lnTo>
                    <a:pt x="1422392" y="857331"/>
                  </a:lnTo>
                  <a:lnTo>
                    <a:pt x="1415643" y="882340"/>
                  </a:lnTo>
                  <a:lnTo>
                    <a:pt x="1407702" y="908144"/>
                  </a:lnTo>
                  <a:lnTo>
                    <a:pt x="1399761" y="933947"/>
                  </a:lnTo>
                  <a:lnTo>
                    <a:pt x="1390630" y="960148"/>
                  </a:lnTo>
                  <a:lnTo>
                    <a:pt x="1381101" y="986348"/>
                  </a:lnTo>
                  <a:lnTo>
                    <a:pt x="1361646" y="1039146"/>
                  </a:lnTo>
                  <a:lnTo>
                    <a:pt x="1342191" y="1091547"/>
                  </a:lnTo>
                  <a:lnTo>
                    <a:pt x="1317972" y="1165385"/>
                  </a:lnTo>
                  <a:lnTo>
                    <a:pt x="1242535" y="1148315"/>
                  </a:lnTo>
                  <a:lnTo>
                    <a:pt x="1238962" y="1207465"/>
                  </a:lnTo>
                  <a:lnTo>
                    <a:pt x="1232212" y="1284875"/>
                  </a:lnTo>
                  <a:lnTo>
                    <a:pt x="1226654" y="1344422"/>
                  </a:lnTo>
                  <a:lnTo>
                    <a:pt x="1221095" y="1398411"/>
                  </a:lnTo>
                  <a:lnTo>
                    <a:pt x="1220698" y="1403572"/>
                  </a:lnTo>
                  <a:lnTo>
                    <a:pt x="1218316" y="1411908"/>
                  </a:lnTo>
                  <a:lnTo>
                    <a:pt x="1214743" y="1420245"/>
                  </a:lnTo>
                  <a:lnTo>
                    <a:pt x="1211169" y="1428581"/>
                  </a:lnTo>
                  <a:lnTo>
                    <a:pt x="1207199" y="1436918"/>
                  </a:lnTo>
                  <a:lnTo>
                    <a:pt x="1203229" y="1444857"/>
                  </a:lnTo>
                  <a:lnTo>
                    <a:pt x="1198464" y="1452797"/>
                  </a:lnTo>
                  <a:lnTo>
                    <a:pt x="1193303" y="1461133"/>
                  </a:lnTo>
                  <a:lnTo>
                    <a:pt x="1187744" y="1469073"/>
                  </a:lnTo>
                  <a:lnTo>
                    <a:pt x="1141688" y="2084388"/>
                  </a:lnTo>
                  <a:lnTo>
                    <a:pt x="1017416" y="2084388"/>
                  </a:lnTo>
                  <a:lnTo>
                    <a:pt x="955478" y="1594915"/>
                  </a:lnTo>
                  <a:lnTo>
                    <a:pt x="947537" y="1595709"/>
                  </a:lnTo>
                  <a:lnTo>
                    <a:pt x="943567" y="1596503"/>
                  </a:lnTo>
                  <a:lnTo>
                    <a:pt x="939597" y="1596503"/>
                  </a:lnTo>
                  <a:lnTo>
                    <a:pt x="934435" y="1595709"/>
                  </a:lnTo>
                  <a:lnTo>
                    <a:pt x="928877" y="1595312"/>
                  </a:lnTo>
                  <a:lnTo>
                    <a:pt x="871306" y="2082006"/>
                  </a:lnTo>
                  <a:lnTo>
                    <a:pt x="741476" y="2084388"/>
                  </a:lnTo>
                  <a:lnTo>
                    <a:pt x="694625" y="1461133"/>
                  </a:lnTo>
                  <a:lnTo>
                    <a:pt x="685890" y="1446842"/>
                  </a:lnTo>
                  <a:lnTo>
                    <a:pt x="681920" y="1439697"/>
                  </a:lnTo>
                  <a:lnTo>
                    <a:pt x="677553" y="1432948"/>
                  </a:lnTo>
                  <a:lnTo>
                    <a:pt x="673582" y="1425802"/>
                  </a:lnTo>
                  <a:lnTo>
                    <a:pt x="670406" y="1418657"/>
                  </a:lnTo>
                  <a:lnTo>
                    <a:pt x="667230" y="1411511"/>
                  </a:lnTo>
                  <a:lnTo>
                    <a:pt x="664848" y="1403969"/>
                  </a:lnTo>
                  <a:lnTo>
                    <a:pt x="664053" y="1398411"/>
                  </a:lnTo>
                  <a:lnTo>
                    <a:pt x="657701" y="1329337"/>
                  </a:lnTo>
                  <a:lnTo>
                    <a:pt x="650554" y="1253514"/>
                  </a:lnTo>
                  <a:lnTo>
                    <a:pt x="642217" y="1157446"/>
                  </a:lnTo>
                  <a:lnTo>
                    <a:pt x="626335" y="1161415"/>
                  </a:lnTo>
                  <a:lnTo>
                    <a:pt x="610057" y="1165782"/>
                  </a:lnTo>
                  <a:lnTo>
                    <a:pt x="594175" y="1168958"/>
                  </a:lnTo>
                  <a:lnTo>
                    <a:pt x="585440" y="1170943"/>
                  </a:lnTo>
                  <a:lnTo>
                    <a:pt x="577500" y="1171737"/>
                  </a:lnTo>
                  <a:lnTo>
                    <a:pt x="569956" y="1172531"/>
                  </a:lnTo>
                  <a:lnTo>
                    <a:pt x="562412" y="1172928"/>
                  </a:lnTo>
                  <a:lnTo>
                    <a:pt x="554869" y="1172928"/>
                  </a:lnTo>
                  <a:lnTo>
                    <a:pt x="548119" y="1172531"/>
                  </a:lnTo>
                  <a:lnTo>
                    <a:pt x="541369" y="1171737"/>
                  </a:lnTo>
                  <a:lnTo>
                    <a:pt x="535017" y="1170149"/>
                  </a:lnTo>
                  <a:lnTo>
                    <a:pt x="529458" y="1167767"/>
                  </a:lnTo>
                  <a:lnTo>
                    <a:pt x="523900" y="1165385"/>
                  </a:lnTo>
                  <a:lnTo>
                    <a:pt x="514768" y="1116557"/>
                  </a:lnTo>
                  <a:lnTo>
                    <a:pt x="504048" y="1055819"/>
                  </a:lnTo>
                  <a:lnTo>
                    <a:pt x="492931" y="988730"/>
                  </a:lnTo>
                  <a:lnTo>
                    <a:pt x="482211" y="919656"/>
                  </a:lnTo>
                  <a:lnTo>
                    <a:pt x="477049" y="885913"/>
                  </a:lnTo>
                  <a:lnTo>
                    <a:pt x="472682" y="853361"/>
                  </a:lnTo>
                  <a:lnTo>
                    <a:pt x="468712" y="822397"/>
                  </a:lnTo>
                  <a:lnTo>
                    <a:pt x="465932" y="794608"/>
                  </a:lnTo>
                  <a:lnTo>
                    <a:pt x="463550" y="770393"/>
                  </a:lnTo>
                  <a:lnTo>
                    <a:pt x="462359" y="748956"/>
                  </a:lnTo>
                  <a:lnTo>
                    <a:pt x="461962" y="740222"/>
                  </a:lnTo>
                  <a:lnTo>
                    <a:pt x="461962" y="732680"/>
                  </a:lnTo>
                  <a:lnTo>
                    <a:pt x="462359" y="726328"/>
                  </a:lnTo>
                  <a:lnTo>
                    <a:pt x="463153" y="720770"/>
                  </a:lnTo>
                  <a:lnTo>
                    <a:pt x="463550" y="716404"/>
                  </a:lnTo>
                  <a:lnTo>
                    <a:pt x="463947" y="711640"/>
                  </a:lnTo>
                  <a:lnTo>
                    <a:pt x="465138" y="707273"/>
                  </a:lnTo>
                  <a:lnTo>
                    <a:pt x="466330" y="702906"/>
                  </a:lnTo>
                  <a:lnTo>
                    <a:pt x="469109" y="694173"/>
                  </a:lnTo>
                  <a:lnTo>
                    <a:pt x="473079" y="685836"/>
                  </a:lnTo>
                  <a:lnTo>
                    <a:pt x="477447" y="677500"/>
                  </a:lnTo>
                  <a:lnTo>
                    <a:pt x="483005" y="669957"/>
                  </a:lnTo>
                  <a:lnTo>
                    <a:pt x="489358" y="662415"/>
                  </a:lnTo>
                  <a:lnTo>
                    <a:pt x="496504" y="654475"/>
                  </a:lnTo>
                  <a:lnTo>
                    <a:pt x="504048" y="647329"/>
                  </a:lnTo>
                  <a:lnTo>
                    <a:pt x="512783" y="640581"/>
                  </a:lnTo>
                  <a:lnTo>
                    <a:pt x="521915" y="634229"/>
                  </a:lnTo>
                  <a:lnTo>
                    <a:pt x="531443" y="628275"/>
                  </a:lnTo>
                  <a:lnTo>
                    <a:pt x="542163" y="621923"/>
                  </a:lnTo>
                  <a:lnTo>
                    <a:pt x="552883" y="616365"/>
                  </a:lnTo>
                  <a:lnTo>
                    <a:pt x="564000" y="610411"/>
                  </a:lnTo>
                  <a:lnTo>
                    <a:pt x="575911" y="605250"/>
                  </a:lnTo>
                  <a:lnTo>
                    <a:pt x="588220" y="600089"/>
                  </a:lnTo>
                  <a:lnTo>
                    <a:pt x="600925" y="595325"/>
                  </a:lnTo>
                  <a:lnTo>
                    <a:pt x="613233" y="590562"/>
                  </a:lnTo>
                  <a:lnTo>
                    <a:pt x="626732" y="586195"/>
                  </a:lnTo>
                  <a:lnTo>
                    <a:pt x="640231" y="582225"/>
                  </a:lnTo>
                  <a:lnTo>
                    <a:pt x="653731" y="577858"/>
                  </a:lnTo>
                  <a:lnTo>
                    <a:pt x="681920" y="570713"/>
                  </a:lnTo>
                  <a:lnTo>
                    <a:pt x="710110" y="564361"/>
                  </a:lnTo>
                  <a:lnTo>
                    <a:pt x="738299" y="558407"/>
                  </a:lnTo>
                  <a:lnTo>
                    <a:pt x="766489" y="554040"/>
                  </a:lnTo>
                  <a:lnTo>
                    <a:pt x="793884" y="549673"/>
                  </a:lnTo>
                  <a:lnTo>
                    <a:pt x="797458" y="549276"/>
                  </a:lnTo>
                  <a:lnTo>
                    <a:pt x="800634" y="549276"/>
                  </a:lnTo>
                  <a:lnTo>
                    <a:pt x="806987" y="549276"/>
                  </a:lnTo>
                  <a:lnTo>
                    <a:pt x="897114" y="881943"/>
                  </a:lnTo>
                  <a:lnTo>
                    <a:pt x="899099" y="868843"/>
                  </a:lnTo>
                  <a:lnTo>
                    <a:pt x="930068" y="640581"/>
                  </a:lnTo>
                  <a:lnTo>
                    <a:pt x="921333" y="617953"/>
                  </a:lnTo>
                  <a:lnTo>
                    <a:pt x="938406" y="588577"/>
                  </a:lnTo>
                  <a:lnTo>
                    <a:pt x="977712" y="588180"/>
                  </a:lnTo>
                  <a:lnTo>
                    <a:pt x="994388" y="617953"/>
                  </a:lnTo>
                  <a:lnTo>
                    <a:pt x="986844" y="644551"/>
                  </a:lnTo>
                  <a:lnTo>
                    <a:pt x="1014636" y="885913"/>
                  </a:lnTo>
                  <a:lnTo>
                    <a:pt x="1088485" y="559597"/>
                  </a:lnTo>
                  <a:lnTo>
                    <a:pt x="1096823" y="556025"/>
                  </a:lnTo>
                  <a:lnTo>
                    <a:pt x="1103175" y="552849"/>
                  </a:lnTo>
                  <a:lnTo>
                    <a:pt x="1106749" y="550467"/>
                  </a:lnTo>
                  <a:lnTo>
                    <a:pt x="1107543" y="550070"/>
                  </a:lnTo>
                  <a:lnTo>
                    <a:pt x="1107543" y="549673"/>
                  </a:lnTo>
                  <a:lnTo>
                    <a:pt x="1121042" y="548085"/>
                  </a:lnTo>
                  <a:lnTo>
                    <a:pt x="1134938" y="547688"/>
                  </a:lnTo>
                  <a:close/>
                  <a:moveTo>
                    <a:pt x="1529566" y="180975"/>
                  </a:moveTo>
                  <a:lnTo>
                    <a:pt x="1542295" y="180975"/>
                  </a:lnTo>
                  <a:lnTo>
                    <a:pt x="1554228" y="181372"/>
                  </a:lnTo>
                  <a:lnTo>
                    <a:pt x="1566162" y="182564"/>
                  </a:lnTo>
                  <a:lnTo>
                    <a:pt x="1577698" y="184153"/>
                  </a:lnTo>
                  <a:lnTo>
                    <a:pt x="1588040" y="186139"/>
                  </a:lnTo>
                  <a:lnTo>
                    <a:pt x="1598781" y="188920"/>
                  </a:lnTo>
                  <a:lnTo>
                    <a:pt x="1608328" y="191700"/>
                  </a:lnTo>
                  <a:lnTo>
                    <a:pt x="1617874" y="195275"/>
                  </a:lnTo>
                  <a:lnTo>
                    <a:pt x="1626626" y="198453"/>
                  </a:lnTo>
                  <a:lnTo>
                    <a:pt x="1634979" y="202426"/>
                  </a:lnTo>
                  <a:lnTo>
                    <a:pt x="1642935" y="206398"/>
                  </a:lnTo>
                  <a:lnTo>
                    <a:pt x="1650095" y="210370"/>
                  </a:lnTo>
                  <a:lnTo>
                    <a:pt x="1656858" y="214740"/>
                  </a:lnTo>
                  <a:lnTo>
                    <a:pt x="1663222" y="218315"/>
                  </a:lnTo>
                  <a:lnTo>
                    <a:pt x="1673962" y="225862"/>
                  </a:lnTo>
                  <a:lnTo>
                    <a:pt x="1682316" y="232615"/>
                  </a:lnTo>
                  <a:lnTo>
                    <a:pt x="1688681" y="238177"/>
                  </a:lnTo>
                  <a:lnTo>
                    <a:pt x="1693454" y="243341"/>
                  </a:lnTo>
                  <a:lnTo>
                    <a:pt x="1691863" y="246519"/>
                  </a:lnTo>
                  <a:lnTo>
                    <a:pt x="1689476" y="250888"/>
                  </a:lnTo>
                  <a:lnTo>
                    <a:pt x="1686692" y="256052"/>
                  </a:lnTo>
                  <a:lnTo>
                    <a:pt x="1682714" y="262011"/>
                  </a:lnTo>
                  <a:lnTo>
                    <a:pt x="1677940" y="268367"/>
                  </a:lnTo>
                  <a:lnTo>
                    <a:pt x="1671973" y="275120"/>
                  </a:lnTo>
                  <a:lnTo>
                    <a:pt x="1665211" y="281078"/>
                  </a:lnTo>
                  <a:lnTo>
                    <a:pt x="1661233" y="284256"/>
                  </a:lnTo>
                  <a:lnTo>
                    <a:pt x="1656858" y="286639"/>
                  </a:lnTo>
                  <a:lnTo>
                    <a:pt x="1652880" y="289420"/>
                  </a:lnTo>
                  <a:lnTo>
                    <a:pt x="1648106" y="291803"/>
                  </a:lnTo>
                  <a:lnTo>
                    <a:pt x="1643333" y="293790"/>
                  </a:lnTo>
                  <a:lnTo>
                    <a:pt x="1638162" y="295776"/>
                  </a:lnTo>
                  <a:lnTo>
                    <a:pt x="1632593" y="296967"/>
                  </a:lnTo>
                  <a:lnTo>
                    <a:pt x="1627024" y="297762"/>
                  </a:lnTo>
                  <a:lnTo>
                    <a:pt x="1621057" y="298159"/>
                  </a:lnTo>
                  <a:lnTo>
                    <a:pt x="1614692" y="298159"/>
                  </a:lnTo>
                  <a:lnTo>
                    <a:pt x="1607930" y="297762"/>
                  </a:lnTo>
                  <a:lnTo>
                    <a:pt x="1601167" y="296570"/>
                  </a:lnTo>
                  <a:lnTo>
                    <a:pt x="1594007" y="294584"/>
                  </a:lnTo>
                  <a:lnTo>
                    <a:pt x="1586449" y="292201"/>
                  </a:lnTo>
                  <a:lnTo>
                    <a:pt x="1578891" y="289420"/>
                  </a:lnTo>
                  <a:lnTo>
                    <a:pt x="1570936" y="285448"/>
                  </a:lnTo>
                  <a:lnTo>
                    <a:pt x="1561389" y="280681"/>
                  </a:lnTo>
                  <a:lnTo>
                    <a:pt x="1551842" y="276708"/>
                  </a:lnTo>
                  <a:lnTo>
                    <a:pt x="1590825" y="295776"/>
                  </a:lnTo>
                  <a:lnTo>
                    <a:pt x="1608328" y="303720"/>
                  </a:lnTo>
                  <a:lnTo>
                    <a:pt x="1617477" y="306898"/>
                  </a:lnTo>
                  <a:lnTo>
                    <a:pt x="1625830" y="310473"/>
                  </a:lnTo>
                  <a:lnTo>
                    <a:pt x="1633786" y="312857"/>
                  </a:lnTo>
                  <a:lnTo>
                    <a:pt x="1641344" y="314446"/>
                  </a:lnTo>
                  <a:lnTo>
                    <a:pt x="1648902" y="316035"/>
                  </a:lnTo>
                  <a:lnTo>
                    <a:pt x="1655664" y="316432"/>
                  </a:lnTo>
                  <a:lnTo>
                    <a:pt x="1662427" y="316035"/>
                  </a:lnTo>
                  <a:lnTo>
                    <a:pt x="1665609" y="315240"/>
                  </a:lnTo>
                  <a:lnTo>
                    <a:pt x="1668393" y="314446"/>
                  </a:lnTo>
                  <a:lnTo>
                    <a:pt x="1671576" y="313651"/>
                  </a:lnTo>
                  <a:lnTo>
                    <a:pt x="1674360" y="312460"/>
                  </a:lnTo>
                  <a:lnTo>
                    <a:pt x="1676747" y="310871"/>
                  </a:lnTo>
                  <a:lnTo>
                    <a:pt x="1679531" y="309282"/>
                  </a:lnTo>
                  <a:lnTo>
                    <a:pt x="1680725" y="321993"/>
                  </a:lnTo>
                  <a:lnTo>
                    <a:pt x="1681123" y="333910"/>
                  </a:lnTo>
                  <a:lnTo>
                    <a:pt x="1681123" y="345430"/>
                  </a:lnTo>
                  <a:lnTo>
                    <a:pt x="1680327" y="356950"/>
                  </a:lnTo>
                  <a:lnTo>
                    <a:pt x="1682316" y="354566"/>
                  </a:lnTo>
                  <a:lnTo>
                    <a:pt x="1683509" y="353772"/>
                  </a:lnTo>
                  <a:lnTo>
                    <a:pt x="1684703" y="353772"/>
                  </a:lnTo>
                  <a:lnTo>
                    <a:pt x="1685896" y="354169"/>
                  </a:lnTo>
                  <a:lnTo>
                    <a:pt x="1687487" y="354964"/>
                  </a:lnTo>
                  <a:lnTo>
                    <a:pt x="1688681" y="356553"/>
                  </a:lnTo>
                  <a:lnTo>
                    <a:pt x="1689874" y="358142"/>
                  </a:lnTo>
                  <a:lnTo>
                    <a:pt x="1692261" y="363703"/>
                  </a:lnTo>
                  <a:lnTo>
                    <a:pt x="1694250" y="370456"/>
                  </a:lnTo>
                  <a:lnTo>
                    <a:pt x="1695841" y="378401"/>
                  </a:lnTo>
                  <a:lnTo>
                    <a:pt x="1697034" y="387934"/>
                  </a:lnTo>
                  <a:lnTo>
                    <a:pt x="1698227" y="398660"/>
                  </a:lnTo>
                  <a:lnTo>
                    <a:pt x="1698625" y="409782"/>
                  </a:lnTo>
                  <a:lnTo>
                    <a:pt x="1698227" y="420905"/>
                  </a:lnTo>
                  <a:lnTo>
                    <a:pt x="1697034" y="431630"/>
                  </a:lnTo>
                  <a:lnTo>
                    <a:pt x="1695841" y="441164"/>
                  </a:lnTo>
                  <a:lnTo>
                    <a:pt x="1694250" y="449108"/>
                  </a:lnTo>
                  <a:lnTo>
                    <a:pt x="1692261" y="456259"/>
                  </a:lnTo>
                  <a:lnTo>
                    <a:pt x="1689874" y="461423"/>
                  </a:lnTo>
                  <a:lnTo>
                    <a:pt x="1688681" y="463012"/>
                  </a:lnTo>
                  <a:lnTo>
                    <a:pt x="1687487" y="464998"/>
                  </a:lnTo>
                  <a:lnTo>
                    <a:pt x="1685896" y="465792"/>
                  </a:lnTo>
                  <a:lnTo>
                    <a:pt x="1684703" y="465792"/>
                  </a:lnTo>
                  <a:lnTo>
                    <a:pt x="1683112" y="465792"/>
                  </a:lnTo>
                  <a:lnTo>
                    <a:pt x="1681520" y="464203"/>
                  </a:lnTo>
                  <a:lnTo>
                    <a:pt x="1680327" y="463012"/>
                  </a:lnTo>
                  <a:lnTo>
                    <a:pt x="1679134" y="461025"/>
                  </a:lnTo>
                  <a:lnTo>
                    <a:pt x="1677940" y="458642"/>
                  </a:lnTo>
                  <a:lnTo>
                    <a:pt x="1676349" y="455464"/>
                  </a:lnTo>
                  <a:lnTo>
                    <a:pt x="1674758" y="447917"/>
                  </a:lnTo>
                  <a:lnTo>
                    <a:pt x="1673565" y="457450"/>
                  </a:lnTo>
                  <a:lnTo>
                    <a:pt x="1671973" y="467381"/>
                  </a:lnTo>
                  <a:lnTo>
                    <a:pt x="1669587" y="476518"/>
                  </a:lnTo>
                  <a:lnTo>
                    <a:pt x="1667200" y="485654"/>
                  </a:lnTo>
                  <a:lnTo>
                    <a:pt x="1664813" y="494393"/>
                  </a:lnTo>
                  <a:lnTo>
                    <a:pt x="1661631" y="502735"/>
                  </a:lnTo>
                  <a:lnTo>
                    <a:pt x="1658449" y="511077"/>
                  </a:lnTo>
                  <a:lnTo>
                    <a:pt x="1654869" y="519419"/>
                  </a:lnTo>
                  <a:lnTo>
                    <a:pt x="1651289" y="526966"/>
                  </a:lnTo>
                  <a:lnTo>
                    <a:pt x="1646913" y="534514"/>
                  </a:lnTo>
                  <a:lnTo>
                    <a:pt x="1642537" y="541664"/>
                  </a:lnTo>
                  <a:lnTo>
                    <a:pt x="1638162" y="548417"/>
                  </a:lnTo>
                  <a:lnTo>
                    <a:pt x="1633388" y="555170"/>
                  </a:lnTo>
                  <a:lnTo>
                    <a:pt x="1628217" y="561526"/>
                  </a:lnTo>
                  <a:lnTo>
                    <a:pt x="1623046" y="567485"/>
                  </a:lnTo>
                  <a:lnTo>
                    <a:pt x="1618272" y="573443"/>
                  </a:lnTo>
                  <a:lnTo>
                    <a:pt x="1612703" y="578607"/>
                  </a:lnTo>
                  <a:lnTo>
                    <a:pt x="1607134" y="583771"/>
                  </a:lnTo>
                  <a:lnTo>
                    <a:pt x="1601565" y="588538"/>
                  </a:lnTo>
                  <a:lnTo>
                    <a:pt x="1596394" y="592510"/>
                  </a:lnTo>
                  <a:lnTo>
                    <a:pt x="1590427" y="596880"/>
                  </a:lnTo>
                  <a:lnTo>
                    <a:pt x="1584460" y="600852"/>
                  </a:lnTo>
                  <a:lnTo>
                    <a:pt x="1578891" y="604030"/>
                  </a:lnTo>
                  <a:lnTo>
                    <a:pt x="1572924" y="607605"/>
                  </a:lnTo>
                  <a:lnTo>
                    <a:pt x="1566958" y="609989"/>
                  </a:lnTo>
                  <a:lnTo>
                    <a:pt x="1560991" y="612372"/>
                  </a:lnTo>
                  <a:lnTo>
                    <a:pt x="1555024" y="614756"/>
                  </a:lnTo>
                  <a:lnTo>
                    <a:pt x="1549853" y="616344"/>
                  </a:lnTo>
                  <a:lnTo>
                    <a:pt x="1543886" y="617536"/>
                  </a:lnTo>
                  <a:lnTo>
                    <a:pt x="1538317" y="618331"/>
                  </a:lnTo>
                  <a:lnTo>
                    <a:pt x="1532748" y="618728"/>
                  </a:lnTo>
                  <a:lnTo>
                    <a:pt x="1527179" y="619125"/>
                  </a:lnTo>
                  <a:lnTo>
                    <a:pt x="1523201" y="618728"/>
                  </a:lnTo>
                  <a:lnTo>
                    <a:pt x="1518428" y="618331"/>
                  </a:lnTo>
                  <a:lnTo>
                    <a:pt x="1513654" y="617536"/>
                  </a:lnTo>
                  <a:lnTo>
                    <a:pt x="1508881" y="615947"/>
                  </a:lnTo>
                  <a:lnTo>
                    <a:pt x="1503709" y="614358"/>
                  </a:lnTo>
                  <a:lnTo>
                    <a:pt x="1498538" y="611975"/>
                  </a:lnTo>
                  <a:lnTo>
                    <a:pt x="1492969" y="609592"/>
                  </a:lnTo>
                  <a:lnTo>
                    <a:pt x="1487798" y="606414"/>
                  </a:lnTo>
                  <a:lnTo>
                    <a:pt x="1482229" y="603633"/>
                  </a:lnTo>
                  <a:lnTo>
                    <a:pt x="1476660" y="599661"/>
                  </a:lnTo>
                  <a:lnTo>
                    <a:pt x="1465522" y="591716"/>
                  </a:lnTo>
                  <a:lnTo>
                    <a:pt x="1454384" y="582580"/>
                  </a:lnTo>
                  <a:lnTo>
                    <a:pt x="1443246" y="572251"/>
                  </a:lnTo>
                  <a:lnTo>
                    <a:pt x="1432108" y="560732"/>
                  </a:lnTo>
                  <a:lnTo>
                    <a:pt x="1421765" y="548020"/>
                  </a:lnTo>
                  <a:lnTo>
                    <a:pt x="1416992" y="541664"/>
                  </a:lnTo>
                  <a:lnTo>
                    <a:pt x="1411821" y="534514"/>
                  </a:lnTo>
                  <a:lnTo>
                    <a:pt x="1407445" y="527364"/>
                  </a:lnTo>
                  <a:lnTo>
                    <a:pt x="1402671" y="520213"/>
                  </a:lnTo>
                  <a:lnTo>
                    <a:pt x="1398296" y="512666"/>
                  </a:lnTo>
                  <a:lnTo>
                    <a:pt x="1394318" y="504721"/>
                  </a:lnTo>
                  <a:lnTo>
                    <a:pt x="1390340" y="496777"/>
                  </a:lnTo>
                  <a:lnTo>
                    <a:pt x="1386760" y="488435"/>
                  </a:lnTo>
                  <a:lnTo>
                    <a:pt x="1383180" y="480490"/>
                  </a:lnTo>
                  <a:lnTo>
                    <a:pt x="1380395" y="472148"/>
                  </a:lnTo>
                  <a:lnTo>
                    <a:pt x="1377213" y="463012"/>
                  </a:lnTo>
                  <a:lnTo>
                    <a:pt x="1374826" y="454272"/>
                  </a:lnTo>
                  <a:lnTo>
                    <a:pt x="1373235" y="460231"/>
                  </a:lnTo>
                  <a:lnTo>
                    <a:pt x="1370848" y="464998"/>
                  </a:lnTo>
                  <a:lnTo>
                    <a:pt x="1369655" y="466189"/>
                  </a:lnTo>
                  <a:lnTo>
                    <a:pt x="1368462" y="467381"/>
                  </a:lnTo>
                  <a:lnTo>
                    <a:pt x="1367268" y="468176"/>
                  </a:lnTo>
                  <a:lnTo>
                    <a:pt x="1366075" y="468573"/>
                  </a:lnTo>
                  <a:lnTo>
                    <a:pt x="1364484" y="468176"/>
                  </a:lnTo>
                  <a:lnTo>
                    <a:pt x="1363291" y="467381"/>
                  </a:lnTo>
                  <a:lnTo>
                    <a:pt x="1361699" y="466189"/>
                  </a:lnTo>
                  <a:lnTo>
                    <a:pt x="1360506" y="463806"/>
                  </a:lnTo>
                  <a:lnTo>
                    <a:pt x="1358119" y="459039"/>
                  </a:lnTo>
                  <a:lnTo>
                    <a:pt x="1356130" y="452286"/>
                  </a:lnTo>
                  <a:lnTo>
                    <a:pt x="1354539" y="443547"/>
                  </a:lnTo>
                  <a:lnTo>
                    <a:pt x="1353346" y="434411"/>
                  </a:lnTo>
                  <a:lnTo>
                    <a:pt x="1352550" y="423685"/>
                  </a:lnTo>
                  <a:lnTo>
                    <a:pt x="1352550" y="412563"/>
                  </a:lnTo>
                  <a:lnTo>
                    <a:pt x="1352550" y="401043"/>
                  </a:lnTo>
                  <a:lnTo>
                    <a:pt x="1353346" y="390715"/>
                  </a:lnTo>
                  <a:lnTo>
                    <a:pt x="1354539" y="381181"/>
                  </a:lnTo>
                  <a:lnTo>
                    <a:pt x="1356130" y="372839"/>
                  </a:lnTo>
                  <a:lnTo>
                    <a:pt x="1358119" y="366086"/>
                  </a:lnTo>
                  <a:lnTo>
                    <a:pt x="1360506" y="360922"/>
                  </a:lnTo>
                  <a:lnTo>
                    <a:pt x="1361699" y="358936"/>
                  </a:lnTo>
                  <a:lnTo>
                    <a:pt x="1363291" y="357744"/>
                  </a:lnTo>
                  <a:lnTo>
                    <a:pt x="1364484" y="356950"/>
                  </a:lnTo>
                  <a:lnTo>
                    <a:pt x="1366075" y="356553"/>
                  </a:lnTo>
                  <a:lnTo>
                    <a:pt x="1366871" y="356950"/>
                  </a:lnTo>
                  <a:lnTo>
                    <a:pt x="1367666" y="357347"/>
                  </a:lnTo>
                  <a:lnTo>
                    <a:pt x="1368064" y="349800"/>
                  </a:lnTo>
                  <a:lnTo>
                    <a:pt x="1368462" y="342252"/>
                  </a:lnTo>
                  <a:lnTo>
                    <a:pt x="1369257" y="335499"/>
                  </a:lnTo>
                  <a:lnTo>
                    <a:pt x="1370053" y="329541"/>
                  </a:lnTo>
                  <a:lnTo>
                    <a:pt x="1369655" y="321596"/>
                  </a:lnTo>
                  <a:lnTo>
                    <a:pt x="1369257" y="314049"/>
                  </a:lnTo>
                  <a:lnTo>
                    <a:pt x="1369257" y="307296"/>
                  </a:lnTo>
                  <a:lnTo>
                    <a:pt x="1369655" y="300543"/>
                  </a:lnTo>
                  <a:lnTo>
                    <a:pt x="1370053" y="294584"/>
                  </a:lnTo>
                  <a:lnTo>
                    <a:pt x="1370848" y="289023"/>
                  </a:lnTo>
                  <a:lnTo>
                    <a:pt x="1372440" y="283461"/>
                  </a:lnTo>
                  <a:lnTo>
                    <a:pt x="1374031" y="278297"/>
                  </a:lnTo>
                  <a:lnTo>
                    <a:pt x="1375622" y="273531"/>
                  </a:lnTo>
                  <a:lnTo>
                    <a:pt x="1377213" y="269558"/>
                  </a:lnTo>
                  <a:lnTo>
                    <a:pt x="1379998" y="265189"/>
                  </a:lnTo>
                  <a:lnTo>
                    <a:pt x="1382384" y="262011"/>
                  </a:lnTo>
                  <a:lnTo>
                    <a:pt x="1384771" y="258436"/>
                  </a:lnTo>
                  <a:lnTo>
                    <a:pt x="1387953" y="255655"/>
                  </a:lnTo>
                  <a:lnTo>
                    <a:pt x="1391136" y="252477"/>
                  </a:lnTo>
                  <a:lnTo>
                    <a:pt x="1394716" y="250491"/>
                  </a:lnTo>
                  <a:lnTo>
                    <a:pt x="1379600" y="250491"/>
                  </a:lnTo>
                  <a:lnTo>
                    <a:pt x="1367666" y="250888"/>
                  </a:lnTo>
                  <a:lnTo>
                    <a:pt x="1357324" y="251683"/>
                  </a:lnTo>
                  <a:lnTo>
                    <a:pt x="1364484" y="248108"/>
                  </a:lnTo>
                  <a:lnTo>
                    <a:pt x="1371644" y="243341"/>
                  </a:lnTo>
                  <a:lnTo>
                    <a:pt x="1379202" y="238177"/>
                  </a:lnTo>
                  <a:lnTo>
                    <a:pt x="1386362" y="232615"/>
                  </a:lnTo>
                  <a:lnTo>
                    <a:pt x="1400285" y="222287"/>
                  </a:lnTo>
                  <a:lnTo>
                    <a:pt x="1406649" y="217520"/>
                  </a:lnTo>
                  <a:lnTo>
                    <a:pt x="1412218" y="214343"/>
                  </a:lnTo>
                  <a:lnTo>
                    <a:pt x="1428528" y="206398"/>
                  </a:lnTo>
                  <a:lnTo>
                    <a:pt x="1444041" y="199645"/>
                  </a:lnTo>
                  <a:lnTo>
                    <a:pt x="1459157" y="194481"/>
                  </a:lnTo>
                  <a:lnTo>
                    <a:pt x="1474273" y="189714"/>
                  </a:lnTo>
                  <a:lnTo>
                    <a:pt x="1488594" y="186139"/>
                  </a:lnTo>
                  <a:lnTo>
                    <a:pt x="1502914" y="183756"/>
                  </a:lnTo>
                  <a:lnTo>
                    <a:pt x="1516439" y="182167"/>
                  </a:lnTo>
                  <a:lnTo>
                    <a:pt x="1529566" y="180975"/>
                  </a:lnTo>
                  <a:close/>
                  <a:moveTo>
                    <a:pt x="392103" y="180975"/>
                  </a:moveTo>
                  <a:lnTo>
                    <a:pt x="405170" y="180975"/>
                  </a:lnTo>
                  <a:lnTo>
                    <a:pt x="417445" y="181372"/>
                  </a:lnTo>
                  <a:lnTo>
                    <a:pt x="428532" y="182564"/>
                  </a:lnTo>
                  <a:lnTo>
                    <a:pt x="440015" y="184153"/>
                  </a:lnTo>
                  <a:lnTo>
                    <a:pt x="451102" y="186139"/>
                  </a:lnTo>
                  <a:lnTo>
                    <a:pt x="461001" y="188920"/>
                  </a:lnTo>
                  <a:lnTo>
                    <a:pt x="471296" y="191700"/>
                  </a:lnTo>
                  <a:lnTo>
                    <a:pt x="480404" y="195275"/>
                  </a:lnTo>
                  <a:lnTo>
                    <a:pt x="489115" y="198453"/>
                  </a:lnTo>
                  <a:lnTo>
                    <a:pt x="497430" y="202426"/>
                  </a:lnTo>
                  <a:lnTo>
                    <a:pt x="505349" y="206398"/>
                  </a:lnTo>
                  <a:lnTo>
                    <a:pt x="512873" y="210370"/>
                  </a:lnTo>
                  <a:lnTo>
                    <a:pt x="519604" y="214740"/>
                  </a:lnTo>
                  <a:lnTo>
                    <a:pt x="525543" y="218315"/>
                  </a:lnTo>
                  <a:lnTo>
                    <a:pt x="536234" y="225862"/>
                  </a:lnTo>
                  <a:lnTo>
                    <a:pt x="544550" y="232615"/>
                  </a:lnTo>
                  <a:lnTo>
                    <a:pt x="550489" y="238177"/>
                  </a:lnTo>
                  <a:lnTo>
                    <a:pt x="555637" y="243341"/>
                  </a:lnTo>
                  <a:lnTo>
                    <a:pt x="554053" y="246519"/>
                  </a:lnTo>
                  <a:lnTo>
                    <a:pt x="551677" y="250888"/>
                  </a:lnTo>
                  <a:lnTo>
                    <a:pt x="548905" y="256052"/>
                  </a:lnTo>
                  <a:lnTo>
                    <a:pt x="544946" y="262011"/>
                  </a:lnTo>
                  <a:lnTo>
                    <a:pt x="540194" y="268367"/>
                  </a:lnTo>
                  <a:lnTo>
                    <a:pt x="534255" y="275120"/>
                  </a:lnTo>
                  <a:lnTo>
                    <a:pt x="527523" y="281078"/>
                  </a:lnTo>
                  <a:lnTo>
                    <a:pt x="523564" y="284256"/>
                  </a:lnTo>
                  <a:lnTo>
                    <a:pt x="519604" y="286639"/>
                  </a:lnTo>
                  <a:lnTo>
                    <a:pt x="515248" y="289420"/>
                  </a:lnTo>
                  <a:lnTo>
                    <a:pt x="510497" y="291803"/>
                  </a:lnTo>
                  <a:lnTo>
                    <a:pt x="505745" y="293790"/>
                  </a:lnTo>
                  <a:lnTo>
                    <a:pt x="500598" y="295776"/>
                  </a:lnTo>
                  <a:lnTo>
                    <a:pt x="495054" y="296967"/>
                  </a:lnTo>
                  <a:lnTo>
                    <a:pt x="489511" y="297762"/>
                  </a:lnTo>
                  <a:lnTo>
                    <a:pt x="483175" y="298159"/>
                  </a:lnTo>
                  <a:lnTo>
                    <a:pt x="477236" y="298159"/>
                  </a:lnTo>
                  <a:lnTo>
                    <a:pt x="470504" y="297762"/>
                  </a:lnTo>
                  <a:lnTo>
                    <a:pt x="463773" y="296570"/>
                  </a:lnTo>
                  <a:lnTo>
                    <a:pt x="456646" y="294584"/>
                  </a:lnTo>
                  <a:lnTo>
                    <a:pt x="449122" y="292201"/>
                  </a:lnTo>
                  <a:lnTo>
                    <a:pt x="441599" y="289420"/>
                  </a:lnTo>
                  <a:lnTo>
                    <a:pt x="433680" y="285448"/>
                  </a:lnTo>
                  <a:lnTo>
                    <a:pt x="424572" y="280681"/>
                  </a:lnTo>
                  <a:lnTo>
                    <a:pt x="414673" y="276708"/>
                  </a:lnTo>
                  <a:lnTo>
                    <a:pt x="453082" y="295776"/>
                  </a:lnTo>
                  <a:lnTo>
                    <a:pt x="471296" y="303720"/>
                  </a:lnTo>
                  <a:lnTo>
                    <a:pt x="480008" y="306898"/>
                  </a:lnTo>
                  <a:lnTo>
                    <a:pt x="488323" y="310473"/>
                  </a:lnTo>
                  <a:lnTo>
                    <a:pt x="496242" y="312857"/>
                  </a:lnTo>
                  <a:lnTo>
                    <a:pt x="503765" y="314446"/>
                  </a:lnTo>
                  <a:lnTo>
                    <a:pt x="511289" y="316035"/>
                  </a:lnTo>
                  <a:lnTo>
                    <a:pt x="518020" y="316432"/>
                  </a:lnTo>
                  <a:lnTo>
                    <a:pt x="524751" y="316035"/>
                  </a:lnTo>
                  <a:lnTo>
                    <a:pt x="527919" y="315240"/>
                  </a:lnTo>
                  <a:lnTo>
                    <a:pt x="530691" y="314446"/>
                  </a:lnTo>
                  <a:lnTo>
                    <a:pt x="533859" y="313651"/>
                  </a:lnTo>
                  <a:lnTo>
                    <a:pt x="536234" y="312460"/>
                  </a:lnTo>
                  <a:lnTo>
                    <a:pt x="539402" y="310871"/>
                  </a:lnTo>
                  <a:lnTo>
                    <a:pt x="541382" y="309282"/>
                  </a:lnTo>
                  <a:lnTo>
                    <a:pt x="542966" y="321993"/>
                  </a:lnTo>
                  <a:lnTo>
                    <a:pt x="543362" y="333910"/>
                  </a:lnTo>
                  <a:lnTo>
                    <a:pt x="542966" y="345430"/>
                  </a:lnTo>
                  <a:lnTo>
                    <a:pt x="542570" y="356950"/>
                  </a:lnTo>
                  <a:lnTo>
                    <a:pt x="544550" y="354566"/>
                  </a:lnTo>
                  <a:lnTo>
                    <a:pt x="545738" y="353772"/>
                  </a:lnTo>
                  <a:lnTo>
                    <a:pt x="546925" y="353772"/>
                  </a:lnTo>
                  <a:lnTo>
                    <a:pt x="548113" y="354169"/>
                  </a:lnTo>
                  <a:lnTo>
                    <a:pt x="549301" y="354964"/>
                  </a:lnTo>
                  <a:lnTo>
                    <a:pt x="550489" y="356553"/>
                  </a:lnTo>
                  <a:lnTo>
                    <a:pt x="551677" y="358142"/>
                  </a:lnTo>
                  <a:lnTo>
                    <a:pt x="554449" y="363703"/>
                  </a:lnTo>
                  <a:lnTo>
                    <a:pt x="556429" y="370456"/>
                  </a:lnTo>
                  <a:lnTo>
                    <a:pt x="558012" y="378401"/>
                  </a:lnTo>
                  <a:lnTo>
                    <a:pt x="559596" y="387934"/>
                  </a:lnTo>
                  <a:lnTo>
                    <a:pt x="560388" y="398660"/>
                  </a:lnTo>
                  <a:lnTo>
                    <a:pt x="560388" y="409782"/>
                  </a:lnTo>
                  <a:lnTo>
                    <a:pt x="560388" y="420905"/>
                  </a:lnTo>
                  <a:lnTo>
                    <a:pt x="559596" y="431630"/>
                  </a:lnTo>
                  <a:lnTo>
                    <a:pt x="558012" y="441164"/>
                  </a:lnTo>
                  <a:lnTo>
                    <a:pt x="556429" y="449108"/>
                  </a:lnTo>
                  <a:lnTo>
                    <a:pt x="554449" y="456259"/>
                  </a:lnTo>
                  <a:lnTo>
                    <a:pt x="551677" y="461423"/>
                  </a:lnTo>
                  <a:lnTo>
                    <a:pt x="550489" y="463012"/>
                  </a:lnTo>
                  <a:lnTo>
                    <a:pt x="549301" y="464998"/>
                  </a:lnTo>
                  <a:lnTo>
                    <a:pt x="548113" y="465792"/>
                  </a:lnTo>
                  <a:lnTo>
                    <a:pt x="546925" y="465792"/>
                  </a:lnTo>
                  <a:lnTo>
                    <a:pt x="544946" y="465792"/>
                  </a:lnTo>
                  <a:lnTo>
                    <a:pt x="543758" y="464203"/>
                  </a:lnTo>
                  <a:lnTo>
                    <a:pt x="542570" y="463012"/>
                  </a:lnTo>
                  <a:lnTo>
                    <a:pt x="541382" y="461025"/>
                  </a:lnTo>
                  <a:lnTo>
                    <a:pt x="540194" y="458642"/>
                  </a:lnTo>
                  <a:lnTo>
                    <a:pt x="539006" y="455464"/>
                  </a:lnTo>
                  <a:lnTo>
                    <a:pt x="536630" y="447917"/>
                  </a:lnTo>
                  <a:lnTo>
                    <a:pt x="535442" y="457450"/>
                  </a:lnTo>
                  <a:lnTo>
                    <a:pt x="533859" y="467381"/>
                  </a:lnTo>
                  <a:lnTo>
                    <a:pt x="531483" y="476518"/>
                  </a:lnTo>
                  <a:lnTo>
                    <a:pt x="529503" y="485654"/>
                  </a:lnTo>
                  <a:lnTo>
                    <a:pt x="527127" y="494393"/>
                  </a:lnTo>
                  <a:lnTo>
                    <a:pt x="523564" y="502735"/>
                  </a:lnTo>
                  <a:lnTo>
                    <a:pt x="520792" y="511077"/>
                  </a:lnTo>
                  <a:lnTo>
                    <a:pt x="516832" y="519419"/>
                  </a:lnTo>
                  <a:lnTo>
                    <a:pt x="513269" y="526966"/>
                  </a:lnTo>
                  <a:lnTo>
                    <a:pt x="508913" y="534514"/>
                  </a:lnTo>
                  <a:lnTo>
                    <a:pt x="504557" y="541664"/>
                  </a:lnTo>
                  <a:lnTo>
                    <a:pt x="500598" y="548417"/>
                  </a:lnTo>
                  <a:lnTo>
                    <a:pt x="495450" y="555170"/>
                  </a:lnTo>
                  <a:lnTo>
                    <a:pt x="490699" y="561526"/>
                  </a:lnTo>
                  <a:lnTo>
                    <a:pt x="485947" y="567485"/>
                  </a:lnTo>
                  <a:lnTo>
                    <a:pt x="480404" y="573443"/>
                  </a:lnTo>
                  <a:lnTo>
                    <a:pt x="475256" y="578607"/>
                  </a:lnTo>
                  <a:lnTo>
                    <a:pt x="469713" y="583771"/>
                  </a:lnTo>
                  <a:lnTo>
                    <a:pt x="464565" y="588538"/>
                  </a:lnTo>
                  <a:lnTo>
                    <a:pt x="458625" y="592510"/>
                  </a:lnTo>
                  <a:lnTo>
                    <a:pt x="453082" y="596880"/>
                  </a:lnTo>
                  <a:lnTo>
                    <a:pt x="447142" y="600852"/>
                  </a:lnTo>
                  <a:lnTo>
                    <a:pt x="441203" y="604030"/>
                  </a:lnTo>
                  <a:lnTo>
                    <a:pt x="435263" y="607605"/>
                  </a:lnTo>
                  <a:lnTo>
                    <a:pt x="429720" y="609989"/>
                  </a:lnTo>
                  <a:lnTo>
                    <a:pt x="424177" y="612372"/>
                  </a:lnTo>
                  <a:lnTo>
                    <a:pt x="418237" y="614756"/>
                  </a:lnTo>
                  <a:lnTo>
                    <a:pt x="412298" y="616344"/>
                  </a:lnTo>
                  <a:lnTo>
                    <a:pt x="406754" y="617536"/>
                  </a:lnTo>
                  <a:lnTo>
                    <a:pt x="401211" y="618331"/>
                  </a:lnTo>
                  <a:lnTo>
                    <a:pt x="395667" y="618728"/>
                  </a:lnTo>
                  <a:lnTo>
                    <a:pt x="390520" y="619125"/>
                  </a:lnTo>
                  <a:lnTo>
                    <a:pt x="385768" y="618728"/>
                  </a:lnTo>
                  <a:lnTo>
                    <a:pt x="381017" y="618331"/>
                  </a:lnTo>
                  <a:lnTo>
                    <a:pt x="376265" y="617536"/>
                  </a:lnTo>
                  <a:lnTo>
                    <a:pt x="371909" y="615947"/>
                  </a:lnTo>
                  <a:lnTo>
                    <a:pt x="366762" y="614358"/>
                  </a:lnTo>
                  <a:lnTo>
                    <a:pt x="361218" y="611975"/>
                  </a:lnTo>
                  <a:lnTo>
                    <a:pt x="356467" y="609592"/>
                  </a:lnTo>
                  <a:lnTo>
                    <a:pt x="350923" y="606414"/>
                  </a:lnTo>
                  <a:lnTo>
                    <a:pt x="345380" y="603633"/>
                  </a:lnTo>
                  <a:lnTo>
                    <a:pt x="339836" y="599661"/>
                  </a:lnTo>
                  <a:lnTo>
                    <a:pt x="328353" y="591716"/>
                  </a:lnTo>
                  <a:lnTo>
                    <a:pt x="317662" y="582580"/>
                  </a:lnTo>
                  <a:lnTo>
                    <a:pt x="306575" y="572251"/>
                  </a:lnTo>
                  <a:lnTo>
                    <a:pt x="295884" y="560732"/>
                  </a:lnTo>
                  <a:lnTo>
                    <a:pt x="285193" y="548020"/>
                  </a:lnTo>
                  <a:lnTo>
                    <a:pt x="280046" y="541664"/>
                  </a:lnTo>
                  <a:lnTo>
                    <a:pt x="275690" y="534514"/>
                  </a:lnTo>
                  <a:lnTo>
                    <a:pt x="270543" y="527364"/>
                  </a:lnTo>
                  <a:lnTo>
                    <a:pt x="266187" y="520213"/>
                  </a:lnTo>
                  <a:lnTo>
                    <a:pt x="261832" y="512666"/>
                  </a:lnTo>
                  <a:lnTo>
                    <a:pt x="257872" y="504721"/>
                  </a:lnTo>
                  <a:lnTo>
                    <a:pt x="253516" y="496777"/>
                  </a:lnTo>
                  <a:lnTo>
                    <a:pt x="250349" y="488435"/>
                  </a:lnTo>
                  <a:lnTo>
                    <a:pt x="246785" y="480490"/>
                  </a:lnTo>
                  <a:lnTo>
                    <a:pt x="244013" y="472148"/>
                  </a:lnTo>
                  <a:lnTo>
                    <a:pt x="240846" y="463012"/>
                  </a:lnTo>
                  <a:lnTo>
                    <a:pt x="238470" y="454272"/>
                  </a:lnTo>
                  <a:lnTo>
                    <a:pt x="236490" y="460231"/>
                  </a:lnTo>
                  <a:lnTo>
                    <a:pt x="234114" y="464998"/>
                  </a:lnTo>
                  <a:lnTo>
                    <a:pt x="233322" y="466189"/>
                  </a:lnTo>
                  <a:lnTo>
                    <a:pt x="232134" y="467381"/>
                  </a:lnTo>
                  <a:lnTo>
                    <a:pt x="230946" y="468176"/>
                  </a:lnTo>
                  <a:lnTo>
                    <a:pt x="229759" y="468573"/>
                  </a:lnTo>
                  <a:lnTo>
                    <a:pt x="228175" y="468176"/>
                  </a:lnTo>
                  <a:lnTo>
                    <a:pt x="226591" y="467381"/>
                  </a:lnTo>
                  <a:lnTo>
                    <a:pt x="225403" y="466189"/>
                  </a:lnTo>
                  <a:lnTo>
                    <a:pt x="224215" y="463806"/>
                  </a:lnTo>
                  <a:lnTo>
                    <a:pt x="222235" y="459039"/>
                  </a:lnTo>
                  <a:lnTo>
                    <a:pt x="219860" y="452286"/>
                  </a:lnTo>
                  <a:lnTo>
                    <a:pt x="218276" y="443547"/>
                  </a:lnTo>
                  <a:lnTo>
                    <a:pt x="217088" y="434411"/>
                  </a:lnTo>
                  <a:lnTo>
                    <a:pt x="216296" y="423685"/>
                  </a:lnTo>
                  <a:lnTo>
                    <a:pt x="215900" y="412563"/>
                  </a:lnTo>
                  <a:lnTo>
                    <a:pt x="216296" y="401043"/>
                  </a:lnTo>
                  <a:lnTo>
                    <a:pt x="217088" y="390715"/>
                  </a:lnTo>
                  <a:lnTo>
                    <a:pt x="218276" y="381181"/>
                  </a:lnTo>
                  <a:lnTo>
                    <a:pt x="219860" y="372839"/>
                  </a:lnTo>
                  <a:lnTo>
                    <a:pt x="222235" y="366086"/>
                  </a:lnTo>
                  <a:lnTo>
                    <a:pt x="224215" y="360922"/>
                  </a:lnTo>
                  <a:lnTo>
                    <a:pt x="225403" y="358936"/>
                  </a:lnTo>
                  <a:lnTo>
                    <a:pt x="226591" y="357744"/>
                  </a:lnTo>
                  <a:lnTo>
                    <a:pt x="228175" y="356950"/>
                  </a:lnTo>
                  <a:lnTo>
                    <a:pt x="229759" y="356553"/>
                  </a:lnTo>
                  <a:lnTo>
                    <a:pt x="230551" y="356950"/>
                  </a:lnTo>
                  <a:lnTo>
                    <a:pt x="231342" y="357347"/>
                  </a:lnTo>
                  <a:lnTo>
                    <a:pt x="232134" y="342252"/>
                  </a:lnTo>
                  <a:lnTo>
                    <a:pt x="232530" y="335499"/>
                  </a:lnTo>
                  <a:lnTo>
                    <a:pt x="233718" y="329541"/>
                  </a:lnTo>
                  <a:lnTo>
                    <a:pt x="232926" y="321596"/>
                  </a:lnTo>
                  <a:lnTo>
                    <a:pt x="232926" y="314049"/>
                  </a:lnTo>
                  <a:lnTo>
                    <a:pt x="232926" y="307296"/>
                  </a:lnTo>
                  <a:lnTo>
                    <a:pt x="232926" y="300543"/>
                  </a:lnTo>
                  <a:lnTo>
                    <a:pt x="233718" y="294584"/>
                  </a:lnTo>
                  <a:lnTo>
                    <a:pt x="234906" y="289023"/>
                  </a:lnTo>
                  <a:lnTo>
                    <a:pt x="236094" y="283461"/>
                  </a:lnTo>
                  <a:lnTo>
                    <a:pt x="237282" y="278297"/>
                  </a:lnTo>
                  <a:lnTo>
                    <a:pt x="238866" y="273531"/>
                  </a:lnTo>
                  <a:lnTo>
                    <a:pt x="240846" y="269558"/>
                  </a:lnTo>
                  <a:lnTo>
                    <a:pt x="243617" y="265189"/>
                  </a:lnTo>
                  <a:lnTo>
                    <a:pt x="245597" y="262011"/>
                  </a:lnTo>
                  <a:lnTo>
                    <a:pt x="248765" y="258436"/>
                  </a:lnTo>
                  <a:lnTo>
                    <a:pt x="251537" y="255655"/>
                  </a:lnTo>
                  <a:lnTo>
                    <a:pt x="255100" y="252477"/>
                  </a:lnTo>
                  <a:lnTo>
                    <a:pt x="258268" y="250491"/>
                  </a:lnTo>
                  <a:lnTo>
                    <a:pt x="243221" y="250491"/>
                  </a:lnTo>
                  <a:lnTo>
                    <a:pt x="231342" y="250888"/>
                  </a:lnTo>
                  <a:lnTo>
                    <a:pt x="221443" y="251683"/>
                  </a:lnTo>
                  <a:lnTo>
                    <a:pt x="228175" y="248108"/>
                  </a:lnTo>
                  <a:lnTo>
                    <a:pt x="235302" y="243341"/>
                  </a:lnTo>
                  <a:lnTo>
                    <a:pt x="242825" y="238177"/>
                  </a:lnTo>
                  <a:lnTo>
                    <a:pt x="249953" y="232615"/>
                  </a:lnTo>
                  <a:lnTo>
                    <a:pt x="263811" y="222287"/>
                  </a:lnTo>
                  <a:lnTo>
                    <a:pt x="270147" y="217520"/>
                  </a:lnTo>
                  <a:lnTo>
                    <a:pt x="276086" y="214343"/>
                  </a:lnTo>
                  <a:lnTo>
                    <a:pt x="291925" y="206398"/>
                  </a:lnTo>
                  <a:lnTo>
                    <a:pt x="307367" y="199645"/>
                  </a:lnTo>
                  <a:lnTo>
                    <a:pt x="322810" y="194481"/>
                  </a:lnTo>
                  <a:lnTo>
                    <a:pt x="337461" y="189714"/>
                  </a:lnTo>
                  <a:lnTo>
                    <a:pt x="351715" y="186139"/>
                  </a:lnTo>
                  <a:lnTo>
                    <a:pt x="365574" y="183756"/>
                  </a:lnTo>
                  <a:lnTo>
                    <a:pt x="379037" y="182167"/>
                  </a:lnTo>
                  <a:lnTo>
                    <a:pt x="392103" y="180975"/>
                  </a:lnTo>
                  <a:close/>
                  <a:moveTo>
                    <a:pt x="958250" y="0"/>
                  </a:moveTo>
                  <a:lnTo>
                    <a:pt x="974507" y="0"/>
                  </a:lnTo>
                  <a:lnTo>
                    <a:pt x="989971" y="397"/>
                  </a:lnTo>
                  <a:lnTo>
                    <a:pt x="1004642" y="1986"/>
                  </a:lnTo>
                  <a:lnTo>
                    <a:pt x="1018917" y="4369"/>
                  </a:lnTo>
                  <a:lnTo>
                    <a:pt x="1032795" y="6752"/>
                  </a:lnTo>
                  <a:lnTo>
                    <a:pt x="1045880" y="9929"/>
                  </a:lnTo>
                  <a:lnTo>
                    <a:pt x="1058172" y="13900"/>
                  </a:lnTo>
                  <a:lnTo>
                    <a:pt x="1070067" y="18269"/>
                  </a:lnTo>
                  <a:lnTo>
                    <a:pt x="1081170" y="22241"/>
                  </a:lnTo>
                  <a:lnTo>
                    <a:pt x="1091876" y="27404"/>
                  </a:lnTo>
                  <a:lnTo>
                    <a:pt x="1101392" y="32170"/>
                  </a:lnTo>
                  <a:lnTo>
                    <a:pt x="1110908" y="36936"/>
                  </a:lnTo>
                  <a:lnTo>
                    <a:pt x="1119235" y="42099"/>
                  </a:lnTo>
                  <a:lnTo>
                    <a:pt x="1127166" y="47262"/>
                  </a:lnTo>
                  <a:lnTo>
                    <a:pt x="1134303" y="52425"/>
                  </a:lnTo>
                  <a:lnTo>
                    <a:pt x="1140647" y="56794"/>
                  </a:lnTo>
                  <a:lnTo>
                    <a:pt x="1151353" y="65531"/>
                  </a:lnTo>
                  <a:lnTo>
                    <a:pt x="1159283" y="72680"/>
                  </a:lnTo>
                  <a:lnTo>
                    <a:pt x="1165628" y="78240"/>
                  </a:lnTo>
                  <a:lnTo>
                    <a:pt x="1163645" y="83006"/>
                  </a:lnTo>
                  <a:lnTo>
                    <a:pt x="1160473" y="88567"/>
                  </a:lnTo>
                  <a:lnTo>
                    <a:pt x="1156904" y="94921"/>
                  </a:lnTo>
                  <a:lnTo>
                    <a:pt x="1151749" y="102467"/>
                  </a:lnTo>
                  <a:lnTo>
                    <a:pt x="1145802" y="110410"/>
                  </a:lnTo>
                  <a:lnTo>
                    <a:pt x="1141837" y="114779"/>
                  </a:lnTo>
                  <a:lnTo>
                    <a:pt x="1138268" y="118354"/>
                  </a:lnTo>
                  <a:lnTo>
                    <a:pt x="1133906" y="122722"/>
                  </a:lnTo>
                  <a:lnTo>
                    <a:pt x="1129545" y="126694"/>
                  </a:lnTo>
                  <a:lnTo>
                    <a:pt x="1124786" y="130268"/>
                  </a:lnTo>
                  <a:lnTo>
                    <a:pt x="1119632" y="134240"/>
                  </a:lnTo>
                  <a:lnTo>
                    <a:pt x="1114081" y="137020"/>
                  </a:lnTo>
                  <a:lnTo>
                    <a:pt x="1108133" y="140197"/>
                  </a:lnTo>
                  <a:lnTo>
                    <a:pt x="1101789" y="142580"/>
                  </a:lnTo>
                  <a:lnTo>
                    <a:pt x="1095841" y="144566"/>
                  </a:lnTo>
                  <a:lnTo>
                    <a:pt x="1089100" y="146552"/>
                  </a:lnTo>
                  <a:lnTo>
                    <a:pt x="1081170" y="147743"/>
                  </a:lnTo>
                  <a:lnTo>
                    <a:pt x="1073636" y="148140"/>
                  </a:lnTo>
                  <a:lnTo>
                    <a:pt x="1066102" y="148140"/>
                  </a:lnTo>
                  <a:lnTo>
                    <a:pt x="1057775" y="147743"/>
                  </a:lnTo>
                  <a:lnTo>
                    <a:pt x="1049052" y="145758"/>
                  </a:lnTo>
                  <a:lnTo>
                    <a:pt x="1039932" y="143772"/>
                  </a:lnTo>
                  <a:lnTo>
                    <a:pt x="1030812" y="140992"/>
                  </a:lnTo>
                  <a:lnTo>
                    <a:pt x="1021296" y="136623"/>
                  </a:lnTo>
                  <a:lnTo>
                    <a:pt x="1010590" y="131857"/>
                  </a:lnTo>
                  <a:lnTo>
                    <a:pt x="998695" y="126297"/>
                  </a:lnTo>
                  <a:lnTo>
                    <a:pt x="987196" y="121134"/>
                  </a:lnTo>
                  <a:lnTo>
                    <a:pt x="1011383" y="133446"/>
                  </a:lnTo>
                  <a:lnTo>
                    <a:pt x="1035571" y="144566"/>
                  </a:lnTo>
                  <a:lnTo>
                    <a:pt x="1047070" y="150126"/>
                  </a:lnTo>
                  <a:lnTo>
                    <a:pt x="1058172" y="155289"/>
                  </a:lnTo>
                  <a:lnTo>
                    <a:pt x="1069274" y="159261"/>
                  </a:lnTo>
                  <a:lnTo>
                    <a:pt x="1079980" y="163233"/>
                  </a:lnTo>
                  <a:lnTo>
                    <a:pt x="1090290" y="166807"/>
                  </a:lnTo>
                  <a:lnTo>
                    <a:pt x="1099806" y="169190"/>
                  </a:lnTo>
                  <a:lnTo>
                    <a:pt x="1109322" y="170381"/>
                  </a:lnTo>
                  <a:lnTo>
                    <a:pt x="1118046" y="171176"/>
                  </a:lnTo>
                  <a:lnTo>
                    <a:pt x="1122011" y="171176"/>
                  </a:lnTo>
                  <a:lnTo>
                    <a:pt x="1126373" y="170779"/>
                  </a:lnTo>
                  <a:lnTo>
                    <a:pt x="1130338" y="169984"/>
                  </a:lnTo>
                  <a:lnTo>
                    <a:pt x="1133906" y="169190"/>
                  </a:lnTo>
                  <a:lnTo>
                    <a:pt x="1137475" y="167998"/>
                  </a:lnTo>
                  <a:lnTo>
                    <a:pt x="1141044" y="166013"/>
                  </a:lnTo>
                  <a:lnTo>
                    <a:pt x="1144612" y="164027"/>
                  </a:lnTo>
                  <a:lnTo>
                    <a:pt x="1147388" y="162041"/>
                  </a:lnTo>
                  <a:lnTo>
                    <a:pt x="1148181" y="170381"/>
                  </a:lnTo>
                  <a:lnTo>
                    <a:pt x="1148974" y="178325"/>
                  </a:lnTo>
                  <a:lnTo>
                    <a:pt x="1150163" y="193417"/>
                  </a:lnTo>
                  <a:lnTo>
                    <a:pt x="1149767" y="208112"/>
                  </a:lnTo>
                  <a:lnTo>
                    <a:pt x="1148577" y="222012"/>
                  </a:lnTo>
                  <a:lnTo>
                    <a:pt x="1150163" y="220424"/>
                  </a:lnTo>
                  <a:lnTo>
                    <a:pt x="1151353" y="219232"/>
                  </a:lnTo>
                  <a:lnTo>
                    <a:pt x="1152543" y="218835"/>
                  </a:lnTo>
                  <a:lnTo>
                    <a:pt x="1154129" y="218438"/>
                  </a:lnTo>
                  <a:lnTo>
                    <a:pt x="1155715" y="218835"/>
                  </a:lnTo>
                  <a:lnTo>
                    <a:pt x="1157697" y="219629"/>
                  </a:lnTo>
                  <a:lnTo>
                    <a:pt x="1159283" y="222012"/>
                  </a:lnTo>
                  <a:lnTo>
                    <a:pt x="1160869" y="223998"/>
                  </a:lnTo>
                  <a:lnTo>
                    <a:pt x="1162059" y="226778"/>
                  </a:lnTo>
                  <a:lnTo>
                    <a:pt x="1164041" y="230750"/>
                  </a:lnTo>
                  <a:lnTo>
                    <a:pt x="1166421" y="239090"/>
                  </a:lnTo>
                  <a:lnTo>
                    <a:pt x="1168403" y="249813"/>
                  </a:lnTo>
                  <a:lnTo>
                    <a:pt x="1169989" y="261728"/>
                  </a:lnTo>
                  <a:lnTo>
                    <a:pt x="1171179" y="275232"/>
                  </a:lnTo>
                  <a:lnTo>
                    <a:pt x="1171575" y="289529"/>
                  </a:lnTo>
                  <a:lnTo>
                    <a:pt x="1171179" y="303827"/>
                  </a:lnTo>
                  <a:lnTo>
                    <a:pt x="1169989" y="316933"/>
                  </a:lnTo>
                  <a:lnTo>
                    <a:pt x="1168403" y="328848"/>
                  </a:lnTo>
                  <a:lnTo>
                    <a:pt x="1166421" y="339174"/>
                  </a:lnTo>
                  <a:lnTo>
                    <a:pt x="1164041" y="347912"/>
                  </a:lnTo>
                  <a:lnTo>
                    <a:pt x="1162059" y="351486"/>
                  </a:lnTo>
                  <a:lnTo>
                    <a:pt x="1160869" y="354266"/>
                  </a:lnTo>
                  <a:lnTo>
                    <a:pt x="1159283" y="357047"/>
                  </a:lnTo>
                  <a:lnTo>
                    <a:pt x="1157697" y="358635"/>
                  </a:lnTo>
                  <a:lnTo>
                    <a:pt x="1155715" y="359827"/>
                  </a:lnTo>
                  <a:lnTo>
                    <a:pt x="1154129" y="360224"/>
                  </a:lnTo>
                  <a:lnTo>
                    <a:pt x="1152146" y="359827"/>
                  </a:lnTo>
                  <a:lnTo>
                    <a:pt x="1150560" y="358635"/>
                  </a:lnTo>
                  <a:lnTo>
                    <a:pt x="1148577" y="356649"/>
                  </a:lnTo>
                  <a:lnTo>
                    <a:pt x="1146991" y="353869"/>
                  </a:lnTo>
                  <a:lnTo>
                    <a:pt x="1145405" y="351089"/>
                  </a:lnTo>
                  <a:lnTo>
                    <a:pt x="1144216" y="346720"/>
                  </a:lnTo>
                  <a:lnTo>
                    <a:pt x="1141440" y="337586"/>
                  </a:lnTo>
                  <a:lnTo>
                    <a:pt x="1139854" y="350295"/>
                  </a:lnTo>
                  <a:lnTo>
                    <a:pt x="1137871" y="361812"/>
                  </a:lnTo>
                  <a:lnTo>
                    <a:pt x="1135096" y="373727"/>
                  </a:lnTo>
                  <a:lnTo>
                    <a:pt x="1132320" y="385245"/>
                  </a:lnTo>
                  <a:lnTo>
                    <a:pt x="1128752" y="395968"/>
                  </a:lnTo>
                  <a:lnTo>
                    <a:pt x="1125183" y="407089"/>
                  </a:lnTo>
                  <a:lnTo>
                    <a:pt x="1120821" y="417812"/>
                  </a:lnTo>
                  <a:lnTo>
                    <a:pt x="1116460" y="427741"/>
                  </a:lnTo>
                  <a:lnTo>
                    <a:pt x="1111701" y="437273"/>
                  </a:lnTo>
                  <a:lnTo>
                    <a:pt x="1106547" y="446805"/>
                  </a:lnTo>
                  <a:lnTo>
                    <a:pt x="1100996" y="455939"/>
                  </a:lnTo>
                  <a:lnTo>
                    <a:pt x="1095444" y="464280"/>
                  </a:lnTo>
                  <a:lnTo>
                    <a:pt x="1089497" y="473017"/>
                  </a:lnTo>
                  <a:lnTo>
                    <a:pt x="1083152" y="480960"/>
                  </a:lnTo>
                  <a:lnTo>
                    <a:pt x="1076808" y="488506"/>
                  </a:lnTo>
                  <a:lnTo>
                    <a:pt x="1070464" y="495655"/>
                  </a:lnTo>
                  <a:lnTo>
                    <a:pt x="1063723" y="502407"/>
                  </a:lnTo>
                  <a:lnTo>
                    <a:pt x="1056586" y="509159"/>
                  </a:lnTo>
                  <a:lnTo>
                    <a:pt x="1049845" y="515116"/>
                  </a:lnTo>
                  <a:lnTo>
                    <a:pt x="1042708" y="520676"/>
                  </a:lnTo>
                  <a:lnTo>
                    <a:pt x="1035174" y="525442"/>
                  </a:lnTo>
                  <a:lnTo>
                    <a:pt x="1028037" y="530605"/>
                  </a:lnTo>
                  <a:lnTo>
                    <a:pt x="1020503" y="534974"/>
                  </a:lnTo>
                  <a:lnTo>
                    <a:pt x="1012969" y="538549"/>
                  </a:lnTo>
                  <a:lnTo>
                    <a:pt x="1005832" y="542520"/>
                  </a:lnTo>
                  <a:lnTo>
                    <a:pt x="998298" y="545300"/>
                  </a:lnTo>
                  <a:lnTo>
                    <a:pt x="991161" y="548081"/>
                  </a:lnTo>
                  <a:lnTo>
                    <a:pt x="984024" y="550067"/>
                  </a:lnTo>
                  <a:lnTo>
                    <a:pt x="976886" y="551655"/>
                  </a:lnTo>
                  <a:lnTo>
                    <a:pt x="969749" y="553244"/>
                  </a:lnTo>
                  <a:lnTo>
                    <a:pt x="962612" y="554038"/>
                  </a:lnTo>
                  <a:lnTo>
                    <a:pt x="955871" y="554038"/>
                  </a:lnTo>
                  <a:lnTo>
                    <a:pt x="950320" y="553641"/>
                  </a:lnTo>
                  <a:lnTo>
                    <a:pt x="944372" y="553244"/>
                  </a:lnTo>
                  <a:lnTo>
                    <a:pt x="938424" y="551655"/>
                  </a:lnTo>
                  <a:lnTo>
                    <a:pt x="932080" y="549669"/>
                  </a:lnTo>
                  <a:lnTo>
                    <a:pt x="925736" y="547683"/>
                  </a:lnTo>
                  <a:lnTo>
                    <a:pt x="919788" y="544903"/>
                  </a:lnTo>
                  <a:lnTo>
                    <a:pt x="913047" y="541726"/>
                  </a:lnTo>
                  <a:lnTo>
                    <a:pt x="906307" y="538151"/>
                  </a:lnTo>
                  <a:lnTo>
                    <a:pt x="898773" y="534180"/>
                  </a:lnTo>
                  <a:lnTo>
                    <a:pt x="892429" y="529811"/>
                  </a:lnTo>
                  <a:lnTo>
                    <a:pt x="884895" y="524648"/>
                  </a:lnTo>
                  <a:lnTo>
                    <a:pt x="877758" y="519882"/>
                  </a:lnTo>
                  <a:lnTo>
                    <a:pt x="870620" y="513925"/>
                  </a:lnTo>
                  <a:lnTo>
                    <a:pt x="863880" y="507967"/>
                  </a:lnTo>
                  <a:lnTo>
                    <a:pt x="856742" y="501613"/>
                  </a:lnTo>
                  <a:lnTo>
                    <a:pt x="849605" y="494861"/>
                  </a:lnTo>
                  <a:lnTo>
                    <a:pt x="842864" y="487712"/>
                  </a:lnTo>
                  <a:lnTo>
                    <a:pt x="836124" y="480166"/>
                  </a:lnTo>
                  <a:lnTo>
                    <a:pt x="829383" y="472223"/>
                  </a:lnTo>
                  <a:lnTo>
                    <a:pt x="823039" y="463883"/>
                  </a:lnTo>
                  <a:lnTo>
                    <a:pt x="816694" y="455542"/>
                  </a:lnTo>
                  <a:lnTo>
                    <a:pt x="810350" y="446805"/>
                  </a:lnTo>
                  <a:lnTo>
                    <a:pt x="804799" y="438067"/>
                  </a:lnTo>
                  <a:lnTo>
                    <a:pt x="798851" y="428535"/>
                  </a:lnTo>
                  <a:lnTo>
                    <a:pt x="793300" y="419004"/>
                  </a:lnTo>
                  <a:lnTo>
                    <a:pt x="788145" y="409075"/>
                  </a:lnTo>
                  <a:lnTo>
                    <a:pt x="782991" y="399146"/>
                  </a:lnTo>
                  <a:lnTo>
                    <a:pt x="778629" y="388819"/>
                  </a:lnTo>
                  <a:lnTo>
                    <a:pt x="774267" y="378493"/>
                  </a:lnTo>
                  <a:lnTo>
                    <a:pt x="770699" y="367770"/>
                  </a:lnTo>
                  <a:lnTo>
                    <a:pt x="767130" y="357047"/>
                  </a:lnTo>
                  <a:lnTo>
                    <a:pt x="763958" y="345529"/>
                  </a:lnTo>
                  <a:lnTo>
                    <a:pt x="761579" y="353075"/>
                  </a:lnTo>
                  <a:lnTo>
                    <a:pt x="759993" y="355855"/>
                  </a:lnTo>
                  <a:lnTo>
                    <a:pt x="758803" y="358635"/>
                  </a:lnTo>
                  <a:lnTo>
                    <a:pt x="757614" y="360621"/>
                  </a:lnTo>
                  <a:lnTo>
                    <a:pt x="755631" y="362210"/>
                  </a:lnTo>
                  <a:lnTo>
                    <a:pt x="754045" y="363401"/>
                  </a:lnTo>
                  <a:lnTo>
                    <a:pt x="752459" y="363798"/>
                  </a:lnTo>
                  <a:lnTo>
                    <a:pt x="750873" y="363401"/>
                  </a:lnTo>
                  <a:lnTo>
                    <a:pt x="748890" y="361812"/>
                  </a:lnTo>
                  <a:lnTo>
                    <a:pt x="747304" y="360224"/>
                  </a:lnTo>
                  <a:lnTo>
                    <a:pt x="745718" y="357841"/>
                  </a:lnTo>
                  <a:lnTo>
                    <a:pt x="744528" y="354664"/>
                  </a:lnTo>
                  <a:lnTo>
                    <a:pt x="742546" y="351486"/>
                  </a:lnTo>
                  <a:lnTo>
                    <a:pt x="740167" y="342352"/>
                  </a:lnTo>
                  <a:lnTo>
                    <a:pt x="738184" y="332423"/>
                  </a:lnTo>
                  <a:lnTo>
                    <a:pt x="736202" y="320111"/>
                  </a:lnTo>
                  <a:lnTo>
                    <a:pt x="735409" y="307004"/>
                  </a:lnTo>
                  <a:lnTo>
                    <a:pt x="735012" y="292707"/>
                  </a:lnTo>
                  <a:lnTo>
                    <a:pt x="735409" y="278409"/>
                  </a:lnTo>
                  <a:lnTo>
                    <a:pt x="736202" y="264905"/>
                  </a:lnTo>
                  <a:lnTo>
                    <a:pt x="738184" y="252991"/>
                  </a:lnTo>
                  <a:lnTo>
                    <a:pt x="740167" y="242665"/>
                  </a:lnTo>
                  <a:lnTo>
                    <a:pt x="742546" y="233927"/>
                  </a:lnTo>
                  <a:lnTo>
                    <a:pt x="744528" y="230353"/>
                  </a:lnTo>
                  <a:lnTo>
                    <a:pt x="745718" y="227175"/>
                  </a:lnTo>
                  <a:lnTo>
                    <a:pt x="747304" y="224792"/>
                  </a:lnTo>
                  <a:lnTo>
                    <a:pt x="748890" y="223204"/>
                  </a:lnTo>
                  <a:lnTo>
                    <a:pt x="750873" y="222409"/>
                  </a:lnTo>
                  <a:lnTo>
                    <a:pt x="752459" y="222012"/>
                  </a:lnTo>
                  <a:lnTo>
                    <a:pt x="753648" y="222409"/>
                  </a:lnTo>
                  <a:lnTo>
                    <a:pt x="754441" y="222807"/>
                  </a:lnTo>
                  <a:lnTo>
                    <a:pt x="754838" y="213275"/>
                  </a:lnTo>
                  <a:lnTo>
                    <a:pt x="755631" y="204140"/>
                  </a:lnTo>
                  <a:lnTo>
                    <a:pt x="756424" y="195800"/>
                  </a:lnTo>
                  <a:lnTo>
                    <a:pt x="758010" y="187856"/>
                  </a:lnTo>
                  <a:lnTo>
                    <a:pt x="757217" y="177927"/>
                  </a:lnTo>
                  <a:lnTo>
                    <a:pt x="756424" y="168793"/>
                  </a:lnTo>
                  <a:lnTo>
                    <a:pt x="756424" y="160055"/>
                  </a:lnTo>
                  <a:lnTo>
                    <a:pt x="757217" y="151318"/>
                  </a:lnTo>
                  <a:lnTo>
                    <a:pt x="758010" y="143772"/>
                  </a:lnTo>
                  <a:lnTo>
                    <a:pt x="759200" y="136226"/>
                  </a:lnTo>
                  <a:lnTo>
                    <a:pt x="760389" y="129474"/>
                  </a:lnTo>
                  <a:lnTo>
                    <a:pt x="762372" y="123119"/>
                  </a:lnTo>
                  <a:lnTo>
                    <a:pt x="764751" y="117162"/>
                  </a:lnTo>
                  <a:lnTo>
                    <a:pt x="767130" y="111602"/>
                  </a:lnTo>
                  <a:lnTo>
                    <a:pt x="769906" y="106836"/>
                  </a:lnTo>
                  <a:lnTo>
                    <a:pt x="773078" y="102070"/>
                  </a:lnTo>
                  <a:lnTo>
                    <a:pt x="776646" y="97701"/>
                  </a:lnTo>
                  <a:lnTo>
                    <a:pt x="780215" y="94127"/>
                  </a:lnTo>
                  <a:lnTo>
                    <a:pt x="784577" y="90552"/>
                  </a:lnTo>
                  <a:lnTo>
                    <a:pt x="788542" y="87772"/>
                  </a:lnTo>
                  <a:lnTo>
                    <a:pt x="769113" y="88169"/>
                  </a:lnTo>
                  <a:lnTo>
                    <a:pt x="754441" y="88567"/>
                  </a:lnTo>
                  <a:lnTo>
                    <a:pt x="741753" y="89361"/>
                  </a:lnTo>
                  <a:lnTo>
                    <a:pt x="746115" y="86978"/>
                  </a:lnTo>
                  <a:lnTo>
                    <a:pt x="750873" y="84198"/>
                  </a:lnTo>
                  <a:lnTo>
                    <a:pt x="759993" y="79035"/>
                  </a:lnTo>
                  <a:lnTo>
                    <a:pt x="768716" y="72283"/>
                  </a:lnTo>
                  <a:lnTo>
                    <a:pt x="778232" y="65531"/>
                  </a:lnTo>
                  <a:lnTo>
                    <a:pt x="795283" y="52425"/>
                  </a:lnTo>
                  <a:lnTo>
                    <a:pt x="803609" y="46468"/>
                  </a:lnTo>
                  <a:lnTo>
                    <a:pt x="810747" y="42099"/>
                  </a:lnTo>
                  <a:lnTo>
                    <a:pt x="821453" y="36936"/>
                  </a:lnTo>
                  <a:lnTo>
                    <a:pt x="830969" y="32567"/>
                  </a:lnTo>
                  <a:lnTo>
                    <a:pt x="841278" y="27801"/>
                  </a:lnTo>
                  <a:lnTo>
                    <a:pt x="850795" y="23829"/>
                  </a:lnTo>
                  <a:lnTo>
                    <a:pt x="860707" y="20255"/>
                  </a:lnTo>
                  <a:lnTo>
                    <a:pt x="870224" y="16681"/>
                  </a:lnTo>
                  <a:lnTo>
                    <a:pt x="879740" y="13900"/>
                  </a:lnTo>
                  <a:lnTo>
                    <a:pt x="888860" y="11518"/>
                  </a:lnTo>
                  <a:lnTo>
                    <a:pt x="897980" y="8737"/>
                  </a:lnTo>
                  <a:lnTo>
                    <a:pt x="907100" y="6752"/>
                  </a:lnTo>
                  <a:lnTo>
                    <a:pt x="915823" y="5163"/>
                  </a:lnTo>
                  <a:lnTo>
                    <a:pt x="924546" y="3177"/>
                  </a:lnTo>
                  <a:lnTo>
                    <a:pt x="941993" y="1191"/>
                  </a:lnTo>
                  <a:lnTo>
                    <a:pt x="958250" y="0"/>
                  </a:lnTo>
                  <a:close/>
                </a:path>
              </a:pathLst>
            </a:custGeom>
            <a:solidFill>
              <a:schemeClr val="bg1">
                <a:lumMod val="50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32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47" name="椭圆 46"/>
          <p:cNvSpPr>
            <a:spLocks noChangeAspect="1"/>
          </p:cNvSpPr>
          <p:nvPr/>
        </p:nvSpPr>
        <p:spPr>
          <a:xfrm>
            <a:off x="95250" y="6264275"/>
            <a:ext cx="239713" cy="239713"/>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8" name="矩形 10"/>
          <p:cNvSpPr/>
          <p:nvPr/>
        </p:nvSpPr>
        <p:spPr>
          <a:xfrm>
            <a:off x="4555228" y="658067"/>
            <a:ext cx="1232944" cy="1344149"/>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accent1"/>
              </a:gs>
              <a:gs pos="100000">
                <a:schemeClr val="accent1">
                  <a:lumMod val="75000"/>
                </a:schemeClr>
              </a:gs>
              <a:gs pos="0">
                <a:schemeClr val="accent1">
                  <a:lumMod val="60000"/>
                  <a:lumOff val="40000"/>
                </a:schemeClr>
              </a:gs>
            </a:gsLst>
            <a:lin ang="18900000" scaled="0"/>
            <a:tileRect/>
          </a:gradFill>
          <a:ln w="15875">
            <a:gradFill>
              <a:gsLst>
                <a:gs pos="50000">
                  <a:schemeClr val="accent1">
                    <a:lumMod val="60000"/>
                    <a:lumOff val="40000"/>
                  </a:schemeClr>
                </a:gs>
                <a:gs pos="100000">
                  <a:schemeClr val="accent1">
                    <a:lumMod val="75000"/>
                  </a:schemeClr>
                </a:gs>
                <a:gs pos="0">
                  <a:schemeClr val="accent1">
                    <a:lumMod val="60000"/>
                    <a:lumOff val="40000"/>
                  </a:schemeClr>
                </a:gs>
              </a:gsLst>
              <a:lin ang="8100000" scaled="0"/>
            </a:gradFill>
          </a:ln>
          <a:effectLst>
            <a:innerShdw blurRad="266700" dist="2032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0" i="0" u="none" strike="noStrike" kern="1200" cap="none" spc="0" normalizeH="0" baseline="0" noProof="0" dirty="0">
                <a:ln>
                  <a:noFill/>
                </a:ln>
                <a:solidFill>
                  <a:prstClr val="white"/>
                </a:solidFill>
                <a:effectLst/>
                <a:uLnTx/>
                <a:uFillTx/>
                <a:latin typeface="Impact" panose="020B0806030902050204" pitchFamily="34" charset="0"/>
                <a:ea typeface="+mn-ea"/>
                <a:cs typeface="+mn-cs"/>
              </a:rPr>
              <a:t>03</a:t>
            </a:r>
            <a:endParaRPr kumimoji="0" lang="zh-CN" altLang="en-US" sz="3735" b="0" i="0" u="none" strike="noStrike" kern="1200" cap="none" spc="0" normalizeH="0" baseline="0" noProof="0" dirty="0">
              <a:ln>
                <a:noFill/>
              </a:ln>
              <a:solidFill>
                <a:prstClr val="white"/>
              </a:solidFill>
              <a:effectLst/>
              <a:uLnTx/>
              <a:uFillTx/>
              <a:latin typeface="Impact" panose="020B0806030902050204" pitchFamily="34" charset="0"/>
              <a:ea typeface="+mn-ea"/>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000000"/>
                                          </p:val>
                                        </p:tav>
                                        <p:tav tm="100000">
                                          <p:val>
                                            <p:strVal val="#ppt_w"/>
                                          </p:val>
                                        </p:tav>
                                      </p:tavLst>
                                    </p:anim>
                                    <p:anim calcmode="lin" valueType="num">
                                      <p:cBhvr>
                                        <p:cTn id="8" dur="500" fill="hold"/>
                                        <p:tgtEl>
                                          <p:spTgt spid="28"/>
                                        </p:tgtEl>
                                        <p:attrNameLst>
                                          <p:attrName>ppt_h</p:attrName>
                                        </p:attrNameLst>
                                      </p:cBhvr>
                                      <p:tavLst>
                                        <p:tav tm="0">
                                          <p:val>
                                            <p:fltVal val="0.00000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42" presetClass="path" presetSubtype="0" accel="50000" decel="50000" autoRev="1" fill="hold" nodeType="withEffect">
                                  <p:stCondLst>
                                    <p:cond delay="0"/>
                                  </p:stCondLst>
                                  <p:childTnLst>
                                    <p:animMotion origin="layout" path="M 2.77778E-7 1.80191E-6 L -0.06302 -0.00062 " pathEditMode="relative" rAng="0" ptsTypes="AA">
                                      <p:cBhvr>
                                        <p:cTn id="15" dur="500" fill="hold"/>
                                        <p:tgtEl>
                                          <p:spTgt spid="44"/>
                                        </p:tgtEl>
                                        <p:attrNameLst>
                                          <p:attrName>ppt_x</p:attrName>
                                          <p:attrName>ppt_y</p:attrName>
                                        </p:attrNameLst>
                                      </p:cBhvr>
                                      <p:rCtr x="-316000" y="-3100"/>
                                    </p:animMotion>
                                  </p:childTnLst>
                                </p:cTn>
                              </p:par>
                            </p:childTnLst>
                          </p:cTn>
                        </p:par>
                        <p:par>
                          <p:cTn id="16" fill="hold">
                            <p:stCondLst>
                              <p:cond delay="1000"/>
                            </p:stCondLst>
                            <p:childTnLst>
                              <p:par>
                                <p:cTn id="17" presetID="31" presetClass="entr" presetSubtype="0"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p:cTn id="19" dur="500" fill="hold"/>
                                        <p:tgtEl>
                                          <p:spTgt spid="48"/>
                                        </p:tgtEl>
                                        <p:attrNameLst>
                                          <p:attrName>ppt_w</p:attrName>
                                        </p:attrNameLst>
                                      </p:cBhvr>
                                      <p:tavLst>
                                        <p:tav tm="0">
                                          <p:val>
                                            <p:fltVal val="0.000000"/>
                                          </p:val>
                                        </p:tav>
                                        <p:tav tm="100000">
                                          <p:val>
                                            <p:strVal val="#ppt_w"/>
                                          </p:val>
                                        </p:tav>
                                      </p:tavLst>
                                    </p:anim>
                                    <p:anim calcmode="lin" valueType="num">
                                      <p:cBhvr>
                                        <p:cTn id="20" dur="500" fill="hold"/>
                                        <p:tgtEl>
                                          <p:spTgt spid="48"/>
                                        </p:tgtEl>
                                        <p:attrNameLst>
                                          <p:attrName>ppt_h</p:attrName>
                                        </p:attrNameLst>
                                      </p:cBhvr>
                                      <p:tavLst>
                                        <p:tav tm="0">
                                          <p:val>
                                            <p:fltVal val="0.000000"/>
                                          </p:val>
                                        </p:tav>
                                        <p:tav tm="100000">
                                          <p:val>
                                            <p:strVal val="#ppt_h"/>
                                          </p:val>
                                        </p:tav>
                                      </p:tavLst>
                                    </p:anim>
                                    <p:anim calcmode="lin" valueType="num">
                                      <p:cBhvr>
                                        <p:cTn id="21" dur="500" fill="hold"/>
                                        <p:tgtEl>
                                          <p:spTgt spid="48"/>
                                        </p:tgtEl>
                                        <p:attrNameLst>
                                          <p:attrName>style.rotation</p:attrName>
                                        </p:attrNameLst>
                                      </p:cBhvr>
                                      <p:tavLst>
                                        <p:tav tm="0">
                                          <p:val>
                                            <p:fltVal val="90.000000"/>
                                          </p:val>
                                        </p:tav>
                                        <p:tav tm="100000">
                                          <p:val>
                                            <p:fltVal val="0.000000"/>
                                          </p:val>
                                        </p:tav>
                                      </p:tavLst>
                                    </p:anim>
                                    <p:animEffect transition="in" filter="fade">
                                      <p:cBhvr>
                                        <p:cTn id="22" dur="500"/>
                                        <p:tgtEl>
                                          <p:spTgt spid="48"/>
                                        </p:tgtEl>
                                      </p:cBhvr>
                                    </p:animEffect>
                                  </p:childTnLst>
                                </p:cTn>
                              </p:par>
                              <p:par>
                                <p:cTn id="23" presetID="22" presetClass="entr" presetSubtype="8"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left)">
                                      <p:cBhvr>
                                        <p:cTn id="25" dur="500"/>
                                        <p:tgtEl>
                                          <p:spTgt spid="29"/>
                                        </p:tgtEl>
                                      </p:cBhvr>
                                    </p:animEffect>
                                  </p:childTnLst>
                                </p:cTn>
                              </p:par>
                            </p:childTnLst>
                          </p:cTn>
                        </p:par>
                        <p:par>
                          <p:cTn id="26" fill="hold">
                            <p:stCondLst>
                              <p:cond delay="1500"/>
                            </p:stCondLst>
                            <p:childTnLst>
                              <p:par>
                                <p:cTn id="27" presetID="23" presetClass="entr" presetSubtype="528"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000000"/>
                                          </p:val>
                                        </p:tav>
                                        <p:tav tm="100000">
                                          <p:val>
                                            <p:strVal val="#ppt_w"/>
                                          </p:val>
                                        </p:tav>
                                      </p:tavLst>
                                    </p:anim>
                                    <p:anim calcmode="lin" valueType="num">
                                      <p:cBhvr>
                                        <p:cTn id="30" dur="500" fill="hold"/>
                                        <p:tgtEl>
                                          <p:spTgt spid="33"/>
                                        </p:tgtEl>
                                        <p:attrNameLst>
                                          <p:attrName>ppt_h</p:attrName>
                                        </p:attrNameLst>
                                      </p:cBhvr>
                                      <p:tavLst>
                                        <p:tav tm="0">
                                          <p:val>
                                            <p:fltVal val="0.000000"/>
                                          </p:val>
                                        </p:tav>
                                        <p:tav tm="100000">
                                          <p:val>
                                            <p:strVal val="#ppt_h"/>
                                          </p:val>
                                        </p:tav>
                                      </p:tavLst>
                                    </p:anim>
                                    <p:anim calcmode="lin" valueType="num">
                                      <p:cBhvr>
                                        <p:cTn id="31" dur="500" fill="hold"/>
                                        <p:tgtEl>
                                          <p:spTgt spid="33"/>
                                        </p:tgtEl>
                                        <p:attrNameLst>
                                          <p:attrName>ppt_x</p:attrName>
                                        </p:attrNameLst>
                                      </p:cBhvr>
                                      <p:tavLst>
                                        <p:tav tm="0">
                                          <p:val>
                                            <p:fltVal val="0.500000"/>
                                          </p:val>
                                        </p:tav>
                                        <p:tav tm="100000">
                                          <p:val>
                                            <p:strVal val="#ppt_x"/>
                                          </p:val>
                                        </p:tav>
                                      </p:tavLst>
                                    </p:anim>
                                    <p:anim calcmode="lin" valueType="num">
                                      <p:cBhvr>
                                        <p:cTn id="32" dur="500" fill="hold"/>
                                        <p:tgtEl>
                                          <p:spTgt spid="33"/>
                                        </p:tgtEl>
                                        <p:attrNameLst>
                                          <p:attrName>ppt_y</p:attrName>
                                        </p:attrNameLst>
                                      </p:cBhvr>
                                      <p:tavLst>
                                        <p:tav tm="0">
                                          <p:val>
                                            <p:fltVal val="0.500000"/>
                                          </p:val>
                                        </p:tav>
                                        <p:tav tm="100000">
                                          <p:val>
                                            <p:strVal val="#ppt_y"/>
                                          </p:val>
                                        </p:tav>
                                      </p:tavLst>
                                    </p:anim>
                                  </p:childTnLst>
                                </p:cTn>
                              </p:par>
                              <p:par>
                                <p:cTn id="33" presetID="23" presetClass="entr" presetSubtype="528" fill="hold" nodeType="withEffect">
                                  <p:stCondLst>
                                    <p:cond delay="10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000000"/>
                                          </p:val>
                                        </p:tav>
                                        <p:tav tm="100000">
                                          <p:val>
                                            <p:strVal val="#ppt_w"/>
                                          </p:val>
                                        </p:tav>
                                      </p:tavLst>
                                    </p:anim>
                                    <p:anim calcmode="lin" valueType="num">
                                      <p:cBhvr>
                                        <p:cTn id="36" dur="500" fill="hold"/>
                                        <p:tgtEl>
                                          <p:spTgt spid="34"/>
                                        </p:tgtEl>
                                        <p:attrNameLst>
                                          <p:attrName>ppt_h</p:attrName>
                                        </p:attrNameLst>
                                      </p:cBhvr>
                                      <p:tavLst>
                                        <p:tav tm="0">
                                          <p:val>
                                            <p:fltVal val="0.000000"/>
                                          </p:val>
                                        </p:tav>
                                        <p:tav tm="100000">
                                          <p:val>
                                            <p:strVal val="#ppt_h"/>
                                          </p:val>
                                        </p:tav>
                                      </p:tavLst>
                                    </p:anim>
                                    <p:anim calcmode="lin" valueType="num">
                                      <p:cBhvr>
                                        <p:cTn id="37" dur="500" fill="hold"/>
                                        <p:tgtEl>
                                          <p:spTgt spid="34"/>
                                        </p:tgtEl>
                                        <p:attrNameLst>
                                          <p:attrName>ppt_x</p:attrName>
                                        </p:attrNameLst>
                                      </p:cBhvr>
                                      <p:tavLst>
                                        <p:tav tm="0">
                                          <p:val>
                                            <p:fltVal val="0.500000"/>
                                          </p:val>
                                        </p:tav>
                                        <p:tav tm="100000">
                                          <p:val>
                                            <p:strVal val="#ppt_x"/>
                                          </p:val>
                                        </p:tav>
                                      </p:tavLst>
                                    </p:anim>
                                    <p:anim calcmode="lin" valueType="num">
                                      <p:cBhvr>
                                        <p:cTn id="38" dur="500" fill="hold"/>
                                        <p:tgtEl>
                                          <p:spTgt spid="34"/>
                                        </p:tgtEl>
                                        <p:attrNameLst>
                                          <p:attrName>ppt_y</p:attrName>
                                        </p:attrNameLst>
                                      </p:cBhvr>
                                      <p:tavLst>
                                        <p:tav tm="0">
                                          <p:val>
                                            <p:fltVal val="0.500000"/>
                                          </p:val>
                                        </p:tav>
                                        <p:tav tm="100000">
                                          <p:val>
                                            <p:strVal val="#ppt_y"/>
                                          </p:val>
                                        </p:tav>
                                      </p:tavLst>
                                    </p:anim>
                                  </p:childTnLst>
                                </p:cTn>
                              </p:par>
                              <p:par>
                                <p:cTn id="39" presetID="23" presetClass="entr" presetSubtype="528" fill="hold" nodeType="withEffect">
                                  <p:stCondLst>
                                    <p:cond delay="103"/>
                                  </p:stCondLst>
                                  <p:childTnLst>
                                    <p:set>
                                      <p:cBhvr>
                                        <p:cTn id="40" dur="1" fill="hold">
                                          <p:stCondLst>
                                            <p:cond delay="0"/>
                                          </p:stCondLst>
                                        </p:cTn>
                                        <p:tgtEl>
                                          <p:spTgt spid="35"/>
                                        </p:tgtEl>
                                        <p:attrNameLst>
                                          <p:attrName>style.visibility</p:attrName>
                                        </p:attrNameLst>
                                      </p:cBhvr>
                                      <p:to>
                                        <p:strVal val="visible"/>
                                      </p:to>
                                    </p:set>
                                    <p:anim calcmode="lin" valueType="num">
                                      <p:cBhvr>
                                        <p:cTn id="41" dur="500" fill="hold"/>
                                        <p:tgtEl>
                                          <p:spTgt spid="35"/>
                                        </p:tgtEl>
                                        <p:attrNameLst>
                                          <p:attrName>ppt_w</p:attrName>
                                        </p:attrNameLst>
                                      </p:cBhvr>
                                      <p:tavLst>
                                        <p:tav tm="0">
                                          <p:val>
                                            <p:fltVal val="0.000000"/>
                                          </p:val>
                                        </p:tav>
                                        <p:tav tm="100000">
                                          <p:val>
                                            <p:strVal val="#ppt_w"/>
                                          </p:val>
                                        </p:tav>
                                      </p:tavLst>
                                    </p:anim>
                                    <p:anim calcmode="lin" valueType="num">
                                      <p:cBhvr>
                                        <p:cTn id="42" dur="500" fill="hold"/>
                                        <p:tgtEl>
                                          <p:spTgt spid="35"/>
                                        </p:tgtEl>
                                        <p:attrNameLst>
                                          <p:attrName>ppt_h</p:attrName>
                                        </p:attrNameLst>
                                      </p:cBhvr>
                                      <p:tavLst>
                                        <p:tav tm="0">
                                          <p:val>
                                            <p:fltVal val="0.000000"/>
                                          </p:val>
                                        </p:tav>
                                        <p:tav tm="100000">
                                          <p:val>
                                            <p:strVal val="#ppt_h"/>
                                          </p:val>
                                        </p:tav>
                                      </p:tavLst>
                                    </p:anim>
                                    <p:anim calcmode="lin" valueType="num">
                                      <p:cBhvr>
                                        <p:cTn id="43" dur="500" fill="hold"/>
                                        <p:tgtEl>
                                          <p:spTgt spid="35"/>
                                        </p:tgtEl>
                                        <p:attrNameLst>
                                          <p:attrName>ppt_x</p:attrName>
                                        </p:attrNameLst>
                                      </p:cBhvr>
                                      <p:tavLst>
                                        <p:tav tm="0">
                                          <p:val>
                                            <p:fltVal val="0.500000"/>
                                          </p:val>
                                        </p:tav>
                                        <p:tav tm="100000">
                                          <p:val>
                                            <p:strVal val="#ppt_x"/>
                                          </p:val>
                                        </p:tav>
                                      </p:tavLst>
                                    </p:anim>
                                    <p:anim calcmode="lin" valueType="num">
                                      <p:cBhvr>
                                        <p:cTn id="44" dur="500" fill="hold"/>
                                        <p:tgtEl>
                                          <p:spTgt spid="35"/>
                                        </p:tgtEl>
                                        <p:attrNameLst>
                                          <p:attrName>ppt_y</p:attrName>
                                        </p:attrNameLst>
                                      </p:cBhvr>
                                      <p:tavLst>
                                        <p:tav tm="0">
                                          <p:val>
                                            <p:fltVal val="0.500000"/>
                                          </p:val>
                                        </p:tav>
                                        <p:tav tm="100000">
                                          <p:val>
                                            <p:strVal val="#ppt_y"/>
                                          </p:val>
                                        </p:tav>
                                      </p:tavLst>
                                    </p:anim>
                                  </p:childTnLst>
                                </p:cTn>
                              </p:par>
                              <p:par>
                                <p:cTn id="45" presetID="23" presetClass="entr" presetSubtype="528" fill="hold" grpId="0" nodeType="withEffect">
                                  <p:stCondLst>
                                    <p:cond delay="25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000000"/>
                                          </p:val>
                                        </p:tav>
                                        <p:tav tm="100000">
                                          <p:val>
                                            <p:strVal val="#ppt_w"/>
                                          </p:val>
                                        </p:tav>
                                      </p:tavLst>
                                    </p:anim>
                                    <p:anim calcmode="lin" valueType="num">
                                      <p:cBhvr>
                                        <p:cTn id="48" dur="500" fill="hold"/>
                                        <p:tgtEl>
                                          <p:spTgt spid="36"/>
                                        </p:tgtEl>
                                        <p:attrNameLst>
                                          <p:attrName>ppt_h</p:attrName>
                                        </p:attrNameLst>
                                      </p:cBhvr>
                                      <p:tavLst>
                                        <p:tav tm="0">
                                          <p:val>
                                            <p:fltVal val="0.000000"/>
                                          </p:val>
                                        </p:tav>
                                        <p:tav tm="100000">
                                          <p:val>
                                            <p:strVal val="#ppt_h"/>
                                          </p:val>
                                        </p:tav>
                                      </p:tavLst>
                                    </p:anim>
                                    <p:anim calcmode="lin" valueType="num">
                                      <p:cBhvr>
                                        <p:cTn id="49" dur="500" fill="hold"/>
                                        <p:tgtEl>
                                          <p:spTgt spid="36"/>
                                        </p:tgtEl>
                                        <p:attrNameLst>
                                          <p:attrName>ppt_x</p:attrName>
                                        </p:attrNameLst>
                                      </p:cBhvr>
                                      <p:tavLst>
                                        <p:tav tm="0">
                                          <p:val>
                                            <p:fltVal val="0.500000"/>
                                          </p:val>
                                        </p:tav>
                                        <p:tav tm="100000">
                                          <p:val>
                                            <p:strVal val="#ppt_x"/>
                                          </p:val>
                                        </p:tav>
                                      </p:tavLst>
                                    </p:anim>
                                    <p:anim calcmode="lin" valueType="num">
                                      <p:cBhvr>
                                        <p:cTn id="50" dur="500" fill="hold"/>
                                        <p:tgtEl>
                                          <p:spTgt spid="36"/>
                                        </p:tgtEl>
                                        <p:attrNameLst>
                                          <p:attrName>ppt_y</p:attrName>
                                        </p:attrNameLst>
                                      </p:cBhvr>
                                      <p:tavLst>
                                        <p:tav tm="0">
                                          <p:val>
                                            <p:fltVal val="0.500000"/>
                                          </p:val>
                                        </p:tav>
                                        <p:tav tm="100000">
                                          <p:val>
                                            <p:strVal val="#ppt_y"/>
                                          </p:val>
                                        </p:tav>
                                      </p:tavLst>
                                    </p:anim>
                                  </p:childTnLst>
                                </p:cTn>
                              </p:par>
                              <p:par>
                                <p:cTn id="51" presetID="23" presetClass="entr" presetSubtype="528" fill="hold" nodeType="withEffect">
                                  <p:stCondLst>
                                    <p:cond delay="35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000000"/>
                                          </p:val>
                                        </p:tav>
                                        <p:tav tm="100000">
                                          <p:val>
                                            <p:strVal val="#ppt_w"/>
                                          </p:val>
                                        </p:tav>
                                      </p:tavLst>
                                    </p:anim>
                                    <p:anim calcmode="lin" valueType="num">
                                      <p:cBhvr>
                                        <p:cTn id="54" dur="500" fill="hold"/>
                                        <p:tgtEl>
                                          <p:spTgt spid="32"/>
                                        </p:tgtEl>
                                        <p:attrNameLst>
                                          <p:attrName>ppt_h</p:attrName>
                                        </p:attrNameLst>
                                      </p:cBhvr>
                                      <p:tavLst>
                                        <p:tav tm="0">
                                          <p:val>
                                            <p:fltVal val="0.000000"/>
                                          </p:val>
                                        </p:tav>
                                        <p:tav tm="100000">
                                          <p:val>
                                            <p:strVal val="#ppt_h"/>
                                          </p:val>
                                        </p:tav>
                                      </p:tavLst>
                                    </p:anim>
                                    <p:anim calcmode="lin" valueType="num">
                                      <p:cBhvr>
                                        <p:cTn id="55" dur="500" fill="hold"/>
                                        <p:tgtEl>
                                          <p:spTgt spid="32"/>
                                        </p:tgtEl>
                                        <p:attrNameLst>
                                          <p:attrName>ppt_x</p:attrName>
                                        </p:attrNameLst>
                                      </p:cBhvr>
                                      <p:tavLst>
                                        <p:tav tm="0">
                                          <p:val>
                                            <p:fltVal val="0.500000"/>
                                          </p:val>
                                        </p:tav>
                                        <p:tav tm="100000">
                                          <p:val>
                                            <p:strVal val="#ppt_x"/>
                                          </p:val>
                                        </p:tav>
                                      </p:tavLst>
                                    </p:anim>
                                    <p:anim calcmode="lin" valueType="num">
                                      <p:cBhvr>
                                        <p:cTn id="56" dur="500" fill="hold"/>
                                        <p:tgtEl>
                                          <p:spTgt spid="32"/>
                                        </p:tgtEl>
                                        <p:attrNameLst>
                                          <p:attrName>ppt_y</p:attrName>
                                        </p:attrNameLst>
                                      </p:cBhvr>
                                      <p:tavLst>
                                        <p:tav tm="0">
                                          <p:val>
                                            <p:fltVal val="0.500000"/>
                                          </p:val>
                                        </p:tav>
                                        <p:tav tm="100000">
                                          <p:val>
                                            <p:strVal val="#ppt_y"/>
                                          </p:val>
                                        </p:tav>
                                      </p:tavLst>
                                    </p:anim>
                                  </p:childTnLst>
                                </p:cTn>
                              </p:par>
                              <p:par>
                                <p:cTn id="57" presetID="23" presetClass="entr" presetSubtype="528" fill="hold" nodeType="withEffect">
                                  <p:stCondLst>
                                    <p:cond delay="46"/>
                                  </p:stCondLst>
                                  <p:childTnLst>
                                    <p:set>
                                      <p:cBhvr>
                                        <p:cTn id="58" dur="1" fill="hold">
                                          <p:stCondLst>
                                            <p:cond delay="0"/>
                                          </p:stCondLst>
                                        </p:cTn>
                                        <p:tgtEl>
                                          <p:spTgt spid="38"/>
                                        </p:tgtEl>
                                        <p:attrNameLst>
                                          <p:attrName>style.visibility</p:attrName>
                                        </p:attrNameLst>
                                      </p:cBhvr>
                                      <p:to>
                                        <p:strVal val="visible"/>
                                      </p:to>
                                    </p:set>
                                    <p:anim calcmode="lin" valueType="num">
                                      <p:cBhvr>
                                        <p:cTn id="59" dur="500" fill="hold"/>
                                        <p:tgtEl>
                                          <p:spTgt spid="38"/>
                                        </p:tgtEl>
                                        <p:attrNameLst>
                                          <p:attrName>ppt_w</p:attrName>
                                        </p:attrNameLst>
                                      </p:cBhvr>
                                      <p:tavLst>
                                        <p:tav tm="0">
                                          <p:val>
                                            <p:fltVal val="0.000000"/>
                                          </p:val>
                                        </p:tav>
                                        <p:tav tm="100000">
                                          <p:val>
                                            <p:strVal val="#ppt_w"/>
                                          </p:val>
                                        </p:tav>
                                      </p:tavLst>
                                    </p:anim>
                                    <p:anim calcmode="lin" valueType="num">
                                      <p:cBhvr>
                                        <p:cTn id="60" dur="500" fill="hold"/>
                                        <p:tgtEl>
                                          <p:spTgt spid="38"/>
                                        </p:tgtEl>
                                        <p:attrNameLst>
                                          <p:attrName>ppt_h</p:attrName>
                                        </p:attrNameLst>
                                      </p:cBhvr>
                                      <p:tavLst>
                                        <p:tav tm="0">
                                          <p:val>
                                            <p:fltVal val="0.000000"/>
                                          </p:val>
                                        </p:tav>
                                        <p:tav tm="100000">
                                          <p:val>
                                            <p:strVal val="#ppt_h"/>
                                          </p:val>
                                        </p:tav>
                                      </p:tavLst>
                                    </p:anim>
                                    <p:anim calcmode="lin" valueType="num">
                                      <p:cBhvr>
                                        <p:cTn id="61" dur="500" fill="hold"/>
                                        <p:tgtEl>
                                          <p:spTgt spid="38"/>
                                        </p:tgtEl>
                                        <p:attrNameLst>
                                          <p:attrName>ppt_x</p:attrName>
                                        </p:attrNameLst>
                                      </p:cBhvr>
                                      <p:tavLst>
                                        <p:tav tm="0">
                                          <p:val>
                                            <p:fltVal val="0.500000"/>
                                          </p:val>
                                        </p:tav>
                                        <p:tav tm="100000">
                                          <p:val>
                                            <p:strVal val="#ppt_x"/>
                                          </p:val>
                                        </p:tav>
                                      </p:tavLst>
                                    </p:anim>
                                    <p:anim calcmode="lin" valueType="num">
                                      <p:cBhvr>
                                        <p:cTn id="62" dur="500" fill="hold"/>
                                        <p:tgtEl>
                                          <p:spTgt spid="38"/>
                                        </p:tgtEl>
                                        <p:attrNameLst>
                                          <p:attrName>ppt_y</p:attrName>
                                        </p:attrNameLst>
                                      </p:cBhvr>
                                      <p:tavLst>
                                        <p:tav tm="0">
                                          <p:val>
                                            <p:fltVal val="0.500000"/>
                                          </p:val>
                                        </p:tav>
                                        <p:tav tm="100000">
                                          <p:val>
                                            <p:strVal val="#ppt_y"/>
                                          </p:val>
                                        </p:tav>
                                      </p:tavLst>
                                    </p:anim>
                                  </p:childTnLst>
                                </p:cTn>
                              </p:par>
                              <p:par>
                                <p:cTn id="63" presetID="23" presetClass="entr" presetSubtype="528" fill="hold" grpId="0" nodeType="withEffect">
                                  <p:stCondLst>
                                    <p:cond delay="46"/>
                                  </p:stCondLst>
                                  <p:childTnLst>
                                    <p:set>
                                      <p:cBhvr>
                                        <p:cTn id="64" dur="1" fill="hold">
                                          <p:stCondLst>
                                            <p:cond delay="0"/>
                                          </p:stCondLst>
                                        </p:cTn>
                                        <p:tgtEl>
                                          <p:spTgt spid="37"/>
                                        </p:tgtEl>
                                        <p:attrNameLst>
                                          <p:attrName>style.visibility</p:attrName>
                                        </p:attrNameLst>
                                      </p:cBhvr>
                                      <p:to>
                                        <p:strVal val="visible"/>
                                      </p:to>
                                    </p:set>
                                    <p:anim calcmode="lin" valueType="num">
                                      <p:cBhvr>
                                        <p:cTn id="65" dur="500" fill="hold"/>
                                        <p:tgtEl>
                                          <p:spTgt spid="37"/>
                                        </p:tgtEl>
                                        <p:attrNameLst>
                                          <p:attrName>ppt_w</p:attrName>
                                        </p:attrNameLst>
                                      </p:cBhvr>
                                      <p:tavLst>
                                        <p:tav tm="0">
                                          <p:val>
                                            <p:fltVal val="0.000000"/>
                                          </p:val>
                                        </p:tav>
                                        <p:tav tm="100000">
                                          <p:val>
                                            <p:strVal val="#ppt_w"/>
                                          </p:val>
                                        </p:tav>
                                      </p:tavLst>
                                    </p:anim>
                                    <p:anim calcmode="lin" valueType="num">
                                      <p:cBhvr>
                                        <p:cTn id="66" dur="500" fill="hold"/>
                                        <p:tgtEl>
                                          <p:spTgt spid="37"/>
                                        </p:tgtEl>
                                        <p:attrNameLst>
                                          <p:attrName>ppt_h</p:attrName>
                                        </p:attrNameLst>
                                      </p:cBhvr>
                                      <p:tavLst>
                                        <p:tav tm="0">
                                          <p:val>
                                            <p:fltVal val="0.000000"/>
                                          </p:val>
                                        </p:tav>
                                        <p:tav tm="100000">
                                          <p:val>
                                            <p:strVal val="#ppt_h"/>
                                          </p:val>
                                        </p:tav>
                                      </p:tavLst>
                                    </p:anim>
                                    <p:anim calcmode="lin" valueType="num">
                                      <p:cBhvr>
                                        <p:cTn id="67" dur="500" fill="hold"/>
                                        <p:tgtEl>
                                          <p:spTgt spid="37"/>
                                        </p:tgtEl>
                                        <p:attrNameLst>
                                          <p:attrName>ppt_x</p:attrName>
                                        </p:attrNameLst>
                                      </p:cBhvr>
                                      <p:tavLst>
                                        <p:tav tm="0">
                                          <p:val>
                                            <p:fltVal val="0.500000"/>
                                          </p:val>
                                        </p:tav>
                                        <p:tav tm="100000">
                                          <p:val>
                                            <p:strVal val="#ppt_x"/>
                                          </p:val>
                                        </p:tav>
                                      </p:tavLst>
                                    </p:anim>
                                    <p:anim calcmode="lin" valueType="num">
                                      <p:cBhvr>
                                        <p:cTn id="68" dur="500" fill="hold"/>
                                        <p:tgtEl>
                                          <p:spTgt spid="37"/>
                                        </p:tgtEl>
                                        <p:attrNameLst>
                                          <p:attrName>ppt_y</p:attrName>
                                        </p:attrNameLst>
                                      </p:cBhvr>
                                      <p:tavLst>
                                        <p:tav tm="0">
                                          <p:val>
                                            <p:fltVal val="0.500000"/>
                                          </p:val>
                                        </p:tav>
                                        <p:tav tm="100000">
                                          <p:val>
                                            <p:strVal val="#ppt_y"/>
                                          </p:val>
                                        </p:tav>
                                      </p:tavLst>
                                    </p:anim>
                                  </p:childTnLst>
                                </p:cTn>
                              </p:par>
                              <p:par>
                                <p:cTn id="69" presetID="23" presetClass="entr" presetSubtype="528" fill="hold" grpId="0" nodeType="withEffect">
                                  <p:stCondLst>
                                    <p:cond delay="296"/>
                                  </p:stCondLst>
                                  <p:childTnLst>
                                    <p:set>
                                      <p:cBhvr>
                                        <p:cTn id="70" dur="1" fill="hold">
                                          <p:stCondLst>
                                            <p:cond delay="0"/>
                                          </p:stCondLst>
                                        </p:cTn>
                                        <p:tgtEl>
                                          <p:spTgt spid="39"/>
                                        </p:tgtEl>
                                        <p:attrNameLst>
                                          <p:attrName>style.visibility</p:attrName>
                                        </p:attrNameLst>
                                      </p:cBhvr>
                                      <p:to>
                                        <p:strVal val="visible"/>
                                      </p:to>
                                    </p:set>
                                    <p:anim calcmode="lin" valueType="num">
                                      <p:cBhvr>
                                        <p:cTn id="71" dur="500" fill="hold"/>
                                        <p:tgtEl>
                                          <p:spTgt spid="39"/>
                                        </p:tgtEl>
                                        <p:attrNameLst>
                                          <p:attrName>ppt_w</p:attrName>
                                        </p:attrNameLst>
                                      </p:cBhvr>
                                      <p:tavLst>
                                        <p:tav tm="0">
                                          <p:val>
                                            <p:fltVal val="0.000000"/>
                                          </p:val>
                                        </p:tav>
                                        <p:tav tm="100000">
                                          <p:val>
                                            <p:strVal val="#ppt_w"/>
                                          </p:val>
                                        </p:tav>
                                      </p:tavLst>
                                    </p:anim>
                                    <p:anim calcmode="lin" valueType="num">
                                      <p:cBhvr>
                                        <p:cTn id="72" dur="500" fill="hold"/>
                                        <p:tgtEl>
                                          <p:spTgt spid="39"/>
                                        </p:tgtEl>
                                        <p:attrNameLst>
                                          <p:attrName>ppt_h</p:attrName>
                                        </p:attrNameLst>
                                      </p:cBhvr>
                                      <p:tavLst>
                                        <p:tav tm="0">
                                          <p:val>
                                            <p:fltVal val="0.000000"/>
                                          </p:val>
                                        </p:tav>
                                        <p:tav tm="100000">
                                          <p:val>
                                            <p:strVal val="#ppt_h"/>
                                          </p:val>
                                        </p:tav>
                                      </p:tavLst>
                                    </p:anim>
                                    <p:anim calcmode="lin" valueType="num">
                                      <p:cBhvr>
                                        <p:cTn id="73" dur="500" fill="hold"/>
                                        <p:tgtEl>
                                          <p:spTgt spid="39"/>
                                        </p:tgtEl>
                                        <p:attrNameLst>
                                          <p:attrName>ppt_x</p:attrName>
                                        </p:attrNameLst>
                                      </p:cBhvr>
                                      <p:tavLst>
                                        <p:tav tm="0">
                                          <p:val>
                                            <p:fltVal val="0.500000"/>
                                          </p:val>
                                        </p:tav>
                                        <p:tav tm="100000">
                                          <p:val>
                                            <p:strVal val="#ppt_x"/>
                                          </p:val>
                                        </p:tav>
                                      </p:tavLst>
                                    </p:anim>
                                    <p:anim calcmode="lin" valueType="num">
                                      <p:cBhvr>
                                        <p:cTn id="74" dur="500" fill="hold"/>
                                        <p:tgtEl>
                                          <p:spTgt spid="39"/>
                                        </p:tgtEl>
                                        <p:attrNameLst>
                                          <p:attrName>ppt_y</p:attrName>
                                        </p:attrNameLst>
                                      </p:cBhvr>
                                      <p:tavLst>
                                        <p:tav tm="0">
                                          <p:val>
                                            <p:fltVal val="0.500000"/>
                                          </p:val>
                                        </p:tav>
                                        <p:tav tm="100000">
                                          <p:val>
                                            <p:strVal val="#ppt_y"/>
                                          </p:val>
                                        </p:tav>
                                      </p:tavLst>
                                    </p:anim>
                                  </p:childTnLst>
                                </p:cTn>
                              </p:par>
                              <p:par>
                                <p:cTn id="75" presetID="23" presetClass="entr" presetSubtype="528" fill="hold" nodeType="withEffect">
                                  <p:stCondLst>
                                    <p:cond delay="382"/>
                                  </p:stCondLst>
                                  <p:childTnLst>
                                    <p:set>
                                      <p:cBhvr>
                                        <p:cTn id="76" dur="1" fill="hold">
                                          <p:stCondLst>
                                            <p:cond delay="0"/>
                                          </p:stCondLst>
                                        </p:cTn>
                                        <p:tgtEl>
                                          <p:spTgt spid="40"/>
                                        </p:tgtEl>
                                        <p:attrNameLst>
                                          <p:attrName>style.visibility</p:attrName>
                                        </p:attrNameLst>
                                      </p:cBhvr>
                                      <p:to>
                                        <p:strVal val="visible"/>
                                      </p:to>
                                    </p:set>
                                    <p:anim calcmode="lin" valueType="num">
                                      <p:cBhvr>
                                        <p:cTn id="77" dur="500" fill="hold"/>
                                        <p:tgtEl>
                                          <p:spTgt spid="40"/>
                                        </p:tgtEl>
                                        <p:attrNameLst>
                                          <p:attrName>ppt_w</p:attrName>
                                        </p:attrNameLst>
                                      </p:cBhvr>
                                      <p:tavLst>
                                        <p:tav tm="0">
                                          <p:val>
                                            <p:fltVal val="0.000000"/>
                                          </p:val>
                                        </p:tav>
                                        <p:tav tm="100000">
                                          <p:val>
                                            <p:strVal val="#ppt_w"/>
                                          </p:val>
                                        </p:tav>
                                      </p:tavLst>
                                    </p:anim>
                                    <p:anim calcmode="lin" valueType="num">
                                      <p:cBhvr>
                                        <p:cTn id="78" dur="500" fill="hold"/>
                                        <p:tgtEl>
                                          <p:spTgt spid="40"/>
                                        </p:tgtEl>
                                        <p:attrNameLst>
                                          <p:attrName>ppt_h</p:attrName>
                                        </p:attrNameLst>
                                      </p:cBhvr>
                                      <p:tavLst>
                                        <p:tav tm="0">
                                          <p:val>
                                            <p:fltVal val="0.000000"/>
                                          </p:val>
                                        </p:tav>
                                        <p:tav tm="100000">
                                          <p:val>
                                            <p:strVal val="#ppt_h"/>
                                          </p:val>
                                        </p:tav>
                                      </p:tavLst>
                                    </p:anim>
                                    <p:anim calcmode="lin" valueType="num">
                                      <p:cBhvr>
                                        <p:cTn id="79" dur="500" fill="hold"/>
                                        <p:tgtEl>
                                          <p:spTgt spid="40"/>
                                        </p:tgtEl>
                                        <p:attrNameLst>
                                          <p:attrName>ppt_x</p:attrName>
                                        </p:attrNameLst>
                                      </p:cBhvr>
                                      <p:tavLst>
                                        <p:tav tm="0">
                                          <p:val>
                                            <p:fltVal val="0.500000"/>
                                          </p:val>
                                        </p:tav>
                                        <p:tav tm="100000">
                                          <p:val>
                                            <p:strVal val="#ppt_x"/>
                                          </p:val>
                                        </p:tav>
                                      </p:tavLst>
                                    </p:anim>
                                    <p:anim calcmode="lin" valueType="num">
                                      <p:cBhvr>
                                        <p:cTn id="80" dur="500" fill="hold"/>
                                        <p:tgtEl>
                                          <p:spTgt spid="40"/>
                                        </p:tgtEl>
                                        <p:attrNameLst>
                                          <p:attrName>ppt_y</p:attrName>
                                        </p:attrNameLst>
                                      </p:cBhvr>
                                      <p:tavLst>
                                        <p:tav tm="0">
                                          <p:val>
                                            <p:fltVal val="0.500000"/>
                                          </p:val>
                                        </p:tav>
                                        <p:tav tm="100000">
                                          <p:val>
                                            <p:strVal val="#ppt_y"/>
                                          </p:val>
                                        </p:tav>
                                      </p:tavLst>
                                    </p:anim>
                                  </p:childTnLst>
                                </p:cTn>
                              </p:par>
                              <p:par>
                                <p:cTn id="81" presetID="23" presetClass="entr" presetSubtype="528" fill="hold" nodeType="withEffect">
                                  <p:stCondLst>
                                    <p:cond delay="301"/>
                                  </p:stCondLst>
                                  <p:childTnLst>
                                    <p:set>
                                      <p:cBhvr>
                                        <p:cTn id="82" dur="1" fill="hold">
                                          <p:stCondLst>
                                            <p:cond delay="0"/>
                                          </p:stCondLst>
                                        </p:cTn>
                                        <p:tgtEl>
                                          <p:spTgt spid="41"/>
                                        </p:tgtEl>
                                        <p:attrNameLst>
                                          <p:attrName>style.visibility</p:attrName>
                                        </p:attrNameLst>
                                      </p:cBhvr>
                                      <p:to>
                                        <p:strVal val="visible"/>
                                      </p:to>
                                    </p:set>
                                    <p:anim calcmode="lin" valueType="num">
                                      <p:cBhvr>
                                        <p:cTn id="83" dur="500" fill="hold"/>
                                        <p:tgtEl>
                                          <p:spTgt spid="41"/>
                                        </p:tgtEl>
                                        <p:attrNameLst>
                                          <p:attrName>ppt_w</p:attrName>
                                        </p:attrNameLst>
                                      </p:cBhvr>
                                      <p:tavLst>
                                        <p:tav tm="0">
                                          <p:val>
                                            <p:fltVal val="0.000000"/>
                                          </p:val>
                                        </p:tav>
                                        <p:tav tm="100000">
                                          <p:val>
                                            <p:strVal val="#ppt_w"/>
                                          </p:val>
                                        </p:tav>
                                      </p:tavLst>
                                    </p:anim>
                                    <p:anim calcmode="lin" valueType="num">
                                      <p:cBhvr>
                                        <p:cTn id="84" dur="500" fill="hold"/>
                                        <p:tgtEl>
                                          <p:spTgt spid="41"/>
                                        </p:tgtEl>
                                        <p:attrNameLst>
                                          <p:attrName>ppt_h</p:attrName>
                                        </p:attrNameLst>
                                      </p:cBhvr>
                                      <p:tavLst>
                                        <p:tav tm="0">
                                          <p:val>
                                            <p:fltVal val="0.000000"/>
                                          </p:val>
                                        </p:tav>
                                        <p:tav tm="100000">
                                          <p:val>
                                            <p:strVal val="#ppt_h"/>
                                          </p:val>
                                        </p:tav>
                                      </p:tavLst>
                                    </p:anim>
                                    <p:anim calcmode="lin" valueType="num">
                                      <p:cBhvr>
                                        <p:cTn id="85" dur="500" fill="hold"/>
                                        <p:tgtEl>
                                          <p:spTgt spid="41"/>
                                        </p:tgtEl>
                                        <p:attrNameLst>
                                          <p:attrName>ppt_x</p:attrName>
                                        </p:attrNameLst>
                                      </p:cBhvr>
                                      <p:tavLst>
                                        <p:tav tm="0">
                                          <p:val>
                                            <p:fltVal val="0.500000"/>
                                          </p:val>
                                        </p:tav>
                                        <p:tav tm="100000">
                                          <p:val>
                                            <p:strVal val="#ppt_x"/>
                                          </p:val>
                                        </p:tav>
                                      </p:tavLst>
                                    </p:anim>
                                    <p:anim calcmode="lin" valueType="num">
                                      <p:cBhvr>
                                        <p:cTn id="86" dur="500" fill="hold"/>
                                        <p:tgtEl>
                                          <p:spTgt spid="41"/>
                                        </p:tgtEl>
                                        <p:attrNameLst>
                                          <p:attrName>ppt_y</p:attrName>
                                        </p:attrNameLst>
                                      </p:cBhvr>
                                      <p:tavLst>
                                        <p:tav tm="0">
                                          <p:val>
                                            <p:fltVal val="0.500000"/>
                                          </p:val>
                                        </p:tav>
                                        <p:tav tm="100000">
                                          <p:val>
                                            <p:strVal val="#ppt_y"/>
                                          </p:val>
                                        </p:tav>
                                      </p:tavLst>
                                    </p:anim>
                                  </p:childTnLst>
                                </p:cTn>
                              </p:par>
                              <p:par>
                                <p:cTn id="87" presetID="23" presetClass="entr" presetSubtype="528" fill="hold" grpId="0" nodeType="withEffect">
                                  <p:stCondLst>
                                    <p:cond delay="500"/>
                                  </p:stCondLst>
                                  <p:childTnLst>
                                    <p:set>
                                      <p:cBhvr>
                                        <p:cTn id="88" dur="1" fill="hold">
                                          <p:stCondLst>
                                            <p:cond delay="0"/>
                                          </p:stCondLst>
                                        </p:cTn>
                                        <p:tgtEl>
                                          <p:spTgt spid="42"/>
                                        </p:tgtEl>
                                        <p:attrNameLst>
                                          <p:attrName>style.visibility</p:attrName>
                                        </p:attrNameLst>
                                      </p:cBhvr>
                                      <p:to>
                                        <p:strVal val="visible"/>
                                      </p:to>
                                    </p:set>
                                    <p:anim calcmode="lin" valueType="num">
                                      <p:cBhvr>
                                        <p:cTn id="89" dur="500" fill="hold"/>
                                        <p:tgtEl>
                                          <p:spTgt spid="42"/>
                                        </p:tgtEl>
                                        <p:attrNameLst>
                                          <p:attrName>ppt_w</p:attrName>
                                        </p:attrNameLst>
                                      </p:cBhvr>
                                      <p:tavLst>
                                        <p:tav tm="0">
                                          <p:val>
                                            <p:fltVal val="0.000000"/>
                                          </p:val>
                                        </p:tav>
                                        <p:tav tm="100000">
                                          <p:val>
                                            <p:strVal val="#ppt_w"/>
                                          </p:val>
                                        </p:tav>
                                      </p:tavLst>
                                    </p:anim>
                                    <p:anim calcmode="lin" valueType="num">
                                      <p:cBhvr>
                                        <p:cTn id="90" dur="500" fill="hold"/>
                                        <p:tgtEl>
                                          <p:spTgt spid="42"/>
                                        </p:tgtEl>
                                        <p:attrNameLst>
                                          <p:attrName>ppt_h</p:attrName>
                                        </p:attrNameLst>
                                      </p:cBhvr>
                                      <p:tavLst>
                                        <p:tav tm="0">
                                          <p:val>
                                            <p:fltVal val="0.000000"/>
                                          </p:val>
                                        </p:tav>
                                        <p:tav tm="100000">
                                          <p:val>
                                            <p:strVal val="#ppt_h"/>
                                          </p:val>
                                        </p:tav>
                                      </p:tavLst>
                                    </p:anim>
                                    <p:anim calcmode="lin" valueType="num">
                                      <p:cBhvr>
                                        <p:cTn id="91" dur="500" fill="hold"/>
                                        <p:tgtEl>
                                          <p:spTgt spid="42"/>
                                        </p:tgtEl>
                                        <p:attrNameLst>
                                          <p:attrName>ppt_x</p:attrName>
                                        </p:attrNameLst>
                                      </p:cBhvr>
                                      <p:tavLst>
                                        <p:tav tm="0">
                                          <p:val>
                                            <p:fltVal val="0.500000"/>
                                          </p:val>
                                        </p:tav>
                                        <p:tav tm="100000">
                                          <p:val>
                                            <p:strVal val="#ppt_x"/>
                                          </p:val>
                                        </p:tav>
                                      </p:tavLst>
                                    </p:anim>
                                    <p:anim calcmode="lin" valueType="num">
                                      <p:cBhvr>
                                        <p:cTn id="92" dur="500" fill="hold"/>
                                        <p:tgtEl>
                                          <p:spTgt spid="42"/>
                                        </p:tgtEl>
                                        <p:attrNameLst>
                                          <p:attrName>ppt_y</p:attrName>
                                        </p:attrNameLst>
                                      </p:cBhvr>
                                      <p:tavLst>
                                        <p:tav tm="0">
                                          <p:val>
                                            <p:fltVal val="0.500000"/>
                                          </p:val>
                                        </p:tav>
                                        <p:tav tm="100000">
                                          <p:val>
                                            <p:strVal val="#ppt_y"/>
                                          </p:val>
                                        </p:tav>
                                      </p:tavLst>
                                    </p:anim>
                                  </p:childTnLst>
                                </p:cTn>
                              </p:par>
                              <p:par>
                                <p:cTn id="93" presetID="23" presetClass="entr" presetSubtype="528" fill="hold" nodeType="withEffect">
                                  <p:stCondLst>
                                    <p:cond delay="500"/>
                                  </p:stCondLst>
                                  <p:childTnLst>
                                    <p:set>
                                      <p:cBhvr>
                                        <p:cTn id="94" dur="1" fill="hold">
                                          <p:stCondLst>
                                            <p:cond delay="0"/>
                                          </p:stCondLst>
                                        </p:cTn>
                                        <p:tgtEl>
                                          <p:spTgt spid="43"/>
                                        </p:tgtEl>
                                        <p:attrNameLst>
                                          <p:attrName>style.visibility</p:attrName>
                                        </p:attrNameLst>
                                      </p:cBhvr>
                                      <p:to>
                                        <p:strVal val="visible"/>
                                      </p:to>
                                    </p:set>
                                    <p:anim calcmode="lin" valueType="num">
                                      <p:cBhvr>
                                        <p:cTn id="95" dur="500" fill="hold"/>
                                        <p:tgtEl>
                                          <p:spTgt spid="43"/>
                                        </p:tgtEl>
                                        <p:attrNameLst>
                                          <p:attrName>ppt_w</p:attrName>
                                        </p:attrNameLst>
                                      </p:cBhvr>
                                      <p:tavLst>
                                        <p:tav tm="0">
                                          <p:val>
                                            <p:fltVal val="0.000000"/>
                                          </p:val>
                                        </p:tav>
                                        <p:tav tm="100000">
                                          <p:val>
                                            <p:strVal val="#ppt_w"/>
                                          </p:val>
                                        </p:tav>
                                      </p:tavLst>
                                    </p:anim>
                                    <p:anim calcmode="lin" valueType="num">
                                      <p:cBhvr>
                                        <p:cTn id="96" dur="500" fill="hold"/>
                                        <p:tgtEl>
                                          <p:spTgt spid="43"/>
                                        </p:tgtEl>
                                        <p:attrNameLst>
                                          <p:attrName>ppt_h</p:attrName>
                                        </p:attrNameLst>
                                      </p:cBhvr>
                                      <p:tavLst>
                                        <p:tav tm="0">
                                          <p:val>
                                            <p:fltVal val="0.000000"/>
                                          </p:val>
                                        </p:tav>
                                        <p:tav tm="100000">
                                          <p:val>
                                            <p:strVal val="#ppt_h"/>
                                          </p:val>
                                        </p:tav>
                                      </p:tavLst>
                                    </p:anim>
                                    <p:anim calcmode="lin" valueType="num">
                                      <p:cBhvr>
                                        <p:cTn id="97" dur="500" fill="hold"/>
                                        <p:tgtEl>
                                          <p:spTgt spid="43"/>
                                        </p:tgtEl>
                                        <p:attrNameLst>
                                          <p:attrName>ppt_x</p:attrName>
                                        </p:attrNameLst>
                                      </p:cBhvr>
                                      <p:tavLst>
                                        <p:tav tm="0">
                                          <p:val>
                                            <p:fltVal val="0.500000"/>
                                          </p:val>
                                        </p:tav>
                                        <p:tav tm="100000">
                                          <p:val>
                                            <p:strVal val="#ppt_x"/>
                                          </p:val>
                                        </p:tav>
                                      </p:tavLst>
                                    </p:anim>
                                    <p:anim calcmode="lin" valueType="num">
                                      <p:cBhvr>
                                        <p:cTn id="98" dur="500" fill="hold"/>
                                        <p:tgtEl>
                                          <p:spTgt spid="43"/>
                                        </p:tgtEl>
                                        <p:attrNameLst>
                                          <p:attrName>ppt_y</p:attrName>
                                        </p:attrNameLst>
                                      </p:cBhvr>
                                      <p:tavLst>
                                        <p:tav tm="0">
                                          <p:val>
                                            <p:fltVal val="0.500000"/>
                                          </p:val>
                                        </p:tav>
                                        <p:tav tm="100000">
                                          <p:val>
                                            <p:strVal val="#ppt_y"/>
                                          </p:val>
                                        </p:tav>
                                      </p:tavLst>
                                    </p:anim>
                                  </p:childTnLst>
                                </p:cTn>
                              </p:par>
                              <p:par>
                                <p:cTn id="99" presetID="23" presetClass="entr" presetSubtype="528" fill="hold" grpId="0" nodeType="withEffect">
                                  <p:stCondLst>
                                    <p:cond delay="401"/>
                                  </p:stCondLst>
                                  <p:childTnLst>
                                    <p:set>
                                      <p:cBhvr>
                                        <p:cTn id="100" dur="1" fill="hold">
                                          <p:stCondLst>
                                            <p:cond delay="0"/>
                                          </p:stCondLst>
                                        </p:cTn>
                                        <p:tgtEl>
                                          <p:spTgt spid="47"/>
                                        </p:tgtEl>
                                        <p:attrNameLst>
                                          <p:attrName>style.visibility</p:attrName>
                                        </p:attrNameLst>
                                      </p:cBhvr>
                                      <p:to>
                                        <p:strVal val="visible"/>
                                      </p:to>
                                    </p:set>
                                    <p:anim calcmode="lin" valueType="num">
                                      <p:cBhvr>
                                        <p:cTn id="101" dur="500" fill="hold"/>
                                        <p:tgtEl>
                                          <p:spTgt spid="47"/>
                                        </p:tgtEl>
                                        <p:attrNameLst>
                                          <p:attrName>ppt_w</p:attrName>
                                        </p:attrNameLst>
                                      </p:cBhvr>
                                      <p:tavLst>
                                        <p:tav tm="0">
                                          <p:val>
                                            <p:fltVal val="0.000000"/>
                                          </p:val>
                                        </p:tav>
                                        <p:tav tm="100000">
                                          <p:val>
                                            <p:strVal val="#ppt_w"/>
                                          </p:val>
                                        </p:tav>
                                      </p:tavLst>
                                    </p:anim>
                                    <p:anim calcmode="lin" valueType="num">
                                      <p:cBhvr>
                                        <p:cTn id="102" dur="500" fill="hold"/>
                                        <p:tgtEl>
                                          <p:spTgt spid="47"/>
                                        </p:tgtEl>
                                        <p:attrNameLst>
                                          <p:attrName>ppt_h</p:attrName>
                                        </p:attrNameLst>
                                      </p:cBhvr>
                                      <p:tavLst>
                                        <p:tav tm="0">
                                          <p:val>
                                            <p:fltVal val="0.000000"/>
                                          </p:val>
                                        </p:tav>
                                        <p:tav tm="100000">
                                          <p:val>
                                            <p:strVal val="#ppt_h"/>
                                          </p:val>
                                        </p:tav>
                                      </p:tavLst>
                                    </p:anim>
                                    <p:anim calcmode="lin" valueType="num">
                                      <p:cBhvr>
                                        <p:cTn id="103" dur="500" fill="hold"/>
                                        <p:tgtEl>
                                          <p:spTgt spid="47"/>
                                        </p:tgtEl>
                                        <p:attrNameLst>
                                          <p:attrName>ppt_x</p:attrName>
                                        </p:attrNameLst>
                                      </p:cBhvr>
                                      <p:tavLst>
                                        <p:tav tm="0">
                                          <p:val>
                                            <p:fltVal val="0.500000"/>
                                          </p:val>
                                        </p:tav>
                                        <p:tav tm="100000">
                                          <p:val>
                                            <p:strVal val="#ppt_x"/>
                                          </p:val>
                                        </p:tav>
                                      </p:tavLst>
                                    </p:anim>
                                    <p:anim calcmode="lin" valueType="num">
                                      <p:cBhvr>
                                        <p:cTn id="104" dur="500" fill="hold"/>
                                        <p:tgtEl>
                                          <p:spTgt spid="47"/>
                                        </p:tgtEl>
                                        <p:attrNameLst>
                                          <p:attrName>ppt_y</p:attrName>
                                        </p:attrNameLst>
                                      </p:cBhvr>
                                      <p:tavLst>
                                        <p:tav tm="0">
                                          <p:val>
                                            <p:fltVal val="0.500000"/>
                                          </p:val>
                                        </p:tav>
                                        <p:tav tm="100000">
                                          <p:val>
                                            <p:strVal val="#ppt_y"/>
                                          </p:val>
                                        </p:tav>
                                      </p:tavLst>
                                    </p:anim>
                                  </p:childTnLst>
                                </p:cTn>
                              </p:par>
                            </p:childTnLst>
                          </p:cTn>
                        </p:par>
                        <p:par>
                          <p:cTn id="105" fill="hold">
                            <p:stCondLst>
                              <p:cond delay="2000"/>
                            </p:stCondLst>
                            <p:childTnLst>
                              <p:par>
                                <p:cTn id="106" presetID="26" presetClass="emph" presetSubtype="0" repeatCount="3000" fill="hold" nodeType="afterEffect">
                                  <p:stCondLst>
                                    <p:cond delay="0"/>
                                  </p:stCondLst>
                                  <p:childTnLst>
                                    <p:animEffect transition="out" filter="fade">
                                      <p:cBhvr>
                                        <p:cTn id="107" dur="500" tmFilter="0, 0; .2, .5; .8, .5; 1, 0"/>
                                        <p:tgtEl>
                                          <p:spTgt spid="33"/>
                                        </p:tgtEl>
                                      </p:cBhvr>
                                    </p:animEffect>
                                    <p:animScale>
                                      <p:cBhvr>
                                        <p:cTn id="108" dur="250" autoRev="1" fill="hold"/>
                                        <p:tgtEl>
                                          <p:spTgt spid="33"/>
                                        </p:tgtEl>
                                      </p:cBhvr>
                                      <p:by x="105000" y="105000"/>
                                    </p:animScale>
                                  </p:childTnLst>
                                </p:cTn>
                              </p:par>
                              <p:par>
                                <p:cTn id="109" presetID="26" presetClass="emph" presetSubtype="0" repeatCount="3000" fill="hold" nodeType="withEffect">
                                  <p:stCondLst>
                                    <p:cond delay="300"/>
                                  </p:stCondLst>
                                  <p:childTnLst>
                                    <p:animEffect transition="out" filter="fade">
                                      <p:cBhvr>
                                        <p:cTn id="110" dur="350" tmFilter="0, 0; .2, .5; .8, .5; 1, 0"/>
                                        <p:tgtEl>
                                          <p:spTgt spid="34"/>
                                        </p:tgtEl>
                                      </p:cBhvr>
                                    </p:animEffect>
                                    <p:animScale>
                                      <p:cBhvr>
                                        <p:cTn id="111" dur="175" autoRev="1" fill="hold"/>
                                        <p:tgtEl>
                                          <p:spTgt spid="34"/>
                                        </p:tgtEl>
                                      </p:cBhvr>
                                      <p:by x="105000" y="105000"/>
                                    </p:animScale>
                                  </p:childTnLst>
                                </p:cTn>
                              </p:par>
                              <p:par>
                                <p:cTn id="112" presetID="26" presetClass="emph" presetSubtype="0" repeatCount="4000" fill="hold" grpId="1" nodeType="withEffect">
                                  <p:stCondLst>
                                    <p:cond delay="500"/>
                                  </p:stCondLst>
                                  <p:childTnLst>
                                    <p:animEffect transition="out" filter="fade">
                                      <p:cBhvr>
                                        <p:cTn id="113" dur="250" tmFilter="0, 0; .2, .5; .8, .5; 1, 0"/>
                                        <p:tgtEl>
                                          <p:spTgt spid="39"/>
                                        </p:tgtEl>
                                      </p:cBhvr>
                                    </p:animEffect>
                                    <p:animScale>
                                      <p:cBhvr>
                                        <p:cTn id="114" dur="125" autoRev="1" fill="hold"/>
                                        <p:tgtEl>
                                          <p:spTgt spid="39"/>
                                        </p:tgtEl>
                                      </p:cBhvr>
                                      <p:by x="105000" y="105000"/>
                                    </p:animScale>
                                  </p:childTnLst>
                                </p:cTn>
                              </p:par>
                              <p:par>
                                <p:cTn id="115" presetID="26" presetClass="emph" presetSubtype="0" repeatCount="3000" fill="hold" nodeType="withEffect">
                                  <p:stCondLst>
                                    <p:cond delay="150"/>
                                  </p:stCondLst>
                                  <p:childTnLst>
                                    <p:animEffect transition="out" filter="fade">
                                      <p:cBhvr>
                                        <p:cTn id="116" dur="400" tmFilter="0, 0; .2, .5; .8, .5; 1, 0"/>
                                        <p:tgtEl>
                                          <p:spTgt spid="32"/>
                                        </p:tgtEl>
                                      </p:cBhvr>
                                    </p:animEffect>
                                    <p:animScale>
                                      <p:cBhvr>
                                        <p:cTn id="117" dur="200" autoRev="1" fill="hold"/>
                                        <p:tgtEl>
                                          <p:spTgt spid="3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bldLvl="0" animBg="1"/>
      <p:bldP spid="39" grpId="0" animBg="1"/>
      <p:bldP spid="39" grpId="1" animBg="1"/>
      <p:bldP spid="42" grpId="0" animBg="1"/>
      <p:bldP spid="4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33794" name="文本框 74"/>
          <p:cNvSpPr txBox="1"/>
          <p:nvPr/>
        </p:nvSpPr>
        <p:spPr>
          <a:xfrm>
            <a:off x="1241425" y="1019175"/>
            <a:ext cx="6781800" cy="522288"/>
          </a:xfrm>
          <a:prstGeom prst="rect">
            <a:avLst/>
          </a:prstGeom>
          <a:noFill/>
          <a:ln w="9525">
            <a:noFill/>
          </a:ln>
        </p:spPr>
        <p:txBody>
          <a:bodyPr>
            <a:spAutoFit/>
          </a:bodyPr>
          <a:p>
            <a:pPr algn="just"/>
            <a:r>
              <a:rPr lang="en-US" altLang="zh-CN" sz="2800" b="1">
                <a:solidFill>
                  <a:srgbClr val="004C84"/>
                </a:solidFill>
                <a:latin typeface="微软雅黑" panose="020B0503020204020204" pitchFamily="34" charset="-122"/>
                <a:ea typeface="微软雅黑" panose="020B0503020204020204" pitchFamily="34" charset="-122"/>
              </a:rPr>
              <a:t>1.</a:t>
            </a:r>
            <a:r>
              <a:rPr lang="zh-CN" altLang="en-US" sz="2800" b="1" dirty="0">
                <a:solidFill>
                  <a:srgbClr val="004C84"/>
                </a:solidFill>
                <a:latin typeface="微软雅黑" panose="020B0503020204020204" pitchFamily="34" charset="-122"/>
                <a:ea typeface="微软雅黑" panose="020B0503020204020204" pitchFamily="34" charset="-122"/>
              </a:rPr>
              <a:t>独立设置统计机构。</a:t>
            </a:r>
            <a:endParaRPr lang="en-US" altLang="zh-CN" sz="2800" b="1">
              <a:solidFill>
                <a:srgbClr val="004C84"/>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1241807" y="340884"/>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独立统计基本</a:t>
            </a:r>
            <a:r>
              <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a:t>
            </a: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要求</a:t>
            </a:r>
            <a:r>
              <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
        <p:nvSpPr>
          <p:cNvPr id="79" name="Freeform 247"/>
          <p:cNvSpPr>
            <a:spLocks noEditPoints="1"/>
          </p:cNvSpPr>
          <p:nvPr/>
        </p:nvSpPr>
        <p:spPr bwMode="auto">
          <a:xfrm>
            <a:off x="546100" y="2271713"/>
            <a:ext cx="695325" cy="69215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accent1"/>
          </a:solidFill>
          <a:ln>
            <a:noFill/>
          </a:ln>
        </p:spPr>
        <p:txBody>
          <a:bodyPr vert="horz" wrap="square" lIns="96876" tIns="48438" rIns="96876" bIns="4843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grpSp>
        <p:nvGrpSpPr>
          <p:cNvPr id="87" name="Group 17"/>
          <p:cNvGrpSpPr/>
          <p:nvPr/>
        </p:nvGrpSpPr>
        <p:grpSpPr>
          <a:xfrm>
            <a:off x="1695450" y="1644650"/>
            <a:ext cx="10121900" cy="4306888"/>
            <a:chOff x="8887604" y="3001896"/>
            <a:chExt cx="5413619" cy="4577036"/>
          </a:xfrm>
        </p:grpSpPr>
        <p:sp>
          <p:nvSpPr>
            <p:cNvPr id="33798" name="TextBox 23"/>
            <p:cNvSpPr txBox="1"/>
            <p:nvPr/>
          </p:nvSpPr>
          <p:spPr>
            <a:xfrm>
              <a:off x="8887604" y="3001896"/>
              <a:ext cx="5413619" cy="620302"/>
            </a:xfrm>
            <a:prstGeom prst="rect">
              <a:avLst/>
            </a:prstGeom>
            <a:noFill/>
            <a:ln w="9525">
              <a:noFill/>
            </a:ln>
          </p:spPr>
          <p:txBody>
            <a:bodyPr>
              <a:spAutoFit/>
            </a:bodyPr>
            <a:p>
              <a:r>
                <a:rPr lang="en-US" altLang="zh-CN" sz="3200" b="1">
                  <a:latin typeface="微软雅黑" panose="020B0503020204020204" pitchFamily="34" charset="-122"/>
                  <a:ea typeface="微软雅黑" panose="020B0503020204020204" pitchFamily="34" charset="-122"/>
                </a:rPr>
                <a:t>《</a:t>
              </a:r>
              <a:r>
                <a:rPr lang="zh-CN" altLang="en-US" sz="3200" b="1" dirty="0">
                  <a:latin typeface="微软雅黑" panose="020B0503020204020204" pitchFamily="34" charset="-122"/>
                  <a:ea typeface="微软雅黑" panose="020B0503020204020204" pitchFamily="34" charset="-122"/>
                </a:rPr>
                <a:t>统计法</a:t>
              </a:r>
              <a:r>
                <a:rPr lang="en-US" altLang="zh-CN" sz="3200" b="1">
                  <a:latin typeface="微软雅黑" panose="020B0503020204020204" pitchFamily="34" charset="-122"/>
                  <a:ea typeface="微软雅黑" panose="020B0503020204020204" pitchFamily="34" charset="-122"/>
                </a:rPr>
                <a:t>》</a:t>
              </a:r>
              <a:r>
                <a:rPr lang="zh-CN" altLang="en-US" sz="3200" b="1" dirty="0">
                  <a:latin typeface="微软雅黑" panose="020B0503020204020204" pitchFamily="34" charset="-122"/>
                  <a:ea typeface="微软雅黑" panose="020B0503020204020204" pitchFamily="34" charset="-122"/>
                </a:rPr>
                <a:t>第</a:t>
              </a:r>
              <a:r>
                <a:rPr lang="en-US" altLang="zh-CN" sz="3200" b="1">
                  <a:latin typeface="微软雅黑" panose="020B0503020204020204" pitchFamily="34" charset="-122"/>
                  <a:ea typeface="微软雅黑" panose="020B0503020204020204" pitchFamily="34" charset="-122"/>
                </a:rPr>
                <a:t>27</a:t>
              </a:r>
              <a:r>
                <a:rPr lang="zh-CN" altLang="en-US" sz="3200" b="1" dirty="0">
                  <a:latin typeface="微软雅黑" panose="020B0503020204020204" pitchFamily="34" charset="-122"/>
                  <a:ea typeface="微软雅黑" panose="020B0503020204020204" pitchFamily="34" charset="-122"/>
                </a:rPr>
                <a:t>条规定</a:t>
              </a:r>
              <a:endParaRPr lang="id-ID" altLang="zh-CN" sz="3200" b="1" dirty="0">
                <a:latin typeface="微软雅黑" panose="020B0503020204020204" pitchFamily="34" charset="-122"/>
                <a:ea typeface="微软雅黑" panose="020B0503020204020204" pitchFamily="34" charset="-122"/>
              </a:endParaRPr>
            </a:p>
          </p:txBody>
        </p:sp>
        <p:sp>
          <p:nvSpPr>
            <p:cNvPr id="33799" name="TextBox 24"/>
            <p:cNvSpPr txBox="1"/>
            <p:nvPr/>
          </p:nvSpPr>
          <p:spPr>
            <a:xfrm>
              <a:off x="9231356" y="3622008"/>
              <a:ext cx="5069707" cy="3956924"/>
            </a:xfrm>
            <a:prstGeom prst="rect">
              <a:avLst/>
            </a:prstGeom>
            <a:noFill/>
            <a:ln w="9525">
              <a:noFill/>
            </a:ln>
          </p:spPr>
          <p:txBody>
            <a:bodyPr>
              <a:spAutoFit/>
            </a:bodyPr>
            <a:p>
              <a:pPr>
                <a:lnSpc>
                  <a:spcPct val="150000"/>
                </a:lnSpc>
                <a:spcBef>
                  <a:spcPts val="1200"/>
                </a:spcBef>
              </a:pPr>
              <a:r>
                <a:rPr lang="zh-CN" altLang="en-US" sz="2400" dirty="0">
                  <a:latin typeface="微软雅黑" panose="020B0503020204020204" pitchFamily="34" charset="-122"/>
                  <a:ea typeface="微软雅黑" panose="020B0503020204020204" pitchFamily="34" charset="-122"/>
                </a:rPr>
                <a:t>国务院设立国家统计局，依法组织领导和协调全国的统计工作。</a:t>
              </a:r>
              <a:endParaRPr lang="zh-CN" altLang="en-US" sz="2400" dirty="0">
                <a:latin typeface="微软雅黑" panose="020B0503020204020204" pitchFamily="34" charset="-122"/>
                <a:ea typeface="微软雅黑" panose="020B0503020204020204" pitchFamily="34" charset="-122"/>
              </a:endParaRPr>
            </a:p>
            <a:p>
              <a:pPr>
                <a:lnSpc>
                  <a:spcPct val="150000"/>
                </a:lnSpc>
                <a:spcBef>
                  <a:spcPts val="1200"/>
                </a:spcBef>
              </a:pPr>
              <a:r>
                <a:rPr lang="zh-CN" altLang="en-US" sz="2400" dirty="0">
                  <a:latin typeface="微软雅黑" panose="020B0503020204020204" pitchFamily="34" charset="-122"/>
                  <a:ea typeface="微软雅黑" panose="020B0503020204020204" pitchFamily="34" charset="-122"/>
                </a:rPr>
                <a:t>国家统计局根据工作需要设立的派出调查机构，承担国家统计局布置的统计调查等任务。</a:t>
              </a:r>
              <a:endParaRPr lang="zh-CN" altLang="en-US" sz="2400" dirty="0">
                <a:latin typeface="微软雅黑" panose="020B0503020204020204" pitchFamily="34" charset="-122"/>
                <a:ea typeface="微软雅黑" panose="020B0503020204020204" pitchFamily="34" charset="-122"/>
              </a:endParaRPr>
            </a:p>
            <a:p>
              <a:pPr>
                <a:lnSpc>
                  <a:spcPct val="150000"/>
                </a:lnSpc>
                <a:spcBef>
                  <a:spcPts val="1200"/>
                </a:spcBef>
              </a:pPr>
              <a:r>
                <a:rPr lang="zh-CN" altLang="en-US" sz="2400" b="1" u="sng" dirty="0">
                  <a:solidFill>
                    <a:srgbClr val="0070C0"/>
                  </a:solidFill>
                  <a:latin typeface="微软雅黑" panose="020B0503020204020204" pitchFamily="34" charset="-122"/>
                  <a:ea typeface="微软雅黑" panose="020B0503020204020204" pitchFamily="34" charset="-122"/>
                </a:rPr>
                <a:t>县级以上地方人民政府设立独立的统计机构，乡、镇人民政府设置统计工作岗位</a:t>
              </a:r>
              <a:r>
                <a:rPr lang="zh-CN" altLang="en-US" sz="2400" dirty="0">
                  <a:latin typeface="微软雅黑" panose="020B0503020204020204" pitchFamily="34" charset="-122"/>
                  <a:ea typeface="微软雅黑" panose="020B0503020204020204" pitchFamily="34" charset="-122"/>
                </a:rPr>
                <a:t>，配备专职或者兼职统计人员，依法管理、开展统计工作，实施统计调查。</a:t>
              </a:r>
              <a:endParaRPr lang="zh-CN" altLang="en-US" sz="1600" dirty="0">
                <a:latin typeface="宋体" panose="02010600030101010101" pitchFamily="2" charset="-122"/>
              </a:endParaRPr>
            </a:p>
          </p:txBody>
        </p:sp>
      </p:grpSp>
      <p:sp>
        <p:nvSpPr>
          <p:cNvPr id="37" name="椭圆 36"/>
          <p:cNvSpPr>
            <a:spLocks noChangeAspect="1"/>
          </p:cNvSpPr>
          <p:nvPr/>
        </p:nvSpPr>
        <p:spPr>
          <a:xfrm>
            <a:off x="971550" y="3155950"/>
            <a:ext cx="1150938" cy="1152525"/>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p:cTn id="7" dur="500" fill="hold"/>
                                        <p:tgtEl>
                                          <p:spTgt spid="79"/>
                                        </p:tgtEl>
                                        <p:attrNameLst>
                                          <p:attrName>ppt_w</p:attrName>
                                        </p:attrNameLst>
                                      </p:cBhvr>
                                      <p:tavLst>
                                        <p:tav tm="0">
                                          <p:val>
                                            <p:fltVal val="0.000000"/>
                                          </p:val>
                                        </p:tav>
                                        <p:tav tm="100000">
                                          <p:val>
                                            <p:strVal val="#ppt_w"/>
                                          </p:val>
                                        </p:tav>
                                      </p:tavLst>
                                    </p:anim>
                                    <p:anim calcmode="lin" valueType="num">
                                      <p:cBhvr>
                                        <p:cTn id="8" dur="500" fill="hold"/>
                                        <p:tgtEl>
                                          <p:spTgt spid="79"/>
                                        </p:tgtEl>
                                        <p:attrNameLst>
                                          <p:attrName>ppt_h</p:attrName>
                                        </p:attrNameLst>
                                      </p:cBhvr>
                                      <p:tavLst>
                                        <p:tav tm="0">
                                          <p:val>
                                            <p:fltVal val="0.000000"/>
                                          </p:val>
                                        </p:tav>
                                        <p:tav tm="100000">
                                          <p:val>
                                            <p:strVal val="#ppt_h"/>
                                          </p:val>
                                        </p:tav>
                                      </p:tavLst>
                                    </p:anim>
                                    <p:animEffect transition="in" filter="fade">
                                      <p:cBhvr>
                                        <p:cTn id="9" dur="500"/>
                                        <p:tgtEl>
                                          <p:spTgt spid="79"/>
                                        </p:tgtEl>
                                      </p:cBhvr>
                                    </p:animEffect>
                                  </p:childTnLst>
                                </p:cTn>
                              </p:par>
                              <p:par>
                                <p:cTn id="10" presetID="10" presetClass="entr" presetSubtype="0" fill="hold" nodeType="withEffect">
                                  <p:stCondLst>
                                    <p:cond delay="500"/>
                                  </p:stCondLst>
                                  <p:childTnLst>
                                    <p:set>
                                      <p:cBhvr>
                                        <p:cTn id="11" dur="1" fill="hold">
                                          <p:stCondLst>
                                            <p:cond delay="0"/>
                                          </p:stCondLst>
                                        </p:cTn>
                                        <p:tgtEl>
                                          <p:spTgt spid="87"/>
                                        </p:tgtEl>
                                        <p:attrNameLst>
                                          <p:attrName>style.visibility</p:attrName>
                                        </p:attrNameLst>
                                      </p:cBhvr>
                                      <p:to>
                                        <p:strVal val="visible"/>
                                      </p:to>
                                    </p:set>
                                    <p:animEffect transition="in" filter="fade">
                                      <p:cBhvr>
                                        <p:cTn id="12" dur="1000"/>
                                        <p:tgtEl>
                                          <p:spTgt spid="87"/>
                                        </p:tgtEl>
                                      </p:cBhvr>
                                    </p:animEffect>
                                  </p:childTnLst>
                                </p:cTn>
                              </p:par>
                              <p:par>
                                <p:cTn id="13" presetID="23" presetClass="entr" presetSubtype="528" fill="hold" grpId="0" nodeType="withEffect">
                                  <p:stCondLst>
                                    <p:cond delay="46"/>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000000"/>
                                          </p:val>
                                        </p:tav>
                                        <p:tav tm="100000">
                                          <p:val>
                                            <p:strVal val="#ppt_w"/>
                                          </p:val>
                                        </p:tav>
                                      </p:tavLst>
                                    </p:anim>
                                    <p:anim calcmode="lin" valueType="num">
                                      <p:cBhvr>
                                        <p:cTn id="16" dur="500" fill="hold"/>
                                        <p:tgtEl>
                                          <p:spTgt spid="37"/>
                                        </p:tgtEl>
                                        <p:attrNameLst>
                                          <p:attrName>ppt_h</p:attrName>
                                        </p:attrNameLst>
                                      </p:cBhvr>
                                      <p:tavLst>
                                        <p:tav tm="0">
                                          <p:val>
                                            <p:fltVal val="0.000000"/>
                                          </p:val>
                                        </p:tav>
                                        <p:tav tm="100000">
                                          <p:val>
                                            <p:strVal val="#ppt_h"/>
                                          </p:val>
                                        </p:tav>
                                      </p:tavLst>
                                    </p:anim>
                                    <p:anim calcmode="lin" valueType="num">
                                      <p:cBhvr>
                                        <p:cTn id="17" dur="500" fill="hold"/>
                                        <p:tgtEl>
                                          <p:spTgt spid="37"/>
                                        </p:tgtEl>
                                        <p:attrNameLst>
                                          <p:attrName>ppt_x</p:attrName>
                                        </p:attrNameLst>
                                      </p:cBhvr>
                                      <p:tavLst>
                                        <p:tav tm="0">
                                          <p:val>
                                            <p:fltVal val="0.500000"/>
                                          </p:val>
                                        </p:tav>
                                        <p:tav tm="100000">
                                          <p:val>
                                            <p:strVal val="#ppt_x"/>
                                          </p:val>
                                        </p:tav>
                                      </p:tavLst>
                                    </p:anim>
                                    <p:anim calcmode="lin" valueType="num">
                                      <p:cBhvr>
                                        <p:cTn id="18" dur="500" fill="hold"/>
                                        <p:tgtEl>
                                          <p:spTgt spid="37"/>
                                        </p:tgtEl>
                                        <p:attrNameLst>
                                          <p:attrName>ppt_y</p:attrName>
                                        </p:attrNameLst>
                                      </p:cBhvr>
                                      <p:tavLst>
                                        <p:tav tm="0">
                                          <p:val>
                                            <p:fltVal val="0.500000"/>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35842" name="文本框 74"/>
          <p:cNvSpPr txBox="1"/>
          <p:nvPr/>
        </p:nvSpPr>
        <p:spPr>
          <a:xfrm>
            <a:off x="1241425" y="1019175"/>
            <a:ext cx="6781800" cy="522288"/>
          </a:xfrm>
          <a:prstGeom prst="rect">
            <a:avLst/>
          </a:prstGeom>
          <a:noFill/>
          <a:ln w="9525">
            <a:noFill/>
          </a:ln>
        </p:spPr>
        <p:txBody>
          <a:bodyPr>
            <a:spAutoFit/>
          </a:bodyPr>
          <a:p>
            <a:pPr algn="just"/>
            <a:r>
              <a:rPr lang="en-US" altLang="zh-CN" sz="2800" b="1">
                <a:solidFill>
                  <a:srgbClr val="004C84"/>
                </a:solidFill>
                <a:latin typeface="微软雅黑" panose="020B0503020204020204" pitchFamily="34" charset="-122"/>
                <a:ea typeface="微软雅黑" panose="020B0503020204020204" pitchFamily="34" charset="-122"/>
              </a:rPr>
              <a:t>1.</a:t>
            </a:r>
            <a:r>
              <a:rPr lang="zh-CN" altLang="en-US" sz="2800" b="1" dirty="0">
                <a:solidFill>
                  <a:srgbClr val="004C84"/>
                </a:solidFill>
                <a:latin typeface="微软雅黑" panose="020B0503020204020204" pitchFamily="34" charset="-122"/>
                <a:ea typeface="微软雅黑" panose="020B0503020204020204" pitchFamily="34" charset="-122"/>
              </a:rPr>
              <a:t>独立开展统计工作。</a:t>
            </a:r>
            <a:endParaRPr lang="en-US" altLang="zh-CN" sz="2800" b="1">
              <a:solidFill>
                <a:srgbClr val="004C84"/>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1241807" y="340884"/>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独立统计基本</a:t>
            </a:r>
            <a:r>
              <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a:t>
            </a: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要求</a:t>
            </a:r>
            <a:r>
              <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
        <p:nvSpPr>
          <p:cNvPr id="79" name="Freeform 247"/>
          <p:cNvSpPr>
            <a:spLocks noEditPoints="1"/>
          </p:cNvSpPr>
          <p:nvPr/>
        </p:nvSpPr>
        <p:spPr bwMode="auto">
          <a:xfrm>
            <a:off x="546100" y="2271713"/>
            <a:ext cx="695325" cy="69215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accent1"/>
          </a:solidFill>
          <a:ln>
            <a:noFill/>
          </a:ln>
        </p:spPr>
        <p:txBody>
          <a:bodyPr vert="horz" wrap="square" lIns="96876" tIns="48438" rIns="96876" bIns="4843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grpSp>
        <p:nvGrpSpPr>
          <p:cNvPr id="87" name="Group 17"/>
          <p:cNvGrpSpPr/>
          <p:nvPr/>
        </p:nvGrpSpPr>
        <p:grpSpPr>
          <a:xfrm>
            <a:off x="2265363" y="2549525"/>
            <a:ext cx="9385300" cy="3552825"/>
            <a:chOff x="8887604" y="3001896"/>
            <a:chExt cx="5413619" cy="4093633"/>
          </a:xfrm>
        </p:grpSpPr>
        <p:sp>
          <p:nvSpPr>
            <p:cNvPr id="35846" name="TextBox 23"/>
            <p:cNvSpPr txBox="1"/>
            <p:nvPr/>
          </p:nvSpPr>
          <p:spPr>
            <a:xfrm>
              <a:off x="8887604" y="3001896"/>
              <a:ext cx="5413619" cy="672395"/>
            </a:xfrm>
            <a:prstGeom prst="rect">
              <a:avLst/>
            </a:prstGeom>
            <a:noFill/>
            <a:ln w="9525">
              <a:noFill/>
            </a:ln>
          </p:spPr>
          <p:txBody>
            <a:bodyPr>
              <a:spAutoFit/>
            </a:bodyPr>
            <a:p>
              <a:r>
                <a:rPr lang="en-US" altLang="zh-CN" sz="3200" b="1">
                  <a:latin typeface="微软雅黑" panose="020B0503020204020204" pitchFamily="34" charset="-122"/>
                  <a:ea typeface="微软雅黑" panose="020B0503020204020204" pitchFamily="34" charset="-122"/>
                </a:rPr>
                <a:t>《</a:t>
              </a:r>
              <a:r>
                <a:rPr lang="zh-CN" altLang="en-US" sz="3200" b="1" dirty="0">
                  <a:latin typeface="微软雅黑" panose="020B0503020204020204" pitchFamily="34" charset="-122"/>
                  <a:ea typeface="微软雅黑" panose="020B0503020204020204" pitchFamily="34" charset="-122"/>
                </a:rPr>
                <a:t>实施条例</a:t>
              </a:r>
              <a:r>
                <a:rPr lang="en-US" altLang="zh-CN" sz="3200" b="1">
                  <a:latin typeface="微软雅黑" panose="020B0503020204020204" pitchFamily="34" charset="-122"/>
                  <a:ea typeface="微软雅黑" panose="020B0503020204020204" pitchFamily="34" charset="-122"/>
                </a:rPr>
                <a:t>》</a:t>
              </a:r>
              <a:r>
                <a:rPr lang="zh-CN" altLang="en-US" sz="3200" b="1" dirty="0">
                  <a:latin typeface="微软雅黑" panose="020B0503020204020204" pitchFamily="34" charset="-122"/>
                  <a:ea typeface="微软雅黑" panose="020B0503020204020204" pitchFamily="34" charset="-122"/>
                </a:rPr>
                <a:t>第</a:t>
              </a:r>
              <a:r>
                <a:rPr lang="en-US" altLang="zh-CN" sz="3200" b="1">
                  <a:latin typeface="微软雅黑" panose="020B0503020204020204" pitchFamily="34" charset="-122"/>
                  <a:ea typeface="微软雅黑" panose="020B0503020204020204" pitchFamily="34" charset="-122"/>
                </a:rPr>
                <a:t>4</a:t>
              </a:r>
              <a:r>
                <a:rPr lang="zh-CN" altLang="en-US" sz="3200" b="1" dirty="0">
                  <a:latin typeface="微软雅黑" panose="020B0503020204020204" pitchFamily="34" charset="-122"/>
                  <a:ea typeface="微软雅黑" panose="020B0503020204020204" pitchFamily="34" charset="-122"/>
                </a:rPr>
                <a:t>条规定</a:t>
              </a:r>
              <a:endParaRPr lang="id-ID" altLang="zh-CN" sz="3200" b="1" dirty="0">
                <a:latin typeface="微软雅黑" panose="020B0503020204020204" pitchFamily="34" charset="-122"/>
                <a:ea typeface="微软雅黑" panose="020B0503020204020204" pitchFamily="34" charset="-122"/>
              </a:endParaRPr>
            </a:p>
          </p:txBody>
        </p:sp>
        <p:sp>
          <p:nvSpPr>
            <p:cNvPr id="35847" name="TextBox 24"/>
            <p:cNvSpPr txBox="1"/>
            <p:nvPr/>
          </p:nvSpPr>
          <p:spPr>
            <a:xfrm>
              <a:off x="9231356" y="3622008"/>
              <a:ext cx="5069707" cy="3473521"/>
            </a:xfrm>
            <a:prstGeom prst="rect">
              <a:avLst/>
            </a:prstGeom>
            <a:noFill/>
            <a:ln w="9525">
              <a:noFill/>
            </a:ln>
          </p:spPr>
          <p:txBody>
            <a:bodyPr>
              <a:spAutoFit/>
            </a:bodyPr>
            <a:p>
              <a:pPr>
                <a:lnSpc>
                  <a:spcPct val="150000"/>
                </a:lnSpc>
                <a:spcBef>
                  <a:spcPts val="1200"/>
                </a:spcBef>
              </a:pPr>
              <a:r>
                <a:rPr lang="zh-CN" altLang="en-US" sz="2400" dirty="0">
                  <a:latin typeface="微软雅黑" panose="020B0503020204020204" pitchFamily="34" charset="-122"/>
                  <a:ea typeface="微软雅黑" panose="020B0503020204020204" pitchFamily="34" charset="-122"/>
                </a:rPr>
                <a:t>地方人民政府、县级以上人民政府统计机构和有关部门及其负责人应当保障统计活动依法进行，</a:t>
              </a:r>
              <a:r>
                <a:rPr lang="zh-CN" altLang="en-US" sz="2400" b="1" u="sng" dirty="0">
                  <a:solidFill>
                    <a:srgbClr val="0070C0"/>
                  </a:solidFill>
                  <a:latin typeface="微软雅黑" panose="020B0503020204020204" pitchFamily="34" charset="-122"/>
                  <a:ea typeface="微软雅黑" panose="020B0503020204020204" pitchFamily="34" charset="-122"/>
                </a:rPr>
                <a:t>不得侵犯统计机构、统计人员独立行使统计调查、统计报告、统计监督职权，不得非法干预统计调查对象提供统计资料</a:t>
              </a:r>
              <a:r>
                <a:rPr lang="zh-CN" altLang="en-US" sz="2400" dirty="0">
                  <a:latin typeface="微软雅黑" panose="020B0503020204020204" pitchFamily="34" charset="-122"/>
                  <a:ea typeface="微软雅黑" panose="020B0503020204020204" pitchFamily="34" charset="-122"/>
                </a:rPr>
                <a:t>，不得统计造假、弄虚作假。</a:t>
              </a:r>
              <a:endParaRPr lang="zh-CN" altLang="en-US" sz="2400" dirty="0">
                <a:latin typeface="微软雅黑" panose="020B0503020204020204" pitchFamily="34" charset="-122"/>
                <a:ea typeface="微软雅黑" panose="020B0503020204020204" pitchFamily="34" charset="-122"/>
              </a:endParaRPr>
            </a:p>
            <a:p>
              <a:pPr>
                <a:lnSpc>
                  <a:spcPct val="150000"/>
                </a:lnSpc>
                <a:spcBef>
                  <a:spcPts val="1200"/>
                </a:spcBef>
              </a:pPr>
              <a:endParaRPr lang="zh-CN" altLang="en-US" sz="2400" dirty="0">
                <a:latin typeface="微软雅黑" panose="020B0503020204020204" pitchFamily="34" charset="-122"/>
                <a:ea typeface="微软雅黑" panose="020B0503020204020204" pitchFamily="34" charset="-122"/>
              </a:endParaRPr>
            </a:p>
          </p:txBody>
        </p:sp>
      </p:grpSp>
      <p:sp>
        <p:nvSpPr>
          <p:cNvPr id="32" name="椭圆 31"/>
          <p:cNvSpPr/>
          <p:nvPr/>
        </p:nvSpPr>
        <p:spPr>
          <a:xfrm>
            <a:off x="982132" y="3502144"/>
            <a:ext cx="1508787" cy="1508787"/>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p:cTn id="7" dur="500" fill="hold"/>
                                        <p:tgtEl>
                                          <p:spTgt spid="79"/>
                                        </p:tgtEl>
                                        <p:attrNameLst>
                                          <p:attrName>ppt_w</p:attrName>
                                        </p:attrNameLst>
                                      </p:cBhvr>
                                      <p:tavLst>
                                        <p:tav tm="0">
                                          <p:val>
                                            <p:fltVal val="0.000000"/>
                                          </p:val>
                                        </p:tav>
                                        <p:tav tm="100000">
                                          <p:val>
                                            <p:strVal val="#ppt_w"/>
                                          </p:val>
                                        </p:tav>
                                      </p:tavLst>
                                    </p:anim>
                                    <p:anim calcmode="lin" valueType="num">
                                      <p:cBhvr>
                                        <p:cTn id="8" dur="500" fill="hold"/>
                                        <p:tgtEl>
                                          <p:spTgt spid="79"/>
                                        </p:tgtEl>
                                        <p:attrNameLst>
                                          <p:attrName>ppt_h</p:attrName>
                                        </p:attrNameLst>
                                      </p:cBhvr>
                                      <p:tavLst>
                                        <p:tav tm="0">
                                          <p:val>
                                            <p:fltVal val="0.000000"/>
                                          </p:val>
                                        </p:tav>
                                        <p:tav tm="100000">
                                          <p:val>
                                            <p:strVal val="#ppt_h"/>
                                          </p:val>
                                        </p:tav>
                                      </p:tavLst>
                                    </p:anim>
                                    <p:animEffect transition="in" filter="fade">
                                      <p:cBhvr>
                                        <p:cTn id="9" dur="500"/>
                                        <p:tgtEl>
                                          <p:spTgt spid="79"/>
                                        </p:tgtEl>
                                      </p:cBhvr>
                                    </p:animEffect>
                                  </p:childTnLst>
                                </p:cTn>
                              </p:par>
                              <p:par>
                                <p:cTn id="10" presetID="10" presetClass="entr" presetSubtype="0" fill="hold" nodeType="withEffect">
                                  <p:stCondLst>
                                    <p:cond delay="500"/>
                                  </p:stCondLst>
                                  <p:childTnLst>
                                    <p:set>
                                      <p:cBhvr>
                                        <p:cTn id="11" dur="1" fill="hold">
                                          <p:stCondLst>
                                            <p:cond delay="0"/>
                                          </p:stCondLst>
                                        </p:cTn>
                                        <p:tgtEl>
                                          <p:spTgt spid="87"/>
                                        </p:tgtEl>
                                        <p:attrNameLst>
                                          <p:attrName>style.visibility</p:attrName>
                                        </p:attrNameLst>
                                      </p:cBhvr>
                                      <p:to>
                                        <p:strVal val="visible"/>
                                      </p:to>
                                    </p:set>
                                    <p:animEffect transition="in" filter="fade">
                                      <p:cBhvr>
                                        <p:cTn id="12" dur="1000"/>
                                        <p:tgtEl>
                                          <p:spTgt spid="87"/>
                                        </p:tgtEl>
                                      </p:cBhvr>
                                    </p:animEffect>
                                  </p:childTnLst>
                                </p:cTn>
                              </p:par>
                              <p:par>
                                <p:cTn id="13" presetID="23" presetClass="entr" presetSubtype="528" fill="hold" nodeType="withEffect">
                                  <p:stCondLst>
                                    <p:cond delay="35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000000"/>
                                          </p:val>
                                        </p:tav>
                                        <p:tav tm="100000">
                                          <p:val>
                                            <p:strVal val="#ppt_w"/>
                                          </p:val>
                                        </p:tav>
                                      </p:tavLst>
                                    </p:anim>
                                    <p:anim calcmode="lin" valueType="num">
                                      <p:cBhvr>
                                        <p:cTn id="16" dur="500" fill="hold"/>
                                        <p:tgtEl>
                                          <p:spTgt spid="32"/>
                                        </p:tgtEl>
                                        <p:attrNameLst>
                                          <p:attrName>ppt_h</p:attrName>
                                        </p:attrNameLst>
                                      </p:cBhvr>
                                      <p:tavLst>
                                        <p:tav tm="0">
                                          <p:val>
                                            <p:fltVal val="0.000000"/>
                                          </p:val>
                                        </p:tav>
                                        <p:tav tm="100000">
                                          <p:val>
                                            <p:strVal val="#ppt_h"/>
                                          </p:val>
                                        </p:tav>
                                      </p:tavLst>
                                    </p:anim>
                                    <p:anim calcmode="lin" valueType="num">
                                      <p:cBhvr>
                                        <p:cTn id="17" dur="500" fill="hold"/>
                                        <p:tgtEl>
                                          <p:spTgt spid="32"/>
                                        </p:tgtEl>
                                        <p:attrNameLst>
                                          <p:attrName>ppt_x</p:attrName>
                                        </p:attrNameLst>
                                      </p:cBhvr>
                                      <p:tavLst>
                                        <p:tav tm="0">
                                          <p:val>
                                            <p:fltVal val="0.500000"/>
                                          </p:val>
                                        </p:tav>
                                        <p:tav tm="100000">
                                          <p:val>
                                            <p:strVal val="#ppt_x"/>
                                          </p:val>
                                        </p:tav>
                                      </p:tavLst>
                                    </p:anim>
                                    <p:anim calcmode="lin" valueType="num">
                                      <p:cBhvr>
                                        <p:cTn id="18" dur="500" fill="hold"/>
                                        <p:tgtEl>
                                          <p:spTgt spid="32"/>
                                        </p:tgtEl>
                                        <p:attrNameLst>
                                          <p:attrName>ppt_y</p:attrName>
                                        </p:attrNameLst>
                                      </p:cBhvr>
                                      <p:tavLst>
                                        <p:tav tm="0">
                                          <p:val>
                                            <p:fltVal val="0.500000"/>
                                          </p:val>
                                        </p:tav>
                                        <p:tav tm="100000">
                                          <p:val>
                                            <p:strVal val="#ppt_y"/>
                                          </p:val>
                                        </p:tav>
                                      </p:tavLst>
                                    </p:anim>
                                  </p:childTnLst>
                                </p:cTn>
                              </p:par>
                              <p:par>
                                <p:cTn id="19" presetID="26" presetClass="emph" presetSubtype="0" repeatCount="3000" fill="hold" nodeType="withEffect">
                                  <p:stCondLst>
                                    <p:cond delay="150"/>
                                  </p:stCondLst>
                                  <p:childTnLst>
                                    <p:animEffect transition="out" filter="fade">
                                      <p:cBhvr>
                                        <p:cTn id="20" dur="400" tmFilter="0, 0; .2, .5; .8, .5; 1, 0"/>
                                        <p:tgtEl>
                                          <p:spTgt spid="32"/>
                                        </p:tgtEl>
                                      </p:cBhvr>
                                    </p:animEffect>
                                    <p:animScale>
                                      <p:cBhvr>
                                        <p:cTn id="21" dur="200" autoRev="1" fill="hold"/>
                                        <p:tgtEl>
                                          <p:spTgt spid="3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8" name="直接连接符 27"/>
          <p:cNvCxnSpPr>
            <a:stCxn id="33" idx="0"/>
            <a:endCxn id="47" idx="4"/>
          </p:cNvCxnSpPr>
          <p:nvPr/>
        </p:nvCxnSpPr>
        <p:spPr>
          <a:xfrm>
            <a:off x="1965325" y="2476500"/>
            <a:ext cx="5080" cy="3587115"/>
          </a:xfrm>
          <a:prstGeom prst="line">
            <a:avLst/>
          </a:prstGeom>
          <a:ln>
            <a:solidFill>
              <a:schemeClr val="bg1">
                <a:lumMod val="50000"/>
              </a:schemeClr>
            </a:solidFill>
          </a:ln>
        </p:spPr>
        <p:style>
          <a:lnRef idx="1">
            <a:schemeClr val="accent6"/>
          </a:lnRef>
          <a:fillRef idx="0">
            <a:schemeClr val="accent6"/>
          </a:fillRef>
          <a:effectRef idx="0">
            <a:schemeClr val="accent6"/>
          </a:effectRef>
          <a:fontRef idx="minor">
            <a:schemeClr val="tx1"/>
          </a:fontRef>
        </p:style>
      </p:cxnSp>
      <p:sp>
        <p:nvSpPr>
          <p:cNvPr id="29" name="内容占位符 2"/>
          <p:cNvSpPr txBox="1"/>
          <p:nvPr/>
        </p:nvSpPr>
        <p:spPr>
          <a:xfrm>
            <a:off x="1606550" y="1439863"/>
            <a:ext cx="3694113" cy="56356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defRPr/>
            </a:pPr>
            <a:r>
              <a:rPr kumimoji="0" lang="zh-CN" altLang="en-US"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rPr>
              <a:t>什么是统计</a:t>
            </a:r>
            <a:endParaRPr kumimoji="0" lang="en-US" altLang="zh-CN"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28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grpSp>
        <p:nvGrpSpPr>
          <p:cNvPr id="30" name="组合 29"/>
          <p:cNvGrpSpPr/>
          <p:nvPr/>
        </p:nvGrpSpPr>
        <p:grpSpPr>
          <a:xfrm>
            <a:off x="1673225" y="2476500"/>
            <a:ext cx="9103360" cy="584768"/>
            <a:chOff x="1367579" y="2121861"/>
            <a:chExt cx="9103712" cy="584480"/>
          </a:xfrm>
        </p:grpSpPr>
        <p:sp>
          <p:nvSpPr>
            <p:cNvPr id="35" name="矩形 34"/>
            <p:cNvSpPr/>
            <p:nvPr/>
          </p:nvSpPr>
          <p:spPr>
            <a:xfrm>
              <a:off x="2273759" y="2121861"/>
              <a:ext cx="8197532" cy="53377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统计工作</a:t>
              </a:r>
              <a:endParaRPr kumimoji="0" lang="zh-CN" altLang="en-US" sz="24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endParaRPr>
            </a:p>
          </p:txBody>
        </p:sp>
        <p:grpSp>
          <p:nvGrpSpPr>
            <p:cNvPr id="73736" name="组合 31"/>
            <p:cNvGrpSpPr/>
            <p:nvPr/>
          </p:nvGrpSpPr>
          <p:grpSpPr>
            <a:xfrm>
              <a:off x="1367579" y="2122141"/>
              <a:ext cx="584200" cy="584200"/>
              <a:chOff x="1028700" y="1853169"/>
              <a:chExt cx="787400" cy="787400"/>
            </a:xfrm>
          </p:grpSpPr>
          <p:sp>
            <p:nvSpPr>
              <p:cNvPr id="33" name="椭圆 32"/>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34" name="椭圆 11"/>
              <p:cNvSpPr/>
              <p:nvPr/>
            </p:nvSpPr>
            <p:spPr>
              <a:xfrm>
                <a:off x="1237694" y="2062303"/>
                <a:ext cx="369412" cy="369131"/>
              </a:xfrm>
              <a:custGeom>
                <a:avLst/>
                <a:gdLst>
                  <a:gd name="connsiteX0" fmla="*/ 145025 w 331788"/>
                  <a:gd name="connsiteY0" fmla="*/ 104594 h 331536"/>
                  <a:gd name="connsiteX1" fmla="*/ 198438 w 331788"/>
                  <a:gd name="connsiteY1" fmla="*/ 123670 h 331536"/>
                  <a:gd name="connsiteX2" fmla="*/ 198438 w 331788"/>
                  <a:gd name="connsiteY2" fmla="*/ 152614 h 331536"/>
                  <a:gd name="connsiteX3" fmla="*/ 169334 w 331788"/>
                  <a:gd name="connsiteY3" fmla="*/ 152614 h 331536"/>
                  <a:gd name="connsiteX4" fmla="*/ 113771 w 331788"/>
                  <a:gd name="connsiteY4" fmla="*/ 167085 h 331536"/>
                  <a:gd name="connsiteX5" fmla="*/ 51594 w 331788"/>
                  <a:gd name="connsiteY5" fmla="*/ 227603 h 331536"/>
                  <a:gd name="connsiteX6" fmla="*/ 41010 w 331788"/>
                  <a:gd name="connsiteY6" fmla="*/ 253915 h 331536"/>
                  <a:gd name="connsiteX7" fmla="*/ 51594 w 331788"/>
                  <a:gd name="connsiteY7" fmla="*/ 280228 h 331536"/>
                  <a:gd name="connsiteX8" fmla="*/ 105833 w 331788"/>
                  <a:gd name="connsiteY8" fmla="*/ 280228 h 331536"/>
                  <a:gd name="connsiteX9" fmla="*/ 121708 w 331788"/>
                  <a:gd name="connsiteY9" fmla="*/ 263125 h 331536"/>
                  <a:gd name="connsiteX10" fmla="*/ 150813 w 331788"/>
                  <a:gd name="connsiteY10" fmla="*/ 263125 h 331536"/>
                  <a:gd name="connsiteX11" fmla="*/ 150813 w 331788"/>
                  <a:gd name="connsiteY11" fmla="*/ 292068 h 331536"/>
                  <a:gd name="connsiteX12" fmla="*/ 134938 w 331788"/>
                  <a:gd name="connsiteY12" fmla="*/ 309171 h 331536"/>
                  <a:gd name="connsiteX13" fmla="*/ 78052 w 331788"/>
                  <a:gd name="connsiteY13" fmla="*/ 331536 h 331536"/>
                  <a:gd name="connsiteX14" fmla="*/ 22489 w 331788"/>
                  <a:gd name="connsiteY14" fmla="*/ 309171 h 331536"/>
                  <a:gd name="connsiteX15" fmla="*/ 0 w 331788"/>
                  <a:gd name="connsiteY15" fmla="*/ 253915 h 331536"/>
                  <a:gd name="connsiteX16" fmla="*/ 22489 w 331788"/>
                  <a:gd name="connsiteY16" fmla="*/ 198660 h 331536"/>
                  <a:gd name="connsiteX17" fmla="*/ 84666 w 331788"/>
                  <a:gd name="connsiteY17" fmla="*/ 136826 h 331536"/>
                  <a:gd name="connsiteX18" fmla="*/ 145025 w 331788"/>
                  <a:gd name="connsiteY18" fmla="*/ 104594 h 331536"/>
                  <a:gd name="connsiteX19" fmla="*/ 254829 w 331788"/>
                  <a:gd name="connsiteY19" fmla="*/ 43 h 331536"/>
                  <a:gd name="connsiteX20" fmla="*/ 309472 w 331788"/>
                  <a:gd name="connsiteY20" fmla="*/ 24739 h 331536"/>
                  <a:gd name="connsiteX21" fmla="*/ 331788 w 331788"/>
                  <a:gd name="connsiteY21" fmla="*/ 80057 h 331536"/>
                  <a:gd name="connsiteX22" fmla="*/ 309472 w 331788"/>
                  <a:gd name="connsiteY22" fmla="*/ 135376 h 331536"/>
                  <a:gd name="connsiteX23" fmla="*/ 242522 w 331788"/>
                  <a:gd name="connsiteY23" fmla="*/ 199914 h 331536"/>
                  <a:gd name="connsiteX24" fmla="*/ 180823 w 331788"/>
                  <a:gd name="connsiteY24" fmla="*/ 231524 h 331536"/>
                  <a:gd name="connsiteX25" fmla="*/ 134877 w 331788"/>
                  <a:gd name="connsiteY25" fmla="*/ 210451 h 331536"/>
                  <a:gd name="connsiteX26" fmla="*/ 134877 w 331788"/>
                  <a:gd name="connsiteY26" fmla="*/ 181474 h 331536"/>
                  <a:gd name="connsiteX27" fmla="*/ 163757 w 331788"/>
                  <a:gd name="connsiteY27" fmla="*/ 181474 h 331536"/>
                  <a:gd name="connsiteX28" fmla="*/ 213641 w 331788"/>
                  <a:gd name="connsiteY28" fmla="*/ 170937 h 331536"/>
                  <a:gd name="connsiteX29" fmla="*/ 280591 w 331788"/>
                  <a:gd name="connsiteY29" fmla="*/ 106399 h 331536"/>
                  <a:gd name="connsiteX30" fmla="*/ 291093 w 331788"/>
                  <a:gd name="connsiteY30" fmla="*/ 80057 h 331536"/>
                  <a:gd name="connsiteX31" fmla="*/ 280591 w 331788"/>
                  <a:gd name="connsiteY31" fmla="*/ 53715 h 331536"/>
                  <a:gd name="connsiteX32" fmla="*/ 232020 w 331788"/>
                  <a:gd name="connsiteY32" fmla="*/ 49764 h 331536"/>
                  <a:gd name="connsiteX33" fmla="*/ 211016 w 331788"/>
                  <a:gd name="connsiteY33" fmla="*/ 70838 h 331536"/>
                  <a:gd name="connsiteX34" fmla="*/ 182135 w 331788"/>
                  <a:gd name="connsiteY34" fmla="*/ 70838 h 331536"/>
                  <a:gd name="connsiteX35" fmla="*/ 182135 w 331788"/>
                  <a:gd name="connsiteY35" fmla="*/ 41861 h 331536"/>
                  <a:gd name="connsiteX36" fmla="*/ 203139 w 331788"/>
                  <a:gd name="connsiteY36" fmla="*/ 20788 h 331536"/>
                  <a:gd name="connsiteX37" fmla="*/ 254829 w 331788"/>
                  <a:gd name="connsiteY37" fmla="*/ 43 h 33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31788" h="331536">
                    <a:moveTo>
                      <a:pt x="145025" y="104594"/>
                    </a:moveTo>
                    <a:cubicBezTo>
                      <a:pt x="164703" y="102292"/>
                      <a:pt x="183224" y="108541"/>
                      <a:pt x="198438" y="123670"/>
                    </a:cubicBezTo>
                    <a:cubicBezTo>
                      <a:pt x="206375" y="131564"/>
                      <a:pt x="206375" y="144720"/>
                      <a:pt x="198438" y="152614"/>
                    </a:cubicBezTo>
                    <a:cubicBezTo>
                      <a:pt x="190500" y="160507"/>
                      <a:pt x="177271" y="160507"/>
                      <a:pt x="169334" y="152614"/>
                    </a:cubicBezTo>
                    <a:cubicBezTo>
                      <a:pt x="150813" y="135511"/>
                      <a:pt x="127000" y="153929"/>
                      <a:pt x="113771" y="167085"/>
                    </a:cubicBezTo>
                    <a:cubicBezTo>
                      <a:pt x="113771" y="167085"/>
                      <a:pt x="113771" y="167085"/>
                      <a:pt x="51594" y="227603"/>
                    </a:cubicBezTo>
                    <a:cubicBezTo>
                      <a:pt x="44979" y="234181"/>
                      <a:pt x="41010" y="243391"/>
                      <a:pt x="41010" y="253915"/>
                    </a:cubicBezTo>
                    <a:cubicBezTo>
                      <a:pt x="41010" y="263125"/>
                      <a:pt x="44979" y="272334"/>
                      <a:pt x="51594" y="280228"/>
                    </a:cubicBezTo>
                    <a:cubicBezTo>
                      <a:pt x="66146" y="294699"/>
                      <a:pt x="89958" y="294699"/>
                      <a:pt x="105833" y="280228"/>
                    </a:cubicBezTo>
                    <a:cubicBezTo>
                      <a:pt x="105833" y="280228"/>
                      <a:pt x="105833" y="280228"/>
                      <a:pt x="121708" y="263125"/>
                    </a:cubicBezTo>
                    <a:cubicBezTo>
                      <a:pt x="129646" y="255231"/>
                      <a:pt x="142875" y="255231"/>
                      <a:pt x="150813" y="263125"/>
                    </a:cubicBezTo>
                    <a:cubicBezTo>
                      <a:pt x="158750" y="271018"/>
                      <a:pt x="158750" y="284174"/>
                      <a:pt x="150813" y="292068"/>
                    </a:cubicBezTo>
                    <a:cubicBezTo>
                      <a:pt x="150813" y="292068"/>
                      <a:pt x="150813" y="292068"/>
                      <a:pt x="134938" y="309171"/>
                    </a:cubicBezTo>
                    <a:cubicBezTo>
                      <a:pt x="119062" y="323643"/>
                      <a:pt x="99219" y="331536"/>
                      <a:pt x="78052" y="331536"/>
                    </a:cubicBezTo>
                    <a:cubicBezTo>
                      <a:pt x="58208" y="331536"/>
                      <a:pt x="38364" y="323643"/>
                      <a:pt x="22489" y="309171"/>
                    </a:cubicBezTo>
                    <a:cubicBezTo>
                      <a:pt x="7937" y="294699"/>
                      <a:pt x="0" y="274965"/>
                      <a:pt x="0" y="253915"/>
                    </a:cubicBezTo>
                    <a:cubicBezTo>
                      <a:pt x="0" y="232866"/>
                      <a:pt x="7937" y="213132"/>
                      <a:pt x="22489" y="198660"/>
                    </a:cubicBezTo>
                    <a:cubicBezTo>
                      <a:pt x="22489" y="198660"/>
                      <a:pt x="22489" y="198660"/>
                      <a:pt x="84666" y="136826"/>
                    </a:cubicBezTo>
                    <a:cubicBezTo>
                      <a:pt x="104510" y="117750"/>
                      <a:pt x="125346" y="106896"/>
                      <a:pt x="145025" y="104594"/>
                    </a:cubicBezTo>
                    <a:close/>
                    <a:moveTo>
                      <a:pt x="254829" y="43"/>
                    </a:moveTo>
                    <a:cubicBezTo>
                      <a:pt x="273700" y="702"/>
                      <a:pt x="293063" y="8934"/>
                      <a:pt x="309472" y="24739"/>
                    </a:cubicBezTo>
                    <a:cubicBezTo>
                      <a:pt x="323912" y="39227"/>
                      <a:pt x="331788" y="58984"/>
                      <a:pt x="331788" y="80057"/>
                    </a:cubicBezTo>
                    <a:cubicBezTo>
                      <a:pt x="331788" y="101131"/>
                      <a:pt x="323912" y="120887"/>
                      <a:pt x="309472" y="135376"/>
                    </a:cubicBezTo>
                    <a:cubicBezTo>
                      <a:pt x="309472" y="135376"/>
                      <a:pt x="309472" y="135376"/>
                      <a:pt x="242522" y="199914"/>
                    </a:cubicBezTo>
                    <a:cubicBezTo>
                      <a:pt x="222831" y="220987"/>
                      <a:pt x="201827" y="231524"/>
                      <a:pt x="180823" y="231524"/>
                    </a:cubicBezTo>
                    <a:cubicBezTo>
                      <a:pt x="165070" y="231524"/>
                      <a:pt x="149317" y="223622"/>
                      <a:pt x="134877" y="210451"/>
                    </a:cubicBezTo>
                    <a:cubicBezTo>
                      <a:pt x="127000" y="202548"/>
                      <a:pt x="127000" y="189377"/>
                      <a:pt x="134877" y="181474"/>
                    </a:cubicBezTo>
                    <a:cubicBezTo>
                      <a:pt x="142753" y="173572"/>
                      <a:pt x="155881" y="173572"/>
                      <a:pt x="163757" y="181474"/>
                    </a:cubicBezTo>
                    <a:cubicBezTo>
                      <a:pt x="170321" y="186743"/>
                      <a:pt x="184761" y="201231"/>
                      <a:pt x="213641" y="170937"/>
                    </a:cubicBezTo>
                    <a:cubicBezTo>
                      <a:pt x="213641" y="170937"/>
                      <a:pt x="213641" y="170937"/>
                      <a:pt x="280591" y="106399"/>
                    </a:cubicBezTo>
                    <a:cubicBezTo>
                      <a:pt x="287155" y="98497"/>
                      <a:pt x="291093" y="89277"/>
                      <a:pt x="291093" y="80057"/>
                    </a:cubicBezTo>
                    <a:cubicBezTo>
                      <a:pt x="291093" y="69520"/>
                      <a:pt x="287155" y="60301"/>
                      <a:pt x="280591" y="53715"/>
                    </a:cubicBezTo>
                    <a:cubicBezTo>
                      <a:pt x="267464" y="40544"/>
                      <a:pt x="246460" y="33959"/>
                      <a:pt x="232020" y="49764"/>
                    </a:cubicBezTo>
                    <a:cubicBezTo>
                      <a:pt x="232020" y="49764"/>
                      <a:pt x="232020" y="49764"/>
                      <a:pt x="211016" y="70838"/>
                    </a:cubicBezTo>
                    <a:cubicBezTo>
                      <a:pt x="203139" y="78740"/>
                      <a:pt x="190012" y="78740"/>
                      <a:pt x="182135" y="70838"/>
                    </a:cubicBezTo>
                    <a:cubicBezTo>
                      <a:pt x="174259" y="62935"/>
                      <a:pt x="174259" y="49764"/>
                      <a:pt x="182135" y="41861"/>
                    </a:cubicBezTo>
                    <a:cubicBezTo>
                      <a:pt x="182135" y="41861"/>
                      <a:pt x="182135" y="41861"/>
                      <a:pt x="203139" y="20788"/>
                    </a:cubicBezTo>
                    <a:cubicBezTo>
                      <a:pt x="217579" y="6300"/>
                      <a:pt x="235958" y="-615"/>
                      <a:pt x="254829" y="4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grpSp>
      </p:grpSp>
      <p:grpSp>
        <p:nvGrpSpPr>
          <p:cNvPr id="37" name="组合 36"/>
          <p:cNvGrpSpPr/>
          <p:nvPr/>
        </p:nvGrpSpPr>
        <p:grpSpPr>
          <a:xfrm>
            <a:off x="1673225" y="3956021"/>
            <a:ext cx="9196035" cy="709469"/>
            <a:chOff x="1367579" y="1996834"/>
            <a:chExt cx="9196460" cy="709507"/>
          </a:xfrm>
        </p:grpSpPr>
        <p:grpSp>
          <p:nvGrpSpPr>
            <p:cNvPr id="73740" name="组合 37"/>
            <p:cNvGrpSpPr/>
            <p:nvPr/>
          </p:nvGrpSpPr>
          <p:grpSpPr>
            <a:xfrm>
              <a:off x="2123229" y="1996834"/>
              <a:ext cx="8440810" cy="544045"/>
              <a:chOff x="7483989" y="3433235"/>
              <a:chExt cx="8440810" cy="544045"/>
            </a:xfrm>
          </p:grpSpPr>
          <p:sp>
            <p:nvSpPr>
              <p:cNvPr id="42" name="矩形 41"/>
              <p:cNvSpPr/>
              <p:nvPr/>
            </p:nvSpPr>
            <p:spPr>
              <a:xfrm>
                <a:off x="7657352" y="3517088"/>
                <a:ext cx="8267447" cy="4601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统计资料</a:t>
                </a:r>
                <a:endParaRPr kumimoji="0" lang="zh-CN" altLang="en-US" sz="24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endParaRPr>
              </a:p>
            </p:txBody>
          </p:sp>
          <p:sp>
            <p:nvSpPr>
              <p:cNvPr id="43" name="矩形 42"/>
              <p:cNvSpPr/>
              <p:nvPr/>
            </p:nvSpPr>
            <p:spPr>
              <a:xfrm>
                <a:off x="7483989"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0"/>
                  </a:spcBef>
                  <a:spcAft>
                    <a:spcPts val="0"/>
                  </a:spcAft>
                  <a:buClrTx/>
                  <a:buSzTx/>
                  <a:buFontTx/>
                  <a:buNone/>
                  <a:defRPr/>
                </a:pPr>
                <a:endParaRPr kumimoji="0" lang="zh-CN" altLang="en-US" sz="1600" b="1" i="0" u="none" strike="noStrike" kern="1200" cap="none" spc="0" normalizeH="0" baseline="0" noProof="0" dirty="0">
                  <a:ln>
                    <a:noFill/>
                  </a:ln>
                  <a:solidFill>
                    <a:schemeClr val="tx1">
                      <a:lumMod val="65000"/>
                      <a:lumOff val="35000"/>
                    </a:schemeClr>
                  </a:solidFill>
                  <a:effectLst/>
                  <a:uLnTx/>
                  <a:uFillTx/>
                  <a:latin typeface="+mn-ea"/>
                  <a:ea typeface="+mn-ea"/>
                  <a:cs typeface="+mn-cs"/>
                </a:endParaRPr>
              </a:p>
            </p:txBody>
          </p:sp>
        </p:grpSp>
        <p:grpSp>
          <p:nvGrpSpPr>
            <p:cNvPr id="73743" name="组合 38"/>
            <p:cNvGrpSpPr/>
            <p:nvPr/>
          </p:nvGrpSpPr>
          <p:grpSpPr>
            <a:xfrm>
              <a:off x="1367579" y="2122141"/>
              <a:ext cx="584200" cy="584200"/>
              <a:chOff x="1028700" y="1853169"/>
              <a:chExt cx="787400" cy="787400"/>
            </a:xfrm>
          </p:grpSpPr>
          <p:sp>
            <p:nvSpPr>
              <p:cNvPr id="40" name="椭圆 39"/>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1" name="椭圆 18"/>
              <p:cNvSpPr/>
              <p:nvPr/>
            </p:nvSpPr>
            <p:spPr>
              <a:xfrm>
                <a:off x="1242536" y="2062163"/>
                <a:ext cx="359727" cy="369412"/>
              </a:xfrm>
              <a:custGeom>
                <a:avLst/>
                <a:gdLst>
                  <a:gd name="connsiteX0" fmla="*/ 5145 w 317509"/>
                  <a:gd name="connsiteY0" fmla="*/ 226044 h 326057"/>
                  <a:gd name="connsiteX1" fmla="*/ 69467 w 317509"/>
                  <a:gd name="connsiteY1" fmla="*/ 226044 h 326057"/>
                  <a:gd name="connsiteX2" fmla="*/ 74613 w 317509"/>
                  <a:gd name="connsiteY2" fmla="*/ 231240 h 326057"/>
                  <a:gd name="connsiteX3" fmla="*/ 74613 w 317509"/>
                  <a:gd name="connsiteY3" fmla="*/ 322160 h 326057"/>
                  <a:gd name="connsiteX4" fmla="*/ 69467 w 317509"/>
                  <a:gd name="connsiteY4" fmla="*/ 326057 h 326057"/>
                  <a:gd name="connsiteX5" fmla="*/ 5145 w 317509"/>
                  <a:gd name="connsiteY5" fmla="*/ 326057 h 326057"/>
                  <a:gd name="connsiteX6" fmla="*/ 0 w 317509"/>
                  <a:gd name="connsiteY6" fmla="*/ 322160 h 326057"/>
                  <a:gd name="connsiteX7" fmla="*/ 0 w 317509"/>
                  <a:gd name="connsiteY7" fmla="*/ 231240 h 326057"/>
                  <a:gd name="connsiteX8" fmla="*/ 5145 w 317509"/>
                  <a:gd name="connsiteY8" fmla="*/ 226044 h 326057"/>
                  <a:gd name="connsiteX9" fmla="*/ 119555 w 317509"/>
                  <a:gd name="connsiteY9" fmla="*/ 156194 h 326057"/>
                  <a:gd name="connsiteX10" fmla="*/ 185245 w 317509"/>
                  <a:gd name="connsiteY10" fmla="*/ 156194 h 326057"/>
                  <a:gd name="connsiteX11" fmla="*/ 190500 w 317509"/>
                  <a:gd name="connsiteY11" fmla="*/ 161381 h 326057"/>
                  <a:gd name="connsiteX12" fmla="*/ 190500 w 317509"/>
                  <a:gd name="connsiteY12" fmla="*/ 322167 h 326057"/>
                  <a:gd name="connsiteX13" fmla="*/ 185245 w 317509"/>
                  <a:gd name="connsiteY13" fmla="*/ 326057 h 326057"/>
                  <a:gd name="connsiteX14" fmla="*/ 119555 w 317509"/>
                  <a:gd name="connsiteY14" fmla="*/ 326057 h 326057"/>
                  <a:gd name="connsiteX15" fmla="*/ 114300 w 317509"/>
                  <a:gd name="connsiteY15" fmla="*/ 322167 h 326057"/>
                  <a:gd name="connsiteX16" fmla="*/ 114300 w 317509"/>
                  <a:gd name="connsiteY16" fmla="*/ 161381 h 326057"/>
                  <a:gd name="connsiteX17" fmla="*/ 119555 w 317509"/>
                  <a:gd name="connsiteY17" fmla="*/ 156194 h 326057"/>
                  <a:gd name="connsiteX18" fmla="*/ 258042 w 317509"/>
                  <a:gd name="connsiteY18" fmla="*/ 2909 h 326057"/>
                  <a:gd name="connsiteX19" fmla="*/ 265835 w 317509"/>
                  <a:gd name="connsiteY19" fmla="*/ 2909 h 326057"/>
                  <a:gd name="connsiteX20" fmla="*/ 316491 w 317509"/>
                  <a:gd name="connsiteY20" fmla="*/ 89512 h 326057"/>
                  <a:gd name="connsiteX21" fmla="*/ 311295 w 317509"/>
                  <a:gd name="connsiteY21" fmla="*/ 97268 h 326057"/>
                  <a:gd name="connsiteX22" fmla="*/ 294410 w 317509"/>
                  <a:gd name="connsiteY22" fmla="*/ 97268 h 326057"/>
                  <a:gd name="connsiteX23" fmla="*/ 294410 w 317509"/>
                  <a:gd name="connsiteY23" fmla="*/ 322178 h 326057"/>
                  <a:gd name="connsiteX24" fmla="*/ 289214 w 317509"/>
                  <a:gd name="connsiteY24" fmla="*/ 326056 h 326057"/>
                  <a:gd name="connsiteX25" fmla="*/ 234662 w 317509"/>
                  <a:gd name="connsiteY25" fmla="*/ 326056 h 326057"/>
                  <a:gd name="connsiteX26" fmla="*/ 229467 w 317509"/>
                  <a:gd name="connsiteY26" fmla="*/ 322178 h 326057"/>
                  <a:gd name="connsiteX27" fmla="*/ 229467 w 317509"/>
                  <a:gd name="connsiteY27" fmla="*/ 97268 h 326057"/>
                  <a:gd name="connsiteX28" fmla="*/ 212581 w 317509"/>
                  <a:gd name="connsiteY28" fmla="*/ 97268 h 326057"/>
                  <a:gd name="connsiteX29" fmla="*/ 207386 w 317509"/>
                  <a:gd name="connsiteY29" fmla="*/ 89512 h 326057"/>
                  <a:gd name="connsiteX30" fmla="*/ 258042 w 317509"/>
                  <a:gd name="connsiteY30" fmla="*/ 2909 h 326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7509" h="326057">
                    <a:moveTo>
                      <a:pt x="5145" y="226044"/>
                    </a:moveTo>
                    <a:cubicBezTo>
                      <a:pt x="69467" y="226044"/>
                      <a:pt x="69467" y="226044"/>
                      <a:pt x="69467" y="226044"/>
                    </a:cubicBezTo>
                    <a:cubicBezTo>
                      <a:pt x="72040" y="226044"/>
                      <a:pt x="74613" y="228642"/>
                      <a:pt x="74613" y="231240"/>
                    </a:cubicBezTo>
                    <a:cubicBezTo>
                      <a:pt x="74613" y="322160"/>
                      <a:pt x="74613" y="322160"/>
                      <a:pt x="74613" y="322160"/>
                    </a:cubicBezTo>
                    <a:cubicBezTo>
                      <a:pt x="74613" y="324758"/>
                      <a:pt x="72040" y="326057"/>
                      <a:pt x="69467" y="326057"/>
                    </a:cubicBezTo>
                    <a:cubicBezTo>
                      <a:pt x="5145" y="326057"/>
                      <a:pt x="5145" y="326057"/>
                      <a:pt x="5145" y="326057"/>
                    </a:cubicBezTo>
                    <a:cubicBezTo>
                      <a:pt x="2573" y="326057"/>
                      <a:pt x="0" y="324758"/>
                      <a:pt x="0" y="322160"/>
                    </a:cubicBezTo>
                    <a:cubicBezTo>
                      <a:pt x="0" y="231240"/>
                      <a:pt x="0" y="231240"/>
                      <a:pt x="0" y="231240"/>
                    </a:cubicBezTo>
                    <a:cubicBezTo>
                      <a:pt x="0" y="228642"/>
                      <a:pt x="2573" y="226044"/>
                      <a:pt x="5145" y="226044"/>
                    </a:cubicBezTo>
                    <a:close/>
                    <a:moveTo>
                      <a:pt x="119555" y="156194"/>
                    </a:moveTo>
                    <a:cubicBezTo>
                      <a:pt x="119555" y="156194"/>
                      <a:pt x="119555" y="156194"/>
                      <a:pt x="185245" y="156194"/>
                    </a:cubicBezTo>
                    <a:cubicBezTo>
                      <a:pt x="187872" y="156194"/>
                      <a:pt x="190500" y="158787"/>
                      <a:pt x="190500" y="161381"/>
                    </a:cubicBezTo>
                    <a:cubicBezTo>
                      <a:pt x="190500" y="161381"/>
                      <a:pt x="190500" y="161381"/>
                      <a:pt x="190500" y="322167"/>
                    </a:cubicBezTo>
                    <a:cubicBezTo>
                      <a:pt x="190500" y="324760"/>
                      <a:pt x="187872" y="326057"/>
                      <a:pt x="185245" y="326057"/>
                    </a:cubicBezTo>
                    <a:cubicBezTo>
                      <a:pt x="185245" y="326057"/>
                      <a:pt x="185245" y="326057"/>
                      <a:pt x="119555" y="326057"/>
                    </a:cubicBezTo>
                    <a:cubicBezTo>
                      <a:pt x="116927" y="326057"/>
                      <a:pt x="114300" y="324760"/>
                      <a:pt x="114300" y="322167"/>
                    </a:cubicBezTo>
                    <a:cubicBezTo>
                      <a:pt x="114300" y="322167"/>
                      <a:pt x="114300" y="322167"/>
                      <a:pt x="114300" y="161381"/>
                    </a:cubicBezTo>
                    <a:cubicBezTo>
                      <a:pt x="114300" y="158787"/>
                      <a:pt x="116927" y="156194"/>
                      <a:pt x="119555" y="156194"/>
                    </a:cubicBezTo>
                    <a:close/>
                    <a:moveTo>
                      <a:pt x="258042" y="2909"/>
                    </a:moveTo>
                    <a:cubicBezTo>
                      <a:pt x="259341" y="-969"/>
                      <a:pt x="263237" y="-969"/>
                      <a:pt x="265835" y="2909"/>
                    </a:cubicBezTo>
                    <a:cubicBezTo>
                      <a:pt x="265835" y="2909"/>
                      <a:pt x="265835" y="2909"/>
                      <a:pt x="316491" y="89512"/>
                    </a:cubicBezTo>
                    <a:cubicBezTo>
                      <a:pt x="319088" y="93390"/>
                      <a:pt x="316491" y="97268"/>
                      <a:pt x="311295" y="97268"/>
                    </a:cubicBezTo>
                    <a:cubicBezTo>
                      <a:pt x="311295" y="97268"/>
                      <a:pt x="311295" y="97268"/>
                      <a:pt x="294410" y="97268"/>
                    </a:cubicBezTo>
                    <a:cubicBezTo>
                      <a:pt x="294410" y="97268"/>
                      <a:pt x="294410" y="97268"/>
                      <a:pt x="294410" y="322178"/>
                    </a:cubicBezTo>
                    <a:cubicBezTo>
                      <a:pt x="294410" y="324763"/>
                      <a:pt x="291812" y="326056"/>
                      <a:pt x="289214" y="326056"/>
                    </a:cubicBezTo>
                    <a:cubicBezTo>
                      <a:pt x="289214" y="326056"/>
                      <a:pt x="289214" y="326056"/>
                      <a:pt x="234662" y="326056"/>
                    </a:cubicBezTo>
                    <a:cubicBezTo>
                      <a:pt x="232064" y="326056"/>
                      <a:pt x="229467" y="324763"/>
                      <a:pt x="229467" y="322178"/>
                    </a:cubicBezTo>
                    <a:cubicBezTo>
                      <a:pt x="229467" y="322178"/>
                      <a:pt x="229467" y="322178"/>
                      <a:pt x="229467" y="97268"/>
                    </a:cubicBezTo>
                    <a:cubicBezTo>
                      <a:pt x="229467" y="97268"/>
                      <a:pt x="229467" y="97268"/>
                      <a:pt x="212581" y="97268"/>
                    </a:cubicBezTo>
                    <a:cubicBezTo>
                      <a:pt x="207386" y="97268"/>
                      <a:pt x="204788" y="93390"/>
                      <a:pt x="207386" y="89512"/>
                    </a:cubicBezTo>
                    <a:cubicBezTo>
                      <a:pt x="207386" y="89512"/>
                      <a:pt x="207386" y="89512"/>
                      <a:pt x="258042" y="290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grpSp>
      </p:grpSp>
      <p:grpSp>
        <p:nvGrpSpPr>
          <p:cNvPr id="44" name="组合 43"/>
          <p:cNvGrpSpPr/>
          <p:nvPr/>
        </p:nvGrpSpPr>
        <p:grpSpPr>
          <a:xfrm>
            <a:off x="1677988" y="5480873"/>
            <a:ext cx="9044305" cy="583005"/>
            <a:chOff x="1367579" y="2122141"/>
            <a:chExt cx="9044656" cy="584200"/>
          </a:xfrm>
        </p:grpSpPr>
        <p:sp>
          <p:nvSpPr>
            <p:cNvPr id="45" name="矩形 44"/>
            <p:cNvSpPr/>
            <p:nvPr/>
          </p:nvSpPr>
          <p:spPr>
            <a:xfrm>
              <a:off x="2291540" y="2214405"/>
              <a:ext cx="8120695" cy="461319"/>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统计科学</a:t>
              </a:r>
              <a:endParaRPr kumimoji="0" lang="zh-CN" altLang="en-US" sz="24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endParaRPr>
            </a:p>
          </p:txBody>
        </p:sp>
        <p:grpSp>
          <p:nvGrpSpPr>
            <p:cNvPr id="73748" name="组合 45"/>
            <p:cNvGrpSpPr/>
            <p:nvPr/>
          </p:nvGrpSpPr>
          <p:grpSpPr>
            <a:xfrm>
              <a:off x="1367579" y="2122141"/>
              <a:ext cx="584200" cy="584200"/>
              <a:chOff x="1028700" y="1853169"/>
              <a:chExt cx="787400" cy="787400"/>
            </a:xfrm>
          </p:grpSpPr>
          <p:sp>
            <p:nvSpPr>
              <p:cNvPr id="47" name="椭圆 46"/>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8" name="椭圆 25"/>
              <p:cNvSpPr/>
              <p:nvPr/>
            </p:nvSpPr>
            <p:spPr>
              <a:xfrm>
                <a:off x="1303038" y="2062163"/>
                <a:ext cx="238724" cy="369412"/>
              </a:xfrm>
              <a:custGeom>
                <a:avLst/>
                <a:gdLst>
                  <a:gd name="connsiteX0" fmla="*/ 108744 w 217488"/>
                  <a:gd name="connsiteY0" fmla="*/ 74613 h 336550"/>
                  <a:gd name="connsiteX1" fmla="*/ 144463 w 217488"/>
                  <a:gd name="connsiteY1" fmla="*/ 108745 h 336550"/>
                  <a:gd name="connsiteX2" fmla="*/ 108744 w 217488"/>
                  <a:gd name="connsiteY2" fmla="*/ 142877 h 336550"/>
                  <a:gd name="connsiteX3" fmla="*/ 73025 w 217488"/>
                  <a:gd name="connsiteY3" fmla="*/ 108745 h 336550"/>
                  <a:gd name="connsiteX4" fmla="*/ 108744 w 217488"/>
                  <a:gd name="connsiteY4" fmla="*/ 74613 h 336550"/>
                  <a:gd name="connsiteX5" fmla="*/ 108745 w 217488"/>
                  <a:gd name="connsiteY5" fmla="*/ 20638 h 336550"/>
                  <a:gd name="connsiteX6" fmla="*/ 20638 w 217488"/>
                  <a:gd name="connsiteY6" fmla="*/ 109181 h 336550"/>
                  <a:gd name="connsiteX7" fmla="*/ 108745 w 217488"/>
                  <a:gd name="connsiteY7" fmla="*/ 273051 h 336550"/>
                  <a:gd name="connsiteX8" fmla="*/ 196851 w 217488"/>
                  <a:gd name="connsiteY8" fmla="*/ 109181 h 336550"/>
                  <a:gd name="connsiteX9" fmla="*/ 108745 w 217488"/>
                  <a:gd name="connsiteY9" fmla="*/ 20638 h 336550"/>
                  <a:gd name="connsiteX10" fmla="*/ 108744 w 217488"/>
                  <a:gd name="connsiteY10" fmla="*/ 0 h 336550"/>
                  <a:gd name="connsiteX11" fmla="*/ 217488 w 217488"/>
                  <a:gd name="connsiteY11" fmla="*/ 109116 h 336550"/>
                  <a:gd name="connsiteX12" fmla="*/ 121846 w 217488"/>
                  <a:gd name="connsiteY12" fmla="*/ 289223 h 336550"/>
                  <a:gd name="connsiteX13" fmla="*/ 110054 w 217488"/>
                  <a:gd name="connsiteY13" fmla="*/ 304999 h 336550"/>
                  <a:gd name="connsiteX14" fmla="*/ 200456 w 217488"/>
                  <a:gd name="connsiteY14" fmla="*/ 320774 h 336550"/>
                  <a:gd name="connsiteX15" fmla="*/ 108744 w 217488"/>
                  <a:gd name="connsiteY15" fmla="*/ 336550 h 336550"/>
                  <a:gd name="connsiteX16" fmla="*/ 17032 w 217488"/>
                  <a:gd name="connsiteY16" fmla="*/ 320774 h 336550"/>
                  <a:gd name="connsiteX17" fmla="*/ 107434 w 217488"/>
                  <a:gd name="connsiteY17" fmla="*/ 304999 h 336550"/>
                  <a:gd name="connsiteX18" fmla="*/ 95642 w 217488"/>
                  <a:gd name="connsiteY18" fmla="*/ 289223 h 336550"/>
                  <a:gd name="connsiteX19" fmla="*/ 0 w 217488"/>
                  <a:gd name="connsiteY19" fmla="*/ 109116 h 336550"/>
                  <a:gd name="connsiteX20" fmla="*/ 108744 w 217488"/>
                  <a:gd name="connsiteY2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7488" h="336550">
                    <a:moveTo>
                      <a:pt x="108744" y="74613"/>
                    </a:moveTo>
                    <a:cubicBezTo>
                      <a:pt x="128471" y="74613"/>
                      <a:pt x="144463" y="89894"/>
                      <a:pt x="144463" y="108745"/>
                    </a:cubicBezTo>
                    <a:cubicBezTo>
                      <a:pt x="144463" y="127596"/>
                      <a:pt x="128471" y="142877"/>
                      <a:pt x="108744" y="142877"/>
                    </a:cubicBezTo>
                    <a:cubicBezTo>
                      <a:pt x="89017" y="142877"/>
                      <a:pt x="73025" y="127596"/>
                      <a:pt x="73025" y="108745"/>
                    </a:cubicBezTo>
                    <a:cubicBezTo>
                      <a:pt x="73025" y="89894"/>
                      <a:pt x="89017" y="74613"/>
                      <a:pt x="108744" y="74613"/>
                    </a:cubicBezTo>
                    <a:close/>
                    <a:moveTo>
                      <a:pt x="108745" y="20638"/>
                    </a:moveTo>
                    <a:cubicBezTo>
                      <a:pt x="54829" y="20638"/>
                      <a:pt x="20638" y="54998"/>
                      <a:pt x="20638" y="109181"/>
                    </a:cubicBezTo>
                    <a:cubicBezTo>
                      <a:pt x="20638" y="146184"/>
                      <a:pt x="71924" y="225476"/>
                      <a:pt x="108745" y="273051"/>
                    </a:cubicBezTo>
                    <a:cubicBezTo>
                      <a:pt x="153455" y="214904"/>
                      <a:pt x="196851" y="142219"/>
                      <a:pt x="196851" y="109181"/>
                    </a:cubicBezTo>
                    <a:cubicBezTo>
                      <a:pt x="196851" y="54998"/>
                      <a:pt x="162660" y="20638"/>
                      <a:pt x="108745" y="20638"/>
                    </a:cubicBezTo>
                    <a:close/>
                    <a:moveTo>
                      <a:pt x="108744" y="0"/>
                    </a:moveTo>
                    <a:cubicBezTo>
                      <a:pt x="174252" y="0"/>
                      <a:pt x="217488" y="43383"/>
                      <a:pt x="217488" y="109116"/>
                    </a:cubicBezTo>
                    <a:cubicBezTo>
                      <a:pt x="217488" y="165646"/>
                      <a:pt x="132327" y="276076"/>
                      <a:pt x="121846" y="289223"/>
                    </a:cubicBezTo>
                    <a:cubicBezTo>
                      <a:pt x="121846" y="289223"/>
                      <a:pt x="121846" y="289223"/>
                      <a:pt x="110054" y="304999"/>
                    </a:cubicBezTo>
                    <a:cubicBezTo>
                      <a:pt x="159841" y="304999"/>
                      <a:pt x="200456" y="311572"/>
                      <a:pt x="200456" y="320774"/>
                    </a:cubicBezTo>
                    <a:cubicBezTo>
                      <a:pt x="200456" y="329977"/>
                      <a:pt x="159841" y="336550"/>
                      <a:pt x="108744" y="336550"/>
                    </a:cubicBezTo>
                    <a:cubicBezTo>
                      <a:pt x="57647" y="336550"/>
                      <a:pt x="17032" y="329977"/>
                      <a:pt x="17032" y="320774"/>
                    </a:cubicBezTo>
                    <a:cubicBezTo>
                      <a:pt x="17032" y="311572"/>
                      <a:pt x="57647" y="304999"/>
                      <a:pt x="107434" y="304999"/>
                    </a:cubicBezTo>
                    <a:cubicBezTo>
                      <a:pt x="107434" y="304999"/>
                      <a:pt x="107434" y="304999"/>
                      <a:pt x="95642" y="289223"/>
                    </a:cubicBezTo>
                    <a:cubicBezTo>
                      <a:pt x="85161" y="276076"/>
                      <a:pt x="0" y="165646"/>
                      <a:pt x="0" y="109116"/>
                    </a:cubicBezTo>
                    <a:cubicBezTo>
                      <a:pt x="0" y="43383"/>
                      <a:pt x="43236"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grpSp>
      </p:grpSp>
      <p:sp>
        <p:nvSpPr>
          <p:cNvPr id="49" name="文本框 48"/>
          <p:cNvSpPr txBox="1"/>
          <p:nvPr/>
        </p:nvSpPr>
        <p:spPr>
          <a:xfrm>
            <a:off x="1241807" y="340882"/>
            <a:ext cx="5253449"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前言</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
        <p:nvSpPr>
          <p:cNvPr id="4" name="文本框 3"/>
          <p:cNvSpPr txBox="1"/>
          <p:nvPr/>
        </p:nvSpPr>
        <p:spPr>
          <a:xfrm>
            <a:off x="4776470" y="1261110"/>
            <a:ext cx="6367145" cy="922020"/>
          </a:xfrm>
          <a:prstGeom prst="rect">
            <a:avLst/>
          </a:prstGeom>
          <a:noFill/>
        </p:spPr>
        <p:txBody>
          <a:bodyPr wrap="square" rtlCol="0" anchor="t">
            <a:spAutoFit/>
          </a:bodyPr>
          <a:p>
            <a:r>
              <a:rPr lang="zh-CN" altLang="en-US"/>
              <a:t>统计是汉语中的“统计”原有合计或汇总计算的意思。英语中的“统计”（Statistics）一词来源于拉丁语status，是指各种现象的状态或状况。</a:t>
            </a:r>
            <a:endParaRPr lang="zh-CN" altLang="en-US"/>
          </a:p>
        </p:txBody>
      </p:sp>
      <p:sp>
        <p:nvSpPr>
          <p:cNvPr id="5" name="文本框 4"/>
          <p:cNvSpPr txBox="1"/>
          <p:nvPr/>
        </p:nvSpPr>
        <p:spPr>
          <a:xfrm>
            <a:off x="4173855" y="4081145"/>
            <a:ext cx="6355080" cy="368300"/>
          </a:xfrm>
          <a:prstGeom prst="rect">
            <a:avLst/>
          </a:prstGeom>
          <a:noFill/>
        </p:spPr>
        <p:txBody>
          <a:bodyPr wrap="none" rtlCol="0" anchor="t">
            <a:spAutoFit/>
          </a:bodyPr>
          <a:p>
            <a:r>
              <a:rPr lang="zh-CN" altLang="en-US">
                <a:sym typeface="+mn-ea"/>
              </a:rPr>
              <a:t>是反映大量现象的状态和规律性的数字资料及有关文字说明；</a:t>
            </a:r>
            <a:endParaRPr lang="zh-CN" altLang="en-US"/>
          </a:p>
        </p:txBody>
      </p:sp>
      <p:sp>
        <p:nvSpPr>
          <p:cNvPr id="6" name="文本框 5"/>
          <p:cNvSpPr txBox="1"/>
          <p:nvPr/>
        </p:nvSpPr>
        <p:spPr>
          <a:xfrm>
            <a:off x="4173855" y="2642235"/>
            <a:ext cx="7955280" cy="368300"/>
          </a:xfrm>
          <a:prstGeom prst="rect">
            <a:avLst/>
          </a:prstGeom>
          <a:noFill/>
        </p:spPr>
        <p:txBody>
          <a:bodyPr wrap="none" rtlCol="0" anchor="t">
            <a:spAutoFit/>
          </a:bodyPr>
          <a:p>
            <a:r>
              <a:rPr lang="zh-CN" altLang="en-US">
                <a:sym typeface="+mn-ea"/>
              </a:rPr>
              <a:t>关于搜集、整理、分析统计资料并进行推论以探求事物本质和规律性的活动；</a:t>
            </a:r>
            <a:endParaRPr lang="zh-CN" altLang="en-US"/>
          </a:p>
        </p:txBody>
      </p:sp>
      <p:sp>
        <p:nvSpPr>
          <p:cNvPr id="7" name="文本框 6"/>
          <p:cNvSpPr txBox="1"/>
          <p:nvPr/>
        </p:nvSpPr>
        <p:spPr>
          <a:xfrm>
            <a:off x="4260850" y="5572760"/>
            <a:ext cx="7546975" cy="645160"/>
          </a:xfrm>
          <a:prstGeom prst="rect">
            <a:avLst/>
          </a:prstGeom>
          <a:noFill/>
        </p:spPr>
        <p:txBody>
          <a:bodyPr wrap="square" rtlCol="0" anchor="t">
            <a:spAutoFit/>
          </a:bodyPr>
          <a:p>
            <a:r>
              <a:rPr lang="zh-CN" altLang="en-US">
                <a:sym typeface="+mn-ea"/>
              </a:rPr>
              <a:t>是研究如何搜集、整理和分析研究大量现象的数量资料并推论其本质和规律性的理论和方法</a:t>
            </a:r>
            <a:endParaRPr lang="zh-CN" altLang="en-US"/>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1+#ppt_w/2"/>
                                          </p:val>
                                        </p:tav>
                                        <p:tav tm="100000">
                                          <p:val>
                                            <p:strVal val="#ppt_x"/>
                                          </p:val>
                                        </p:tav>
                                      </p:tavLst>
                                    </p:anim>
                                    <p:anim calcmode="lin" valueType="num">
                                      <p:cBhvr additive="base">
                                        <p:cTn id="16" dur="500" fill="hold"/>
                                        <p:tgtEl>
                                          <p:spTgt spid="30"/>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 calcmode="lin" valueType="num">
                                      <p:cBhvr additive="base">
                                        <p:cTn id="20" dur="500" fill="hold"/>
                                        <p:tgtEl>
                                          <p:spTgt spid="37"/>
                                        </p:tgtEl>
                                        <p:attrNameLst>
                                          <p:attrName>ppt_x</p:attrName>
                                        </p:attrNameLst>
                                      </p:cBhvr>
                                      <p:tavLst>
                                        <p:tav tm="0">
                                          <p:val>
                                            <p:strVal val="1+#ppt_w/2"/>
                                          </p:val>
                                        </p:tav>
                                        <p:tav tm="100000">
                                          <p:val>
                                            <p:strVal val="#ppt_x"/>
                                          </p:val>
                                        </p:tav>
                                      </p:tavLst>
                                    </p:anim>
                                    <p:anim calcmode="lin" valueType="num">
                                      <p:cBhvr additive="base">
                                        <p:cTn id="21" dur="500" fill="hold"/>
                                        <p:tgtEl>
                                          <p:spTgt spid="37"/>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1+#ppt_w/2"/>
                                          </p:val>
                                        </p:tav>
                                        <p:tav tm="100000">
                                          <p:val>
                                            <p:strVal val="#ppt_x"/>
                                          </p:val>
                                        </p:tav>
                                      </p:tavLst>
                                    </p:anim>
                                    <p:anim calcmode="lin" valueType="num">
                                      <p:cBhvr additive="base">
                                        <p:cTn id="26"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pic>
        <p:nvPicPr>
          <p:cNvPr id="37890" name="图片 17"/>
          <p:cNvPicPr>
            <a:picLocks noChangeAspect="1"/>
          </p:cNvPicPr>
          <p:nvPr/>
        </p:nvPicPr>
        <p:blipFill>
          <a:blip r:embed="rId2"/>
          <a:stretch>
            <a:fillRect/>
          </a:stretch>
        </p:blipFill>
        <p:spPr>
          <a:xfrm>
            <a:off x="-533400" y="0"/>
            <a:ext cx="7832725" cy="6858000"/>
          </a:xfrm>
          <a:prstGeom prst="rect">
            <a:avLst/>
          </a:prstGeom>
          <a:noFill/>
          <a:ln w="9525">
            <a:noFill/>
          </a:ln>
        </p:spPr>
      </p:pic>
      <p:sp>
        <p:nvSpPr>
          <p:cNvPr id="28" name="矩形 27"/>
          <p:cNvSpPr/>
          <p:nvPr/>
        </p:nvSpPr>
        <p:spPr>
          <a:xfrm>
            <a:off x="5775325" y="0"/>
            <a:ext cx="6416675" cy="685800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7892" name="矩形 18"/>
          <p:cNvSpPr/>
          <p:nvPr/>
        </p:nvSpPr>
        <p:spPr>
          <a:xfrm>
            <a:off x="6264275" y="1203325"/>
            <a:ext cx="5440363" cy="3540125"/>
          </a:xfrm>
          <a:prstGeom prst="rect">
            <a:avLst/>
          </a:prstGeom>
          <a:noFill/>
          <a:ln w="9525">
            <a:noFill/>
          </a:ln>
        </p:spPr>
        <p:txBody>
          <a:bodyPr>
            <a:spAutoFit/>
          </a:bodyPr>
          <a:p>
            <a:pPr algn="just"/>
            <a:r>
              <a:rPr lang="zh-CN" altLang="en-US" sz="3200" dirty="0">
                <a:solidFill>
                  <a:schemeClr val="bg1"/>
                </a:solidFill>
                <a:latin typeface="微软雅黑" panose="020B0503020204020204" pitchFamily="34" charset="-122"/>
                <a:ea typeface="微软雅黑" panose="020B0503020204020204" pitchFamily="34" charset="-122"/>
              </a:rPr>
              <a:t>     “统计弄虚作假不仅误导决策，更会透支党和政府的公信力，是西方国家唱空中国的理由，我们要从治国理政、党风政风的高度来遏制数字上的腐败。”</a:t>
            </a:r>
            <a:endParaRPr lang="en-US" altLang="zh-CN" sz="3200">
              <a:solidFill>
                <a:schemeClr val="bg1"/>
              </a:solidFill>
              <a:latin typeface="微软雅黑" panose="020B0503020204020204" pitchFamily="34" charset="-122"/>
              <a:ea typeface="微软雅黑" panose="020B0503020204020204" pitchFamily="34" charset="-122"/>
            </a:endParaRPr>
          </a:p>
          <a:p>
            <a:pPr algn="r"/>
            <a:r>
              <a:rPr lang="en-US" altLang="zh-CN" sz="3200">
                <a:solidFill>
                  <a:schemeClr val="bg1"/>
                </a:solidFill>
                <a:latin typeface="微软雅黑" panose="020B0503020204020204" pitchFamily="34" charset="-122"/>
                <a:ea typeface="微软雅黑" panose="020B0503020204020204" pitchFamily="34" charset="-122"/>
              </a:rPr>
              <a:t>——</a:t>
            </a:r>
            <a:r>
              <a:rPr lang="zh-CN" altLang="en-US" sz="3200" dirty="0">
                <a:solidFill>
                  <a:schemeClr val="bg1"/>
                </a:solidFill>
                <a:latin typeface="微软雅黑" panose="020B0503020204020204" pitchFamily="34" charset="-122"/>
                <a:ea typeface="微软雅黑" panose="020B0503020204020204" pitchFamily="34" charset="-122"/>
              </a:rPr>
              <a:t>习近平</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nvGrpSpPr>
          <p:cNvPr id="37893" name="组合 19"/>
          <p:cNvGrpSpPr/>
          <p:nvPr/>
        </p:nvGrpSpPr>
        <p:grpSpPr>
          <a:xfrm>
            <a:off x="5983288" y="4894263"/>
            <a:ext cx="5715000" cy="1952625"/>
            <a:chOff x="1609124" y="3935817"/>
            <a:chExt cx="8638674" cy="1952632"/>
          </a:xfrm>
        </p:grpSpPr>
        <p:sp>
          <p:nvSpPr>
            <p:cNvPr id="21" name="文本框 20"/>
            <p:cNvSpPr txBox="1"/>
            <p:nvPr/>
          </p:nvSpPr>
          <p:spPr>
            <a:xfrm>
              <a:off x="1609124" y="3935817"/>
              <a:ext cx="8638674" cy="523220"/>
            </a:xfrm>
            <a:prstGeom prst="rect">
              <a:avLst/>
            </a:prstGeom>
            <a:noFill/>
          </p:spPr>
          <p:txBody>
            <a:bodyPr wrap="square" rtlCol="0">
              <a:spAutoFit/>
            </a:bodyPr>
            <a:lstStyle/>
            <a:p>
              <a:pPr marR="0" defTabSz="914400" fontAlgn="auto">
                <a:spcBef>
                  <a:spcPts val="0"/>
                </a:spcBef>
                <a:spcAft>
                  <a:spcPts val="0"/>
                </a:spcAft>
                <a:buClrTx/>
                <a:buSzTx/>
                <a:buFontTx/>
                <a:buNone/>
                <a:defRPr/>
              </a:pPr>
              <a:r>
                <a:rPr kumimoji="0" lang="zh-CN" altLang="en-US" sz="2800" b="1" kern="1200" cap="none" spc="0" normalizeH="0" baseline="0" noProof="0" dirty="0" smtClean="0">
                  <a:solidFill>
                    <a:schemeClr val="accent3">
                      <a:lumMod val="20000"/>
                      <a:lumOff val="80000"/>
                    </a:schemeClr>
                  </a:solidFill>
                  <a:latin typeface="黑体" panose="02010609060101010101" pitchFamily="49" charset="-122"/>
                  <a:ea typeface="黑体" panose="02010609060101010101" pitchFamily="49" charset="-122"/>
                  <a:cs typeface="+mn-cs"/>
                </a:rPr>
                <a:t>独立统计：</a:t>
              </a:r>
              <a:endParaRPr kumimoji="0" lang="zh-CN" altLang="en-US" sz="2800" b="1" kern="1200" cap="none" spc="0" normalizeH="0" baseline="0" noProof="0" dirty="0">
                <a:solidFill>
                  <a:schemeClr val="accent3">
                    <a:lumMod val="20000"/>
                    <a:lumOff val="80000"/>
                  </a:schemeClr>
                </a:solidFill>
                <a:latin typeface="黑体" panose="02010609060101010101" pitchFamily="49" charset="-122"/>
                <a:ea typeface="黑体" panose="02010609060101010101" pitchFamily="49" charset="-122"/>
                <a:cs typeface="+mn-cs"/>
              </a:endParaRPr>
            </a:p>
          </p:txBody>
        </p:sp>
        <p:sp>
          <p:nvSpPr>
            <p:cNvPr id="37895" name="文本框 21"/>
            <p:cNvSpPr txBox="1"/>
            <p:nvPr/>
          </p:nvSpPr>
          <p:spPr>
            <a:xfrm>
              <a:off x="1695511" y="4515257"/>
              <a:ext cx="8537889" cy="1373192"/>
            </a:xfrm>
            <a:prstGeom prst="rect">
              <a:avLst/>
            </a:prstGeom>
            <a:noFill/>
            <a:ln w="9525">
              <a:noFill/>
            </a:ln>
          </p:spPr>
          <p:txBody>
            <a:bodyPr>
              <a:spAutoFit/>
            </a:bodyPr>
            <a:p>
              <a:r>
                <a:rPr lang="zh-CN" altLang="en-US" sz="2800" dirty="0">
                  <a:solidFill>
                    <a:srgbClr val="BDEDFF"/>
                  </a:solidFill>
                  <a:latin typeface="楷体" panose="02010609060101010101" pitchFamily="49" charset="-122"/>
                  <a:ea typeface="楷体" panose="02010609060101010101" pitchFamily="49" charset="-122"/>
                </a:rPr>
                <a:t>指的就是统计数据采集、生产、公布和监督执法的全过程都要求是独立不受干扰。</a:t>
              </a:r>
              <a:endParaRPr lang="zh-CN" altLang="en-US" sz="2800" dirty="0">
                <a:solidFill>
                  <a:srgbClr val="BDEDFF"/>
                </a:solidFill>
                <a:latin typeface="楷体" panose="02010609060101010101" pitchFamily="49" charset="-122"/>
                <a:ea typeface="楷体" panose="02010609060101010101" pitchFamily="49" charset="-122"/>
              </a:endParaRPr>
            </a:p>
          </p:txBody>
        </p:sp>
      </p:grpSp>
    </p:spTree>
  </p:cSld>
  <p:clrMapOvr>
    <a:masterClrMapping/>
  </p:clrMapOvr>
  <p:transition spd="slow">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5" name="文本框 14"/>
          <p:cNvSpPr txBox="1"/>
          <p:nvPr/>
        </p:nvSpPr>
        <p:spPr>
          <a:xfrm>
            <a:off x="1241806" y="340884"/>
            <a:ext cx="5253450" cy="892552"/>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8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领导干部干预统计的九种情形</a:t>
            </a:r>
            <a:b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b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grpSp>
        <p:nvGrpSpPr>
          <p:cNvPr id="3" name="组合 2"/>
          <p:cNvGrpSpPr/>
          <p:nvPr/>
        </p:nvGrpSpPr>
        <p:grpSpPr>
          <a:xfrm>
            <a:off x="730250" y="1508125"/>
            <a:ext cx="4954588" cy="4837113"/>
            <a:chOff x="624332" y="1599763"/>
            <a:chExt cx="4953508" cy="4836595"/>
          </a:xfrm>
        </p:grpSpPr>
        <p:sp>
          <p:nvSpPr>
            <p:cNvPr id="13" name="Rectangle 8"/>
            <p:cNvSpPr/>
            <p:nvPr/>
          </p:nvSpPr>
          <p:spPr>
            <a:xfrm flipH="1">
              <a:off x="624332" y="1599763"/>
              <a:ext cx="4953508" cy="1368000"/>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Rectangle 9"/>
            <p:cNvSpPr/>
            <p:nvPr/>
          </p:nvSpPr>
          <p:spPr>
            <a:xfrm flipH="1">
              <a:off x="4285580" y="1599763"/>
              <a:ext cx="1155100" cy="1368000"/>
            </a:xfrm>
            <a:prstGeom prst="rect">
              <a:avLst/>
            </a:prstGeom>
            <a:solidFill>
              <a:schemeClr val="accent1"/>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23" name="Rectangle 10"/>
            <p:cNvSpPr/>
            <p:nvPr/>
          </p:nvSpPr>
          <p:spPr>
            <a:xfrm flipH="1">
              <a:off x="624332" y="3330880"/>
              <a:ext cx="4953508" cy="1368000"/>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24" name="Rectangle 11"/>
            <p:cNvSpPr/>
            <p:nvPr/>
          </p:nvSpPr>
          <p:spPr>
            <a:xfrm flipH="1">
              <a:off x="4285580" y="3330781"/>
              <a:ext cx="1155100" cy="1389033"/>
            </a:xfrm>
            <a:prstGeom prst="rect">
              <a:avLst/>
            </a:prstGeom>
            <a:solidFill>
              <a:schemeClr val="accent2"/>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25" name="Rectangle 12"/>
            <p:cNvSpPr/>
            <p:nvPr/>
          </p:nvSpPr>
          <p:spPr>
            <a:xfrm flipH="1">
              <a:off x="624332" y="5068358"/>
              <a:ext cx="4953508" cy="1368000"/>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26" name="Rectangle 13"/>
            <p:cNvSpPr/>
            <p:nvPr/>
          </p:nvSpPr>
          <p:spPr>
            <a:xfrm flipH="1">
              <a:off x="4285580" y="5068359"/>
              <a:ext cx="1155100" cy="1367999"/>
            </a:xfrm>
            <a:prstGeom prst="rect">
              <a:avLst/>
            </a:prstGeom>
            <a:solidFill>
              <a:schemeClr val="accent3"/>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32" name="矩形 31"/>
            <p:cNvSpPr/>
            <p:nvPr/>
          </p:nvSpPr>
          <p:spPr>
            <a:xfrm>
              <a:off x="766443" y="1782237"/>
              <a:ext cx="3377026" cy="728982"/>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自行</a:t>
              </a:r>
              <a:r>
                <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修改统计机构和统计人员依法搜集、整理的统计资料</a:t>
              </a:r>
              <a:endParaRPr kumimoji="0" lang="zh-CN" altLang="en-US" sz="1800" b="0"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p:txBody>
        </p:sp>
        <p:sp>
          <p:nvSpPr>
            <p:cNvPr id="33" name="矩形 32"/>
            <p:cNvSpPr/>
            <p:nvPr/>
          </p:nvSpPr>
          <p:spPr>
            <a:xfrm>
              <a:off x="784011" y="3373497"/>
              <a:ext cx="3377026" cy="142192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指使</a:t>
              </a:r>
              <a:r>
                <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、授意统计机构和统计人员或者其它机构、其它人员伪造、篡改统计资料，编造虚假统计</a:t>
              </a:r>
              <a:r>
                <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数据</a:t>
              </a: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34" name="矩形 33"/>
            <p:cNvSpPr/>
            <p:nvPr/>
          </p:nvSpPr>
          <p:spPr>
            <a:xfrm>
              <a:off x="766443" y="5250832"/>
              <a:ext cx="3377026" cy="7571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干扰</a:t>
              </a:r>
              <a:r>
                <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、限制、阻碍依法开展统计工作</a:t>
              </a: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39949" name="文本框 1"/>
            <p:cNvSpPr txBox="1"/>
            <p:nvPr/>
          </p:nvSpPr>
          <p:spPr>
            <a:xfrm>
              <a:off x="4628222" y="1866114"/>
              <a:ext cx="640080" cy="707886"/>
            </a:xfrm>
            <a:prstGeom prst="rect">
              <a:avLst/>
            </a:prstGeom>
            <a:noFill/>
            <a:ln w="9525">
              <a:noFill/>
            </a:ln>
          </p:spPr>
          <p:txBody>
            <a:bodyPr>
              <a:spAutoFit/>
            </a:bodyPr>
            <a:p>
              <a:r>
                <a:rPr lang="en-US" altLang="zh-CN" sz="4000" b="1">
                  <a:solidFill>
                    <a:schemeClr val="bg1"/>
                  </a:solidFill>
                  <a:latin typeface="Calibri" panose="020F0502020204030204" pitchFamily="34" charset="0"/>
                </a:rPr>
                <a:t>1</a:t>
              </a:r>
              <a:endParaRPr lang="zh-CN" altLang="en-US" sz="4000" b="1" dirty="0">
                <a:solidFill>
                  <a:schemeClr val="bg1"/>
                </a:solidFill>
                <a:latin typeface="Calibri" panose="020F0502020204030204" pitchFamily="34" charset="0"/>
              </a:endParaRPr>
            </a:p>
          </p:txBody>
        </p:sp>
        <p:sp>
          <p:nvSpPr>
            <p:cNvPr id="39950" name="文本框 34"/>
            <p:cNvSpPr txBox="1"/>
            <p:nvPr/>
          </p:nvSpPr>
          <p:spPr>
            <a:xfrm>
              <a:off x="4666322" y="3660937"/>
              <a:ext cx="640080" cy="707886"/>
            </a:xfrm>
            <a:prstGeom prst="rect">
              <a:avLst/>
            </a:prstGeom>
            <a:noFill/>
            <a:ln w="9525">
              <a:noFill/>
            </a:ln>
          </p:spPr>
          <p:txBody>
            <a:bodyPr>
              <a:spAutoFit/>
            </a:bodyPr>
            <a:p>
              <a:r>
                <a:rPr lang="en-US" altLang="zh-CN" sz="4000" b="1">
                  <a:solidFill>
                    <a:schemeClr val="bg1"/>
                  </a:solidFill>
                  <a:latin typeface="Calibri" panose="020F0502020204030204" pitchFamily="34" charset="0"/>
                </a:rPr>
                <a:t>2</a:t>
              </a:r>
              <a:endParaRPr lang="zh-CN" altLang="en-US" sz="4000" b="1" dirty="0">
                <a:solidFill>
                  <a:schemeClr val="bg1"/>
                </a:solidFill>
                <a:latin typeface="Calibri" panose="020F0502020204030204" pitchFamily="34" charset="0"/>
              </a:endParaRPr>
            </a:p>
          </p:txBody>
        </p:sp>
        <p:sp>
          <p:nvSpPr>
            <p:cNvPr id="39951" name="文本框 35"/>
            <p:cNvSpPr txBox="1"/>
            <p:nvPr/>
          </p:nvSpPr>
          <p:spPr>
            <a:xfrm>
              <a:off x="4597742" y="5374530"/>
              <a:ext cx="640080" cy="707886"/>
            </a:xfrm>
            <a:prstGeom prst="rect">
              <a:avLst/>
            </a:prstGeom>
            <a:noFill/>
            <a:ln w="9525">
              <a:noFill/>
            </a:ln>
          </p:spPr>
          <p:txBody>
            <a:bodyPr>
              <a:spAutoFit/>
            </a:bodyPr>
            <a:p>
              <a:r>
                <a:rPr lang="en-US" altLang="zh-CN" sz="4000" b="1">
                  <a:solidFill>
                    <a:schemeClr val="bg1"/>
                  </a:solidFill>
                  <a:latin typeface="Calibri" panose="020F0502020204030204" pitchFamily="34" charset="0"/>
                </a:rPr>
                <a:t>3</a:t>
              </a:r>
              <a:endParaRPr lang="zh-CN" altLang="en-US" sz="4000" b="1" dirty="0">
                <a:solidFill>
                  <a:schemeClr val="bg1"/>
                </a:solidFill>
                <a:latin typeface="Calibri" panose="020F0502020204030204" pitchFamily="34" charset="0"/>
              </a:endParaRPr>
            </a:p>
          </p:txBody>
        </p:sp>
      </p:grpSp>
      <p:grpSp>
        <p:nvGrpSpPr>
          <p:cNvPr id="37" name="组合 36"/>
          <p:cNvGrpSpPr/>
          <p:nvPr/>
        </p:nvGrpSpPr>
        <p:grpSpPr>
          <a:xfrm>
            <a:off x="6324600" y="1516063"/>
            <a:ext cx="4953000" cy="4862512"/>
            <a:chOff x="624332" y="1599763"/>
            <a:chExt cx="4953508" cy="4862373"/>
          </a:xfrm>
        </p:grpSpPr>
        <p:sp>
          <p:nvSpPr>
            <p:cNvPr id="38" name="Rectangle 8"/>
            <p:cNvSpPr/>
            <p:nvPr/>
          </p:nvSpPr>
          <p:spPr>
            <a:xfrm flipH="1">
              <a:off x="624332" y="1599763"/>
              <a:ext cx="4953508" cy="1368000"/>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39" name="Rectangle 9"/>
            <p:cNvSpPr/>
            <p:nvPr/>
          </p:nvSpPr>
          <p:spPr>
            <a:xfrm flipH="1">
              <a:off x="4285580" y="1599763"/>
              <a:ext cx="1155100" cy="1368000"/>
            </a:xfrm>
            <a:prstGeom prst="rect">
              <a:avLst/>
            </a:prstGeom>
            <a:solidFill>
              <a:schemeClr val="accent1"/>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40" name="Rectangle 10"/>
            <p:cNvSpPr/>
            <p:nvPr/>
          </p:nvSpPr>
          <p:spPr>
            <a:xfrm flipH="1">
              <a:off x="624332" y="3330880"/>
              <a:ext cx="4953508" cy="1368000"/>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41" name="Rectangle 11"/>
            <p:cNvSpPr/>
            <p:nvPr/>
          </p:nvSpPr>
          <p:spPr>
            <a:xfrm flipH="1">
              <a:off x="4285580" y="3330781"/>
              <a:ext cx="1155100" cy="1389033"/>
            </a:xfrm>
            <a:prstGeom prst="rect">
              <a:avLst/>
            </a:prstGeom>
            <a:solidFill>
              <a:schemeClr val="accent2"/>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42" name="Rectangle 12"/>
            <p:cNvSpPr/>
            <p:nvPr/>
          </p:nvSpPr>
          <p:spPr>
            <a:xfrm flipH="1">
              <a:off x="624332" y="5068358"/>
              <a:ext cx="4953508" cy="1368000"/>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43" name="Rectangle 13"/>
            <p:cNvSpPr/>
            <p:nvPr/>
          </p:nvSpPr>
          <p:spPr>
            <a:xfrm flipH="1">
              <a:off x="4285580" y="5068359"/>
              <a:ext cx="1155100" cy="1367999"/>
            </a:xfrm>
            <a:prstGeom prst="rect">
              <a:avLst/>
            </a:prstGeom>
            <a:solidFill>
              <a:schemeClr val="accent3"/>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44" name="矩形 43"/>
            <p:cNvSpPr/>
            <p:nvPr/>
          </p:nvSpPr>
          <p:spPr>
            <a:xfrm>
              <a:off x="766443" y="1782237"/>
              <a:ext cx="3377026" cy="728982"/>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通过下发文件、召开会议等方式干预统计工作</a:t>
              </a:r>
              <a:endPar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45" name="矩形 44"/>
            <p:cNvSpPr/>
            <p:nvPr/>
          </p:nvSpPr>
          <p:spPr>
            <a:xfrm>
              <a:off x="774276" y="3605408"/>
              <a:ext cx="3377026" cy="728982"/>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指使、授意统计调查对象报送不真实的统计资料</a:t>
              </a:r>
              <a:endPar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46" name="矩形 45"/>
            <p:cNvSpPr/>
            <p:nvPr/>
          </p:nvSpPr>
          <p:spPr>
            <a:xfrm>
              <a:off x="766443" y="5068357"/>
              <a:ext cx="3377026" cy="1393779"/>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在统计违法线索、核查、立案、调查、处理和对责任人责任追究中为案件当事单位和当事人请托、说情</a:t>
              </a:r>
              <a:endPar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39962" name="文本框 46"/>
            <p:cNvSpPr txBox="1"/>
            <p:nvPr/>
          </p:nvSpPr>
          <p:spPr>
            <a:xfrm>
              <a:off x="4628222" y="1866114"/>
              <a:ext cx="640080" cy="707886"/>
            </a:xfrm>
            <a:prstGeom prst="rect">
              <a:avLst/>
            </a:prstGeom>
            <a:noFill/>
            <a:ln w="9525">
              <a:noFill/>
            </a:ln>
          </p:spPr>
          <p:txBody>
            <a:bodyPr>
              <a:spAutoFit/>
            </a:bodyPr>
            <a:p>
              <a:r>
                <a:rPr lang="en-US" altLang="zh-CN" sz="4000" b="1">
                  <a:solidFill>
                    <a:schemeClr val="bg1"/>
                  </a:solidFill>
                  <a:latin typeface="Calibri" panose="020F0502020204030204" pitchFamily="34" charset="0"/>
                </a:rPr>
                <a:t>4</a:t>
              </a:r>
              <a:endParaRPr lang="zh-CN" altLang="en-US" sz="4000" b="1" dirty="0">
                <a:solidFill>
                  <a:schemeClr val="bg1"/>
                </a:solidFill>
                <a:latin typeface="Calibri" panose="020F0502020204030204" pitchFamily="34" charset="0"/>
              </a:endParaRPr>
            </a:p>
          </p:txBody>
        </p:sp>
        <p:sp>
          <p:nvSpPr>
            <p:cNvPr id="39963" name="文本框 47"/>
            <p:cNvSpPr txBox="1"/>
            <p:nvPr/>
          </p:nvSpPr>
          <p:spPr>
            <a:xfrm>
              <a:off x="4666322" y="3660937"/>
              <a:ext cx="640080" cy="707886"/>
            </a:xfrm>
            <a:prstGeom prst="rect">
              <a:avLst/>
            </a:prstGeom>
            <a:noFill/>
            <a:ln w="9525">
              <a:noFill/>
            </a:ln>
          </p:spPr>
          <p:txBody>
            <a:bodyPr>
              <a:spAutoFit/>
            </a:bodyPr>
            <a:p>
              <a:r>
                <a:rPr lang="en-US" altLang="zh-CN" sz="4000" b="1">
                  <a:solidFill>
                    <a:schemeClr val="bg1"/>
                  </a:solidFill>
                  <a:latin typeface="Calibri" panose="020F0502020204030204" pitchFamily="34" charset="0"/>
                </a:rPr>
                <a:t>5</a:t>
              </a:r>
              <a:endParaRPr lang="zh-CN" altLang="en-US" sz="4000" b="1" dirty="0">
                <a:solidFill>
                  <a:schemeClr val="bg1"/>
                </a:solidFill>
                <a:latin typeface="Calibri" panose="020F0502020204030204" pitchFamily="34" charset="0"/>
              </a:endParaRPr>
            </a:p>
          </p:txBody>
        </p:sp>
        <p:sp>
          <p:nvSpPr>
            <p:cNvPr id="39964" name="文本框 48"/>
            <p:cNvSpPr txBox="1"/>
            <p:nvPr/>
          </p:nvSpPr>
          <p:spPr>
            <a:xfrm>
              <a:off x="4597742" y="5374530"/>
              <a:ext cx="640080" cy="707886"/>
            </a:xfrm>
            <a:prstGeom prst="rect">
              <a:avLst/>
            </a:prstGeom>
            <a:noFill/>
            <a:ln w="9525">
              <a:noFill/>
            </a:ln>
          </p:spPr>
          <p:txBody>
            <a:bodyPr>
              <a:spAutoFit/>
            </a:bodyPr>
            <a:p>
              <a:r>
                <a:rPr lang="en-US" altLang="zh-CN" sz="4000" b="1">
                  <a:solidFill>
                    <a:schemeClr val="bg1"/>
                  </a:solidFill>
                  <a:latin typeface="Calibri" panose="020F0502020204030204" pitchFamily="34" charset="0"/>
                </a:rPr>
                <a:t>6</a:t>
              </a:r>
              <a:endParaRPr lang="zh-CN" altLang="en-US" sz="4000" b="1" dirty="0">
                <a:solidFill>
                  <a:schemeClr val="bg1"/>
                </a:solidFill>
                <a:latin typeface="Calibri" panose="020F0502020204030204" pitchFamily="34" charset="0"/>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fill="hold"/>
                                        <p:tgtEl>
                                          <p:spTgt spid="37"/>
                                        </p:tgtEl>
                                        <p:attrNameLst>
                                          <p:attrName>ppt_x</p:attrName>
                                        </p:attrNameLst>
                                      </p:cBhvr>
                                      <p:tavLst>
                                        <p:tav tm="0">
                                          <p:val>
                                            <p:strVal val="#ppt_x"/>
                                          </p:val>
                                        </p:tav>
                                        <p:tav tm="100000">
                                          <p:val>
                                            <p:strVal val="#ppt_x"/>
                                          </p:val>
                                        </p:tav>
                                      </p:tavLst>
                                    </p:anim>
                                    <p:anim calcmode="lin" valueType="num">
                                      <p:cBhvr additive="base">
                                        <p:cTn id="1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5" name="文本框 14"/>
          <p:cNvSpPr txBox="1"/>
          <p:nvPr/>
        </p:nvSpPr>
        <p:spPr>
          <a:xfrm>
            <a:off x="1241807" y="340883"/>
            <a:ext cx="5253450" cy="830997"/>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领导干部干预统计的九种情形</a:t>
            </a:r>
            <a:b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b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grpSp>
        <p:nvGrpSpPr>
          <p:cNvPr id="3" name="组合 2"/>
          <p:cNvGrpSpPr/>
          <p:nvPr/>
        </p:nvGrpSpPr>
        <p:grpSpPr>
          <a:xfrm>
            <a:off x="776288" y="1171575"/>
            <a:ext cx="4953000" cy="4837113"/>
            <a:chOff x="624332" y="1599763"/>
            <a:chExt cx="4953508" cy="4836595"/>
          </a:xfrm>
        </p:grpSpPr>
        <p:sp>
          <p:nvSpPr>
            <p:cNvPr id="13" name="Rectangle 8"/>
            <p:cNvSpPr/>
            <p:nvPr/>
          </p:nvSpPr>
          <p:spPr>
            <a:xfrm flipH="1">
              <a:off x="624332" y="1599763"/>
              <a:ext cx="4953508" cy="1368000"/>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Rectangle 9"/>
            <p:cNvSpPr/>
            <p:nvPr/>
          </p:nvSpPr>
          <p:spPr>
            <a:xfrm flipH="1">
              <a:off x="4285580" y="1599763"/>
              <a:ext cx="1155100" cy="1368000"/>
            </a:xfrm>
            <a:prstGeom prst="rect">
              <a:avLst/>
            </a:prstGeom>
            <a:solidFill>
              <a:schemeClr val="accent1"/>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23" name="Rectangle 10"/>
            <p:cNvSpPr/>
            <p:nvPr/>
          </p:nvSpPr>
          <p:spPr>
            <a:xfrm flipH="1">
              <a:off x="624332" y="3330880"/>
              <a:ext cx="4953508" cy="1368000"/>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24" name="Rectangle 11"/>
            <p:cNvSpPr/>
            <p:nvPr/>
          </p:nvSpPr>
          <p:spPr>
            <a:xfrm flipH="1">
              <a:off x="4285580" y="3330781"/>
              <a:ext cx="1155100" cy="1389033"/>
            </a:xfrm>
            <a:prstGeom prst="rect">
              <a:avLst/>
            </a:prstGeom>
            <a:solidFill>
              <a:schemeClr val="accent2"/>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25" name="Rectangle 12"/>
            <p:cNvSpPr/>
            <p:nvPr/>
          </p:nvSpPr>
          <p:spPr>
            <a:xfrm flipH="1">
              <a:off x="624332" y="5068358"/>
              <a:ext cx="4953508" cy="1368000"/>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26" name="Rectangle 13"/>
            <p:cNvSpPr/>
            <p:nvPr/>
          </p:nvSpPr>
          <p:spPr>
            <a:xfrm flipH="1">
              <a:off x="4285580" y="5068359"/>
              <a:ext cx="1155100" cy="1367999"/>
            </a:xfrm>
            <a:prstGeom prst="rect">
              <a:avLst/>
            </a:prstGeom>
            <a:solidFill>
              <a:schemeClr val="accent3"/>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32" name="矩形 31"/>
            <p:cNvSpPr/>
            <p:nvPr/>
          </p:nvSpPr>
          <p:spPr>
            <a:xfrm>
              <a:off x="766443" y="1782237"/>
              <a:ext cx="3377026" cy="728982"/>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妨碍和阻止统计违法案件的查处</a:t>
              </a:r>
              <a:endPar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33" name="矩形 32"/>
            <p:cNvSpPr/>
            <p:nvPr/>
          </p:nvSpPr>
          <p:spPr>
            <a:xfrm>
              <a:off x="784011" y="3373497"/>
              <a:ext cx="3377026" cy="142192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以听取汇报、开协调会和发文件等形式超越职权，对统计数据和统计违法案件的处理提出倾向性意见或者具体要求</a:t>
              </a:r>
              <a:endPar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34" name="矩形 33"/>
            <p:cNvSpPr/>
            <p:nvPr/>
          </p:nvSpPr>
          <p:spPr>
            <a:xfrm>
              <a:off x="784011" y="5460780"/>
              <a:ext cx="3377026" cy="396583"/>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其它一些干预活动</a:t>
              </a:r>
              <a:endPar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41997" name="文本框 1"/>
            <p:cNvSpPr txBox="1"/>
            <p:nvPr/>
          </p:nvSpPr>
          <p:spPr>
            <a:xfrm>
              <a:off x="4628222" y="1866114"/>
              <a:ext cx="640080" cy="707886"/>
            </a:xfrm>
            <a:prstGeom prst="rect">
              <a:avLst/>
            </a:prstGeom>
            <a:noFill/>
            <a:ln w="9525">
              <a:noFill/>
            </a:ln>
          </p:spPr>
          <p:txBody>
            <a:bodyPr>
              <a:spAutoFit/>
            </a:bodyPr>
            <a:p>
              <a:r>
                <a:rPr lang="en-US" altLang="zh-CN" sz="4000" b="1">
                  <a:solidFill>
                    <a:schemeClr val="bg1"/>
                  </a:solidFill>
                  <a:latin typeface="Calibri" panose="020F0502020204030204" pitchFamily="34" charset="0"/>
                </a:rPr>
                <a:t>7</a:t>
              </a:r>
              <a:endParaRPr lang="zh-CN" altLang="en-US" sz="4000" b="1" dirty="0">
                <a:solidFill>
                  <a:schemeClr val="bg1"/>
                </a:solidFill>
                <a:latin typeface="Calibri" panose="020F0502020204030204" pitchFamily="34" charset="0"/>
              </a:endParaRPr>
            </a:p>
          </p:txBody>
        </p:sp>
        <p:sp>
          <p:nvSpPr>
            <p:cNvPr id="41998" name="文本框 34"/>
            <p:cNvSpPr txBox="1"/>
            <p:nvPr/>
          </p:nvSpPr>
          <p:spPr>
            <a:xfrm>
              <a:off x="4666322" y="3660937"/>
              <a:ext cx="640080" cy="707886"/>
            </a:xfrm>
            <a:prstGeom prst="rect">
              <a:avLst/>
            </a:prstGeom>
            <a:noFill/>
            <a:ln w="9525">
              <a:noFill/>
            </a:ln>
          </p:spPr>
          <p:txBody>
            <a:bodyPr>
              <a:spAutoFit/>
            </a:bodyPr>
            <a:p>
              <a:r>
                <a:rPr lang="en-US" altLang="zh-CN" sz="4000" b="1">
                  <a:solidFill>
                    <a:schemeClr val="bg1"/>
                  </a:solidFill>
                  <a:latin typeface="Calibri" panose="020F0502020204030204" pitchFamily="34" charset="0"/>
                </a:rPr>
                <a:t>8</a:t>
              </a:r>
              <a:endParaRPr lang="zh-CN" altLang="en-US" sz="4000" b="1" dirty="0">
                <a:solidFill>
                  <a:schemeClr val="bg1"/>
                </a:solidFill>
                <a:latin typeface="Calibri" panose="020F0502020204030204" pitchFamily="34" charset="0"/>
              </a:endParaRPr>
            </a:p>
          </p:txBody>
        </p:sp>
        <p:sp>
          <p:nvSpPr>
            <p:cNvPr id="41999" name="文本框 35"/>
            <p:cNvSpPr txBox="1"/>
            <p:nvPr/>
          </p:nvSpPr>
          <p:spPr>
            <a:xfrm>
              <a:off x="4597742" y="5374530"/>
              <a:ext cx="640080" cy="707886"/>
            </a:xfrm>
            <a:prstGeom prst="rect">
              <a:avLst/>
            </a:prstGeom>
            <a:noFill/>
            <a:ln w="9525">
              <a:noFill/>
            </a:ln>
          </p:spPr>
          <p:txBody>
            <a:bodyPr>
              <a:spAutoFit/>
            </a:bodyPr>
            <a:p>
              <a:r>
                <a:rPr lang="en-US" altLang="zh-CN" sz="4000" b="1">
                  <a:solidFill>
                    <a:schemeClr val="bg1"/>
                  </a:solidFill>
                  <a:latin typeface="Calibri" panose="020F0502020204030204" pitchFamily="34" charset="0"/>
                </a:rPr>
                <a:t>9</a:t>
              </a:r>
              <a:endParaRPr lang="zh-CN" altLang="en-US" sz="4000" b="1" dirty="0">
                <a:solidFill>
                  <a:schemeClr val="bg1"/>
                </a:solidFill>
                <a:latin typeface="Calibri" panose="020F0502020204030204" pitchFamily="34" charset="0"/>
              </a:endParaRPr>
            </a:p>
          </p:txBody>
        </p:sp>
      </p:grpSp>
      <p:sp>
        <p:nvSpPr>
          <p:cNvPr id="29" name="矩形 28"/>
          <p:cNvSpPr/>
          <p:nvPr/>
        </p:nvSpPr>
        <p:spPr>
          <a:xfrm>
            <a:off x="6027738" y="0"/>
            <a:ext cx="6164263" cy="685800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4" name="图片 3"/>
          <p:cNvPicPr>
            <a:picLocks noChangeAspect="1"/>
          </p:cNvPicPr>
          <p:nvPr/>
        </p:nvPicPr>
        <p:blipFill>
          <a:blip r:embed="rId2"/>
          <a:stretch>
            <a:fillRect/>
          </a:stretch>
        </p:blipFill>
        <p:spPr>
          <a:xfrm>
            <a:off x="6716713" y="1774825"/>
            <a:ext cx="4672012" cy="3316288"/>
          </a:xfrm>
          <a:prstGeom prst="rect">
            <a:avLst/>
          </a:prstGeom>
          <a:noFill/>
          <a:ln w="9525">
            <a:noFill/>
          </a:ln>
        </p:spPr>
      </p:pic>
      <p:sp>
        <p:nvSpPr>
          <p:cNvPr id="31" name="文本框 30"/>
          <p:cNvSpPr txBox="1"/>
          <p:nvPr/>
        </p:nvSpPr>
        <p:spPr>
          <a:xfrm>
            <a:off x="0" y="6208713"/>
            <a:ext cx="6781800" cy="585787"/>
          </a:xfrm>
          <a:prstGeom prst="rect">
            <a:avLst/>
          </a:prstGeom>
          <a:noFill/>
          <a:ln w="9525">
            <a:noFill/>
          </a:ln>
        </p:spPr>
        <p:txBody>
          <a:bodyPr>
            <a:spAutoFit/>
          </a:bodyPr>
          <a:p>
            <a:r>
              <a:rPr lang="en-US" altLang="zh-CN" sz="160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摘自</a:t>
            </a:r>
            <a:r>
              <a:rPr lang="en-US" altLang="zh-CN" sz="160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关于建立领导干部违规干预统计工作记录制度的办法</a:t>
            </a:r>
            <a:r>
              <a:rPr lang="en-US" altLang="zh-CN" sz="1600">
                <a:latin typeface="微软雅黑" panose="020B0503020204020204" pitchFamily="34" charset="-122"/>
                <a:ea typeface="微软雅黑" panose="020B0503020204020204" pitchFamily="34" charset="-122"/>
              </a:rPr>
              <a:t>》</a:t>
            </a:r>
            <a:endParaRPr lang="en-US" altLang="zh-CN" sz="160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1000"/>
                                        <p:tgtEl>
                                          <p:spTgt spid="31"/>
                                        </p:tgtEl>
                                      </p:cBhvr>
                                    </p:animEffect>
                                    <p:anim calcmode="lin" valueType="num">
                                      <p:cBhvr>
                                        <p:cTn id="17" dur="1000" fill="hold"/>
                                        <p:tgtEl>
                                          <p:spTgt spid="31"/>
                                        </p:tgtEl>
                                        <p:attrNameLst>
                                          <p:attrName>ppt_x</p:attrName>
                                        </p:attrNameLst>
                                      </p:cBhvr>
                                      <p:tavLst>
                                        <p:tav tm="0">
                                          <p:val>
                                            <p:strVal val="#ppt_x"/>
                                          </p:val>
                                        </p:tav>
                                        <p:tav tm="100000">
                                          <p:val>
                                            <p:strVal val="#ppt_x"/>
                                          </p:val>
                                        </p:tav>
                                      </p:tavLst>
                                    </p:anim>
                                    <p:anim calcmode="lin" valueType="num">
                                      <p:cBhvr>
                                        <p:cTn id="18"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3" name="矩形 10"/>
          <p:cNvSpPr>
            <a:spLocks noChangeAspect="1"/>
          </p:cNvSpPr>
          <p:nvPr/>
        </p:nvSpPr>
        <p:spPr>
          <a:xfrm>
            <a:off x="4821709" y="1129480"/>
            <a:ext cx="1940540" cy="2113804"/>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lumMod val="85000"/>
            </a:schemeClr>
          </a:solidFill>
          <a:ln>
            <a:noFill/>
          </a:ln>
          <a:effectLst>
            <a:innerShdw blurRad="1524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Impact" panose="020B0806030902050204" pitchFamily="34" charset="0"/>
              <a:ea typeface="+mn-ea"/>
              <a:cs typeface="+mn-cs"/>
            </a:endParaRPr>
          </a:p>
        </p:txBody>
      </p:sp>
      <p:grpSp>
        <p:nvGrpSpPr>
          <p:cNvPr id="24" name="组合 23"/>
          <p:cNvGrpSpPr/>
          <p:nvPr/>
        </p:nvGrpSpPr>
        <p:grpSpPr>
          <a:xfrm>
            <a:off x="4498975" y="3690938"/>
            <a:ext cx="3286125" cy="1169987"/>
            <a:chOff x="803500" y="1740306"/>
            <a:chExt cx="1313916" cy="877162"/>
          </a:xfrm>
        </p:grpSpPr>
        <p:sp>
          <p:nvSpPr>
            <p:cNvPr id="44036" name="TextBox 4"/>
            <p:cNvSpPr txBox="1"/>
            <p:nvPr/>
          </p:nvSpPr>
          <p:spPr>
            <a:xfrm>
              <a:off x="825911" y="1740306"/>
              <a:ext cx="1291505" cy="692496"/>
            </a:xfrm>
            <a:prstGeom prst="rect">
              <a:avLst/>
            </a:prstGeom>
            <a:noFill/>
            <a:ln w="9525">
              <a:noFill/>
            </a:ln>
          </p:spPr>
          <p:txBody>
            <a:bodyPr lIns="0" rIns="0">
              <a:spAutoFit/>
            </a:bodyPr>
            <a:p>
              <a:pPr algn="ctr"/>
              <a:r>
                <a:rPr lang="zh-CN" altLang="en-US" sz="5400" b="1" dirty="0">
                  <a:latin typeface="微软雅黑" panose="020B0503020204020204" pitchFamily="34" charset="-122"/>
                  <a:ea typeface="微软雅黑" panose="020B0503020204020204" pitchFamily="34" charset="-122"/>
                </a:rPr>
                <a:t>诚信统计</a:t>
              </a:r>
              <a:endParaRPr lang="zh-CN" altLang="en-US" sz="5400" b="1" dirty="0">
                <a:latin typeface="微软雅黑" panose="020B0503020204020204" pitchFamily="34" charset="-122"/>
                <a:ea typeface="微软雅黑" panose="020B0503020204020204" pitchFamily="34" charset="-122"/>
              </a:endParaRPr>
            </a:p>
          </p:txBody>
        </p:sp>
        <p:sp>
          <p:nvSpPr>
            <p:cNvPr id="44037" name="TextBox 5"/>
            <p:cNvSpPr txBox="1"/>
            <p:nvPr/>
          </p:nvSpPr>
          <p:spPr>
            <a:xfrm>
              <a:off x="803500" y="2363553"/>
              <a:ext cx="1313916" cy="253915"/>
            </a:xfrm>
            <a:prstGeom prst="rect">
              <a:avLst/>
            </a:prstGeom>
            <a:noFill/>
            <a:ln w="9525">
              <a:noFill/>
            </a:ln>
          </p:spPr>
          <p:txBody>
            <a:bodyPr>
              <a:spAutoFit/>
            </a:bodyPr>
            <a:p>
              <a:pPr algn="ctr"/>
              <a:endParaRPr lang="zh-CN" altLang="en-US" sz="1600" b="1" dirty="0">
                <a:solidFill>
                  <a:schemeClr val="accent1"/>
                </a:solidFill>
                <a:latin typeface="Calibri" panose="020F0502020204030204" pitchFamily="34" charset="0"/>
              </a:endParaRPr>
            </a:p>
          </p:txBody>
        </p:sp>
      </p:grpSp>
      <p:sp>
        <p:nvSpPr>
          <p:cNvPr id="27" name="椭圆 26"/>
          <p:cNvSpPr/>
          <p:nvPr/>
        </p:nvSpPr>
        <p:spPr>
          <a:xfrm>
            <a:off x="8368451" y="5477629"/>
            <a:ext cx="1508787" cy="1508787"/>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9" name="椭圆 48"/>
          <p:cNvSpPr/>
          <p:nvPr/>
        </p:nvSpPr>
        <p:spPr>
          <a:xfrm>
            <a:off x="11248772" y="5124788"/>
            <a:ext cx="1508787" cy="1508787"/>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50" name="椭圆 49"/>
          <p:cNvSpPr/>
          <p:nvPr/>
        </p:nvSpPr>
        <p:spPr>
          <a:xfrm>
            <a:off x="2596612" y="6288117"/>
            <a:ext cx="1508787" cy="1508787"/>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51" name="椭圆 50"/>
          <p:cNvSpPr>
            <a:spLocks noChangeAspect="1"/>
          </p:cNvSpPr>
          <p:nvPr/>
        </p:nvSpPr>
        <p:spPr>
          <a:xfrm>
            <a:off x="6337217" y="6143097"/>
            <a:ext cx="768000" cy="768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52" name="椭圆 51"/>
          <p:cNvSpPr>
            <a:spLocks noChangeAspect="1"/>
          </p:cNvSpPr>
          <p:nvPr/>
        </p:nvSpPr>
        <p:spPr>
          <a:xfrm>
            <a:off x="10337800" y="6288088"/>
            <a:ext cx="863600" cy="86360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53" name="椭圆 52"/>
          <p:cNvSpPr>
            <a:spLocks noChangeAspect="1"/>
          </p:cNvSpPr>
          <p:nvPr/>
        </p:nvSpPr>
        <p:spPr>
          <a:xfrm>
            <a:off x="7216775" y="6575425"/>
            <a:ext cx="1150938" cy="1152525"/>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54" name="椭圆 53"/>
          <p:cNvSpPr>
            <a:spLocks noChangeAspect="1"/>
          </p:cNvSpPr>
          <p:nvPr/>
        </p:nvSpPr>
        <p:spPr>
          <a:xfrm>
            <a:off x="4213856" y="5770287"/>
            <a:ext cx="672000" cy="672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55" name="椭圆 54"/>
          <p:cNvSpPr>
            <a:spLocks noChangeAspect="1"/>
          </p:cNvSpPr>
          <p:nvPr/>
        </p:nvSpPr>
        <p:spPr>
          <a:xfrm>
            <a:off x="1679575" y="6142038"/>
            <a:ext cx="671513" cy="67310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56" name="椭圆 55"/>
          <p:cNvSpPr>
            <a:spLocks noChangeAspect="1"/>
          </p:cNvSpPr>
          <p:nvPr/>
        </p:nvSpPr>
        <p:spPr>
          <a:xfrm>
            <a:off x="1007507" y="6706511"/>
            <a:ext cx="672000" cy="672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57" name="椭圆 56"/>
          <p:cNvSpPr>
            <a:spLocks noChangeAspect="1"/>
          </p:cNvSpPr>
          <p:nvPr/>
        </p:nvSpPr>
        <p:spPr>
          <a:xfrm>
            <a:off x="335360" y="6521842"/>
            <a:ext cx="432000" cy="432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58" name="椭圆 57"/>
          <p:cNvSpPr>
            <a:spLocks noChangeAspect="1"/>
          </p:cNvSpPr>
          <p:nvPr/>
        </p:nvSpPr>
        <p:spPr>
          <a:xfrm>
            <a:off x="5237163" y="6016625"/>
            <a:ext cx="334963" cy="33655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59" name="椭圆 58"/>
          <p:cNvSpPr>
            <a:spLocks noChangeAspect="1"/>
          </p:cNvSpPr>
          <p:nvPr/>
        </p:nvSpPr>
        <p:spPr>
          <a:xfrm>
            <a:off x="5842764" y="5711182"/>
            <a:ext cx="336000" cy="336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952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60" name="椭圆 59"/>
          <p:cNvSpPr>
            <a:spLocks noChangeAspect="1"/>
          </p:cNvSpPr>
          <p:nvPr/>
        </p:nvSpPr>
        <p:spPr>
          <a:xfrm>
            <a:off x="95250" y="6264275"/>
            <a:ext cx="239713" cy="239713"/>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grpSp>
        <p:nvGrpSpPr>
          <p:cNvPr id="61" name="组合 60"/>
          <p:cNvGrpSpPr/>
          <p:nvPr/>
        </p:nvGrpSpPr>
        <p:grpSpPr>
          <a:xfrm>
            <a:off x="5548313" y="977900"/>
            <a:ext cx="2236787" cy="2438400"/>
            <a:chOff x="4161788" y="-1335297"/>
            <a:chExt cx="1677546" cy="1828848"/>
          </a:xfrm>
        </p:grpSpPr>
        <p:sp>
          <p:nvSpPr>
            <p:cNvPr id="62" name="矩形 10"/>
            <p:cNvSpPr>
              <a:spLocks noChangeAspect="1"/>
            </p:cNvSpPr>
            <p:nvPr/>
          </p:nvSpPr>
          <p:spPr>
            <a:xfrm>
              <a:off x="4161788" y="-1335297"/>
              <a:ext cx="1677546" cy="1828848"/>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63" name="KSO_Shape"/>
            <p:cNvSpPr>
              <a:spLocks noChangeAspect="1"/>
            </p:cNvSpPr>
            <p:nvPr/>
          </p:nvSpPr>
          <p:spPr bwMode="auto">
            <a:xfrm>
              <a:off x="4638147" y="-759126"/>
              <a:ext cx="724829" cy="676507"/>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chemeClr val="bg1">
                <a:lumMod val="50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32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64" name="矩形 10"/>
          <p:cNvSpPr/>
          <p:nvPr/>
        </p:nvSpPr>
        <p:spPr>
          <a:xfrm>
            <a:off x="4555228" y="658067"/>
            <a:ext cx="1232944" cy="1344149"/>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accent1"/>
              </a:gs>
              <a:gs pos="100000">
                <a:schemeClr val="accent1">
                  <a:lumMod val="75000"/>
                </a:schemeClr>
              </a:gs>
              <a:gs pos="0">
                <a:schemeClr val="accent1">
                  <a:lumMod val="60000"/>
                  <a:lumOff val="40000"/>
                </a:schemeClr>
              </a:gs>
            </a:gsLst>
            <a:lin ang="18900000" scaled="0"/>
            <a:tileRect/>
          </a:gradFill>
          <a:ln w="15875">
            <a:gradFill>
              <a:gsLst>
                <a:gs pos="50000">
                  <a:schemeClr val="accent1">
                    <a:lumMod val="60000"/>
                    <a:lumOff val="40000"/>
                  </a:schemeClr>
                </a:gs>
                <a:gs pos="100000">
                  <a:schemeClr val="accent1">
                    <a:lumMod val="75000"/>
                  </a:schemeClr>
                </a:gs>
                <a:gs pos="0">
                  <a:schemeClr val="accent1">
                    <a:lumMod val="60000"/>
                    <a:lumOff val="40000"/>
                  </a:schemeClr>
                </a:gs>
              </a:gsLst>
              <a:lin ang="8100000" scaled="0"/>
            </a:gradFill>
          </a:ln>
          <a:effectLst>
            <a:innerShdw blurRad="266700" dist="2032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0" i="0" u="none" strike="noStrike" kern="1200" cap="none" spc="0" normalizeH="0" baseline="0" noProof="0" dirty="0">
                <a:ln>
                  <a:noFill/>
                </a:ln>
                <a:solidFill>
                  <a:prstClr val="white"/>
                </a:solidFill>
                <a:effectLst/>
                <a:uLnTx/>
                <a:uFillTx/>
                <a:latin typeface="Impact" panose="020B0806030902050204" pitchFamily="34" charset="0"/>
                <a:ea typeface="+mn-ea"/>
                <a:cs typeface="+mn-cs"/>
              </a:rPr>
              <a:t>04</a:t>
            </a:r>
            <a:endParaRPr kumimoji="0" lang="zh-CN" altLang="en-US" sz="3735" b="0" i="0" u="none" strike="noStrike" kern="1200" cap="none" spc="0" normalizeH="0" baseline="0" noProof="0" dirty="0">
              <a:ln>
                <a:noFill/>
              </a:ln>
              <a:solidFill>
                <a:prstClr val="white"/>
              </a:solidFill>
              <a:effectLst/>
              <a:uLnTx/>
              <a:uFillTx/>
              <a:latin typeface="Impact" panose="020B0806030902050204" pitchFamily="34" charset="0"/>
              <a:ea typeface="+mn-ea"/>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000000"/>
                                          </p:val>
                                        </p:tav>
                                        <p:tav tm="100000">
                                          <p:val>
                                            <p:strVal val="#ppt_w"/>
                                          </p:val>
                                        </p:tav>
                                      </p:tavLst>
                                    </p:anim>
                                    <p:anim calcmode="lin" valueType="num">
                                      <p:cBhvr>
                                        <p:cTn id="8" dur="500" fill="hold"/>
                                        <p:tgtEl>
                                          <p:spTgt spid="23"/>
                                        </p:tgtEl>
                                        <p:attrNameLst>
                                          <p:attrName>ppt_h</p:attrName>
                                        </p:attrNameLst>
                                      </p:cBhvr>
                                      <p:tavLst>
                                        <p:tav tm="0">
                                          <p:val>
                                            <p:fltVal val="0.00000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42" presetClass="path" presetSubtype="0" accel="50000" decel="50000" autoRev="1" fill="hold" nodeType="withEffect">
                                  <p:stCondLst>
                                    <p:cond delay="0"/>
                                  </p:stCondLst>
                                  <p:childTnLst>
                                    <p:animMotion origin="layout" path="M 2.77778E-7 1.80191E-6 L -0.06302 -0.00062 " pathEditMode="relative" rAng="0" ptsTypes="AA">
                                      <p:cBhvr>
                                        <p:cTn id="15" dur="500" fill="hold"/>
                                        <p:tgtEl>
                                          <p:spTgt spid="61"/>
                                        </p:tgtEl>
                                        <p:attrNameLst>
                                          <p:attrName>ppt_x</p:attrName>
                                          <p:attrName>ppt_y</p:attrName>
                                        </p:attrNameLst>
                                      </p:cBhvr>
                                      <p:rCtr x="-316000" y="-3100"/>
                                    </p:animMotion>
                                  </p:childTnLst>
                                </p:cTn>
                              </p:par>
                            </p:childTnLst>
                          </p:cTn>
                        </p:par>
                        <p:par>
                          <p:cTn id="16" fill="hold">
                            <p:stCondLst>
                              <p:cond delay="1000"/>
                            </p:stCondLst>
                            <p:childTnLst>
                              <p:par>
                                <p:cTn id="17" presetID="31" presetClass="entr" presetSubtype="0" fill="hold" nodeType="afterEffect">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cBhvr>
                                        <p:cTn id="19" dur="500" fill="hold"/>
                                        <p:tgtEl>
                                          <p:spTgt spid="64"/>
                                        </p:tgtEl>
                                        <p:attrNameLst>
                                          <p:attrName>ppt_w</p:attrName>
                                        </p:attrNameLst>
                                      </p:cBhvr>
                                      <p:tavLst>
                                        <p:tav tm="0">
                                          <p:val>
                                            <p:fltVal val="0.000000"/>
                                          </p:val>
                                        </p:tav>
                                        <p:tav tm="100000">
                                          <p:val>
                                            <p:strVal val="#ppt_w"/>
                                          </p:val>
                                        </p:tav>
                                      </p:tavLst>
                                    </p:anim>
                                    <p:anim calcmode="lin" valueType="num">
                                      <p:cBhvr>
                                        <p:cTn id="20" dur="500" fill="hold"/>
                                        <p:tgtEl>
                                          <p:spTgt spid="64"/>
                                        </p:tgtEl>
                                        <p:attrNameLst>
                                          <p:attrName>ppt_h</p:attrName>
                                        </p:attrNameLst>
                                      </p:cBhvr>
                                      <p:tavLst>
                                        <p:tav tm="0">
                                          <p:val>
                                            <p:fltVal val="0.000000"/>
                                          </p:val>
                                        </p:tav>
                                        <p:tav tm="100000">
                                          <p:val>
                                            <p:strVal val="#ppt_h"/>
                                          </p:val>
                                        </p:tav>
                                      </p:tavLst>
                                    </p:anim>
                                    <p:anim calcmode="lin" valueType="num">
                                      <p:cBhvr>
                                        <p:cTn id="21" dur="500" fill="hold"/>
                                        <p:tgtEl>
                                          <p:spTgt spid="64"/>
                                        </p:tgtEl>
                                        <p:attrNameLst>
                                          <p:attrName>style.rotation</p:attrName>
                                        </p:attrNameLst>
                                      </p:cBhvr>
                                      <p:tavLst>
                                        <p:tav tm="0">
                                          <p:val>
                                            <p:fltVal val="90.000000"/>
                                          </p:val>
                                        </p:tav>
                                        <p:tav tm="100000">
                                          <p:val>
                                            <p:fltVal val="0.000000"/>
                                          </p:val>
                                        </p:tav>
                                      </p:tavLst>
                                    </p:anim>
                                    <p:animEffect transition="in" filter="fade">
                                      <p:cBhvr>
                                        <p:cTn id="22" dur="500"/>
                                        <p:tgtEl>
                                          <p:spTgt spid="64"/>
                                        </p:tgtEl>
                                      </p:cBhvr>
                                    </p:animEffect>
                                  </p:childTnLst>
                                </p:cTn>
                              </p:par>
                              <p:par>
                                <p:cTn id="23" presetID="22" presetClass="entr" presetSubtype="8"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childTnLst>
                          </p:cTn>
                        </p:par>
                        <p:par>
                          <p:cTn id="26" fill="hold">
                            <p:stCondLst>
                              <p:cond delay="1500"/>
                            </p:stCondLst>
                            <p:childTnLst>
                              <p:par>
                                <p:cTn id="27" presetID="23" presetClass="entr" presetSubtype="528" fill="hold" nodeType="after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p:cTn id="29" dur="500" fill="hold"/>
                                        <p:tgtEl>
                                          <p:spTgt spid="49"/>
                                        </p:tgtEl>
                                        <p:attrNameLst>
                                          <p:attrName>ppt_w</p:attrName>
                                        </p:attrNameLst>
                                      </p:cBhvr>
                                      <p:tavLst>
                                        <p:tav tm="0">
                                          <p:val>
                                            <p:fltVal val="0.000000"/>
                                          </p:val>
                                        </p:tav>
                                        <p:tav tm="100000">
                                          <p:val>
                                            <p:strVal val="#ppt_w"/>
                                          </p:val>
                                        </p:tav>
                                      </p:tavLst>
                                    </p:anim>
                                    <p:anim calcmode="lin" valueType="num">
                                      <p:cBhvr>
                                        <p:cTn id="30" dur="500" fill="hold"/>
                                        <p:tgtEl>
                                          <p:spTgt spid="49"/>
                                        </p:tgtEl>
                                        <p:attrNameLst>
                                          <p:attrName>ppt_h</p:attrName>
                                        </p:attrNameLst>
                                      </p:cBhvr>
                                      <p:tavLst>
                                        <p:tav tm="0">
                                          <p:val>
                                            <p:fltVal val="0.000000"/>
                                          </p:val>
                                        </p:tav>
                                        <p:tav tm="100000">
                                          <p:val>
                                            <p:strVal val="#ppt_h"/>
                                          </p:val>
                                        </p:tav>
                                      </p:tavLst>
                                    </p:anim>
                                    <p:anim calcmode="lin" valueType="num">
                                      <p:cBhvr>
                                        <p:cTn id="31" dur="500" fill="hold"/>
                                        <p:tgtEl>
                                          <p:spTgt spid="49"/>
                                        </p:tgtEl>
                                        <p:attrNameLst>
                                          <p:attrName>ppt_x</p:attrName>
                                        </p:attrNameLst>
                                      </p:cBhvr>
                                      <p:tavLst>
                                        <p:tav tm="0">
                                          <p:val>
                                            <p:fltVal val="0.500000"/>
                                          </p:val>
                                        </p:tav>
                                        <p:tav tm="100000">
                                          <p:val>
                                            <p:strVal val="#ppt_x"/>
                                          </p:val>
                                        </p:tav>
                                      </p:tavLst>
                                    </p:anim>
                                    <p:anim calcmode="lin" valueType="num">
                                      <p:cBhvr>
                                        <p:cTn id="32" dur="500" fill="hold"/>
                                        <p:tgtEl>
                                          <p:spTgt spid="49"/>
                                        </p:tgtEl>
                                        <p:attrNameLst>
                                          <p:attrName>ppt_y</p:attrName>
                                        </p:attrNameLst>
                                      </p:cBhvr>
                                      <p:tavLst>
                                        <p:tav tm="0">
                                          <p:val>
                                            <p:fltVal val="0.500000"/>
                                          </p:val>
                                        </p:tav>
                                        <p:tav tm="100000">
                                          <p:val>
                                            <p:strVal val="#ppt_y"/>
                                          </p:val>
                                        </p:tav>
                                      </p:tavLst>
                                    </p:anim>
                                  </p:childTnLst>
                                </p:cTn>
                              </p:par>
                              <p:par>
                                <p:cTn id="33" presetID="23" presetClass="entr" presetSubtype="528" fill="hold" nodeType="withEffect">
                                  <p:stCondLst>
                                    <p:cond delay="10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000000"/>
                                          </p:val>
                                        </p:tav>
                                        <p:tav tm="100000">
                                          <p:val>
                                            <p:strVal val="#ppt_w"/>
                                          </p:val>
                                        </p:tav>
                                      </p:tavLst>
                                    </p:anim>
                                    <p:anim calcmode="lin" valueType="num">
                                      <p:cBhvr>
                                        <p:cTn id="36" dur="500" fill="hold"/>
                                        <p:tgtEl>
                                          <p:spTgt spid="50"/>
                                        </p:tgtEl>
                                        <p:attrNameLst>
                                          <p:attrName>ppt_h</p:attrName>
                                        </p:attrNameLst>
                                      </p:cBhvr>
                                      <p:tavLst>
                                        <p:tav tm="0">
                                          <p:val>
                                            <p:fltVal val="0.000000"/>
                                          </p:val>
                                        </p:tav>
                                        <p:tav tm="100000">
                                          <p:val>
                                            <p:strVal val="#ppt_h"/>
                                          </p:val>
                                        </p:tav>
                                      </p:tavLst>
                                    </p:anim>
                                    <p:anim calcmode="lin" valueType="num">
                                      <p:cBhvr>
                                        <p:cTn id="37" dur="500" fill="hold"/>
                                        <p:tgtEl>
                                          <p:spTgt spid="50"/>
                                        </p:tgtEl>
                                        <p:attrNameLst>
                                          <p:attrName>ppt_x</p:attrName>
                                        </p:attrNameLst>
                                      </p:cBhvr>
                                      <p:tavLst>
                                        <p:tav tm="0">
                                          <p:val>
                                            <p:fltVal val="0.500000"/>
                                          </p:val>
                                        </p:tav>
                                        <p:tav tm="100000">
                                          <p:val>
                                            <p:strVal val="#ppt_x"/>
                                          </p:val>
                                        </p:tav>
                                      </p:tavLst>
                                    </p:anim>
                                    <p:anim calcmode="lin" valueType="num">
                                      <p:cBhvr>
                                        <p:cTn id="38" dur="500" fill="hold"/>
                                        <p:tgtEl>
                                          <p:spTgt spid="50"/>
                                        </p:tgtEl>
                                        <p:attrNameLst>
                                          <p:attrName>ppt_y</p:attrName>
                                        </p:attrNameLst>
                                      </p:cBhvr>
                                      <p:tavLst>
                                        <p:tav tm="0">
                                          <p:val>
                                            <p:fltVal val="0.500000"/>
                                          </p:val>
                                        </p:tav>
                                        <p:tav tm="100000">
                                          <p:val>
                                            <p:strVal val="#ppt_y"/>
                                          </p:val>
                                        </p:tav>
                                      </p:tavLst>
                                    </p:anim>
                                  </p:childTnLst>
                                </p:cTn>
                              </p:par>
                              <p:par>
                                <p:cTn id="39" presetID="23" presetClass="entr" presetSubtype="528" fill="hold" nodeType="withEffect">
                                  <p:stCondLst>
                                    <p:cond delay="103"/>
                                  </p:stCondLst>
                                  <p:childTnLst>
                                    <p:set>
                                      <p:cBhvr>
                                        <p:cTn id="40" dur="1" fill="hold">
                                          <p:stCondLst>
                                            <p:cond delay="0"/>
                                          </p:stCondLst>
                                        </p:cTn>
                                        <p:tgtEl>
                                          <p:spTgt spid="51"/>
                                        </p:tgtEl>
                                        <p:attrNameLst>
                                          <p:attrName>style.visibility</p:attrName>
                                        </p:attrNameLst>
                                      </p:cBhvr>
                                      <p:to>
                                        <p:strVal val="visible"/>
                                      </p:to>
                                    </p:set>
                                    <p:anim calcmode="lin" valueType="num">
                                      <p:cBhvr>
                                        <p:cTn id="41" dur="589" fill="hold"/>
                                        <p:tgtEl>
                                          <p:spTgt spid="51"/>
                                        </p:tgtEl>
                                        <p:attrNameLst>
                                          <p:attrName>ppt_w</p:attrName>
                                        </p:attrNameLst>
                                      </p:cBhvr>
                                      <p:tavLst>
                                        <p:tav tm="0">
                                          <p:val>
                                            <p:fltVal val="0.000000"/>
                                          </p:val>
                                        </p:tav>
                                        <p:tav tm="100000">
                                          <p:val>
                                            <p:strVal val="#ppt_w"/>
                                          </p:val>
                                        </p:tav>
                                      </p:tavLst>
                                    </p:anim>
                                    <p:anim calcmode="lin" valueType="num">
                                      <p:cBhvr>
                                        <p:cTn id="42" dur="589" fill="hold"/>
                                        <p:tgtEl>
                                          <p:spTgt spid="51"/>
                                        </p:tgtEl>
                                        <p:attrNameLst>
                                          <p:attrName>ppt_h</p:attrName>
                                        </p:attrNameLst>
                                      </p:cBhvr>
                                      <p:tavLst>
                                        <p:tav tm="0">
                                          <p:val>
                                            <p:fltVal val="0.000000"/>
                                          </p:val>
                                        </p:tav>
                                        <p:tav tm="100000">
                                          <p:val>
                                            <p:strVal val="#ppt_h"/>
                                          </p:val>
                                        </p:tav>
                                      </p:tavLst>
                                    </p:anim>
                                    <p:anim calcmode="lin" valueType="num">
                                      <p:cBhvr>
                                        <p:cTn id="43" dur="589" fill="hold"/>
                                        <p:tgtEl>
                                          <p:spTgt spid="51"/>
                                        </p:tgtEl>
                                        <p:attrNameLst>
                                          <p:attrName>ppt_x</p:attrName>
                                        </p:attrNameLst>
                                      </p:cBhvr>
                                      <p:tavLst>
                                        <p:tav tm="0">
                                          <p:val>
                                            <p:fltVal val="0.500000"/>
                                          </p:val>
                                        </p:tav>
                                        <p:tav tm="100000">
                                          <p:val>
                                            <p:strVal val="#ppt_x"/>
                                          </p:val>
                                        </p:tav>
                                      </p:tavLst>
                                    </p:anim>
                                    <p:anim calcmode="lin" valueType="num">
                                      <p:cBhvr>
                                        <p:cTn id="44" dur="589" fill="hold"/>
                                        <p:tgtEl>
                                          <p:spTgt spid="51"/>
                                        </p:tgtEl>
                                        <p:attrNameLst>
                                          <p:attrName>ppt_y</p:attrName>
                                        </p:attrNameLst>
                                      </p:cBhvr>
                                      <p:tavLst>
                                        <p:tav tm="0">
                                          <p:val>
                                            <p:fltVal val="0.500000"/>
                                          </p:val>
                                        </p:tav>
                                        <p:tav tm="100000">
                                          <p:val>
                                            <p:strVal val="#ppt_y"/>
                                          </p:val>
                                        </p:tav>
                                      </p:tavLst>
                                    </p:anim>
                                  </p:childTnLst>
                                </p:cTn>
                              </p:par>
                              <p:par>
                                <p:cTn id="45" presetID="23" presetClass="entr" presetSubtype="528" fill="hold" grpId="0" nodeType="withEffect">
                                  <p:stCondLst>
                                    <p:cond delay="250"/>
                                  </p:stCondLst>
                                  <p:childTnLst>
                                    <p:set>
                                      <p:cBhvr>
                                        <p:cTn id="46" dur="1" fill="hold">
                                          <p:stCondLst>
                                            <p:cond delay="0"/>
                                          </p:stCondLst>
                                        </p:cTn>
                                        <p:tgtEl>
                                          <p:spTgt spid="52"/>
                                        </p:tgtEl>
                                        <p:attrNameLst>
                                          <p:attrName>style.visibility</p:attrName>
                                        </p:attrNameLst>
                                      </p:cBhvr>
                                      <p:to>
                                        <p:strVal val="visible"/>
                                      </p:to>
                                    </p:set>
                                    <p:anim calcmode="lin" valueType="num">
                                      <p:cBhvr>
                                        <p:cTn id="47" dur="500" fill="hold"/>
                                        <p:tgtEl>
                                          <p:spTgt spid="52"/>
                                        </p:tgtEl>
                                        <p:attrNameLst>
                                          <p:attrName>ppt_w</p:attrName>
                                        </p:attrNameLst>
                                      </p:cBhvr>
                                      <p:tavLst>
                                        <p:tav tm="0">
                                          <p:val>
                                            <p:fltVal val="0.000000"/>
                                          </p:val>
                                        </p:tav>
                                        <p:tav tm="100000">
                                          <p:val>
                                            <p:strVal val="#ppt_w"/>
                                          </p:val>
                                        </p:tav>
                                      </p:tavLst>
                                    </p:anim>
                                    <p:anim calcmode="lin" valueType="num">
                                      <p:cBhvr>
                                        <p:cTn id="48" dur="500" fill="hold"/>
                                        <p:tgtEl>
                                          <p:spTgt spid="52"/>
                                        </p:tgtEl>
                                        <p:attrNameLst>
                                          <p:attrName>ppt_h</p:attrName>
                                        </p:attrNameLst>
                                      </p:cBhvr>
                                      <p:tavLst>
                                        <p:tav tm="0">
                                          <p:val>
                                            <p:fltVal val="0.000000"/>
                                          </p:val>
                                        </p:tav>
                                        <p:tav tm="100000">
                                          <p:val>
                                            <p:strVal val="#ppt_h"/>
                                          </p:val>
                                        </p:tav>
                                      </p:tavLst>
                                    </p:anim>
                                    <p:anim calcmode="lin" valueType="num">
                                      <p:cBhvr>
                                        <p:cTn id="49" dur="500" fill="hold"/>
                                        <p:tgtEl>
                                          <p:spTgt spid="52"/>
                                        </p:tgtEl>
                                        <p:attrNameLst>
                                          <p:attrName>ppt_x</p:attrName>
                                        </p:attrNameLst>
                                      </p:cBhvr>
                                      <p:tavLst>
                                        <p:tav tm="0">
                                          <p:val>
                                            <p:fltVal val="0.500000"/>
                                          </p:val>
                                        </p:tav>
                                        <p:tav tm="100000">
                                          <p:val>
                                            <p:strVal val="#ppt_x"/>
                                          </p:val>
                                        </p:tav>
                                      </p:tavLst>
                                    </p:anim>
                                    <p:anim calcmode="lin" valueType="num">
                                      <p:cBhvr>
                                        <p:cTn id="50" dur="500" fill="hold"/>
                                        <p:tgtEl>
                                          <p:spTgt spid="52"/>
                                        </p:tgtEl>
                                        <p:attrNameLst>
                                          <p:attrName>ppt_y</p:attrName>
                                        </p:attrNameLst>
                                      </p:cBhvr>
                                      <p:tavLst>
                                        <p:tav tm="0">
                                          <p:val>
                                            <p:fltVal val="0.500000"/>
                                          </p:val>
                                        </p:tav>
                                        <p:tav tm="100000">
                                          <p:val>
                                            <p:strVal val="#ppt_y"/>
                                          </p:val>
                                        </p:tav>
                                      </p:tavLst>
                                    </p:anim>
                                  </p:childTnLst>
                                </p:cTn>
                              </p:par>
                              <p:par>
                                <p:cTn id="51" presetID="23" presetClass="entr" presetSubtype="528" fill="hold" nodeType="withEffect">
                                  <p:stCondLst>
                                    <p:cond delay="350"/>
                                  </p:stCondLst>
                                  <p:childTnLst>
                                    <p:set>
                                      <p:cBhvr>
                                        <p:cTn id="52" dur="1" fill="hold">
                                          <p:stCondLst>
                                            <p:cond delay="0"/>
                                          </p:stCondLst>
                                        </p:cTn>
                                        <p:tgtEl>
                                          <p:spTgt spid="27"/>
                                        </p:tgtEl>
                                        <p:attrNameLst>
                                          <p:attrName>style.visibility</p:attrName>
                                        </p:attrNameLst>
                                      </p:cBhvr>
                                      <p:to>
                                        <p:strVal val="visible"/>
                                      </p:to>
                                    </p:set>
                                    <p:anim calcmode="lin" valueType="num">
                                      <p:cBhvr>
                                        <p:cTn id="53" dur="500" fill="hold"/>
                                        <p:tgtEl>
                                          <p:spTgt spid="27"/>
                                        </p:tgtEl>
                                        <p:attrNameLst>
                                          <p:attrName>ppt_w</p:attrName>
                                        </p:attrNameLst>
                                      </p:cBhvr>
                                      <p:tavLst>
                                        <p:tav tm="0">
                                          <p:val>
                                            <p:fltVal val="0.000000"/>
                                          </p:val>
                                        </p:tav>
                                        <p:tav tm="100000">
                                          <p:val>
                                            <p:strVal val="#ppt_w"/>
                                          </p:val>
                                        </p:tav>
                                      </p:tavLst>
                                    </p:anim>
                                    <p:anim calcmode="lin" valueType="num">
                                      <p:cBhvr>
                                        <p:cTn id="54" dur="500" fill="hold"/>
                                        <p:tgtEl>
                                          <p:spTgt spid="27"/>
                                        </p:tgtEl>
                                        <p:attrNameLst>
                                          <p:attrName>ppt_h</p:attrName>
                                        </p:attrNameLst>
                                      </p:cBhvr>
                                      <p:tavLst>
                                        <p:tav tm="0">
                                          <p:val>
                                            <p:fltVal val="0.000000"/>
                                          </p:val>
                                        </p:tav>
                                        <p:tav tm="100000">
                                          <p:val>
                                            <p:strVal val="#ppt_h"/>
                                          </p:val>
                                        </p:tav>
                                      </p:tavLst>
                                    </p:anim>
                                    <p:anim calcmode="lin" valueType="num">
                                      <p:cBhvr>
                                        <p:cTn id="55" dur="500" fill="hold"/>
                                        <p:tgtEl>
                                          <p:spTgt spid="27"/>
                                        </p:tgtEl>
                                        <p:attrNameLst>
                                          <p:attrName>ppt_x</p:attrName>
                                        </p:attrNameLst>
                                      </p:cBhvr>
                                      <p:tavLst>
                                        <p:tav tm="0">
                                          <p:val>
                                            <p:fltVal val="0.500000"/>
                                          </p:val>
                                        </p:tav>
                                        <p:tav tm="100000">
                                          <p:val>
                                            <p:strVal val="#ppt_x"/>
                                          </p:val>
                                        </p:tav>
                                      </p:tavLst>
                                    </p:anim>
                                    <p:anim calcmode="lin" valueType="num">
                                      <p:cBhvr>
                                        <p:cTn id="56" dur="500" fill="hold"/>
                                        <p:tgtEl>
                                          <p:spTgt spid="27"/>
                                        </p:tgtEl>
                                        <p:attrNameLst>
                                          <p:attrName>ppt_y</p:attrName>
                                        </p:attrNameLst>
                                      </p:cBhvr>
                                      <p:tavLst>
                                        <p:tav tm="0">
                                          <p:val>
                                            <p:fltVal val="0.500000"/>
                                          </p:val>
                                        </p:tav>
                                        <p:tav tm="100000">
                                          <p:val>
                                            <p:strVal val="#ppt_y"/>
                                          </p:val>
                                        </p:tav>
                                      </p:tavLst>
                                    </p:anim>
                                  </p:childTnLst>
                                </p:cTn>
                              </p:par>
                              <p:par>
                                <p:cTn id="57" presetID="23" presetClass="entr" presetSubtype="528" fill="hold" nodeType="withEffect">
                                  <p:stCondLst>
                                    <p:cond delay="46"/>
                                  </p:stCondLst>
                                  <p:childTnLst>
                                    <p:set>
                                      <p:cBhvr>
                                        <p:cTn id="58" dur="1" fill="hold">
                                          <p:stCondLst>
                                            <p:cond delay="0"/>
                                          </p:stCondLst>
                                        </p:cTn>
                                        <p:tgtEl>
                                          <p:spTgt spid="54"/>
                                        </p:tgtEl>
                                        <p:attrNameLst>
                                          <p:attrName>style.visibility</p:attrName>
                                        </p:attrNameLst>
                                      </p:cBhvr>
                                      <p:to>
                                        <p:strVal val="visible"/>
                                      </p:to>
                                    </p:set>
                                    <p:anim calcmode="lin" valueType="num">
                                      <p:cBhvr>
                                        <p:cTn id="59" dur="227" fill="hold"/>
                                        <p:tgtEl>
                                          <p:spTgt spid="54"/>
                                        </p:tgtEl>
                                        <p:attrNameLst>
                                          <p:attrName>ppt_w</p:attrName>
                                        </p:attrNameLst>
                                      </p:cBhvr>
                                      <p:tavLst>
                                        <p:tav tm="0">
                                          <p:val>
                                            <p:fltVal val="0.000000"/>
                                          </p:val>
                                        </p:tav>
                                        <p:tav tm="100000">
                                          <p:val>
                                            <p:strVal val="#ppt_w"/>
                                          </p:val>
                                        </p:tav>
                                      </p:tavLst>
                                    </p:anim>
                                    <p:anim calcmode="lin" valueType="num">
                                      <p:cBhvr>
                                        <p:cTn id="60" dur="227" fill="hold"/>
                                        <p:tgtEl>
                                          <p:spTgt spid="54"/>
                                        </p:tgtEl>
                                        <p:attrNameLst>
                                          <p:attrName>ppt_h</p:attrName>
                                        </p:attrNameLst>
                                      </p:cBhvr>
                                      <p:tavLst>
                                        <p:tav tm="0">
                                          <p:val>
                                            <p:fltVal val="0.000000"/>
                                          </p:val>
                                        </p:tav>
                                        <p:tav tm="100000">
                                          <p:val>
                                            <p:strVal val="#ppt_h"/>
                                          </p:val>
                                        </p:tav>
                                      </p:tavLst>
                                    </p:anim>
                                    <p:anim calcmode="lin" valueType="num">
                                      <p:cBhvr>
                                        <p:cTn id="61" dur="227" fill="hold"/>
                                        <p:tgtEl>
                                          <p:spTgt spid="54"/>
                                        </p:tgtEl>
                                        <p:attrNameLst>
                                          <p:attrName>ppt_x</p:attrName>
                                        </p:attrNameLst>
                                      </p:cBhvr>
                                      <p:tavLst>
                                        <p:tav tm="0">
                                          <p:val>
                                            <p:fltVal val="0.500000"/>
                                          </p:val>
                                        </p:tav>
                                        <p:tav tm="100000">
                                          <p:val>
                                            <p:strVal val="#ppt_x"/>
                                          </p:val>
                                        </p:tav>
                                      </p:tavLst>
                                    </p:anim>
                                    <p:anim calcmode="lin" valueType="num">
                                      <p:cBhvr>
                                        <p:cTn id="62" dur="227" fill="hold"/>
                                        <p:tgtEl>
                                          <p:spTgt spid="54"/>
                                        </p:tgtEl>
                                        <p:attrNameLst>
                                          <p:attrName>ppt_y</p:attrName>
                                        </p:attrNameLst>
                                      </p:cBhvr>
                                      <p:tavLst>
                                        <p:tav tm="0">
                                          <p:val>
                                            <p:fltVal val="0.500000"/>
                                          </p:val>
                                        </p:tav>
                                        <p:tav tm="100000">
                                          <p:val>
                                            <p:strVal val="#ppt_y"/>
                                          </p:val>
                                        </p:tav>
                                      </p:tavLst>
                                    </p:anim>
                                  </p:childTnLst>
                                </p:cTn>
                              </p:par>
                              <p:par>
                                <p:cTn id="63" presetID="23" presetClass="entr" presetSubtype="528" fill="hold" grpId="0" nodeType="withEffect">
                                  <p:stCondLst>
                                    <p:cond delay="46"/>
                                  </p:stCondLst>
                                  <p:childTnLst>
                                    <p:set>
                                      <p:cBhvr>
                                        <p:cTn id="64" dur="1" fill="hold">
                                          <p:stCondLst>
                                            <p:cond delay="0"/>
                                          </p:stCondLst>
                                        </p:cTn>
                                        <p:tgtEl>
                                          <p:spTgt spid="53"/>
                                        </p:tgtEl>
                                        <p:attrNameLst>
                                          <p:attrName>style.visibility</p:attrName>
                                        </p:attrNameLst>
                                      </p:cBhvr>
                                      <p:to>
                                        <p:strVal val="visible"/>
                                      </p:to>
                                    </p:set>
                                    <p:anim calcmode="lin" valueType="num">
                                      <p:cBhvr>
                                        <p:cTn id="65" dur="500" fill="hold"/>
                                        <p:tgtEl>
                                          <p:spTgt spid="53"/>
                                        </p:tgtEl>
                                        <p:attrNameLst>
                                          <p:attrName>ppt_w</p:attrName>
                                        </p:attrNameLst>
                                      </p:cBhvr>
                                      <p:tavLst>
                                        <p:tav tm="0">
                                          <p:val>
                                            <p:fltVal val="0.000000"/>
                                          </p:val>
                                        </p:tav>
                                        <p:tav tm="100000">
                                          <p:val>
                                            <p:strVal val="#ppt_w"/>
                                          </p:val>
                                        </p:tav>
                                      </p:tavLst>
                                    </p:anim>
                                    <p:anim calcmode="lin" valueType="num">
                                      <p:cBhvr>
                                        <p:cTn id="66" dur="500" fill="hold"/>
                                        <p:tgtEl>
                                          <p:spTgt spid="53"/>
                                        </p:tgtEl>
                                        <p:attrNameLst>
                                          <p:attrName>ppt_h</p:attrName>
                                        </p:attrNameLst>
                                      </p:cBhvr>
                                      <p:tavLst>
                                        <p:tav tm="0">
                                          <p:val>
                                            <p:fltVal val="0.000000"/>
                                          </p:val>
                                        </p:tav>
                                        <p:tav tm="100000">
                                          <p:val>
                                            <p:strVal val="#ppt_h"/>
                                          </p:val>
                                        </p:tav>
                                      </p:tavLst>
                                    </p:anim>
                                    <p:anim calcmode="lin" valueType="num">
                                      <p:cBhvr>
                                        <p:cTn id="67" dur="500" fill="hold"/>
                                        <p:tgtEl>
                                          <p:spTgt spid="53"/>
                                        </p:tgtEl>
                                        <p:attrNameLst>
                                          <p:attrName>ppt_x</p:attrName>
                                        </p:attrNameLst>
                                      </p:cBhvr>
                                      <p:tavLst>
                                        <p:tav tm="0">
                                          <p:val>
                                            <p:fltVal val="0.500000"/>
                                          </p:val>
                                        </p:tav>
                                        <p:tav tm="100000">
                                          <p:val>
                                            <p:strVal val="#ppt_x"/>
                                          </p:val>
                                        </p:tav>
                                      </p:tavLst>
                                    </p:anim>
                                    <p:anim calcmode="lin" valueType="num">
                                      <p:cBhvr>
                                        <p:cTn id="68" dur="500" fill="hold"/>
                                        <p:tgtEl>
                                          <p:spTgt spid="53"/>
                                        </p:tgtEl>
                                        <p:attrNameLst>
                                          <p:attrName>ppt_y</p:attrName>
                                        </p:attrNameLst>
                                      </p:cBhvr>
                                      <p:tavLst>
                                        <p:tav tm="0">
                                          <p:val>
                                            <p:fltVal val="0.500000"/>
                                          </p:val>
                                        </p:tav>
                                        <p:tav tm="100000">
                                          <p:val>
                                            <p:strVal val="#ppt_y"/>
                                          </p:val>
                                        </p:tav>
                                      </p:tavLst>
                                    </p:anim>
                                  </p:childTnLst>
                                </p:cTn>
                              </p:par>
                              <p:par>
                                <p:cTn id="69" presetID="23" presetClass="entr" presetSubtype="528" fill="hold" grpId="0" nodeType="withEffect">
                                  <p:stCondLst>
                                    <p:cond delay="296"/>
                                  </p:stCondLst>
                                  <p:childTnLst>
                                    <p:set>
                                      <p:cBhvr>
                                        <p:cTn id="70" dur="1" fill="hold">
                                          <p:stCondLst>
                                            <p:cond delay="0"/>
                                          </p:stCondLst>
                                        </p:cTn>
                                        <p:tgtEl>
                                          <p:spTgt spid="55"/>
                                        </p:tgtEl>
                                        <p:attrNameLst>
                                          <p:attrName>style.visibility</p:attrName>
                                        </p:attrNameLst>
                                      </p:cBhvr>
                                      <p:to>
                                        <p:strVal val="visible"/>
                                      </p:to>
                                    </p:set>
                                    <p:anim calcmode="lin" valueType="num">
                                      <p:cBhvr>
                                        <p:cTn id="71" dur="695" fill="hold"/>
                                        <p:tgtEl>
                                          <p:spTgt spid="55"/>
                                        </p:tgtEl>
                                        <p:attrNameLst>
                                          <p:attrName>ppt_w</p:attrName>
                                        </p:attrNameLst>
                                      </p:cBhvr>
                                      <p:tavLst>
                                        <p:tav tm="0">
                                          <p:val>
                                            <p:fltVal val="0.000000"/>
                                          </p:val>
                                        </p:tav>
                                        <p:tav tm="100000">
                                          <p:val>
                                            <p:strVal val="#ppt_w"/>
                                          </p:val>
                                        </p:tav>
                                      </p:tavLst>
                                    </p:anim>
                                    <p:anim calcmode="lin" valueType="num">
                                      <p:cBhvr>
                                        <p:cTn id="72" dur="695" fill="hold"/>
                                        <p:tgtEl>
                                          <p:spTgt spid="55"/>
                                        </p:tgtEl>
                                        <p:attrNameLst>
                                          <p:attrName>ppt_h</p:attrName>
                                        </p:attrNameLst>
                                      </p:cBhvr>
                                      <p:tavLst>
                                        <p:tav tm="0">
                                          <p:val>
                                            <p:fltVal val="0.000000"/>
                                          </p:val>
                                        </p:tav>
                                        <p:tav tm="100000">
                                          <p:val>
                                            <p:strVal val="#ppt_h"/>
                                          </p:val>
                                        </p:tav>
                                      </p:tavLst>
                                    </p:anim>
                                    <p:anim calcmode="lin" valueType="num">
                                      <p:cBhvr>
                                        <p:cTn id="73" dur="695" fill="hold"/>
                                        <p:tgtEl>
                                          <p:spTgt spid="55"/>
                                        </p:tgtEl>
                                        <p:attrNameLst>
                                          <p:attrName>ppt_x</p:attrName>
                                        </p:attrNameLst>
                                      </p:cBhvr>
                                      <p:tavLst>
                                        <p:tav tm="0">
                                          <p:val>
                                            <p:fltVal val="0.500000"/>
                                          </p:val>
                                        </p:tav>
                                        <p:tav tm="100000">
                                          <p:val>
                                            <p:strVal val="#ppt_x"/>
                                          </p:val>
                                        </p:tav>
                                      </p:tavLst>
                                    </p:anim>
                                    <p:anim calcmode="lin" valueType="num">
                                      <p:cBhvr>
                                        <p:cTn id="74" dur="695" fill="hold"/>
                                        <p:tgtEl>
                                          <p:spTgt spid="55"/>
                                        </p:tgtEl>
                                        <p:attrNameLst>
                                          <p:attrName>ppt_y</p:attrName>
                                        </p:attrNameLst>
                                      </p:cBhvr>
                                      <p:tavLst>
                                        <p:tav tm="0">
                                          <p:val>
                                            <p:fltVal val="0.500000"/>
                                          </p:val>
                                        </p:tav>
                                        <p:tav tm="100000">
                                          <p:val>
                                            <p:strVal val="#ppt_y"/>
                                          </p:val>
                                        </p:tav>
                                      </p:tavLst>
                                    </p:anim>
                                  </p:childTnLst>
                                </p:cTn>
                              </p:par>
                              <p:par>
                                <p:cTn id="75" presetID="23" presetClass="entr" presetSubtype="528" fill="hold" nodeType="withEffect">
                                  <p:stCondLst>
                                    <p:cond delay="382"/>
                                  </p:stCondLst>
                                  <p:childTnLst>
                                    <p:set>
                                      <p:cBhvr>
                                        <p:cTn id="76" dur="1" fill="hold">
                                          <p:stCondLst>
                                            <p:cond delay="0"/>
                                          </p:stCondLst>
                                        </p:cTn>
                                        <p:tgtEl>
                                          <p:spTgt spid="56"/>
                                        </p:tgtEl>
                                        <p:attrNameLst>
                                          <p:attrName>style.visibility</p:attrName>
                                        </p:attrNameLst>
                                      </p:cBhvr>
                                      <p:to>
                                        <p:strVal val="visible"/>
                                      </p:to>
                                    </p:set>
                                    <p:anim calcmode="lin" valueType="num">
                                      <p:cBhvr>
                                        <p:cTn id="77" dur="500" fill="hold"/>
                                        <p:tgtEl>
                                          <p:spTgt spid="56"/>
                                        </p:tgtEl>
                                        <p:attrNameLst>
                                          <p:attrName>ppt_w</p:attrName>
                                        </p:attrNameLst>
                                      </p:cBhvr>
                                      <p:tavLst>
                                        <p:tav tm="0">
                                          <p:val>
                                            <p:fltVal val="0.000000"/>
                                          </p:val>
                                        </p:tav>
                                        <p:tav tm="100000">
                                          <p:val>
                                            <p:strVal val="#ppt_w"/>
                                          </p:val>
                                        </p:tav>
                                      </p:tavLst>
                                    </p:anim>
                                    <p:anim calcmode="lin" valueType="num">
                                      <p:cBhvr>
                                        <p:cTn id="78" dur="500" fill="hold"/>
                                        <p:tgtEl>
                                          <p:spTgt spid="56"/>
                                        </p:tgtEl>
                                        <p:attrNameLst>
                                          <p:attrName>ppt_h</p:attrName>
                                        </p:attrNameLst>
                                      </p:cBhvr>
                                      <p:tavLst>
                                        <p:tav tm="0">
                                          <p:val>
                                            <p:fltVal val="0.000000"/>
                                          </p:val>
                                        </p:tav>
                                        <p:tav tm="100000">
                                          <p:val>
                                            <p:strVal val="#ppt_h"/>
                                          </p:val>
                                        </p:tav>
                                      </p:tavLst>
                                    </p:anim>
                                    <p:anim calcmode="lin" valueType="num">
                                      <p:cBhvr>
                                        <p:cTn id="79" dur="500" fill="hold"/>
                                        <p:tgtEl>
                                          <p:spTgt spid="56"/>
                                        </p:tgtEl>
                                        <p:attrNameLst>
                                          <p:attrName>ppt_x</p:attrName>
                                        </p:attrNameLst>
                                      </p:cBhvr>
                                      <p:tavLst>
                                        <p:tav tm="0">
                                          <p:val>
                                            <p:fltVal val="0.500000"/>
                                          </p:val>
                                        </p:tav>
                                        <p:tav tm="100000">
                                          <p:val>
                                            <p:strVal val="#ppt_x"/>
                                          </p:val>
                                        </p:tav>
                                      </p:tavLst>
                                    </p:anim>
                                    <p:anim calcmode="lin" valueType="num">
                                      <p:cBhvr>
                                        <p:cTn id="80" dur="500" fill="hold"/>
                                        <p:tgtEl>
                                          <p:spTgt spid="56"/>
                                        </p:tgtEl>
                                        <p:attrNameLst>
                                          <p:attrName>ppt_y</p:attrName>
                                        </p:attrNameLst>
                                      </p:cBhvr>
                                      <p:tavLst>
                                        <p:tav tm="0">
                                          <p:val>
                                            <p:fltVal val="0.500000"/>
                                          </p:val>
                                        </p:tav>
                                        <p:tav tm="100000">
                                          <p:val>
                                            <p:strVal val="#ppt_y"/>
                                          </p:val>
                                        </p:tav>
                                      </p:tavLst>
                                    </p:anim>
                                  </p:childTnLst>
                                </p:cTn>
                              </p:par>
                              <p:par>
                                <p:cTn id="81" presetID="23" presetClass="entr" presetSubtype="528" fill="hold" nodeType="withEffect">
                                  <p:stCondLst>
                                    <p:cond delay="301"/>
                                  </p:stCondLst>
                                  <p:childTnLst>
                                    <p:set>
                                      <p:cBhvr>
                                        <p:cTn id="82" dur="1" fill="hold">
                                          <p:stCondLst>
                                            <p:cond delay="0"/>
                                          </p:stCondLst>
                                        </p:cTn>
                                        <p:tgtEl>
                                          <p:spTgt spid="57"/>
                                        </p:tgtEl>
                                        <p:attrNameLst>
                                          <p:attrName>style.visibility</p:attrName>
                                        </p:attrNameLst>
                                      </p:cBhvr>
                                      <p:to>
                                        <p:strVal val="visible"/>
                                      </p:to>
                                    </p:set>
                                    <p:anim calcmode="lin" valueType="num">
                                      <p:cBhvr>
                                        <p:cTn id="83" dur="244" fill="hold"/>
                                        <p:tgtEl>
                                          <p:spTgt spid="57"/>
                                        </p:tgtEl>
                                        <p:attrNameLst>
                                          <p:attrName>ppt_w</p:attrName>
                                        </p:attrNameLst>
                                      </p:cBhvr>
                                      <p:tavLst>
                                        <p:tav tm="0">
                                          <p:val>
                                            <p:fltVal val="0.000000"/>
                                          </p:val>
                                        </p:tav>
                                        <p:tav tm="100000">
                                          <p:val>
                                            <p:strVal val="#ppt_w"/>
                                          </p:val>
                                        </p:tav>
                                      </p:tavLst>
                                    </p:anim>
                                    <p:anim calcmode="lin" valueType="num">
                                      <p:cBhvr>
                                        <p:cTn id="84" dur="244" fill="hold"/>
                                        <p:tgtEl>
                                          <p:spTgt spid="57"/>
                                        </p:tgtEl>
                                        <p:attrNameLst>
                                          <p:attrName>ppt_h</p:attrName>
                                        </p:attrNameLst>
                                      </p:cBhvr>
                                      <p:tavLst>
                                        <p:tav tm="0">
                                          <p:val>
                                            <p:fltVal val="0.000000"/>
                                          </p:val>
                                        </p:tav>
                                        <p:tav tm="100000">
                                          <p:val>
                                            <p:strVal val="#ppt_h"/>
                                          </p:val>
                                        </p:tav>
                                      </p:tavLst>
                                    </p:anim>
                                    <p:anim calcmode="lin" valueType="num">
                                      <p:cBhvr>
                                        <p:cTn id="85" dur="244" fill="hold"/>
                                        <p:tgtEl>
                                          <p:spTgt spid="57"/>
                                        </p:tgtEl>
                                        <p:attrNameLst>
                                          <p:attrName>ppt_x</p:attrName>
                                        </p:attrNameLst>
                                      </p:cBhvr>
                                      <p:tavLst>
                                        <p:tav tm="0">
                                          <p:val>
                                            <p:fltVal val="0.500000"/>
                                          </p:val>
                                        </p:tav>
                                        <p:tav tm="100000">
                                          <p:val>
                                            <p:strVal val="#ppt_x"/>
                                          </p:val>
                                        </p:tav>
                                      </p:tavLst>
                                    </p:anim>
                                    <p:anim calcmode="lin" valueType="num">
                                      <p:cBhvr>
                                        <p:cTn id="86" dur="244" fill="hold"/>
                                        <p:tgtEl>
                                          <p:spTgt spid="57"/>
                                        </p:tgtEl>
                                        <p:attrNameLst>
                                          <p:attrName>ppt_y</p:attrName>
                                        </p:attrNameLst>
                                      </p:cBhvr>
                                      <p:tavLst>
                                        <p:tav tm="0">
                                          <p:val>
                                            <p:fltVal val="0.500000"/>
                                          </p:val>
                                        </p:tav>
                                        <p:tav tm="100000">
                                          <p:val>
                                            <p:strVal val="#ppt_y"/>
                                          </p:val>
                                        </p:tav>
                                      </p:tavLst>
                                    </p:anim>
                                  </p:childTnLst>
                                </p:cTn>
                              </p:par>
                              <p:par>
                                <p:cTn id="87" presetID="23" presetClass="entr" presetSubtype="528" fill="hold" grpId="0" nodeType="withEffect">
                                  <p:stCondLst>
                                    <p:cond delay="500"/>
                                  </p:stCondLst>
                                  <p:childTnLst>
                                    <p:set>
                                      <p:cBhvr>
                                        <p:cTn id="88" dur="1" fill="hold">
                                          <p:stCondLst>
                                            <p:cond delay="0"/>
                                          </p:stCondLst>
                                        </p:cTn>
                                        <p:tgtEl>
                                          <p:spTgt spid="58"/>
                                        </p:tgtEl>
                                        <p:attrNameLst>
                                          <p:attrName>style.visibility</p:attrName>
                                        </p:attrNameLst>
                                      </p:cBhvr>
                                      <p:to>
                                        <p:strVal val="visible"/>
                                      </p:to>
                                    </p:set>
                                    <p:anim calcmode="lin" valueType="num">
                                      <p:cBhvr>
                                        <p:cTn id="89" dur="534" fill="hold"/>
                                        <p:tgtEl>
                                          <p:spTgt spid="58"/>
                                        </p:tgtEl>
                                        <p:attrNameLst>
                                          <p:attrName>ppt_w</p:attrName>
                                        </p:attrNameLst>
                                      </p:cBhvr>
                                      <p:tavLst>
                                        <p:tav tm="0">
                                          <p:val>
                                            <p:fltVal val="0.000000"/>
                                          </p:val>
                                        </p:tav>
                                        <p:tav tm="100000">
                                          <p:val>
                                            <p:strVal val="#ppt_w"/>
                                          </p:val>
                                        </p:tav>
                                      </p:tavLst>
                                    </p:anim>
                                    <p:anim calcmode="lin" valueType="num">
                                      <p:cBhvr>
                                        <p:cTn id="90" dur="534" fill="hold"/>
                                        <p:tgtEl>
                                          <p:spTgt spid="58"/>
                                        </p:tgtEl>
                                        <p:attrNameLst>
                                          <p:attrName>ppt_h</p:attrName>
                                        </p:attrNameLst>
                                      </p:cBhvr>
                                      <p:tavLst>
                                        <p:tav tm="0">
                                          <p:val>
                                            <p:fltVal val="0.000000"/>
                                          </p:val>
                                        </p:tav>
                                        <p:tav tm="100000">
                                          <p:val>
                                            <p:strVal val="#ppt_h"/>
                                          </p:val>
                                        </p:tav>
                                      </p:tavLst>
                                    </p:anim>
                                    <p:anim calcmode="lin" valueType="num">
                                      <p:cBhvr>
                                        <p:cTn id="91" dur="534" fill="hold"/>
                                        <p:tgtEl>
                                          <p:spTgt spid="58"/>
                                        </p:tgtEl>
                                        <p:attrNameLst>
                                          <p:attrName>ppt_x</p:attrName>
                                        </p:attrNameLst>
                                      </p:cBhvr>
                                      <p:tavLst>
                                        <p:tav tm="0">
                                          <p:val>
                                            <p:fltVal val="0.500000"/>
                                          </p:val>
                                        </p:tav>
                                        <p:tav tm="100000">
                                          <p:val>
                                            <p:strVal val="#ppt_x"/>
                                          </p:val>
                                        </p:tav>
                                      </p:tavLst>
                                    </p:anim>
                                    <p:anim calcmode="lin" valueType="num">
                                      <p:cBhvr>
                                        <p:cTn id="92" dur="534" fill="hold"/>
                                        <p:tgtEl>
                                          <p:spTgt spid="58"/>
                                        </p:tgtEl>
                                        <p:attrNameLst>
                                          <p:attrName>ppt_y</p:attrName>
                                        </p:attrNameLst>
                                      </p:cBhvr>
                                      <p:tavLst>
                                        <p:tav tm="0">
                                          <p:val>
                                            <p:fltVal val="0.500000"/>
                                          </p:val>
                                        </p:tav>
                                        <p:tav tm="100000">
                                          <p:val>
                                            <p:strVal val="#ppt_y"/>
                                          </p:val>
                                        </p:tav>
                                      </p:tavLst>
                                    </p:anim>
                                  </p:childTnLst>
                                </p:cTn>
                              </p:par>
                              <p:par>
                                <p:cTn id="93" presetID="23" presetClass="entr" presetSubtype="528" fill="hold" nodeType="withEffect">
                                  <p:stCondLst>
                                    <p:cond delay="500"/>
                                  </p:stCondLst>
                                  <p:childTnLst>
                                    <p:set>
                                      <p:cBhvr>
                                        <p:cTn id="94" dur="1" fill="hold">
                                          <p:stCondLst>
                                            <p:cond delay="0"/>
                                          </p:stCondLst>
                                        </p:cTn>
                                        <p:tgtEl>
                                          <p:spTgt spid="59"/>
                                        </p:tgtEl>
                                        <p:attrNameLst>
                                          <p:attrName>style.visibility</p:attrName>
                                        </p:attrNameLst>
                                      </p:cBhvr>
                                      <p:to>
                                        <p:strVal val="visible"/>
                                      </p:to>
                                    </p:set>
                                    <p:anim calcmode="lin" valueType="num">
                                      <p:cBhvr>
                                        <p:cTn id="95" dur="106" fill="hold"/>
                                        <p:tgtEl>
                                          <p:spTgt spid="59"/>
                                        </p:tgtEl>
                                        <p:attrNameLst>
                                          <p:attrName>ppt_w</p:attrName>
                                        </p:attrNameLst>
                                      </p:cBhvr>
                                      <p:tavLst>
                                        <p:tav tm="0">
                                          <p:val>
                                            <p:fltVal val="0.000000"/>
                                          </p:val>
                                        </p:tav>
                                        <p:tav tm="100000">
                                          <p:val>
                                            <p:strVal val="#ppt_w"/>
                                          </p:val>
                                        </p:tav>
                                      </p:tavLst>
                                    </p:anim>
                                    <p:anim calcmode="lin" valueType="num">
                                      <p:cBhvr>
                                        <p:cTn id="96" dur="106" fill="hold"/>
                                        <p:tgtEl>
                                          <p:spTgt spid="59"/>
                                        </p:tgtEl>
                                        <p:attrNameLst>
                                          <p:attrName>ppt_h</p:attrName>
                                        </p:attrNameLst>
                                      </p:cBhvr>
                                      <p:tavLst>
                                        <p:tav tm="0">
                                          <p:val>
                                            <p:fltVal val="0.000000"/>
                                          </p:val>
                                        </p:tav>
                                        <p:tav tm="100000">
                                          <p:val>
                                            <p:strVal val="#ppt_h"/>
                                          </p:val>
                                        </p:tav>
                                      </p:tavLst>
                                    </p:anim>
                                    <p:anim calcmode="lin" valueType="num">
                                      <p:cBhvr>
                                        <p:cTn id="97" dur="106" fill="hold"/>
                                        <p:tgtEl>
                                          <p:spTgt spid="59"/>
                                        </p:tgtEl>
                                        <p:attrNameLst>
                                          <p:attrName>ppt_x</p:attrName>
                                        </p:attrNameLst>
                                      </p:cBhvr>
                                      <p:tavLst>
                                        <p:tav tm="0">
                                          <p:val>
                                            <p:fltVal val="0.500000"/>
                                          </p:val>
                                        </p:tav>
                                        <p:tav tm="100000">
                                          <p:val>
                                            <p:strVal val="#ppt_x"/>
                                          </p:val>
                                        </p:tav>
                                      </p:tavLst>
                                    </p:anim>
                                    <p:anim calcmode="lin" valueType="num">
                                      <p:cBhvr>
                                        <p:cTn id="98" dur="106" fill="hold"/>
                                        <p:tgtEl>
                                          <p:spTgt spid="59"/>
                                        </p:tgtEl>
                                        <p:attrNameLst>
                                          <p:attrName>ppt_y</p:attrName>
                                        </p:attrNameLst>
                                      </p:cBhvr>
                                      <p:tavLst>
                                        <p:tav tm="0">
                                          <p:val>
                                            <p:fltVal val="0.500000"/>
                                          </p:val>
                                        </p:tav>
                                        <p:tav tm="100000">
                                          <p:val>
                                            <p:strVal val="#ppt_y"/>
                                          </p:val>
                                        </p:tav>
                                      </p:tavLst>
                                    </p:anim>
                                  </p:childTnLst>
                                </p:cTn>
                              </p:par>
                              <p:par>
                                <p:cTn id="99" presetID="23" presetClass="entr" presetSubtype="528" fill="hold" grpId="0" nodeType="withEffect">
                                  <p:stCondLst>
                                    <p:cond delay="401"/>
                                  </p:stCondLst>
                                  <p:childTnLst>
                                    <p:set>
                                      <p:cBhvr>
                                        <p:cTn id="100" dur="1" fill="hold">
                                          <p:stCondLst>
                                            <p:cond delay="0"/>
                                          </p:stCondLst>
                                        </p:cTn>
                                        <p:tgtEl>
                                          <p:spTgt spid="60"/>
                                        </p:tgtEl>
                                        <p:attrNameLst>
                                          <p:attrName>style.visibility</p:attrName>
                                        </p:attrNameLst>
                                      </p:cBhvr>
                                      <p:to>
                                        <p:strVal val="visible"/>
                                      </p:to>
                                    </p:set>
                                    <p:anim calcmode="lin" valueType="num">
                                      <p:cBhvr>
                                        <p:cTn id="101" dur="500" fill="hold"/>
                                        <p:tgtEl>
                                          <p:spTgt spid="60"/>
                                        </p:tgtEl>
                                        <p:attrNameLst>
                                          <p:attrName>ppt_w</p:attrName>
                                        </p:attrNameLst>
                                      </p:cBhvr>
                                      <p:tavLst>
                                        <p:tav tm="0">
                                          <p:val>
                                            <p:fltVal val="0.000000"/>
                                          </p:val>
                                        </p:tav>
                                        <p:tav tm="100000">
                                          <p:val>
                                            <p:strVal val="#ppt_w"/>
                                          </p:val>
                                        </p:tav>
                                      </p:tavLst>
                                    </p:anim>
                                    <p:anim calcmode="lin" valueType="num">
                                      <p:cBhvr>
                                        <p:cTn id="102" dur="500" fill="hold"/>
                                        <p:tgtEl>
                                          <p:spTgt spid="60"/>
                                        </p:tgtEl>
                                        <p:attrNameLst>
                                          <p:attrName>ppt_h</p:attrName>
                                        </p:attrNameLst>
                                      </p:cBhvr>
                                      <p:tavLst>
                                        <p:tav tm="0">
                                          <p:val>
                                            <p:fltVal val="0.000000"/>
                                          </p:val>
                                        </p:tav>
                                        <p:tav tm="100000">
                                          <p:val>
                                            <p:strVal val="#ppt_h"/>
                                          </p:val>
                                        </p:tav>
                                      </p:tavLst>
                                    </p:anim>
                                    <p:anim calcmode="lin" valueType="num">
                                      <p:cBhvr>
                                        <p:cTn id="103" dur="500" fill="hold"/>
                                        <p:tgtEl>
                                          <p:spTgt spid="60"/>
                                        </p:tgtEl>
                                        <p:attrNameLst>
                                          <p:attrName>ppt_x</p:attrName>
                                        </p:attrNameLst>
                                      </p:cBhvr>
                                      <p:tavLst>
                                        <p:tav tm="0">
                                          <p:val>
                                            <p:fltVal val="0.500000"/>
                                          </p:val>
                                        </p:tav>
                                        <p:tav tm="100000">
                                          <p:val>
                                            <p:strVal val="#ppt_x"/>
                                          </p:val>
                                        </p:tav>
                                      </p:tavLst>
                                    </p:anim>
                                    <p:anim calcmode="lin" valueType="num">
                                      <p:cBhvr>
                                        <p:cTn id="104" dur="500" fill="hold"/>
                                        <p:tgtEl>
                                          <p:spTgt spid="60"/>
                                        </p:tgtEl>
                                        <p:attrNameLst>
                                          <p:attrName>ppt_y</p:attrName>
                                        </p:attrNameLst>
                                      </p:cBhvr>
                                      <p:tavLst>
                                        <p:tav tm="0">
                                          <p:val>
                                            <p:fltVal val="0.500000"/>
                                          </p:val>
                                        </p:tav>
                                        <p:tav tm="100000">
                                          <p:val>
                                            <p:strVal val="#ppt_y"/>
                                          </p:val>
                                        </p:tav>
                                      </p:tavLst>
                                    </p:anim>
                                  </p:childTnLst>
                                </p:cTn>
                              </p:par>
                            </p:childTnLst>
                          </p:cTn>
                        </p:par>
                        <p:par>
                          <p:cTn id="105" fill="hold">
                            <p:stCondLst>
                              <p:cond delay="2000"/>
                            </p:stCondLst>
                            <p:childTnLst>
                              <p:par>
                                <p:cTn id="106" presetID="26" presetClass="emph" presetSubtype="0" repeatCount="3000" fill="hold" nodeType="afterEffect">
                                  <p:stCondLst>
                                    <p:cond delay="0"/>
                                  </p:stCondLst>
                                  <p:childTnLst>
                                    <p:animEffect transition="out" filter="fade">
                                      <p:cBhvr>
                                        <p:cTn id="107" dur="500" tmFilter="0, 0; .2, .5; .8, .5; 1, 0"/>
                                        <p:tgtEl>
                                          <p:spTgt spid="49"/>
                                        </p:tgtEl>
                                      </p:cBhvr>
                                    </p:animEffect>
                                    <p:animScale>
                                      <p:cBhvr>
                                        <p:cTn id="108" dur="250" autoRev="1" fill="hold"/>
                                        <p:tgtEl>
                                          <p:spTgt spid="49"/>
                                        </p:tgtEl>
                                      </p:cBhvr>
                                      <p:by x="105000" y="105000"/>
                                    </p:animScale>
                                  </p:childTnLst>
                                </p:cTn>
                              </p:par>
                              <p:par>
                                <p:cTn id="109" presetID="26" presetClass="emph" presetSubtype="0" repeatCount="3000" fill="hold" nodeType="withEffect">
                                  <p:stCondLst>
                                    <p:cond delay="300"/>
                                  </p:stCondLst>
                                  <p:childTnLst>
                                    <p:animEffect transition="out" filter="fade">
                                      <p:cBhvr>
                                        <p:cTn id="110" dur="350" tmFilter="0, 0; .2, .5; .8, .5; 1, 0"/>
                                        <p:tgtEl>
                                          <p:spTgt spid="50"/>
                                        </p:tgtEl>
                                      </p:cBhvr>
                                    </p:animEffect>
                                    <p:animScale>
                                      <p:cBhvr>
                                        <p:cTn id="111" dur="175" autoRev="1" fill="hold"/>
                                        <p:tgtEl>
                                          <p:spTgt spid="50"/>
                                        </p:tgtEl>
                                      </p:cBhvr>
                                      <p:by x="105000" y="105000"/>
                                    </p:animScale>
                                  </p:childTnLst>
                                </p:cTn>
                              </p:par>
                              <p:par>
                                <p:cTn id="112" presetID="26" presetClass="emph" presetSubtype="0" repeatCount="4000" fill="hold" grpId="1" nodeType="withEffect">
                                  <p:stCondLst>
                                    <p:cond delay="500"/>
                                  </p:stCondLst>
                                  <p:childTnLst>
                                    <p:animEffect transition="out" filter="fade">
                                      <p:cBhvr>
                                        <p:cTn id="113" dur="250" tmFilter="0, 0; .2, .5; .8, .5; 1, 0"/>
                                        <p:tgtEl>
                                          <p:spTgt spid="55"/>
                                        </p:tgtEl>
                                      </p:cBhvr>
                                    </p:animEffect>
                                    <p:animScale>
                                      <p:cBhvr>
                                        <p:cTn id="114" dur="125" autoRev="1" fill="hold"/>
                                        <p:tgtEl>
                                          <p:spTgt spid="55"/>
                                        </p:tgtEl>
                                      </p:cBhvr>
                                      <p:by x="105000" y="105000"/>
                                    </p:animScale>
                                  </p:childTnLst>
                                </p:cTn>
                              </p:par>
                              <p:par>
                                <p:cTn id="115" presetID="26" presetClass="emph" presetSubtype="0" repeatCount="3000" fill="hold" nodeType="withEffect">
                                  <p:stCondLst>
                                    <p:cond delay="150"/>
                                  </p:stCondLst>
                                  <p:childTnLst>
                                    <p:animEffect transition="out" filter="fade">
                                      <p:cBhvr>
                                        <p:cTn id="116" dur="400" tmFilter="0, 0; .2, .5; .8, .5; 1, 0"/>
                                        <p:tgtEl>
                                          <p:spTgt spid="27"/>
                                        </p:tgtEl>
                                      </p:cBhvr>
                                    </p:animEffect>
                                    <p:animScale>
                                      <p:cBhvr>
                                        <p:cTn id="117" dur="200" autoRev="1" fill="hold"/>
                                        <p:tgtEl>
                                          <p:spTgt spid="2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5" grpId="0" animBg="1"/>
      <p:bldP spid="55" grpId="1" animBg="1"/>
      <p:bldP spid="58" grpId="0" animBg="1"/>
      <p:bldP spid="6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grpSp>
        <p:nvGrpSpPr>
          <p:cNvPr id="50" name="Group 85"/>
          <p:cNvGrpSpPr>
            <a:grpSpLocks noChangeAspect="1"/>
          </p:cNvGrpSpPr>
          <p:nvPr/>
        </p:nvGrpSpPr>
        <p:grpSpPr bwMode="auto">
          <a:xfrm>
            <a:off x="4653396" y="3243529"/>
            <a:ext cx="2594468" cy="2630072"/>
            <a:chOff x="1312" y="1010"/>
            <a:chExt cx="1297" cy="1315"/>
          </a:xfrm>
          <a:solidFill>
            <a:schemeClr val="accent2">
              <a:lumMod val="75000"/>
            </a:schemeClr>
          </a:solidFill>
        </p:grpSpPr>
        <p:sp>
          <p:nvSpPr>
            <p:cNvPr id="51" name="Rectangle 87"/>
            <p:cNvSpPr>
              <a:spLocks noChangeArrowheads="1"/>
            </p:cNvSpPr>
            <p:nvPr/>
          </p:nvSpPr>
          <p:spPr bwMode="auto">
            <a:xfrm>
              <a:off x="1312" y="2138"/>
              <a:ext cx="432" cy="187"/>
            </a:xfrm>
            <a:prstGeom prst="rect">
              <a:avLst/>
            </a:prstGeom>
            <a:grpFill/>
            <a:ln w="9525">
              <a:solidFill>
                <a:schemeClr val="bg1"/>
              </a:solidFill>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85000"/>
                    <a:lumOff val="15000"/>
                  </a:schemeClr>
                </a:solidFill>
                <a:effectLst/>
                <a:uLnTx/>
                <a:uFillTx/>
                <a:latin typeface="+mn-ea"/>
                <a:ea typeface="+mn-ea"/>
                <a:cs typeface="+mn-cs"/>
              </a:endParaRPr>
            </a:p>
          </p:txBody>
        </p:sp>
        <p:sp>
          <p:nvSpPr>
            <p:cNvPr id="52" name="Rectangle 88"/>
            <p:cNvSpPr>
              <a:spLocks noChangeArrowheads="1"/>
            </p:cNvSpPr>
            <p:nvPr/>
          </p:nvSpPr>
          <p:spPr bwMode="auto">
            <a:xfrm>
              <a:off x="1741" y="1992"/>
              <a:ext cx="430" cy="333"/>
            </a:xfrm>
            <a:prstGeom prst="rect">
              <a:avLst/>
            </a:prstGeom>
            <a:grpFill/>
            <a:ln w="9525">
              <a:solidFill>
                <a:schemeClr val="bg1"/>
              </a:solidFill>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85000"/>
                    <a:lumOff val="15000"/>
                  </a:schemeClr>
                </a:solidFill>
                <a:effectLst/>
                <a:uLnTx/>
                <a:uFillTx/>
                <a:latin typeface="+mn-ea"/>
                <a:ea typeface="+mn-ea"/>
                <a:cs typeface="+mn-cs"/>
              </a:endParaRPr>
            </a:p>
          </p:txBody>
        </p:sp>
        <p:sp>
          <p:nvSpPr>
            <p:cNvPr id="53" name="Rectangle 89"/>
            <p:cNvSpPr>
              <a:spLocks noChangeArrowheads="1"/>
            </p:cNvSpPr>
            <p:nvPr/>
          </p:nvSpPr>
          <p:spPr bwMode="auto">
            <a:xfrm>
              <a:off x="2171" y="2086"/>
              <a:ext cx="429" cy="239"/>
            </a:xfrm>
            <a:prstGeom prst="rect">
              <a:avLst/>
            </a:prstGeom>
            <a:grpFill/>
            <a:ln w="9525">
              <a:solidFill>
                <a:schemeClr val="bg1"/>
              </a:solidFill>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85000"/>
                    <a:lumOff val="15000"/>
                  </a:schemeClr>
                </a:solidFill>
                <a:effectLst/>
                <a:uLnTx/>
                <a:uFillTx/>
                <a:latin typeface="+mn-ea"/>
                <a:ea typeface="+mn-ea"/>
                <a:cs typeface="+mn-cs"/>
              </a:endParaRPr>
            </a:p>
          </p:txBody>
        </p:sp>
        <p:sp>
          <p:nvSpPr>
            <p:cNvPr id="54" name="Freeform 92"/>
            <p:cNvSpPr/>
            <p:nvPr/>
          </p:nvSpPr>
          <p:spPr bwMode="auto">
            <a:xfrm>
              <a:off x="1449" y="1662"/>
              <a:ext cx="157" cy="155"/>
            </a:xfrm>
            <a:custGeom>
              <a:avLst/>
              <a:gdLst/>
              <a:ahLst/>
              <a:cxnLst>
                <a:cxn ang="0">
                  <a:pos x="55" y="121"/>
                </a:cxn>
                <a:cxn ang="0">
                  <a:pos x="111" y="61"/>
                </a:cxn>
                <a:cxn ang="0">
                  <a:pos x="55" y="0"/>
                </a:cxn>
                <a:cxn ang="0">
                  <a:pos x="0" y="61"/>
                </a:cxn>
                <a:cxn ang="0">
                  <a:pos x="55" y="121"/>
                </a:cxn>
              </a:cxnLst>
              <a:rect l="0" t="0" r="r" b="b"/>
              <a:pathLst>
                <a:path w="111" h="121">
                  <a:moveTo>
                    <a:pt x="55" y="121"/>
                  </a:moveTo>
                  <a:cubicBezTo>
                    <a:pt x="87" y="121"/>
                    <a:pt x="111" y="95"/>
                    <a:pt x="111" y="61"/>
                  </a:cubicBezTo>
                  <a:cubicBezTo>
                    <a:pt x="111" y="29"/>
                    <a:pt x="87" y="0"/>
                    <a:pt x="55" y="0"/>
                  </a:cubicBezTo>
                  <a:cubicBezTo>
                    <a:pt x="25" y="0"/>
                    <a:pt x="0" y="29"/>
                    <a:pt x="0" y="61"/>
                  </a:cubicBezTo>
                  <a:cubicBezTo>
                    <a:pt x="0" y="95"/>
                    <a:pt x="25" y="121"/>
                    <a:pt x="55" y="121"/>
                  </a:cubicBezTo>
                  <a:close/>
                </a:path>
              </a:pathLst>
            </a:custGeom>
            <a:grpFill/>
            <a:ln w="9525">
              <a:solidFill>
                <a:schemeClr val="bg1"/>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85000"/>
                    <a:lumOff val="15000"/>
                  </a:schemeClr>
                </a:solidFill>
                <a:effectLst/>
                <a:uLnTx/>
                <a:uFillTx/>
                <a:latin typeface="+mn-ea"/>
                <a:ea typeface="+mn-ea"/>
                <a:cs typeface="+mn-cs"/>
              </a:endParaRPr>
            </a:p>
          </p:txBody>
        </p:sp>
        <p:sp>
          <p:nvSpPr>
            <p:cNvPr id="55" name="Freeform 93"/>
            <p:cNvSpPr/>
            <p:nvPr/>
          </p:nvSpPr>
          <p:spPr bwMode="auto">
            <a:xfrm>
              <a:off x="1582" y="2056"/>
              <a:ext cx="80" cy="208"/>
            </a:xfrm>
            <a:custGeom>
              <a:avLst/>
              <a:gdLst/>
              <a:ahLst/>
              <a:cxnLst>
                <a:cxn ang="0">
                  <a:pos x="31" y="18"/>
                </a:cxn>
                <a:cxn ang="0">
                  <a:pos x="15" y="0"/>
                </a:cxn>
                <a:cxn ang="0">
                  <a:pos x="0" y="26"/>
                </a:cxn>
                <a:cxn ang="0">
                  <a:pos x="0" y="135"/>
                </a:cxn>
                <a:cxn ang="0">
                  <a:pos x="26" y="162"/>
                </a:cxn>
                <a:cxn ang="0">
                  <a:pos x="33" y="162"/>
                </a:cxn>
                <a:cxn ang="0">
                  <a:pos x="57" y="135"/>
                </a:cxn>
                <a:cxn ang="0">
                  <a:pos x="57" y="26"/>
                </a:cxn>
                <a:cxn ang="0">
                  <a:pos x="57" y="18"/>
                </a:cxn>
                <a:cxn ang="0">
                  <a:pos x="31" y="18"/>
                </a:cxn>
              </a:cxnLst>
              <a:rect l="0" t="0" r="r" b="b"/>
              <a:pathLst>
                <a:path w="57" h="162">
                  <a:moveTo>
                    <a:pt x="31" y="18"/>
                  </a:moveTo>
                  <a:cubicBezTo>
                    <a:pt x="24" y="15"/>
                    <a:pt x="19" y="8"/>
                    <a:pt x="15" y="0"/>
                  </a:cubicBezTo>
                  <a:cubicBezTo>
                    <a:pt x="5" y="4"/>
                    <a:pt x="0" y="15"/>
                    <a:pt x="0" y="26"/>
                  </a:cubicBezTo>
                  <a:cubicBezTo>
                    <a:pt x="0" y="135"/>
                    <a:pt x="0" y="135"/>
                    <a:pt x="0" y="135"/>
                  </a:cubicBezTo>
                  <a:cubicBezTo>
                    <a:pt x="0" y="149"/>
                    <a:pt x="11" y="162"/>
                    <a:pt x="26" y="162"/>
                  </a:cubicBezTo>
                  <a:cubicBezTo>
                    <a:pt x="33" y="162"/>
                    <a:pt x="33" y="162"/>
                    <a:pt x="33" y="162"/>
                  </a:cubicBezTo>
                  <a:cubicBezTo>
                    <a:pt x="47" y="162"/>
                    <a:pt x="57" y="149"/>
                    <a:pt x="57" y="135"/>
                  </a:cubicBezTo>
                  <a:cubicBezTo>
                    <a:pt x="57" y="26"/>
                    <a:pt x="57" y="26"/>
                    <a:pt x="57" y="26"/>
                  </a:cubicBezTo>
                  <a:cubicBezTo>
                    <a:pt x="57" y="25"/>
                    <a:pt x="57" y="23"/>
                    <a:pt x="57" y="18"/>
                  </a:cubicBezTo>
                  <a:cubicBezTo>
                    <a:pt x="49" y="23"/>
                    <a:pt x="40" y="23"/>
                    <a:pt x="31" y="18"/>
                  </a:cubicBezTo>
                  <a:close/>
                </a:path>
              </a:pathLst>
            </a:custGeom>
            <a:grpFill/>
            <a:ln w="9525">
              <a:solidFill>
                <a:schemeClr val="bg1"/>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85000"/>
                    <a:lumOff val="15000"/>
                  </a:schemeClr>
                </a:solidFill>
                <a:effectLst/>
                <a:uLnTx/>
                <a:uFillTx/>
                <a:latin typeface="+mn-ea"/>
                <a:ea typeface="+mn-ea"/>
                <a:cs typeface="+mn-cs"/>
              </a:endParaRPr>
            </a:p>
          </p:txBody>
        </p:sp>
        <p:sp>
          <p:nvSpPr>
            <p:cNvPr id="56" name="Freeform 94"/>
            <p:cNvSpPr/>
            <p:nvPr/>
          </p:nvSpPr>
          <p:spPr bwMode="auto">
            <a:xfrm>
              <a:off x="1385" y="2061"/>
              <a:ext cx="84" cy="203"/>
            </a:xfrm>
            <a:custGeom>
              <a:avLst/>
              <a:gdLst/>
              <a:ahLst/>
              <a:cxnLst>
                <a:cxn ang="0">
                  <a:pos x="48" y="0"/>
                </a:cxn>
                <a:cxn ang="0">
                  <a:pos x="33" y="16"/>
                </a:cxn>
                <a:cxn ang="0">
                  <a:pos x="2" y="14"/>
                </a:cxn>
                <a:cxn ang="0">
                  <a:pos x="0" y="22"/>
                </a:cxn>
                <a:cxn ang="0">
                  <a:pos x="0" y="131"/>
                </a:cxn>
                <a:cxn ang="0">
                  <a:pos x="26" y="158"/>
                </a:cxn>
                <a:cxn ang="0">
                  <a:pos x="33" y="158"/>
                </a:cxn>
                <a:cxn ang="0">
                  <a:pos x="59" y="131"/>
                </a:cxn>
                <a:cxn ang="0">
                  <a:pos x="59" y="22"/>
                </a:cxn>
                <a:cxn ang="0">
                  <a:pos x="48" y="0"/>
                </a:cxn>
              </a:cxnLst>
              <a:rect l="0" t="0" r="r" b="b"/>
              <a:pathLst>
                <a:path w="59" h="158">
                  <a:moveTo>
                    <a:pt x="48" y="0"/>
                  </a:moveTo>
                  <a:cubicBezTo>
                    <a:pt x="45" y="6"/>
                    <a:pt x="41" y="12"/>
                    <a:pt x="33" y="16"/>
                  </a:cubicBezTo>
                  <a:cubicBezTo>
                    <a:pt x="22" y="21"/>
                    <a:pt x="10" y="21"/>
                    <a:pt x="2" y="14"/>
                  </a:cubicBezTo>
                  <a:cubicBezTo>
                    <a:pt x="0" y="16"/>
                    <a:pt x="0" y="19"/>
                    <a:pt x="0" y="22"/>
                  </a:cubicBezTo>
                  <a:cubicBezTo>
                    <a:pt x="0" y="131"/>
                    <a:pt x="0" y="131"/>
                    <a:pt x="0" y="131"/>
                  </a:cubicBezTo>
                  <a:cubicBezTo>
                    <a:pt x="0" y="145"/>
                    <a:pt x="10" y="158"/>
                    <a:pt x="26" y="158"/>
                  </a:cubicBezTo>
                  <a:cubicBezTo>
                    <a:pt x="33" y="158"/>
                    <a:pt x="33" y="158"/>
                    <a:pt x="33" y="158"/>
                  </a:cubicBezTo>
                  <a:cubicBezTo>
                    <a:pt x="48" y="158"/>
                    <a:pt x="59" y="145"/>
                    <a:pt x="59" y="131"/>
                  </a:cubicBezTo>
                  <a:cubicBezTo>
                    <a:pt x="59" y="22"/>
                    <a:pt x="59" y="22"/>
                    <a:pt x="59" y="22"/>
                  </a:cubicBezTo>
                  <a:cubicBezTo>
                    <a:pt x="59" y="14"/>
                    <a:pt x="56" y="6"/>
                    <a:pt x="48" y="0"/>
                  </a:cubicBezTo>
                  <a:close/>
                </a:path>
              </a:pathLst>
            </a:custGeom>
            <a:grpFill/>
            <a:ln w="9525">
              <a:solidFill>
                <a:schemeClr val="bg1"/>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85000"/>
                    <a:lumOff val="15000"/>
                  </a:schemeClr>
                </a:solidFill>
                <a:effectLst/>
                <a:uLnTx/>
                <a:uFillTx/>
                <a:latin typeface="+mn-ea"/>
                <a:ea typeface="+mn-ea"/>
                <a:cs typeface="+mn-cs"/>
              </a:endParaRPr>
            </a:p>
          </p:txBody>
        </p:sp>
        <p:sp>
          <p:nvSpPr>
            <p:cNvPr id="57" name="Freeform 95"/>
            <p:cNvSpPr/>
            <p:nvPr/>
          </p:nvSpPr>
          <p:spPr bwMode="auto">
            <a:xfrm>
              <a:off x="1322" y="1740"/>
              <a:ext cx="412" cy="389"/>
            </a:xfrm>
            <a:custGeom>
              <a:avLst/>
              <a:gdLst/>
              <a:ahLst/>
              <a:cxnLst>
                <a:cxn ang="0">
                  <a:pos x="289" y="130"/>
                </a:cxn>
                <a:cxn ang="0">
                  <a:pos x="264" y="69"/>
                </a:cxn>
                <a:cxn ang="0">
                  <a:pos x="241" y="16"/>
                </a:cxn>
                <a:cxn ang="0">
                  <a:pos x="217" y="0"/>
                </a:cxn>
                <a:cxn ang="0">
                  <a:pos x="211" y="0"/>
                </a:cxn>
                <a:cxn ang="0">
                  <a:pos x="145" y="73"/>
                </a:cxn>
                <a:cxn ang="0">
                  <a:pos x="78" y="0"/>
                </a:cxn>
                <a:cxn ang="0">
                  <a:pos x="73" y="0"/>
                </a:cxn>
                <a:cxn ang="0">
                  <a:pos x="49" y="16"/>
                </a:cxn>
                <a:cxn ang="0">
                  <a:pos x="28" y="69"/>
                </a:cxn>
                <a:cxn ang="0">
                  <a:pos x="2" y="130"/>
                </a:cxn>
                <a:cxn ang="0">
                  <a:pos x="0" y="140"/>
                </a:cxn>
                <a:cxn ang="0">
                  <a:pos x="2" y="151"/>
                </a:cxn>
                <a:cxn ang="0">
                  <a:pos x="42" y="239"/>
                </a:cxn>
                <a:cxn ang="0">
                  <a:pos x="73" y="251"/>
                </a:cxn>
                <a:cxn ang="0">
                  <a:pos x="82" y="216"/>
                </a:cxn>
                <a:cxn ang="0">
                  <a:pos x="49" y="140"/>
                </a:cxn>
                <a:cxn ang="0">
                  <a:pos x="55" y="124"/>
                </a:cxn>
                <a:cxn ang="0">
                  <a:pos x="73" y="83"/>
                </a:cxn>
                <a:cxn ang="0">
                  <a:pos x="73" y="162"/>
                </a:cxn>
                <a:cxn ang="0">
                  <a:pos x="95" y="214"/>
                </a:cxn>
                <a:cxn ang="0">
                  <a:pos x="99" y="237"/>
                </a:cxn>
                <a:cxn ang="0">
                  <a:pos x="117" y="272"/>
                </a:cxn>
                <a:cxn ang="0">
                  <a:pos x="117" y="304"/>
                </a:cxn>
                <a:cxn ang="0">
                  <a:pos x="169" y="304"/>
                </a:cxn>
                <a:cxn ang="0">
                  <a:pos x="169" y="272"/>
                </a:cxn>
                <a:cxn ang="0">
                  <a:pos x="195" y="235"/>
                </a:cxn>
                <a:cxn ang="0">
                  <a:pos x="199" y="212"/>
                </a:cxn>
                <a:cxn ang="0">
                  <a:pos x="217" y="168"/>
                </a:cxn>
                <a:cxn ang="0">
                  <a:pos x="217" y="81"/>
                </a:cxn>
                <a:cxn ang="0">
                  <a:pos x="236" y="126"/>
                </a:cxn>
                <a:cxn ang="0">
                  <a:pos x="241" y="140"/>
                </a:cxn>
                <a:cxn ang="0">
                  <a:pos x="208" y="216"/>
                </a:cxn>
                <a:cxn ang="0">
                  <a:pos x="220" y="251"/>
                </a:cxn>
                <a:cxn ang="0">
                  <a:pos x="251" y="239"/>
                </a:cxn>
                <a:cxn ang="0">
                  <a:pos x="289" y="151"/>
                </a:cxn>
                <a:cxn ang="0">
                  <a:pos x="289" y="140"/>
                </a:cxn>
                <a:cxn ang="0">
                  <a:pos x="289" y="130"/>
                </a:cxn>
              </a:cxnLst>
              <a:rect l="0" t="0" r="r" b="b"/>
              <a:pathLst>
                <a:path w="292" h="304">
                  <a:moveTo>
                    <a:pt x="289" y="130"/>
                  </a:moveTo>
                  <a:cubicBezTo>
                    <a:pt x="264" y="69"/>
                    <a:pt x="264" y="69"/>
                    <a:pt x="264" y="69"/>
                  </a:cubicBezTo>
                  <a:cubicBezTo>
                    <a:pt x="241" y="16"/>
                    <a:pt x="241" y="16"/>
                    <a:pt x="241" y="16"/>
                  </a:cubicBezTo>
                  <a:cubicBezTo>
                    <a:pt x="238" y="7"/>
                    <a:pt x="229" y="0"/>
                    <a:pt x="217" y="0"/>
                  </a:cubicBezTo>
                  <a:cubicBezTo>
                    <a:pt x="211" y="0"/>
                    <a:pt x="211" y="0"/>
                    <a:pt x="211" y="0"/>
                  </a:cubicBezTo>
                  <a:cubicBezTo>
                    <a:pt x="211" y="40"/>
                    <a:pt x="183" y="73"/>
                    <a:pt x="145" y="73"/>
                  </a:cubicBezTo>
                  <a:cubicBezTo>
                    <a:pt x="108" y="73"/>
                    <a:pt x="78" y="40"/>
                    <a:pt x="78" y="0"/>
                  </a:cubicBezTo>
                  <a:cubicBezTo>
                    <a:pt x="73" y="0"/>
                    <a:pt x="73" y="0"/>
                    <a:pt x="73" y="0"/>
                  </a:cubicBezTo>
                  <a:cubicBezTo>
                    <a:pt x="64" y="0"/>
                    <a:pt x="55" y="7"/>
                    <a:pt x="49" y="16"/>
                  </a:cubicBezTo>
                  <a:cubicBezTo>
                    <a:pt x="28" y="69"/>
                    <a:pt x="28" y="69"/>
                    <a:pt x="28" y="69"/>
                  </a:cubicBezTo>
                  <a:cubicBezTo>
                    <a:pt x="2" y="130"/>
                    <a:pt x="2" y="130"/>
                    <a:pt x="2" y="130"/>
                  </a:cubicBezTo>
                  <a:cubicBezTo>
                    <a:pt x="0" y="134"/>
                    <a:pt x="0" y="138"/>
                    <a:pt x="0" y="140"/>
                  </a:cubicBezTo>
                  <a:cubicBezTo>
                    <a:pt x="0" y="144"/>
                    <a:pt x="0" y="147"/>
                    <a:pt x="2" y="151"/>
                  </a:cubicBezTo>
                  <a:cubicBezTo>
                    <a:pt x="42" y="239"/>
                    <a:pt x="42" y="239"/>
                    <a:pt x="42" y="239"/>
                  </a:cubicBezTo>
                  <a:cubicBezTo>
                    <a:pt x="47" y="251"/>
                    <a:pt x="59" y="257"/>
                    <a:pt x="73" y="251"/>
                  </a:cubicBezTo>
                  <a:cubicBezTo>
                    <a:pt x="83" y="245"/>
                    <a:pt x="90" y="231"/>
                    <a:pt x="82" y="216"/>
                  </a:cubicBezTo>
                  <a:cubicBezTo>
                    <a:pt x="49" y="140"/>
                    <a:pt x="49" y="140"/>
                    <a:pt x="49" y="140"/>
                  </a:cubicBezTo>
                  <a:cubicBezTo>
                    <a:pt x="55" y="124"/>
                    <a:pt x="55" y="124"/>
                    <a:pt x="55" y="124"/>
                  </a:cubicBezTo>
                  <a:cubicBezTo>
                    <a:pt x="73" y="83"/>
                    <a:pt x="73" y="83"/>
                    <a:pt x="73" y="83"/>
                  </a:cubicBezTo>
                  <a:cubicBezTo>
                    <a:pt x="73" y="162"/>
                    <a:pt x="73" y="162"/>
                    <a:pt x="73" y="162"/>
                  </a:cubicBezTo>
                  <a:cubicBezTo>
                    <a:pt x="95" y="214"/>
                    <a:pt x="95" y="214"/>
                    <a:pt x="95" y="214"/>
                  </a:cubicBezTo>
                  <a:cubicBezTo>
                    <a:pt x="99" y="223"/>
                    <a:pt x="99" y="229"/>
                    <a:pt x="99" y="237"/>
                  </a:cubicBezTo>
                  <a:cubicBezTo>
                    <a:pt x="109" y="242"/>
                    <a:pt x="117" y="257"/>
                    <a:pt x="117" y="272"/>
                  </a:cubicBezTo>
                  <a:cubicBezTo>
                    <a:pt x="117" y="304"/>
                    <a:pt x="117" y="304"/>
                    <a:pt x="117" y="304"/>
                  </a:cubicBezTo>
                  <a:cubicBezTo>
                    <a:pt x="169" y="304"/>
                    <a:pt x="169" y="304"/>
                    <a:pt x="169" y="304"/>
                  </a:cubicBezTo>
                  <a:cubicBezTo>
                    <a:pt x="169" y="272"/>
                    <a:pt x="169" y="272"/>
                    <a:pt x="169" y="272"/>
                  </a:cubicBezTo>
                  <a:cubicBezTo>
                    <a:pt x="169" y="255"/>
                    <a:pt x="180" y="239"/>
                    <a:pt x="195" y="235"/>
                  </a:cubicBezTo>
                  <a:cubicBezTo>
                    <a:pt x="195" y="227"/>
                    <a:pt x="195" y="221"/>
                    <a:pt x="199" y="212"/>
                  </a:cubicBezTo>
                  <a:cubicBezTo>
                    <a:pt x="217" y="168"/>
                    <a:pt x="217" y="168"/>
                    <a:pt x="217" y="168"/>
                  </a:cubicBezTo>
                  <a:cubicBezTo>
                    <a:pt x="217" y="81"/>
                    <a:pt x="217" y="81"/>
                    <a:pt x="217" y="81"/>
                  </a:cubicBezTo>
                  <a:cubicBezTo>
                    <a:pt x="236" y="126"/>
                    <a:pt x="236" y="126"/>
                    <a:pt x="236" y="126"/>
                  </a:cubicBezTo>
                  <a:cubicBezTo>
                    <a:pt x="241" y="140"/>
                    <a:pt x="241" y="140"/>
                    <a:pt x="241" y="140"/>
                  </a:cubicBezTo>
                  <a:cubicBezTo>
                    <a:pt x="208" y="216"/>
                    <a:pt x="208" y="216"/>
                    <a:pt x="208" y="216"/>
                  </a:cubicBezTo>
                  <a:cubicBezTo>
                    <a:pt x="203" y="231"/>
                    <a:pt x="208" y="245"/>
                    <a:pt x="220" y="251"/>
                  </a:cubicBezTo>
                  <a:cubicBezTo>
                    <a:pt x="231" y="257"/>
                    <a:pt x="245" y="251"/>
                    <a:pt x="251" y="239"/>
                  </a:cubicBezTo>
                  <a:cubicBezTo>
                    <a:pt x="289" y="151"/>
                    <a:pt x="289" y="151"/>
                    <a:pt x="289" y="151"/>
                  </a:cubicBezTo>
                  <a:cubicBezTo>
                    <a:pt x="289" y="147"/>
                    <a:pt x="292" y="144"/>
                    <a:pt x="289" y="140"/>
                  </a:cubicBezTo>
                  <a:cubicBezTo>
                    <a:pt x="292" y="138"/>
                    <a:pt x="289" y="134"/>
                    <a:pt x="289" y="130"/>
                  </a:cubicBezTo>
                  <a:close/>
                </a:path>
              </a:pathLst>
            </a:custGeom>
            <a:grpFill/>
            <a:ln w="9525">
              <a:solidFill>
                <a:schemeClr val="bg1"/>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85000"/>
                    <a:lumOff val="15000"/>
                  </a:schemeClr>
                </a:solidFill>
                <a:effectLst/>
                <a:uLnTx/>
                <a:uFillTx/>
                <a:latin typeface="+mn-ea"/>
                <a:ea typeface="+mn-ea"/>
                <a:cs typeface="+mn-cs"/>
              </a:endParaRPr>
            </a:p>
          </p:txBody>
        </p:sp>
        <p:sp>
          <p:nvSpPr>
            <p:cNvPr id="58" name="Freeform 96"/>
            <p:cNvSpPr/>
            <p:nvPr/>
          </p:nvSpPr>
          <p:spPr bwMode="auto">
            <a:xfrm>
              <a:off x="1750" y="1010"/>
              <a:ext cx="421" cy="973"/>
            </a:xfrm>
            <a:custGeom>
              <a:avLst/>
              <a:gdLst/>
              <a:ahLst/>
              <a:cxnLst>
                <a:cxn ang="0">
                  <a:pos x="276" y="0"/>
                </a:cxn>
                <a:cxn ang="0">
                  <a:pos x="253" y="25"/>
                </a:cxn>
                <a:cxn ang="0">
                  <a:pos x="253" y="114"/>
                </a:cxn>
                <a:cxn ang="0">
                  <a:pos x="193" y="205"/>
                </a:cxn>
                <a:cxn ang="0">
                  <a:pos x="106" y="205"/>
                </a:cxn>
                <a:cxn ang="0">
                  <a:pos x="48" y="117"/>
                </a:cxn>
                <a:cxn ang="0">
                  <a:pos x="48" y="25"/>
                </a:cxn>
                <a:cxn ang="0">
                  <a:pos x="24" y="0"/>
                </a:cxn>
                <a:cxn ang="0">
                  <a:pos x="0" y="25"/>
                </a:cxn>
                <a:cxn ang="0">
                  <a:pos x="0" y="122"/>
                </a:cxn>
                <a:cxn ang="0">
                  <a:pos x="0" y="124"/>
                </a:cxn>
                <a:cxn ang="0">
                  <a:pos x="2" y="132"/>
                </a:cxn>
                <a:cxn ang="0">
                  <a:pos x="2" y="135"/>
                </a:cxn>
                <a:cxn ang="0">
                  <a:pos x="5" y="139"/>
                </a:cxn>
                <a:cxn ang="0">
                  <a:pos x="72" y="243"/>
                </a:cxn>
                <a:cxn ang="0">
                  <a:pos x="77" y="248"/>
                </a:cxn>
                <a:cxn ang="0">
                  <a:pos x="77" y="503"/>
                </a:cxn>
                <a:cxn ang="0">
                  <a:pos x="77" y="511"/>
                </a:cxn>
                <a:cxn ang="0">
                  <a:pos x="77" y="614"/>
                </a:cxn>
                <a:cxn ang="0">
                  <a:pos x="78" y="618"/>
                </a:cxn>
                <a:cxn ang="0">
                  <a:pos x="77" y="622"/>
                </a:cxn>
                <a:cxn ang="0">
                  <a:pos x="77" y="732"/>
                </a:cxn>
                <a:cxn ang="0">
                  <a:pos x="102" y="760"/>
                </a:cxn>
                <a:cxn ang="0">
                  <a:pos x="110" y="760"/>
                </a:cxn>
                <a:cxn ang="0">
                  <a:pos x="136" y="732"/>
                </a:cxn>
                <a:cxn ang="0">
                  <a:pos x="136" y="622"/>
                </a:cxn>
                <a:cxn ang="0">
                  <a:pos x="136" y="618"/>
                </a:cxn>
                <a:cxn ang="0">
                  <a:pos x="136" y="614"/>
                </a:cxn>
                <a:cxn ang="0">
                  <a:pos x="136" y="511"/>
                </a:cxn>
                <a:cxn ang="0">
                  <a:pos x="166" y="511"/>
                </a:cxn>
                <a:cxn ang="0">
                  <a:pos x="166" y="614"/>
                </a:cxn>
                <a:cxn ang="0">
                  <a:pos x="166" y="618"/>
                </a:cxn>
                <a:cxn ang="0">
                  <a:pos x="166" y="622"/>
                </a:cxn>
                <a:cxn ang="0">
                  <a:pos x="166" y="732"/>
                </a:cxn>
                <a:cxn ang="0">
                  <a:pos x="191" y="760"/>
                </a:cxn>
                <a:cxn ang="0">
                  <a:pos x="198" y="760"/>
                </a:cxn>
                <a:cxn ang="0">
                  <a:pos x="224" y="732"/>
                </a:cxn>
                <a:cxn ang="0">
                  <a:pos x="224" y="622"/>
                </a:cxn>
                <a:cxn ang="0">
                  <a:pos x="224" y="618"/>
                </a:cxn>
                <a:cxn ang="0">
                  <a:pos x="224" y="614"/>
                </a:cxn>
                <a:cxn ang="0">
                  <a:pos x="224" y="511"/>
                </a:cxn>
                <a:cxn ang="0">
                  <a:pos x="224" y="503"/>
                </a:cxn>
                <a:cxn ang="0">
                  <a:pos x="224" y="243"/>
                </a:cxn>
                <a:cxn ang="0">
                  <a:pos x="228" y="243"/>
                </a:cxn>
                <a:cxn ang="0">
                  <a:pos x="295" y="139"/>
                </a:cxn>
                <a:cxn ang="0">
                  <a:pos x="297" y="132"/>
                </a:cxn>
                <a:cxn ang="0">
                  <a:pos x="298" y="124"/>
                </a:cxn>
                <a:cxn ang="0">
                  <a:pos x="298" y="122"/>
                </a:cxn>
                <a:cxn ang="0">
                  <a:pos x="298" y="25"/>
                </a:cxn>
                <a:cxn ang="0">
                  <a:pos x="276" y="0"/>
                </a:cxn>
              </a:cxnLst>
              <a:rect l="0" t="0" r="r" b="b"/>
              <a:pathLst>
                <a:path w="298" h="760">
                  <a:moveTo>
                    <a:pt x="276" y="0"/>
                  </a:moveTo>
                  <a:cubicBezTo>
                    <a:pt x="264" y="0"/>
                    <a:pt x="253" y="11"/>
                    <a:pt x="253" y="25"/>
                  </a:cubicBezTo>
                  <a:cubicBezTo>
                    <a:pt x="253" y="114"/>
                    <a:pt x="253" y="114"/>
                    <a:pt x="253" y="114"/>
                  </a:cubicBezTo>
                  <a:cubicBezTo>
                    <a:pt x="193" y="205"/>
                    <a:pt x="193" y="205"/>
                    <a:pt x="193" y="205"/>
                  </a:cubicBezTo>
                  <a:cubicBezTo>
                    <a:pt x="106" y="205"/>
                    <a:pt x="106" y="205"/>
                    <a:pt x="106" y="205"/>
                  </a:cubicBezTo>
                  <a:cubicBezTo>
                    <a:pt x="48" y="117"/>
                    <a:pt x="48" y="117"/>
                    <a:pt x="48" y="117"/>
                  </a:cubicBezTo>
                  <a:cubicBezTo>
                    <a:pt x="48" y="25"/>
                    <a:pt x="48" y="25"/>
                    <a:pt x="48" y="25"/>
                  </a:cubicBezTo>
                  <a:cubicBezTo>
                    <a:pt x="48" y="11"/>
                    <a:pt x="37" y="0"/>
                    <a:pt x="24" y="0"/>
                  </a:cubicBezTo>
                  <a:cubicBezTo>
                    <a:pt x="11" y="0"/>
                    <a:pt x="0" y="11"/>
                    <a:pt x="0" y="25"/>
                  </a:cubicBezTo>
                  <a:cubicBezTo>
                    <a:pt x="0" y="122"/>
                    <a:pt x="0" y="122"/>
                    <a:pt x="0" y="122"/>
                  </a:cubicBezTo>
                  <a:cubicBezTo>
                    <a:pt x="0" y="124"/>
                    <a:pt x="0" y="124"/>
                    <a:pt x="0" y="124"/>
                  </a:cubicBezTo>
                  <a:cubicBezTo>
                    <a:pt x="0" y="128"/>
                    <a:pt x="2" y="130"/>
                    <a:pt x="2" y="132"/>
                  </a:cubicBezTo>
                  <a:cubicBezTo>
                    <a:pt x="2" y="132"/>
                    <a:pt x="2" y="132"/>
                    <a:pt x="2" y="135"/>
                  </a:cubicBezTo>
                  <a:cubicBezTo>
                    <a:pt x="3" y="136"/>
                    <a:pt x="3" y="136"/>
                    <a:pt x="5" y="139"/>
                  </a:cubicBezTo>
                  <a:cubicBezTo>
                    <a:pt x="72" y="243"/>
                    <a:pt x="72" y="243"/>
                    <a:pt x="72" y="243"/>
                  </a:cubicBezTo>
                  <a:cubicBezTo>
                    <a:pt x="72" y="243"/>
                    <a:pt x="74" y="246"/>
                    <a:pt x="77" y="248"/>
                  </a:cubicBezTo>
                  <a:cubicBezTo>
                    <a:pt x="77" y="503"/>
                    <a:pt x="77" y="503"/>
                    <a:pt x="77" y="503"/>
                  </a:cubicBezTo>
                  <a:cubicBezTo>
                    <a:pt x="77" y="511"/>
                    <a:pt x="77" y="511"/>
                    <a:pt x="77" y="511"/>
                  </a:cubicBezTo>
                  <a:cubicBezTo>
                    <a:pt x="77" y="614"/>
                    <a:pt x="77" y="614"/>
                    <a:pt x="77" y="614"/>
                  </a:cubicBezTo>
                  <a:cubicBezTo>
                    <a:pt x="77" y="617"/>
                    <a:pt x="78" y="617"/>
                    <a:pt x="78" y="618"/>
                  </a:cubicBezTo>
                  <a:cubicBezTo>
                    <a:pt x="77" y="622"/>
                    <a:pt x="77" y="622"/>
                    <a:pt x="77" y="622"/>
                  </a:cubicBezTo>
                  <a:cubicBezTo>
                    <a:pt x="77" y="732"/>
                    <a:pt x="77" y="732"/>
                    <a:pt x="77" y="732"/>
                  </a:cubicBezTo>
                  <a:cubicBezTo>
                    <a:pt x="77" y="749"/>
                    <a:pt x="90" y="760"/>
                    <a:pt x="102" y="760"/>
                  </a:cubicBezTo>
                  <a:cubicBezTo>
                    <a:pt x="110" y="760"/>
                    <a:pt x="110" y="760"/>
                    <a:pt x="110" y="760"/>
                  </a:cubicBezTo>
                  <a:cubicBezTo>
                    <a:pt x="124" y="760"/>
                    <a:pt x="136" y="749"/>
                    <a:pt x="136" y="732"/>
                  </a:cubicBezTo>
                  <a:cubicBezTo>
                    <a:pt x="136" y="622"/>
                    <a:pt x="136" y="622"/>
                    <a:pt x="136" y="622"/>
                  </a:cubicBezTo>
                  <a:cubicBezTo>
                    <a:pt x="136" y="618"/>
                    <a:pt x="136" y="618"/>
                    <a:pt x="136" y="618"/>
                  </a:cubicBezTo>
                  <a:cubicBezTo>
                    <a:pt x="136" y="617"/>
                    <a:pt x="136" y="617"/>
                    <a:pt x="136" y="614"/>
                  </a:cubicBezTo>
                  <a:cubicBezTo>
                    <a:pt x="136" y="511"/>
                    <a:pt x="136" y="511"/>
                    <a:pt x="136" y="511"/>
                  </a:cubicBezTo>
                  <a:cubicBezTo>
                    <a:pt x="166" y="511"/>
                    <a:pt x="166" y="511"/>
                    <a:pt x="166" y="511"/>
                  </a:cubicBezTo>
                  <a:cubicBezTo>
                    <a:pt x="166" y="614"/>
                    <a:pt x="166" y="614"/>
                    <a:pt x="166" y="614"/>
                  </a:cubicBezTo>
                  <a:cubicBezTo>
                    <a:pt x="166" y="617"/>
                    <a:pt x="166" y="617"/>
                    <a:pt x="166" y="618"/>
                  </a:cubicBezTo>
                  <a:cubicBezTo>
                    <a:pt x="166" y="622"/>
                    <a:pt x="166" y="622"/>
                    <a:pt x="166" y="622"/>
                  </a:cubicBezTo>
                  <a:cubicBezTo>
                    <a:pt x="166" y="732"/>
                    <a:pt x="166" y="732"/>
                    <a:pt x="166" y="732"/>
                  </a:cubicBezTo>
                  <a:cubicBezTo>
                    <a:pt x="166" y="749"/>
                    <a:pt x="177" y="760"/>
                    <a:pt x="191" y="760"/>
                  </a:cubicBezTo>
                  <a:cubicBezTo>
                    <a:pt x="198" y="760"/>
                    <a:pt x="198" y="760"/>
                    <a:pt x="198" y="760"/>
                  </a:cubicBezTo>
                  <a:cubicBezTo>
                    <a:pt x="214" y="760"/>
                    <a:pt x="224" y="749"/>
                    <a:pt x="224" y="732"/>
                  </a:cubicBezTo>
                  <a:cubicBezTo>
                    <a:pt x="224" y="622"/>
                    <a:pt x="224" y="622"/>
                    <a:pt x="224" y="622"/>
                  </a:cubicBezTo>
                  <a:cubicBezTo>
                    <a:pt x="224" y="618"/>
                    <a:pt x="224" y="618"/>
                    <a:pt x="224" y="618"/>
                  </a:cubicBezTo>
                  <a:cubicBezTo>
                    <a:pt x="224" y="617"/>
                    <a:pt x="224" y="617"/>
                    <a:pt x="224" y="614"/>
                  </a:cubicBezTo>
                  <a:cubicBezTo>
                    <a:pt x="224" y="511"/>
                    <a:pt x="224" y="511"/>
                    <a:pt x="224" y="511"/>
                  </a:cubicBezTo>
                  <a:cubicBezTo>
                    <a:pt x="224" y="503"/>
                    <a:pt x="224" y="503"/>
                    <a:pt x="224" y="503"/>
                  </a:cubicBezTo>
                  <a:cubicBezTo>
                    <a:pt x="224" y="243"/>
                    <a:pt x="224" y="243"/>
                    <a:pt x="224" y="243"/>
                  </a:cubicBezTo>
                  <a:cubicBezTo>
                    <a:pt x="227" y="243"/>
                    <a:pt x="227" y="243"/>
                    <a:pt x="228" y="243"/>
                  </a:cubicBezTo>
                  <a:cubicBezTo>
                    <a:pt x="295" y="139"/>
                    <a:pt x="295" y="139"/>
                    <a:pt x="295" y="139"/>
                  </a:cubicBezTo>
                  <a:cubicBezTo>
                    <a:pt x="295" y="136"/>
                    <a:pt x="297" y="135"/>
                    <a:pt x="297" y="132"/>
                  </a:cubicBezTo>
                  <a:cubicBezTo>
                    <a:pt x="298" y="128"/>
                    <a:pt x="298" y="126"/>
                    <a:pt x="298" y="124"/>
                  </a:cubicBezTo>
                  <a:cubicBezTo>
                    <a:pt x="298" y="122"/>
                    <a:pt x="298" y="122"/>
                    <a:pt x="298" y="122"/>
                  </a:cubicBezTo>
                  <a:cubicBezTo>
                    <a:pt x="298" y="25"/>
                    <a:pt x="298" y="25"/>
                    <a:pt x="298" y="25"/>
                  </a:cubicBezTo>
                  <a:cubicBezTo>
                    <a:pt x="298" y="11"/>
                    <a:pt x="290" y="0"/>
                    <a:pt x="276" y="0"/>
                  </a:cubicBezTo>
                  <a:close/>
                </a:path>
              </a:pathLst>
            </a:custGeom>
            <a:grpFill/>
            <a:ln w="9525">
              <a:solidFill>
                <a:schemeClr val="bg1"/>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85000"/>
                    <a:lumOff val="15000"/>
                  </a:schemeClr>
                </a:solidFill>
                <a:effectLst/>
                <a:uLnTx/>
                <a:uFillTx/>
                <a:latin typeface="+mn-ea"/>
                <a:ea typeface="+mn-ea"/>
                <a:cs typeface="+mn-cs"/>
              </a:endParaRPr>
            </a:p>
          </p:txBody>
        </p:sp>
        <p:sp>
          <p:nvSpPr>
            <p:cNvPr id="59" name="Oval 97"/>
            <p:cNvSpPr>
              <a:spLocks noChangeArrowheads="1"/>
            </p:cNvSpPr>
            <p:nvPr/>
          </p:nvSpPr>
          <p:spPr bwMode="auto">
            <a:xfrm>
              <a:off x="1884" y="1093"/>
              <a:ext cx="158" cy="156"/>
            </a:xfrm>
            <a:prstGeom prst="ellipse">
              <a:avLst/>
            </a:prstGeom>
            <a:grpFill/>
            <a:ln w="9525">
              <a:solidFill>
                <a:schemeClr val="bg1"/>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85000"/>
                    <a:lumOff val="15000"/>
                  </a:schemeClr>
                </a:solidFill>
                <a:effectLst/>
                <a:uLnTx/>
                <a:uFillTx/>
                <a:latin typeface="+mn-ea"/>
                <a:ea typeface="+mn-ea"/>
                <a:cs typeface="+mn-cs"/>
              </a:endParaRPr>
            </a:p>
          </p:txBody>
        </p:sp>
        <p:sp>
          <p:nvSpPr>
            <p:cNvPr id="60" name="Freeform 98"/>
            <p:cNvSpPr/>
            <p:nvPr/>
          </p:nvSpPr>
          <p:spPr bwMode="auto">
            <a:xfrm>
              <a:off x="2133" y="1361"/>
              <a:ext cx="476" cy="708"/>
            </a:xfrm>
            <a:custGeom>
              <a:avLst/>
              <a:gdLst/>
              <a:ahLst/>
              <a:cxnLst>
                <a:cxn ang="0">
                  <a:pos x="333" y="115"/>
                </a:cxn>
                <a:cxn ang="0">
                  <a:pos x="331" y="112"/>
                </a:cxn>
                <a:cxn ang="0">
                  <a:pos x="242" y="2"/>
                </a:cxn>
                <a:cxn ang="0">
                  <a:pos x="96" y="0"/>
                </a:cxn>
                <a:cxn ang="0">
                  <a:pos x="73" y="11"/>
                </a:cxn>
                <a:cxn ang="0">
                  <a:pos x="4" y="114"/>
                </a:cxn>
                <a:cxn ang="0">
                  <a:pos x="2" y="118"/>
                </a:cxn>
                <a:cxn ang="0">
                  <a:pos x="0" y="128"/>
                </a:cxn>
                <a:cxn ang="0">
                  <a:pos x="2" y="138"/>
                </a:cxn>
                <a:cxn ang="0">
                  <a:pos x="8" y="149"/>
                </a:cxn>
                <a:cxn ang="0">
                  <a:pos x="11" y="150"/>
                </a:cxn>
                <a:cxn ang="0">
                  <a:pos x="119" y="192"/>
                </a:cxn>
                <a:cxn ang="0">
                  <a:pos x="58" y="123"/>
                </a:cxn>
                <a:cxn ang="0">
                  <a:pos x="96" y="128"/>
                </a:cxn>
                <a:cxn ang="0">
                  <a:pos x="131" y="201"/>
                </a:cxn>
                <a:cxn ang="0">
                  <a:pos x="96" y="219"/>
                </a:cxn>
                <a:cxn ang="0">
                  <a:pos x="96" y="305"/>
                </a:cxn>
                <a:cxn ang="0">
                  <a:pos x="96" y="411"/>
                </a:cxn>
                <a:cxn ang="0">
                  <a:pos x="96" y="525"/>
                </a:cxn>
                <a:cxn ang="0">
                  <a:pos x="127" y="553"/>
                </a:cxn>
                <a:cxn ang="0">
                  <a:pos x="155" y="416"/>
                </a:cxn>
                <a:cxn ang="0">
                  <a:pos x="155" y="408"/>
                </a:cxn>
                <a:cxn ang="0">
                  <a:pos x="183" y="305"/>
                </a:cxn>
                <a:cxn ang="0">
                  <a:pos x="183" y="411"/>
                </a:cxn>
                <a:cxn ang="0">
                  <a:pos x="183" y="525"/>
                </a:cxn>
                <a:cxn ang="0">
                  <a:pos x="216" y="553"/>
                </a:cxn>
                <a:cxn ang="0">
                  <a:pos x="242" y="416"/>
                </a:cxn>
                <a:cxn ang="0">
                  <a:pos x="242" y="408"/>
                </a:cxn>
                <a:cxn ang="0">
                  <a:pos x="242" y="296"/>
                </a:cxn>
                <a:cxn ang="0">
                  <a:pos x="234" y="219"/>
                </a:cxn>
                <a:cxn ang="0">
                  <a:pos x="216" y="144"/>
                </a:cxn>
                <a:cxn ang="0">
                  <a:pos x="242" y="69"/>
                </a:cxn>
                <a:cxn ang="0">
                  <a:pos x="224" y="156"/>
                </a:cxn>
                <a:cxn ang="0">
                  <a:pos x="247" y="201"/>
                </a:cxn>
                <a:cxn ang="0">
                  <a:pos x="325" y="149"/>
                </a:cxn>
                <a:cxn ang="0">
                  <a:pos x="333" y="142"/>
                </a:cxn>
                <a:cxn ang="0">
                  <a:pos x="335" y="132"/>
                </a:cxn>
                <a:cxn ang="0">
                  <a:pos x="335" y="124"/>
                </a:cxn>
              </a:cxnLst>
              <a:rect l="0" t="0" r="r" b="b"/>
              <a:pathLst>
                <a:path w="337" h="553">
                  <a:moveTo>
                    <a:pt x="333" y="118"/>
                  </a:moveTo>
                  <a:cubicBezTo>
                    <a:pt x="333" y="115"/>
                    <a:pt x="333" y="115"/>
                    <a:pt x="333" y="115"/>
                  </a:cubicBezTo>
                  <a:cubicBezTo>
                    <a:pt x="333" y="115"/>
                    <a:pt x="333" y="115"/>
                    <a:pt x="331" y="114"/>
                  </a:cubicBezTo>
                  <a:cubicBezTo>
                    <a:pt x="331" y="114"/>
                    <a:pt x="331" y="114"/>
                    <a:pt x="331" y="112"/>
                  </a:cubicBezTo>
                  <a:cubicBezTo>
                    <a:pt x="262" y="11"/>
                    <a:pt x="262" y="11"/>
                    <a:pt x="262" y="11"/>
                  </a:cubicBezTo>
                  <a:cubicBezTo>
                    <a:pt x="256" y="4"/>
                    <a:pt x="249" y="0"/>
                    <a:pt x="242" y="2"/>
                  </a:cubicBezTo>
                  <a:cubicBezTo>
                    <a:pt x="242" y="0"/>
                    <a:pt x="242" y="0"/>
                    <a:pt x="242" y="0"/>
                  </a:cubicBezTo>
                  <a:cubicBezTo>
                    <a:pt x="96" y="0"/>
                    <a:pt x="96" y="0"/>
                    <a:pt x="96" y="0"/>
                  </a:cubicBezTo>
                  <a:cubicBezTo>
                    <a:pt x="96" y="2"/>
                    <a:pt x="96" y="2"/>
                    <a:pt x="96" y="2"/>
                  </a:cubicBezTo>
                  <a:cubicBezTo>
                    <a:pt x="85" y="0"/>
                    <a:pt x="78" y="4"/>
                    <a:pt x="73" y="11"/>
                  </a:cubicBezTo>
                  <a:cubicBezTo>
                    <a:pt x="4" y="112"/>
                    <a:pt x="4" y="112"/>
                    <a:pt x="4" y="112"/>
                  </a:cubicBezTo>
                  <a:cubicBezTo>
                    <a:pt x="4" y="114"/>
                    <a:pt x="4" y="114"/>
                    <a:pt x="4" y="114"/>
                  </a:cubicBezTo>
                  <a:cubicBezTo>
                    <a:pt x="2" y="114"/>
                    <a:pt x="2" y="114"/>
                    <a:pt x="2" y="114"/>
                  </a:cubicBezTo>
                  <a:cubicBezTo>
                    <a:pt x="2" y="115"/>
                    <a:pt x="2" y="115"/>
                    <a:pt x="2" y="118"/>
                  </a:cubicBezTo>
                  <a:cubicBezTo>
                    <a:pt x="2" y="120"/>
                    <a:pt x="0" y="123"/>
                    <a:pt x="0" y="124"/>
                  </a:cubicBezTo>
                  <a:cubicBezTo>
                    <a:pt x="0" y="124"/>
                    <a:pt x="0" y="125"/>
                    <a:pt x="0" y="128"/>
                  </a:cubicBezTo>
                  <a:cubicBezTo>
                    <a:pt x="0" y="129"/>
                    <a:pt x="0" y="132"/>
                    <a:pt x="0" y="132"/>
                  </a:cubicBezTo>
                  <a:cubicBezTo>
                    <a:pt x="0" y="136"/>
                    <a:pt x="2" y="136"/>
                    <a:pt x="2" y="138"/>
                  </a:cubicBezTo>
                  <a:cubicBezTo>
                    <a:pt x="2" y="139"/>
                    <a:pt x="2" y="139"/>
                    <a:pt x="2" y="142"/>
                  </a:cubicBezTo>
                  <a:cubicBezTo>
                    <a:pt x="4" y="144"/>
                    <a:pt x="5" y="146"/>
                    <a:pt x="8" y="149"/>
                  </a:cubicBezTo>
                  <a:cubicBezTo>
                    <a:pt x="10" y="149"/>
                    <a:pt x="10" y="149"/>
                    <a:pt x="10" y="149"/>
                  </a:cubicBezTo>
                  <a:cubicBezTo>
                    <a:pt x="10" y="149"/>
                    <a:pt x="10" y="150"/>
                    <a:pt x="11" y="150"/>
                  </a:cubicBezTo>
                  <a:cubicBezTo>
                    <a:pt x="87" y="201"/>
                    <a:pt x="87" y="201"/>
                    <a:pt x="87" y="201"/>
                  </a:cubicBezTo>
                  <a:cubicBezTo>
                    <a:pt x="98" y="209"/>
                    <a:pt x="113" y="204"/>
                    <a:pt x="119" y="192"/>
                  </a:cubicBezTo>
                  <a:cubicBezTo>
                    <a:pt x="127" y="180"/>
                    <a:pt x="122" y="165"/>
                    <a:pt x="112" y="156"/>
                  </a:cubicBezTo>
                  <a:cubicBezTo>
                    <a:pt x="58" y="123"/>
                    <a:pt x="58" y="123"/>
                    <a:pt x="58" y="123"/>
                  </a:cubicBezTo>
                  <a:cubicBezTo>
                    <a:pt x="96" y="68"/>
                    <a:pt x="96" y="68"/>
                    <a:pt x="96" y="68"/>
                  </a:cubicBezTo>
                  <a:cubicBezTo>
                    <a:pt x="96" y="128"/>
                    <a:pt x="96" y="128"/>
                    <a:pt x="96" y="128"/>
                  </a:cubicBezTo>
                  <a:cubicBezTo>
                    <a:pt x="119" y="144"/>
                    <a:pt x="119" y="144"/>
                    <a:pt x="119" y="144"/>
                  </a:cubicBezTo>
                  <a:cubicBezTo>
                    <a:pt x="138" y="156"/>
                    <a:pt x="143" y="180"/>
                    <a:pt x="131" y="201"/>
                  </a:cubicBezTo>
                  <a:cubicBezTo>
                    <a:pt x="124" y="214"/>
                    <a:pt x="113" y="219"/>
                    <a:pt x="100" y="219"/>
                  </a:cubicBezTo>
                  <a:cubicBezTo>
                    <a:pt x="98" y="219"/>
                    <a:pt x="97" y="219"/>
                    <a:pt x="96" y="219"/>
                  </a:cubicBezTo>
                  <a:cubicBezTo>
                    <a:pt x="96" y="296"/>
                    <a:pt x="96" y="296"/>
                    <a:pt x="96" y="296"/>
                  </a:cubicBezTo>
                  <a:cubicBezTo>
                    <a:pt x="96" y="305"/>
                    <a:pt x="96" y="305"/>
                    <a:pt x="96" y="305"/>
                  </a:cubicBezTo>
                  <a:cubicBezTo>
                    <a:pt x="96" y="408"/>
                    <a:pt x="96" y="408"/>
                    <a:pt x="96" y="408"/>
                  </a:cubicBezTo>
                  <a:cubicBezTo>
                    <a:pt x="96" y="408"/>
                    <a:pt x="96" y="409"/>
                    <a:pt x="96" y="411"/>
                  </a:cubicBezTo>
                  <a:cubicBezTo>
                    <a:pt x="96" y="411"/>
                    <a:pt x="96" y="413"/>
                    <a:pt x="96" y="416"/>
                  </a:cubicBezTo>
                  <a:cubicBezTo>
                    <a:pt x="96" y="525"/>
                    <a:pt x="96" y="525"/>
                    <a:pt x="96" y="525"/>
                  </a:cubicBezTo>
                  <a:cubicBezTo>
                    <a:pt x="96" y="541"/>
                    <a:pt x="106" y="553"/>
                    <a:pt x="119" y="553"/>
                  </a:cubicBezTo>
                  <a:cubicBezTo>
                    <a:pt x="127" y="553"/>
                    <a:pt x="127" y="553"/>
                    <a:pt x="127" y="553"/>
                  </a:cubicBezTo>
                  <a:cubicBezTo>
                    <a:pt x="142" y="553"/>
                    <a:pt x="155" y="541"/>
                    <a:pt x="155" y="525"/>
                  </a:cubicBezTo>
                  <a:cubicBezTo>
                    <a:pt x="155" y="416"/>
                    <a:pt x="155" y="416"/>
                    <a:pt x="155" y="416"/>
                  </a:cubicBezTo>
                  <a:cubicBezTo>
                    <a:pt x="155" y="413"/>
                    <a:pt x="153" y="411"/>
                    <a:pt x="153" y="411"/>
                  </a:cubicBezTo>
                  <a:cubicBezTo>
                    <a:pt x="153" y="409"/>
                    <a:pt x="155" y="408"/>
                    <a:pt x="155" y="408"/>
                  </a:cubicBezTo>
                  <a:cubicBezTo>
                    <a:pt x="155" y="305"/>
                    <a:pt x="155" y="305"/>
                    <a:pt x="155" y="305"/>
                  </a:cubicBezTo>
                  <a:cubicBezTo>
                    <a:pt x="183" y="305"/>
                    <a:pt x="183" y="305"/>
                    <a:pt x="183" y="305"/>
                  </a:cubicBezTo>
                  <a:cubicBezTo>
                    <a:pt x="183" y="408"/>
                    <a:pt x="183" y="408"/>
                    <a:pt x="183" y="408"/>
                  </a:cubicBezTo>
                  <a:cubicBezTo>
                    <a:pt x="183" y="408"/>
                    <a:pt x="183" y="409"/>
                    <a:pt x="183" y="411"/>
                  </a:cubicBezTo>
                  <a:cubicBezTo>
                    <a:pt x="183" y="411"/>
                    <a:pt x="183" y="413"/>
                    <a:pt x="183" y="416"/>
                  </a:cubicBezTo>
                  <a:cubicBezTo>
                    <a:pt x="183" y="525"/>
                    <a:pt x="183" y="525"/>
                    <a:pt x="183" y="525"/>
                  </a:cubicBezTo>
                  <a:cubicBezTo>
                    <a:pt x="183" y="541"/>
                    <a:pt x="196" y="553"/>
                    <a:pt x="208" y="553"/>
                  </a:cubicBezTo>
                  <a:cubicBezTo>
                    <a:pt x="216" y="553"/>
                    <a:pt x="216" y="553"/>
                    <a:pt x="216" y="553"/>
                  </a:cubicBezTo>
                  <a:cubicBezTo>
                    <a:pt x="230" y="553"/>
                    <a:pt x="242" y="541"/>
                    <a:pt x="242" y="525"/>
                  </a:cubicBezTo>
                  <a:cubicBezTo>
                    <a:pt x="242" y="416"/>
                    <a:pt x="242" y="416"/>
                    <a:pt x="242" y="416"/>
                  </a:cubicBezTo>
                  <a:cubicBezTo>
                    <a:pt x="242" y="413"/>
                    <a:pt x="242" y="411"/>
                    <a:pt x="242" y="411"/>
                  </a:cubicBezTo>
                  <a:cubicBezTo>
                    <a:pt x="242" y="409"/>
                    <a:pt x="242" y="408"/>
                    <a:pt x="242" y="408"/>
                  </a:cubicBezTo>
                  <a:cubicBezTo>
                    <a:pt x="242" y="305"/>
                    <a:pt x="242" y="305"/>
                    <a:pt x="242" y="305"/>
                  </a:cubicBezTo>
                  <a:cubicBezTo>
                    <a:pt x="242" y="296"/>
                    <a:pt x="242" y="296"/>
                    <a:pt x="242" y="296"/>
                  </a:cubicBezTo>
                  <a:cubicBezTo>
                    <a:pt x="242" y="219"/>
                    <a:pt x="242" y="219"/>
                    <a:pt x="242" y="219"/>
                  </a:cubicBezTo>
                  <a:cubicBezTo>
                    <a:pt x="240" y="219"/>
                    <a:pt x="238" y="219"/>
                    <a:pt x="234" y="219"/>
                  </a:cubicBezTo>
                  <a:cubicBezTo>
                    <a:pt x="221" y="219"/>
                    <a:pt x="209" y="214"/>
                    <a:pt x="203" y="201"/>
                  </a:cubicBezTo>
                  <a:cubicBezTo>
                    <a:pt x="193" y="180"/>
                    <a:pt x="199" y="156"/>
                    <a:pt x="216" y="144"/>
                  </a:cubicBezTo>
                  <a:cubicBezTo>
                    <a:pt x="242" y="125"/>
                    <a:pt x="242" y="125"/>
                    <a:pt x="242" y="125"/>
                  </a:cubicBezTo>
                  <a:cubicBezTo>
                    <a:pt x="242" y="69"/>
                    <a:pt x="242" y="69"/>
                    <a:pt x="242" y="69"/>
                  </a:cubicBezTo>
                  <a:cubicBezTo>
                    <a:pt x="277" y="123"/>
                    <a:pt x="277" y="123"/>
                    <a:pt x="277" y="123"/>
                  </a:cubicBezTo>
                  <a:cubicBezTo>
                    <a:pt x="224" y="156"/>
                    <a:pt x="224" y="156"/>
                    <a:pt x="224" y="156"/>
                  </a:cubicBezTo>
                  <a:cubicBezTo>
                    <a:pt x="212" y="165"/>
                    <a:pt x="208" y="180"/>
                    <a:pt x="216" y="192"/>
                  </a:cubicBezTo>
                  <a:cubicBezTo>
                    <a:pt x="221" y="204"/>
                    <a:pt x="236" y="209"/>
                    <a:pt x="247" y="201"/>
                  </a:cubicBezTo>
                  <a:cubicBezTo>
                    <a:pt x="323" y="150"/>
                    <a:pt x="323" y="150"/>
                    <a:pt x="323" y="150"/>
                  </a:cubicBezTo>
                  <a:cubicBezTo>
                    <a:pt x="325" y="150"/>
                    <a:pt x="325" y="149"/>
                    <a:pt x="325" y="149"/>
                  </a:cubicBezTo>
                  <a:cubicBezTo>
                    <a:pt x="327" y="149"/>
                    <a:pt x="327" y="149"/>
                    <a:pt x="327" y="149"/>
                  </a:cubicBezTo>
                  <a:cubicBezTo>
                    <a:pt x="329" y="146"/>
                    <a:pt x="331" y="144"/>
                    <a:pt x="333" y="142"/>
                  </a:cubicBezTo>
                  <a:cubicBezTo>
                    <a:pt x="333" y="139"/>
                    <a:pt x="333" y="139"/>
                    <a:pt x="333" y="139"/>
                  </a:cubicBezTo>
                  <a:cubicBezTo>
                    <a:pt x="335" y="138"/>
                    <a:pt x="335" y="136"/>
                    <a:pt x="335" y="132"/>
                  </a:cubicBezTo>
                  <a:cubicBezTo>
                    <a:pt x="337" y="132"/>
                    <a:pt x="335" y="129"/>
                    <a:pt x="335" y="128"/>
                  </a:cubicBezTo>
                  <a:cubicBezTo>
                    <a:pt x="335" y="125"/>
                    <a:pt x="337" y="125"/>
                    <a:pt x="335" y="124"/>
                  </a:cubicBezTo>
                  <a:cubicBezTo>
                    <a:pt x="335" y="123"/>
                    <a:pt x="335" y="120"/>
                    <a:pt x="333" y="118"/>
                  </a:cubicBezTo>
                  <a:close/>
                </a:path>
              </a:pathLst>
            </a:custGeom>
            <a:grpFill/>
            <a:ln w="9525">
              <a:solidFill>
                <a:schemeClr val="bg1"/>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85000"/>
                    <a:lumOff val="15000"/>
                  </a:schemeClr>
                </a:solidFill>
                <a:effectLst/>
                <a:uLnTx/>
                <a:uFillTx/>
                <a:latin typeface="+mn-ea"/>
                <a:ea typeface="+mn-ea"/>
                <a:cs typeface="+mn-cs"/>
              </a:endParaRPr>
            </a:p>
          </p:txBody>
        </p:sp>
        <p:sp>
          <p:nvSpPr>
            <p:cNvPr id="61" name="Freeform 99"/>
            <p:cNvSpPr/>
            <p:nvPr/>
          </p:nvSpPr>
          <p:spPr bwMode="auto">
            <a:xfrm>
              <a:off x="2291" y="1176"/>
              <a:ext cx="160" cy="160"/>
            </a:xfrm>
            <a:custGeom>
              <a:avLst/>
              <a:gdLst/>
              <a:ahLst/>
              <a:cxnLst>
                <a:cxn ang="0">
                  <a:pos x="55" y="125"/>
                </a:cxn>
                <a:cxn ang="0">
                  <a:pos x="113" y="62"/>
                </a:cxn>
                <a:cxn ang="0">
                  <a:pos x="55" y="0"/>
                </a:cxn>
                <a:cxn ang="0">
                  <a:pos x="0" y="62"/>
                </a:cxn>
                <a:cxn ang="0">
                  <a:pos x="55" y="125"/>
                </a:cxn>
              </a:cxnLst>
              <a:rect l="0" t="0" r="r" b="b"/>
              <a:pathLst>
                <a:path w="113" h="125">
                  <a:moveTo>
                    <a:pt x="55" y="125"/>
                  </a:moveTo>
                  <a:cubicBezTo>
                    <a:pt x="87" y="125"/>
                    <a:pt x="113" y="96"/>
                    <a:pt x="113" y="62"/>
                  </a:cubicBezTo>
                  <a:cubicBezTo>
                    <a:pt x="113" y="29"/>
                    <a:pt x="87" y="0"/>
                    <a:pt x="55" y="0"/>
                  </a:cubicBezTo>
                  <a:cubicBezTo>
                    <a:pt x="26" y="0"/>
                    <a:pt x="0" y="29"/>
                    <a:pt x="0" y="62"/>
                  </a:cubicBezTo>
                  <a:cubicBezTo>
                    <a:pt x="0" y="96"/>
                    <a:pt x="26" y="125"/>
                    <a:pt x="55" y="125"/>
                  </a:cubicBezTo>
                  <a:close/>
                </a:path>
              </a:pathLst>
            </a:custGeom>
            <a:grpFill/>
            <a:ln w="9525">
              <a:solidFill>
                <a:schemeClr val="bg1"/>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85000"/>
                    <a:lumOff val="15000"/>
                  </a:schemeClr>
                </a:solidFill>
                <a:effectLst/>
                <a:uLnTx/>
                <a:uFillTx/>
                <a:latin typeface="+mn-ea"/>
                <a:ea typeface="+mn-ea"/>
                <a:cs typeface="+mn-cs"/>
              </a:endParaRPr>
            </a:p>
          </p:txBody>
        </p:sp>
      </p:grpSp>
      <p:grpSp>
        <p:nvGrpSpPr>
          <p:cNvPr id="62" name="Group 45"/>
          <p:cNvGrpSpPr/>
          <p:nvPr/>
        </p:nvGrpSpPr>
        <p:grpSpPr>
          <a:xfrm rot="20612917">
            <a:off x="2845069" y="2900766"/>
            <a:ext cx="1685340" cy="1800259"/>
            <a:chOff x="497593" y="2118531"/>
            <a:chExt cx="1337500" cy="1428916"/>
          </a:xfrm>
          <a:solidFill>
            <a:schemeClr val="accent1"/>
          </a:solidFill>
        </p:grpSpPr>
        <p:sp>
          <p:nvSpPr>
            <p:cNvPr id="63" name="Freeform 1304"/>
            <p:cNvSpPr/>
            <p:nvPr/>
          </p:nvSpPr>
          <p:spPr bwMode="auto">
            <a:xfrm rot="19310162">
              <a:off x="497593" y="2118531"/>
              <a:ext cx="1337500" cy="1428916"/>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accent1"/>
            </a:solidFill>
            <a:ln w="9525">
              <a:solidFill>
                <a:schemeClr val="bg1"/>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bg1"/>
                </a:solidFill>
                <a:effectLst/>
                <a:uLnTx/>
                <a:uFillTx/>
                <a:latin typeface="+mn-ea"/>
                <a:ea typeface="+mn-ea"/>
                <a:cs typeface="+mn-cs"/>
              </a:endParaRPr>
            </a:p>
          </p:txBody>
        </p:sp>
        <p:sp>
          <p:nvSpPr>
            <p:cNvPr id="64" name="Title 1"/>
            <p:cNvSpPr txBox="1"/>
            <p:nvPr/>
          </p:nvSpPr>
          <p:spPr>
            <a:xfrm>
              <a:off x="628074" y="2490277"/>
              <a:ext cx="938934" cy="635156"/>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28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3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cs"/>
                </a:rPr>
                <a:t>诚信在哪里？</a:t>
              </a:r>
              <a:endParaRPr kumimoji="0" lang="zh-CN" altLang="en-US" sz="23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cs"/>
              </a:endParaRPr>
            </a:p>
          </p:txBody>
        </p:sp>
      </p:grpSp>
      <p:grpSp>
        <p:nvGrpSpPr>
          <p:cNvPr id="65" name="Group 47"/>
          <p:cNvGrpSpPr/>
          <p:nvPr/>
        </p:nvGrpSpPr>
        <p:grpSpPr>
          <a:xfrm rot="1259114">
            <a:off x="7600873" y="2123235"/>
            <a:ext cx="1952775" cy="2216636"/>
            <a:chOff x="3455524" y="1449804"/>
            <a:chExt cx="1140429" cy="1294723"/>
          </a:xfrm>
          <a:solidFill>
            <a:schemeClr val="accent1"/>
          </a:solidFill>
        </p:grpSpPr>
        <p:sp>
          <p:nvSpPr>
            <p:cNvPr id="66" name="Freeform 1304"/>
            <p:cNvSpPr/>
            <p:nvPr/>
          </p:nvSpPr>
          <p:spPr bwMode="auto">
            <a:xfrm rot="2308264">
              <a:off x="3455524" y="1449804"/>
              <a:ext cx="1140429" cy="1294723"/>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accent1"/>
            </a:solidFill>
            <a:ln w="9525">
              <a:solidFill>
                <a:schemeClr val="bg1"/>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bg1"/>
                </a:solidFill>
                <a:effectLst/>
                <a:uLnTx/>
                <a:uFillTx/>
                <a:latin typeface="+mn-ea"/>
                <a:ea typeface="+mn-ea"/>
                <a:cs typeface="+mn-cs"/>
              </a:endParaRPr>
            </a:p>
          </p:txBody>
        </p:sp>
        <p:sp>
          <p:nvSpPr>
            <p:cNvPr id="67" name="Title 1"/>
            <p:cNvSpPr txBox="1"/>
            <p:nvPr/>
          </p:nvSpPr>
          <p:spPr>
            <a:xfrm>
              <a:off x="3593386" y="1748248"/>
              <a:ext cx="965534" cy="674139"/>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28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3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cs"/>
                </a:rPr>
                <a:t>统计者与被统计者之间的诚信</a:t>
              </a:r>
              <a:endParaRPr kumimoji="0" lang="zh-CN" altLang="en-US" sz="23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cs"/>
              </a:endParaRPr>
            </a:p>
          </p:txBody>
        </p:sp>
      </p:grpSp>
      <p:grpSp>
        <p:nvGrpSpPr>
          <p:cNvPr id="68" name="Group 46"/>
          <p:cNvGrpSpPr/>
          <p:nvPr/>
        </p:nvGrpSpPr>
        <p:grpSpPr>
          <a:xfrm>
            <a:off x="5126148" y="1270975"/>
            <a:ext cx="1708846" cy="1939748"/>
            <a:chOff x="2238351" y="1261250"/>
            <a:chExt cx="885849" cy="1005700"/>
          </a:xfrm>
          <a:solidFill>
            <a:schemeClr val="accent1"/>
          </a:solidFill>
        </p:grpSpPr>
        <p:sp>
          <p:nvSpPr>
            <p:cNvPr id="69" name="Freeform 1304"/>
            <p:cNvSpPr/>
            <p:nvPr/>
          </p:nvSpPr>
          <p:spPr bwMode="auto">
            <a:xfrm>
              <a:off x="2238351" y="1261250"/>
              <a:ext cx="885849" cy="10057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accent1"/>
            </a:solidFill>
            <a:ln w="9525">
              <a:solidFill>
                <a:schemeClr val="bg1"/>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bg1"/>
                </a:solidFill>
                <a:effectLst/>
                <a:uLnTx/>
                <a:uFillTx/>
                <a:latin typeface="+mn-ea"/>
                <a:ea typeface="+mn-ea"/>
                <a:cs typeface="+mn-cs"/>
              </a:endParaRPr>
            </a:p>
          </p:txBody>
        </p:sp>
        <p:sp>
          <p:nvSpPr>
            <p:cNvPr id="70" name="Title 1"/>
            <p:cNvSpPr txBox="1"/>
            <p:nvPr/>
          </p:nvSpPr>
          <p:spPr>
            <a:xfrm>
              <a:off x="2340166" y="1428004"/>
              <a:ext cx="685800" cy="414889"/>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28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3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cs"/>
                </a:rPr>
                <a:t>数据的真实</a:t>
              </a:r>
              <a:endParaRPr kumimoji="0" lang="zh-CN" altLang="en-US" sz="23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cs"/>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slide(fromBottom)">
                                      <p:cBhvr>
                                        <p:cTn id="7" dur="500"/>
                                        <p:tgtEl>
                                          <p:spTgt spid="50"/>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blinds(horizontal)">
                                      <p:cBhvr>
                                        <p:cTn id="11" dur="500"/>
                                        <p:tgtEl>
                                          <p:spTgt spid="62"/>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68"/>
                                        </p:tgtEl>
                                        <p:attrNameLst>
                                          <p:attrName>style.visibility</p:attrName>
                                        </p:attrNameLst>
                                      </p:cBhvr>
                                      <p:to>
                                        <p:strVal val="visible"/>
                                      </p:to>
                                    </p:set>
                                    <p:anim calcmode="lin" valueType="num">
                                      <p:cBhvr additive="base">
                                        <p:cTn id="15" dur="500" fill="hold"/>
                                        <p:tgtEl>
                                          <p:spTgt spid="68"/>
                                        </p:tgtEl>
                                        <p:attrNameLst>
                                          <p:attrName>ppt_x</p:attrName>
                                        </p:attrNameLst>
                                      </p:cBhvr>
                                      <p:tavLst>
                                        <p:tav tm="0">
                                          <p:val>
                                            <p:strVal val="#ppt_x"/>
                                          </p:val>
                                        </p:tav>
                                        <p:tav tm="100000">
                                          <p:val>
                                            <p:strVal val="#ppt_x"/>
                                          </p:val>
                                        </p:tav>
                                      </p:tavLst>
                                    </p:anim>
                                    <p:anim calcmode="lin" valueType="num">
                                      <p:cBhvr additive="base">
                                        <p:cTn id="16" dur="500" fill="hold"/>
                                        <p:tgtEl>
                                          <p:spTgt spid="68"/>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65"/>
                                        </p:tgtEl>
                                        <p:attrNameLst>
                                          <p:attrName>style.visibility</p:attrName>
                                        </p:attrNameLst>
                                      </p:cBhvr>
                                      <p:to>
                                        <p:strVal val="visible"/>
                                      </p:to>
                                    </p:set>
                                    <p:animEffect transition="in" filter="wipe(down)">
                                      <p:cBhvr>
                                        <p:cTn id="20"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grpSp>
        <p:nvGrpSpPr>
          <p:cNvPr id="27" name="组合 26"/>
          <p:cNvGrpSpPr/>
          <p:nvPr/>
        </p:nvGrpSpPr>
        <p:grpSpPr>
          <a:xfrm>
            <a:off x="1304925" y="2005013"/>
            <a:ext cx="1941513" cy="2078037"/>
            <a:chOff x="1161144" y="1785035"/>
            <a:chExt cx="2369000" cy="2534960"/>
          </a:xfrm>
        </p:grpSpPr>
        <p:grpSp>
          <p:nvGrpSpPr>
            <p:cNvPr id="48131" name="组合 27"/>
            <p:cNvGrpSpPr/>
            <p:nvPr/>
          </p:nvGrpSpPr>
          <p:grpSpPr>
            <a:xfrm>
              <a:off x="1161144" y="1950996"/>
              <a:ext cx="2369000" cy="2368999"/>
              <a:chOff x="824545" y="1875863"/>
              <a:chExt cx="2530586" cy="2530585"/>
            </a:xfrm>
          </p:grpSpPr>
          <p:sp>
            <p:nvSpPr>
              <p:cNvPr id="32" name="椭圆 31"/>
              <p:cNvSpPr/>
              <p:nvPr/>
            </p:nvSpPr>
            <p:spPr>
              <a:xfrm>
                <a:off x="824545" y="1875863"/>
                <a:ext cx="2530586" cy="25305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3" name="椭圆 32"/>
              <p:cNvSpPr/>
              <p:nvPr/>
            </p:nvSpPr>
            <p:spPr>
              <a:xfrm>
                <a:off x="954664"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48134" name="组合 28"/>
            <p:cNvGrpSpPr/>
            <p:nvPr/>
          </p:nvGrpSpPr>
          <p:grpSpPr>
            <a:xfrm>
              <a:off x="1258698" y="1785035"/>
              <a:ext cx="973815" cy="973815"/>
              <a:chOff x="928753" y="1698582"/>
              <a:chExt cx="1040237" cy="1040237"/>
            </a:xfrm>
          </p:grpSpPr>
          <p:sp>
            <p:nvSpPr>
              <p:cNvPr id="30" name="椭圆 29"/>
              <p:cNvSpPr/>
              <p:nvPr/>
            </p:nvSpPr>
            <p:spPr>
              <a:xfrm>
                <a:off x="928753"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8136" name="Freeform 44"/>
              <p:cNvSpPr>
                <a:spLocks noEditPoints="1"/>
              </p:cNvSpPr>
              <p:nvPr/>
            </p:nvSpPr>
            <p:spPr>
              <a:xfrm>
                <a:off x="1229384" y="1989146"/>
                <a:ext cx="399094" cy="408516"/>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59" h="60">
                    <a:moveTo>
                      <a:pt x="12" y="40"/>
                    </a:moveTo>
                    <a:cubicBezTo>
                      <a:pt x="1" y="40"/>
                      <a:pt x="1" y="40"/>
                      <a:pt x="1" y="40"/>
                    </a:cubicBezTo>
                    <a:cubicBezTo>
                      <a:pt x="0" y="40"/>
                      <a:pt x="0" y="40"/>
                      <a:pt x="0" y="39"/>
                    </a:cubicBezTo>
                    <a:cubicBezTo>
                      <a:pt x="0" y="39"/>
                      <a:pt x="0" y="38"/>
                      <a:pt x="1" y="38"/>
                    </a:cubicBezTo>
                    <a:cubicBezTo>
                      <a:pt x="12" y="38"/>
                      <a:pt x="12" y="38"/>
                      <a:pt x="12" y="38"/>
                    </a:cubicBezTo>
                    <a:cubicBezTo>
                      <a:pt x="13" y="38"/>
                      <a:pt x="13" y="39"/>
                      <a:pt x="13" y="39"/>
                    </a:cubicBezTo>
                    <a:cubicBezTo>
                      <a:pt x="13" y="40"/>
                      <a:pt x="13" y="40"/>
                      <a:pt x="12" y="40"/>
                    </a:cubicBezTo>
                    <a:close/>
                    <a:moveTo>
                      <a:pt x="28" y="19"/>
                    </a:moveTo>
                    <a:cubicBezTo>
                      <a:pt x="18" y="9"/>
                      <a:pt x="18" y="9"/>
                      <a:pt x="18" y="9"/>
                    </a:cubicBezTo>
                    <a:cubicBezTo>
                      <a:pt x="18" y="8"/>
                      <a:pt x="17" y="8"/>
                      <a:pt x="16" y="8"/>
                    </a:cubicBezTo>
                    <a:cubicBezTo>
                      <a:pt x="15" y="8"/>
                      <a:pt x="14" y="8"/>
                      <a:pt x="13" y="9"/>
                    </a:cubicBezTo>
                    <a:cubicBezTo>
                      <a:pt x="8" y="14"/>
                      <a:pt x="8" y="14"/>
                      <a:pt x="8" y="14"/>
                    </a:cubicBezTo>
                    <a:cubicBezTo>
                      <a:pt x="8" y="15"/>
                      <a:pt x="7" y="15"/>
                      <a:pt x="7" y="16"/>
                    </a:cubicBezTo>
                    <a:cubicBezTo>
                      <a:pt x="7" y="17"/>
                      <a:pt x="8" y="18"/>
                      <a:pt x="8" y="19"/>
                    </a:cubicBezTo>
                    <a:cubicBezTo>
                      <a:pt x="18" y="29"/>
                      <a:pt x="18" y="29"/>
                      <a:pt x="18" y="29"/>
                    </a:cubicBezTo>
                    <a:cubicBezTo>
                      <a:pt x="17" y="37"/>
                      <a:pt x="17" y="37"/>
                      <a:pt x="17" y="37"/>
                    </a:cubicBezTo>
                    <a:cubicBezTo>
                      <a:pt x="17" y="37"/>
                      <a:pt x="16" y="36"/>
                      <a:pt x="15" y="36"/>
                    </a:cubicBezTo>
                    <a:cubicBezTo>
                      <a:pt x="3" y="24"/>
                      <a:pt x="3" y="24"/>
                      <a:pt x="3" y="24"/>
                    </a:cubicBezTo>
                    <a:cubicBezTo>
                      <a:pt x="1" y="22"/>
                      <a:pt x="0" y="19"/>
                      <a:pt x="0" y="16"/>
                    </a:cubicBezTo>
                    <a:cubicBezTo>
                      <a:pt x="0" y="14"/>
                      <a:pt x="1" y="11"/>
                      <a:pt x="3" y="9"/>
                    </a:cubicBezTo>
                    <a:cubicBezTo>
                      <a:pt x="9" y="4"/>
                      <a:pt x="9" y="4"/>
                      <a:pt x="9" y="4"/>
                    </a:cubicBezTo>
                    <a:cubicBezTo>
                      <a:pt x="11" y="2"/>
                      <a:pt x="13" y="1"/>
                      <a:pt x="16" y="1"/>
                    </a:cubicBezTo>
                    <a:cubicBezTo>
                      <a:pt x="19" y="1"/>
                      <a:pt x="21" y="2"/>
                      <a:pt x="23" y="4"/>
                    </a:cubicBezTo>
                    <a:cubicBezTo>
                      <a:pt x="35" y="16"/>
                      <a:pt x="35" y="16"/>
                      <a:pt x="35" y="16"/>
                    </a:cubicBezTo>
                    <a:cubicBezTo>
                      <a:pt x="36" y="17"/>
                      <a:pt x="36" y="17"/>
                      <a:pt x="37" y="18"/>
                    </a:cubicBezTo>
                    <a:lnTo>
                      <a:pt x="28" y="19"/>
                    </a:lnTo>
                    <a:close/>
                    <a:moveTo>
                      <a:pt x="6" y="55"/>
                    </a:moveTo>
                    <a:cubicBezTo>
                      <a:pt x="6" y="55"/>
                      <a:pt x="6" y="55"/>
                      <a:pt x="5" y="55"/>
                    </a:cubicBezTo>
                    <a:cubicBezTo>
                      <a:pt x="5" y="55"/>
                      <a:pt x="5" y="55"/>
                      <a:pt x="5" y="55"/>
                    </a:cubicBezTo>
                    <a:cubicBezTo>
                      <a:pt x="4" y="54"/>
                      <a:pt x="4" y="54"/>
                      <a:pt x="5" y="53"/>
                    </a:cubicBezTo>
                    <a:cubicBezTo>
                      <a:pt x="14" y="44"/>
                      <a:pt x="14" y="44"/>
                      <a:pt x="14" y="44"/>
                    </a:cubicBezTo>
                    <a:cubicBezTo>
                      <a:pt x="14" y="44"/>
                      <a:pt x="15" y="44"/>
                      <a:pt x="15" y="44"/>
                    </a:cubicBezTo>
                    <a:cubicBezTo>
                      <a:pt x="16" y="45"/>
                      <a:pt x="16" y="45"/>
                      <a:pt x="15" y="46"/>
                    </a:cubicBezTo>
                    <a:lnTo>
                      <a:pt x="6" y="55"/>
                    </a:lnTo>
                    <a:close/>
                    <a:moveTo>
                      <a:pt x="21" y="59"/>
                    </a:moveTo>
                    <a:cubicBezTo>
                      <a:pt x="21" y="59"/>
                      <a:pt x="21" y="60"/>
                      <a:pt x="20" y="60"/>
                    </a:cubicBezTo>
                    <a:cubicBezTo>
                      <a:pt x="20" y="60"/>
                      <a:pt x="19" y="59"/>
                      <a:pt x="19" y="59"/>
                    </a:cubicBezTo>
                    <a:cubicBezTo>
                      <a:pt x="19" y="47"/>
                      <a:pt x="19" y="47"/>
                      <a:pt x="19" y="47"/>
                    </a:cubicBezTo>
                    <a:cubicBezTo>
                      <a:pt x="19" y="47"/>
                      <a:pt x="20" y="46"/>
                      <a:pt x="20" y="46"/>
                    </a:cubicBezTo>
                    <a:cubicBezTo>
                      <a:pt x="21" y="46"/>
                      <a:pt x="21" y="47"/>
                      <a:pt x="21" y="47"/>
                    </a:cubicBezTo>
                    <a:lnTo>
                      <a:pt x="21" y="59"/>
                    </a:lnTo>
                    <a:close/>
                    <a:moveTo>
                      <a:pt x="56" y="51"/>
                    </a:moveTo>
                    <a:cubicBezTo>
                      <a:pt x="50" y="56"/>
                      <a:pt x="50" y="56"/>
                      <a:pt x="50" y="56"/>
                    </a:cubicBezTo>
                    <a:cubicBezTo>
                      <a:pt x="48" y="58"/>
                      <a:pt x="46" y="59"/>
                      <a:pt x="43" y="59"/>
                    </a:cubicBezTo>
                    <a:cubicBezTo>
                      <a:pt x="40" y="59"/>
                      <a:pt x="38" y="58"/>
                      <a:pt x="36" y="56"/>
                    </a:cubicBezTo>
                    <a:cubicBezTo>
                      <a:pt x="24" y="44"/>
                      <a:pt x="24" y="44"/>
                      <a:pt x="24" y="44"/>
                    </a:cubicBezTo>
                    <a:cubicBezTo>
                      <a:pt x="23" y="44"/>
                      <a:pt x="23" y="43"/>
                      <a:pt x="22" y="42"/>
                    </a:cubicBezTo>
                    <a:cubicBezTo>
                      <a:pt x="31" y="42"/>
                      <a:pt x="31" y="42"/>
                      <a:pt x="31" y="42"/>
                    </a:cubicBezTo>
                    <a:cubicBezTo>
                      <a:pt x="41" y="51"/>
                      <a:pt x="41" y="51"/>
                      <a:pt x="41" y="51"/>
                    </a:cubicBezTo>
                    <a:cubicBezTo>
                      <a:pt x="42" y="53"/>
                      <a:pt x="44" y="53"/>
                      <a:pt x="45" y="51"/>
                    </a:cubicBezTo>
                    <a:cubicBezTo>
                      <a:pt x="51" y="46"/>
                      <a:pt x="51" y="46"/>
                      <a:pt x="51" y="46"/>
                    </a:cubicBezTo>
                    <a:cubicBezTo>
                      <a:pt x="51" y="46"/>
                      <a:pt x="52" y="45"/>
                      <a:pt x="52" y="44"/>
                    </a:cubicBezTo>
                    <a:cubicBezTo>
                      <a:pt x="52" y="43"/>
                      <a:pt x="51" y="42"/>
                      <a:pt x="51" y="41"/>
                    </a:cubicBezTo>
                    <a:cubicBezTo>
                      <a:pt x="41" y="32"/>
                      <a:pt x="41" y="32"/>
                      <a:pt x="41" y="32"/>
                    </a:cubicBezTo>
                    <a:cubicBezTo>
                      <a:pt x="42" y="23"/>
                      <a:pt x="42" y="23"/>
                      <a:pt x="42" y="23"/>
                    </a:cubicBezTo>
                    <a:cubicBezTo>
                      <a:pt x="42" y="23"/>
                      <a:pt x="43" y="24"/>
                      <a:pt x="44" y="24"/>
                    </a:cubicBezTo>
                    <a:cubicBezTo>
                      <a:pt x="56" y="36"/>
                      <a:pt x="56" y="36"/>
                      <a:pt x="56" y="36"/>
                    </a:cubicBezTo>
                    <a:cubicBezTo>
                      <a:pt x="58" y="38"/>
                      <a:pt x="59" y="41"/>
                      <a:pt x="59" y="44"/>
                    </a:cubicBezTo>
                    <a:cubicBezTo>
                      <a:pt x="59" y="47"/>
                      <a:pt x="58" y="49"/>
                      <a:pt x="56" y="51"/>
                    </a:cubicBezTo>
                    <a:close/>
                    <a:moveTo>
                      <a:pt x="40" y="13"/>
                    </a:moveTo>
                    <a:cubicBezTo>
                      <a:pt x="40" y="14"/>
                      <a:pt x="39" y="14"/>
                      <a:pt x="39" y="14"/>
                    </a:cubicBezTo>
                    <a:cubicBezTo>
                      <a:pt x="38" y="14"/>
                      <a:pt x="37" y="14"/>
                      <a:pt x="37" y="13"/>
                    </a:cubicBezTo>
                    <a:cubicBezTo>
                      <a:pt x="37" y="1"/>
                      <a:pt x="37" y="1"/>
                      <a:pt x="37" y="1"/>
                    </a:cubicBezTo>
                    <a:cubicBezTo>
                      <a:pt x="37" y="1"/>
                      <a:pt x="38" y="0"/>
                      <a:pt x="39" y="0"/>
                    </a:cubicBezTo>
                    <a:cubicBezTo>
                      <a:pt x="39" y="0"/>
                      <a:pt x="40" y="1"/>
                      <a:pt x="40" y="1"/>
                    </a:cubicBezTo>
                    <a:lnTo>
                      <a:pt x="40" y="13"/>
                    </a:lnTo>
                    <a:close/>
                    <a:moveTo>
                      <a:pt x="45" y="16"/>
                    </a:moveTo>
                    <a:cubicBezTo>
                      <a:pt x="45" y="16"/>
                      <a:pt x="45" y="16"/>
                      <a:pt x="44" y="16"/>
                    </a:cubicBezTo>
                    <a:cubicBezTo>
                      <a:pt x="44" y="16"/>
                      <a:pt x="44" y="16"/>
                      <a:pt x="43" y="16"/>
                    </a:cubicBezTo>
                    <a:cubicBezTo>
                      <a:pt x="43" y="16"/>
                      <a:pt x="43" y="15"/>
                      <a:pt x="43" y="14"/>
                    </a:cubicBezTo>
                    <a:cubicBezTo>
                      <a:pt x="53" y="5"/>
                      <a:pt x="53" y="5"/>
                      <a:pt x="53" y="5"/>
                    </a:cubicBezTo>
                    <a:cubicBezTo>
                      <a:pt x="53" y="5"/>
                      <a:pt x="54" y="5"/>
                      <a:pt x="54" y="5"/>
                    </a:cubicBezTo>
                    <a:cubicBezTo>
                      <a:pt x="55" y="6"/>
                      <a:pt x="55" y="6"/>
                      <a:pt x="54" y="7"/>
                    </a:cubicBezTo>
                    <a:lnTo>
                      <a:pt x="45" y="16"/>
                    </a:lnTo>
                    <a:close/>
                    <a:moveTo>
                      <a:pt x="58" y="22"/>
                    </a:moveTo>
                    <a:cubicBezTo>
                      <a:pt x="47" y="22"/>
                      <a:pt x="47" y="22"/>
                      <a:pt x="47" y="22"/>
                    </a:cubicBezTo>
                    <a:cubicBezTo>
                      <a:pt x="46" y="22"/>
                      <a:pt x="45" y="22"/>
                      <a:pt x="45" y="21"/>
                    </a:cubicBezTo>
                    <a:cubicBezTo>
                      <a:pt x="45" y="20"/>
                      <a:pt x="46" y="20"/>
                      <a:pt x="47" y="20"/>
                    </a:cubicBezTo>
                    <a:cubicBezTo>
                      <a:pt x="58" y="20"/>
                      <a:pt x="58" y="20"/>
                      <a:pt x="58" y="20"/>
                    </a:cubicBezTo>
                    <a:cubicBezTo>
                      <a:pt x="59" y="20"/>
                      <a:pt x="59" y="20"/>
                      <a:pt x="59" y="21"/>
                    </a:cubicBezTo>
                    <a:cubicBezTo>
                      <a:pt x="59" y="22"/>
                      <a:pt x="59" y="22"/>
                      <a:pt x="58" y="22"/>
                    </a:cubicBezTo>
                    <a:close/>
                  </a:path>
                </a:pathLst>
              </a:custGeom>
              <a:solidFill>
                <a:schemeClr val="accent1"/>
              </a:solidFill>
              <a:ln w="9525">
                <a:noFill/>
              </a:ln>
            </p:spPr>
            <p:txBody>
              <a:bodyPr/>
              <a:p>
                <a:endParaRPr lang="zh-CN" altLang="en-US"/>
              </a:p>
            </p:txBody>
          </p:sp>
        </p:grpSp>
      </p:grpSp>
      <p:sp>
        <p:nvSpPr>
          <p:cNvPr id="34" name="矩形 33"/>
          <p:cNvSpPr/>
          <p:nvPr/>
        </p:nvSpPr>
        <p:spPr>
          <a:xfrm>
            <a:off x="1304144" y="4237154"/>
            <a:ext cx="2050552" cy="1384353"/>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直接标明单个统计调查对象身份</a:t>
            </a:r>
            <a:endParaRPr kumimoji="0" lang="zh-CN" altLang="en-US" sz="24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grpSp>
        <p:nvGrpSpPr>
          <p:cNvPr id="35" name="组合 34"/>
          <p:cNvGrpSpPr/>
          <p:nvPr/>
        </p:nvGrpSpPr>
        <p:grpSpPr>
          <a:xfrm>
            <a:off x="5018088" y="2005013"/>
            <a:ext cx="1941512" cy="2078037"/>
            <a:chOff x="3661382" y="1785035"/>
            <a:chExt cx="2369000" cy="2534960"/>
          </a:xfrm>
        </p:grpSpPr>
        <p:grpSp>
          <p:nvGrpSpPr>
            <p:cNvPr id="48139" name="组合 35"/>
            <p:cNvGrpSpPr/>
            <p:nvPr/>
          </p:nvGrpSpPr>
          <p:grpSpPr>
            <a:xfrm>
              <a:off x="3661382" y="1950996"/>
              <a:ext cx="2369000" cy="2368999"/>
              <a:chOff x="3495320" y="1875863"/>
              <a:chExt cx="2530586" cy="2530585"/>
            </a:xfrm>
          </p:grpSpPr>
          <p:sp>
            <p:nvSpPr>
              <p:cNvPr id="40" name="椭圆 39"/>
              <p:cNvSpPr/>
              <p:nvPr/>
            </p:nvSpPr>
            <p:spPr>
              <a:xfrm>
                <a:off x="3495320" y="1875863"/>
                <a:ext cx="2530586" cy="25305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1" name="椭圆 40"/>
              <p:cNvSpPr/>
              <p:nvPr/>
            </p:nvSpPr>
            <p:spPr>
              <a:xfrm>
                <a:off x="3625439"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48142" name="组合 36"/>
            <p:cNvGrpSpPr/>
            <p:nvPr/>
          </p:nvGrpSpPr>
          <p:grpSpPr>
            <a:xfrm>
              <a:off x="3758936" y="1785035"/>
              <a:ext cx="973815" cy="973815"/>
              <a:chOff x="3599528" y="1698582"/>
              <a:chExt cx="1040237" cy="1040237"/>
            </a:xfrm>
          </p:grpSpPr>
          <p:sp>
            <p:nvSpPr>
              <p:cNvPr id="38" name="椭圆 37"/>
              <p:cNvSpPr/>
              <p:nvPr/>
            </p:nvSpPr>
            <p:spPr>
              <a:xfrm>
                <a:off x="3599528"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8144" name="Freeform 26"/>
              <p:cNvSpPr>
                <a:spLocks noEditPoints="1"/>
              </p:cNvSpPr>
              <p:nvPr/>
            </p:nvSpPr>
            <p:spPr>
              <a:xfrm>
                <a:off x="3839967" y="2052638"/>
                <a:ext cx="559358" cy="314244"/>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82" h="46">
                    <a:moveTo>
                      <a:pt x="66" y="46"/>
                    </a:moveTo>
                    <a:cubicBezTo>
                      <a:pt x="57" y="46"/>
                      <a:pt x="50" y="38"/>
                      <a:pt x="50" y="30"/>
                    </a:cubicBezTo>
                    <a:cubicBezTo>
                      <a:pt x="50" y="25"/>
                      <a:pt x="52" y="21"/>
                      <a:pt x="55" y="18"/>
                    </a:cubicBezTo>
                    <a:cubicBezTo>
                      <a:pt x="53" y="14"/>
                      <a:pt x="53" y="14"/>
                      <a:pt x="53" y="14"/>
                    </a:cubicBezTo>
                    <a:cubicBezTo>
                      <a:pt x="40" y="31"/>
                      <a:pt x="40" y="31"/>
                      <a:pt x="40" y="31"/>
                    </a:cubicBezTo>
                    <a:cubicBezTo>
                      <a:pt x="40" y="32"/>
                      <a:pt x="39" y="32"/>
                      <a:pt x="39" y="32"/>
                    </a:cubicBezTo>
                    <a:cubicBezTo>
                      <a:pt x="32" y="32"/>
                      <a:pt x="32" y="32"/>
                      <a:pt x="32" y="32"/>
                    </a:cubicBezTo>
                    <a:cubicBezTo>
                      <a:pt x="30" y="40"/>
                      <a:pt x="24" y="46"/>
                      <a:pt x="16" y="46"/>
                    </a:cubicBezTo>
                    <a:cubicBezTo>
                      <a:pt x="7" y="46"/>
                      <a:pt x="0" y="38"/>
                      <a:pt x="0" y="30"/>
                    </a:cubicBezTo>
                    <a:cubicBezTo>
                      <a:pt x="0" y="21"/>
                      <a:pt x="7" y="14"/>
                      <a:pt x="16" y="14"/>
                    </a:cubicBezTo>
                    <a:cubicBezTo>
                      <a:pt x="19" y="14"/>
                      <a:pt x="21" y="14"/>
                      <a:pt x="23" y="16"/>
                    </a:cubicBezTo>
                    <a:cubicBezTo>
                      <a:pt x="28" y="9"/>
                      <a:pt x="28" y="9"/>
                      <a:pt x="28" y="9"/>
                    </a:cubicBezTo>
                    <a:cubicBezTo>
                      <a:pt x="20" y="9"/>
                      <a:pt x="20" y="9"/>
                      <a:pt x="20" y="9"/>
                    </a:cubicBezTo>
                    <a:cubicBezTo>
                      <a:pt x="19" y="9"/>
                      <a:pt x="18" y="8"/>
                      <a:pt x="18" y="7"/>
                    </a:cubicBezTo>
                    <a:cubicBezTo>
                      <a:pt x="18" y="6"/>
                      <a:pt x="19" y="4"/>
                      <a:pt x="20" y="4"/>
                    </a:cubicBezTo>
                    <a:cubicBezTo>
                      <a:pt x="34" y="4"/>
                      <a:pt x="34" y="4"/>
                      <a:pt x="34" y="4"/>
                    </a:cubicBezTo>
                    <a:cubicBezTo>
                      <a:pt x="34" y="9"/>
                      <a:pt x="34" y="9"/>
                      <a:pt x="34" y="9"/>
                    </a:cubicBezTo>
                    <a:cubicBezTo>
                      <a:pt x="50" y="9"/>
                      <a:pt x="50" y="9"/>
                      <a:pt x="50" y="9"/>
                    </a:cubicBezTo>
                    <a:cubicBezTo>
                      <a:pt x="47" y="4"/>
                      <a:pt x="47" y="4"/>
                      <a:pt x="47" y="4"/>
                    </a:cubicBezTo>
                    <a:cubicBezTo>
                      <a:pt x="39" y="4"/>
                      <a:pt x="39" y="4"/>
                      <a:pt x="39" y="4"/>
                    </a:cubicBezTo>
                    <a:cubicBezTo>
                      <a:pt x="37" y="4"/>
                      <a:pt x="36" y="3"/>
                      <a:pt x="36" y="2"/>
                    </a:cubicBezTo>
                    <a:cubicBezTo>
                      <a:pt x="36" y="1"/>
                      <a:pt x="37" y="0"/>
                      <a:pt x="39" y="0"/>
                    </a:cubicBezTo>
                    <a:cubicBezTo>
                      <a:pt x="48" y="0"/>
                      <a:pt x="48" y="0"/>
                      <a:pt x="48" y="0"/>
                    </a:cubicBezTo>
                    <a:cubicBezTo>
                      <a:pt x="48" y="0"/>
                      <a:pt x="49" y="0"/>
                      <a:pt x="50" y="1"/>
                    </a:cubicBezTo>
                    <a:cubicBezTo>
                      <a:pt x="59" y="15"/>
                      <a:pt x="59" y="15"/>
                      <a:pt x="59" y="15"/>
                    </a:cubicBezTo>
                    <a:cubicBezTo>
                      <a:pt x="61" y="14"/>
                      <a:pt x="64" y="14"/>
                      <a:pt x="66" y="14"/>
                    </a:cubicBezTo>
                    <a:cubicBezTo>
                      <a:pt x="75" y="14"/>
                      <a:pt x="82" y="21"/>
                      <a:pt x="82" y="30"/>
                    </a:cubicBezTo>
                    <a:cubicBezTo>
                      <a:pt x="82" y="38"/>
                      <a:pt x="75" y="46"/>
                      <a:pt x="66" y="46"/>
                    </a:cubicBezTo>
                    <a:close/>
                    <a:moveTo>
                      <a:pt x="16" y="32"/>
                    </a:moveTo>
                    <a:cubicBezTo>
                      <a:pt x="14" y="32"/>
                      <a:pt x="13" y="30"/>
                      <a:pt x="14" y="28"/>
                    </a:cubicBezTo>
                    <a:cubicBezTo>
                      <a:pt x="21" y="19"/>
                      <a:pt x="21" y="19"/>
                      <a:pt x="21" y="19"/>
                    </a:cubicBezTo>
                    <a:cubicBezTo>
                      <a:pt x="19" y="19"/>
                      <a:pt x="18" y="18"/>
                      <a:pt x="16" y="18"/>
                    </a:cubicBezTo>
                    <a:cubicBezTo>
                      <a:pt x="9" y="18"/>
                      <a:pt x="4" y="23"/>
                      <a:pt x="4" y="30"/>
                    </a:cubicBezTo>
                    <a:cubicBezTo>
                      <a:pt x="4" y="36"/>
                      <a:pt x="9" y="41"/>
                      <a:pt x="16" y="41"/>
                    </a:cubicBezTo>
                    <a:cubicBezTo>
                      <a:pt x="21" y="41"/>
                      <a:pt x="26" y="37"/>
                      <a:pt x="27" y="32"/>
                    </a:cubicBezTo>
                    <a:lnTo>
                      <a:pt x="16" y="32"/>
                    </a:lnTo>
                    <a:close/>
                    <a:moveTo>
                      <a:pt x="27" y="27"/>
                    </a:moveTo>
                    <a:cubicBezTo>
                      <a:pt x="27" y="25"/>
                      <a:pt x="26" y="23"/>
                      <a:pt x="24" y="22"/>
                    </a:cubicBezTo>
                    <a:cubicBezTo>
                      <a:pt x="20" y="27"/>
                      <a:pt x="20" y="27"/>
                      <a:pt x="20" y="27"/>
                    </a:cubicBezTo>
                    <a:lnTo>
                      <a:pt x="27" y="27"/>
                    </a:lnTo>
                    <a:close/>
                    <a:moveTo>
                      <a:pt x="48" y="14"/>
                    </a:moveTo>
                    <a:cubicBezTo>
                      <a:pt x="31" y="14"/>
                      <a:pt x="31" y="14"/>
                      <a:pt x="31" y="14"/>
                    </a:cubicBezTo>
                    <a:cubicBezTo>
                      <a:pt x="27" y="18"/>
                      <a:pt x="27" y="18"/>
                      <a:pt x="27" y="18"/>
                    </a:cubicBezTo>
                    <a:cubicBezTo>
                      <a:pt x="29" y="21"/>
                      <a:pt x="31" y="24"/>
                      <a:pt x="32" y="27"/>
                    </a:cubicBezTo>
                    <a:cubicBezTo>
                      <a:pt x="37" y="27"/>
                      <a:pt x="37" y="27"/>
                      <a:pt x="37" y="27"/>
                    </a:cubicBezTo>
                    <a:lnTo>
                      <a:pt x="48" y="14"/>
                    </a:lnTo>
                    <a:close/>
                    <a:moveTo>
                      <a:pt x="66" y="18"/>
                    </a:moveTo>
                    <a:cubicBezTo>
                      <a:pt x="64" y="18"/>
                      <a:pt x="63" y="19"/>
                      <a:pt x="62" y="19"/>
                    </a:cubicBezTo>
                    <a:cubicBezTo>
                      <a:pt x="68" y="28"/>
                      <a:pt x="68" y="28"/>
                      <a:pt x="68" y="28"/>
                    </a:cubicBezTo>
                    <a:cubicBezTo>
                      <a:pt x="69" y="29"/>
                      <a:pt x="68" y="31"/>
                      <a:pt x="67" y="31"/>
                    </a:cubicBezTo>
                    <a:cubicBezTo>
                      <a:pt x="67" y="32"/>
                      <a:pt x="66" y="32"/>
                      <a:pt x="66" y="32"/>
                    </a:cubicBezTo>
                    <a:cubicBezTo>
                      <a:pt x="65" y="32"/>
                      <a:pt x="65" y="32"/>
                      <a:pt x="64" y="31"/>
                    </a:cubicBezTo>
                    <a:cubicBezTo>
                      <a:pt x="58" y="22"/>
                      <a:pt x="58" y="22"/>
                      <a:pt x="58" y="22"/>
                    </a:cubicBezTo>
                    <a:cubicBezTo>
                      <a:pt x="56" y="24"/>
                      <a:pt x="55" y="26"/>
                      <a:pt x="55" y="30"/>
                    </a:cubicBezTo>
                    <a:cubicBezTo>
                      <a:pt x="55" y="36"/>
                      <a:pt x="60" y="41"/>
                      <a:pt x="66" y="41"/>
                    </a:cubicBezTo>
                    <a:cubicBezTo>
                      <a:pt x="72" y="41"/>
                      <a:pt x="77" y="36"/>
                      <a:pt x="77" y="30"/>
                    </a:cubicBezTo>
                    <a:cubicBezTo>
                      <a:pt x="77" y="23"/>
                      <a:pt x="72" y="18"/>
                      <a:pt x="66" y="18"/>
                    </a:cubicBezTo>
                    <a:close/>
                  </a:path>
                </a:pathLst>
              </a:custGeom>
              <a:solidFill>
                <a:schemeClr val="accent2"/>
              </a:solidFill>
              <a:ln w="9525">
                <a:noFill/>
              </a:ln>
            </p:spPr>
            <p:txBody>
              <a:bodyPr/>
              <a:p>
                <a:endParaRPr lang="zh-CN" altLang="en-US"/>
              </a:p>
            </p:txBody>
          </p:sp>
        </p:grpSp>
      </p:grpSp>
      <p:grpSp>
        <p:nvGrpSpPr>
          <p:cNvPr id="42" name="组合 41"/>
          <p:cNvGrpSpPr/>
          <p:nvPr/>
        </p:nvGrpSpPr>
        <p:grpSpPr>
          <a:xfrm>
            <a:off x="9177338" y="2005013"/>
            <a:ext cx="1941512" cy="2078037"/>
            <a:chOff x="6161620" y="1785035"/>
            <a:chExt cx="2369000" cy="2534960"/>
          </a:xfrm>
        </p:grpSpPr>
        <p:grpSp>
          <p:nvGrpSpPr>
            <p:cNvPr id="48146" name="组合 42"/>
            <p:cNvGrpSpPr/>
            <p:nvPr/>
          </p:nvGrpSpPr>
          <p:grpSpPr>
            <a:xfrm>
              <a:off x="6161620" y="1950996"/>
              <a:ext cx="2369000" cy="2368999"/>
              <a:chOff x="6166095" y="1875863"/>
              <a:chExt cx="2530586" cy="2530585"/>
            </a:xfrm>
          </p:grpSpPr>
          <p:sp>
            <p:nvSpPr>
              <p:cNvPr id="47" name="椭圆 46"/>
              <p:cNvSpPr/>
              <p:nvPr/>
            </p:nvSpPr>
            <p:spPr>
              <a:xfrm>
                <a:off x="6166095" y="1875863"/>
                <a:ext cx="2530586" cy="25305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8" name="椭圆 47"/>
              <p:cNvSpPr/>
              <p:nvPr/>
            </p:nvSpPr>
            <p:spPr>
              <a:xfrm>
                <a:off x="6296214"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48149" name="组合 43"/>
            <p:cNvGrpSpPr/>
            <p:nvPr/>
          </p:nvGrpSpPr>
          <p:grpSpPr>
            <a:xfrm>
              <a:off x="6259174" y="1785035"/>
              <a:ext cx="973815" cy="973815"/>
              <a:chOff x="6270303" y="1698582"/>
              <a:chExt cx="1040237" cy="1040237"/>
            </a:xfrm>
          </p:grpSpPr>
          <p:sp>
            <p:nvSpPr>
              <p:cNvPr id="45" name="椭圆 44"/>
              <p:cNvSpPr/>
              <p:nvPr/>
            </p:nvSpPr>
            <p:spPr>
              <a:xfrm>
                <a:off x="6270303"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8151" name="Freeform 90"/>
              <p:cNvSpPr>
                <a:spLocks noEditPoints="1"/>
              </p:cNvSpPr>
              <p:nvPr/>
            </p:nvSpPr>
            <p:spPr>
              <a:xfrm>
                <a:off x="6637119" y="1993904"/>
                <a:ext cx="313090" cy="365708"/>
              </a:xfrm>
              <a:custGeom>
                <a:avLst/>
                <a:gdLst/>
                <a:ahLst/>
                <a:cxnLst>
                  <a:cxn ang="0">
                    <a:pos x="2147483647" y="2147483647"/>
                  </a:cxn>
                  <a:cxn ang="0">
                    <a:pos x="2147483647" y="2147483647"/>
                  </a:cxn>
                  <a:cxn ang="0">
                    <a:pos x="0"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55" h="64">
                    <a:moveTo>
                      <a:pt x="55" y="19"/>
                    </a:moveTo>
                    <a:cubicBezTo>
                      <a:pt x="55" y="60"/>
                      <a:pt x="55" y="60"/>
                      <a:pt x="55" y="60"/>
                    </a:cubicBezTo>
                    <a:cubicBezTo>
                      <a:pt x="55" y="62"/>
                      <a:pt x="53" y="64"/>
                      <a:pt x="51" y="64"/>
                    </a:cubicBezTo>
                    <a:cubicBezTo>
                      <a:pt x="3" y="64"/>
                      <a:pt x="3" y="64"/>
                      <a:pt x="3" y="64"/>
                    </a:cubicBezTo>
                    <a:cubicBezTo>
                      <a:pt x="1" y="64"/>
                      <a:pt x="0" y="62"/>
                      <a:pt x="0" y="60"/>
                    </a:cubicBezTo>
                    <a:cubicBezTo>
                      <a:pt x="0" y="3"/>
                      <a:pt x="0" y="3"/>
                      <a:pt x="0" y="3"/>
                    </a:cubicBezTo>
                    <a:cubicBezTo>
                      <a:pt x="0" y="1"/>
                      <a:pt x="1" y="0"/>
                      <a:pt x="3" y="0"/>
                    </a:cubicBezTo>
                    <a:cubicBezTo>
                      <a:pt x="35" y="0"/>
                      <a:pt x="35" y="0"/>
                      <a:pt x="35" y="0"/>
                    </a:cubicBezTo>
                    <a:cubicBezTo>
                      <a:pt x="37" y="0"/>
                      <a:pt x="40" y="1"/>
                      <a:pt x="41" y="2"/>
                    </a:cubicBezTo>
                    <a:cubicBezTo>
                      <a:pt x="52" y="13"/>
                      <a:pt x="52" y="13"/>
                      <a:pt x="52" y="13"/>
                    </a:cubicBezTo>
                    <a:cubicBezTo>
                      <a:pt x="53" y="14"/>
                      <a:pt x="55" y="17"/>
                      <a:pt x="55" y="19"/>
                    </a:cubicBezTo>
                    <a:close/>
                    <a:moveTo>
                      <a:pt x="50" y="22"/>
                    </a:moveTo>
                    <a:cubicBezTo>
                      <a:pt x="35" y="22"/>
                      <a:pt x="35" y="22"/>
                      <a:pt x="35" y="22"/>
                    </a:cubicBezTo>
                    <a:cubicBezTo>
                      <a:pt x="33" y="22"/>
                      <a:pt x="32" y="21"/>
                      <a:pt x="32" y="19"/>
                    </a:cubicBezTo>
                    <a:cubicBezTo>
                      <a:pt x="32" y="4"/>
                      <a:pt x="32" y="4"/>
                      <a:pt x="32" y="4"/>
                    </a:cubicBezTo>
                    <a:cubicBezTo>
                      <a:pt x="4" y="4"/>
                      <a:pt x="4" y="4"/>
                      <a:pt x="4" y="4"/>
                    </a:cubicBezTo>
                    <a:cubicBezTo>
                      <a:pt x="4" y="59"/>
                      <a:pt x="4" y="59"/>
                      <a:pt x="4" y="59"/>
                    </a:cubicBezTo>
                    <a:cubicBezTo>
                      <a:pt x="50" y="59"/>
                      <a:pt x="50" y="59"/>
                      <a:pt x="50" y="59"/>
                    </a:cubicBezTo>
                    <a:lnTo>
                      <a:pt x="50" y="22"/>
                    </a:lnTo>
                    <a:close/>
                    <a:moveTo>
                      <a:pt x="35" y="40"/>
                    </a:moveTo>
                    <a:cubicBezTo>
                      <a:pt x="36" y="40"/>
                      <a:pt x="38" y="40"/>
                      <a:pt x="39" y="40"/>
                    </a:cubicBezTo>
                    <a:cubicBezTo>
                      <a:pt x="41" y="40"/>
                      <a:pt x="44" y="40"/>
                      <a:pt x="45" y="41"/>
                    </a:cubicBezTo>
                    <a:cubicBezTo>
                      <a:pt x="45" y="42"/>
                      <a:pt x="46" y="42"/>
                      <a:pt x="45" y="43"/>
                    </a:cubicBezTo>
                    <a:cubicBezTo>
                      <a:pt x="45" y="43"/>
                      <a:pt x="45" y="43"/>
                      <a:pt x="45" y="43"/>
                    </a:cubicBezTo>
                    <a:cubicBezTo>
                      <a:pt x="45" y="43"/>
                      <a:pt x="45" y="43"/>
                      <a:pt x="45" y="43"/>
                    </a:cubicBezTo>
                    <a:cubicBezTo>
                      <a:pt x="45" y="44"/>
                      <a:pt x="44" y="45"/>
                      <a:pt x="43" y="45"/>
                    </a:cubicBezTo>
                    <a:cubicBezTo>
                      <a:pt x="40" y="45"/>
                      <a:pt x="37" y="44"/>
                      <a:pt x="34" y="42"/>
                    </a:cubicBezTo>
                    <a:cubicBezTo>
                      <a:pt x="29" y="43"/>
                      <a:pt x="24" y="44"/>
                      <a:pt x="20" y="45"/>
                    </a:cubicBezTo>
                    <a:cubicBezTo>
                      <a:pt x="16" y="51"/>
                      <a:pt x="13" y="54"/>
                      <a:pt x="11" y="54"/>
                    </a:cubicBezTo>
                    <a:cubicBezTo>
                      <a:pt x="11" y="54"/>
                      <a:pt x="11" y="54"/>
                      <a:pt x="10" y="54"/>
                    </a:cubicBezTo>
                    <a:cubicBezTo>
                      <a:pt x="9" y="54"/>
                      <a:pt x="9" y="54"/>
                      <a:pt x="9" y="54"/>
                    </a:cubicBezTo>
                    <a:cubicBezTo>
                      <a:pt x="9" y="54"/>
                      <a:pt x="9" y="54"/>
                      <a:pt x="9" y="54"/>
                    </a:cubicBezTo>
                    <a:cubicBezTo>
                      <a:pt x="9" y="53"/>
                      <a:pt x="9" y="53"/>
                      <a:pt x="9" y="52"/>
                    </a:cubicBezTo>
                    <a:cubicBezTo>
                      <a:pt x="9" y="51"/>
                      <a:pt x="11" y="48"/>
                      <a:pt x="16" y="46"/>
                    </a:cubicBezTo>
                    <a:cubicBezTo>
                      <a:pt x="16" y="45"/>
                      <a:pt x="16" y="45"/>
                      <a:pt x="16" y="46"/>
                    </a:cubicBezTo>
                    <a:cubicBezTo>
                      <a:pt x="17" y="46"/>
                      <a:pt x="17" y="46"/>
                      <a:pt x="17" y="46"/>
                    </a:cubicBezTo>
                    <a:cubicBezTo>
                      <a:pt x="18" y="44"/>
                      <a:pt x="19" y="42"/>
                      <a:pt x="20" y="39"/>
                    </a:cubicBezTo>
                    <a:cubicBezTo>
                      <a:pt x="22" y="36"/>
                      <a:pt x="23" y="33"/>
                      <a:pt x="24" y="30"/>
                    </a:cubicBezTo>
                    <a:cubicBezTo>
                      <a:pt x="23" y="26"/>
                      <a:pt x="23" y="22"/>
                      <a:pt x="23" y="19"/>
                    </a:cubicBezTo>
                    <a:cubicBezTo>
                      <a:pt x="23" y="18"/>
                      <a:pt x="24" y="18"/>
                      <a:pt x="25" y="18"/>
                    </a:cubicBezTo>
                    <a:cubicBezTo>
                      <a:pt x="25" y="18"/>
                      <a:pt x="25" y="18"/>
                      <a:pt x="25" y="18"/>
                    </a:cubicBezTo>
                    <a:cubicBezTo>
                      <a:pt x="26" y="18"/>
                      <a:pt x="26" y="18"/>
                      <a:pt x="26" y="18"/>
                    </a:cubicBezTo>
                    <a:cubicBezTo>
                      <a:pt x="26" y="18"/>
                      <a:pt x="26" y="18"/>
                      <a:pt x="27" y="18"/>
                    </a:cubicBezTo>
                    <a:cubicBezTo>
                      <a:pt x="27" y="19"/>
                      <a:pt x="27" y="20"/>
                      <a:pt x="27" y="21"/>
                    </a:cubicBezTo>
                    <a:cubicBezTo>
                      <a:pt x="27" y="21"/>
                      <a:pt x="27" y="21"/>
                      <a:pt x="27" y="21"/>
                    </a:cubicBezTo>
                    <a:cubicBezTo>
                      <a:pt x="27" y="21"/>
                      <a:pt x="27" y="21"/>
                      <a:pt x="27" y="21"/>
                    </a:cubicBezTo>
                    <a:cubicBezTo>
                      <a:pt x="27" y="22"/>
                      <a:pt x="27" y="22"/>
                      <a:pt x="27" y="22"/>
                    </a:cubicBezTo>
                    <a:cubicBezTo>
                      <a:pt x="27" y="25"/>
                      <a:pt x="27" y="27"/>
                      <a:pt x="26" y="29"/>
                    </a:cubicBezTo>
                    <a:cubicBezTo>
                      <a:pt x="28" y="33"/>
                      <a:pt x="30" y="36"/>
                      <a:pt x="32" y="38"/>
                    </a:cubicBezTo>
                    <a:cubicBezTo>
                      <a:pt x="33" y="39"/>
                      <a:pt x="34" y="39"/>
                      <a:pt x="35" y="40"/>
                    </a:cubicBezTo>
                    <a:close/>
                    <a:moveTo>
                      <a:pt x="16" y="47"/>
                    </a:moveTo>
                    <a:cubicBezTo>
                      <a:pt x="13" y="49"/>
                      <a:pt x="12" y="51"/>
                      <a:pt x="11" y="52"/>
                    </a:cubicBezTo>
                    <a:cubicBezTo>
                      <a:pt x="12" y="52"/>
                      <a:pt x="14" y="50"/>
                      <a:pt x="16" y="47"/>
                    </a:cubicBezTo>
                    <a:close/>
                    <a:moveTo>
                      <a:pt x="31" y="40"/>
                    </a:moveTo>
                    <a:cubicBezTo>
                      <a:pt x="31" y="40"/>
                      <a:pt x="30" y="40"/>
                      <a:pt x="30" y="40"/>
                    </a:cubicBezTo>
                    <a:cubicBezTo>
                      <a:pt x="28" y="38"/>
                      <a:pt x="27" y="36"/>
                      <a:pt x="25" y="33"/>
                    </a:cubicBezTo>
                    <a:cubicBezTo>
                      <a:pt x="25" y="35"/>
                      <a:pt x="24" y="38"/>
                      <a:pt x="23" y="40"/>
                    </a:cubicBezTo>
                    <a:cubicBezTo>
                      <a:pt x="22" y="41"/>
                      <a:pt x="21" y="42"/>
                      <a:pt x="21" y="43"/>
                    </a:cubicBezTo>
                    <a:cubicBezTo>
                      <a:pt x="24" y="42"/>
                      <a:pt x="28" y="41"/>
                      <a:pt x="31" y="40"/>
                    </a:cubicBezTo>
                    <a:close/>
                    <a:moveTo>
                      <a:pt x="25" y="24"/>
                    </a:moveTo>
                    <a:cubicBezTo>
                      <a:pt x="25" y="24"/>
                      <a:pt x="25" y="23"/>
                      <a:pt x="26" y="23"/>
                    </a:cubicBezTo>
                    <a:cubicBezTo>
                      <a:pt x="26" y="22"/>
                      <a:pt x="26" y="22"/>
                      <a:pt x="26" y="21"/>
                    </a:cubicBezTo>
                    <a:cubicBezTo>
                      <a:pt x="26" y="21"/>
                      <a:pt x="26" y="21"/>
                      <a:pt x="26" y="21"/>
                    </a:cubicBezTo>
                    <a:cubicBezTo>
                      <a:pt x="26" y="21"/>
                      <a:pt x="26" y="21"/>
                      <a:pt x="26" y="21"/>
                    </a:cubicBezTo>
                    <a:cubicBezTo>
                      <a:pt x="26" y="20"/>
                      <a:pt x="26" y="20"/>
                      <a:pt x="25" y="19"/>
                    </a:cubicBezTo>
                    <a:cubicBezTo>
                      <a:pt x="25" y="20"/>
                      <a:pt x="25" y="20"/>
                      <a:pt x="25" y="20"/>
                    </a:cubicBezTo>
                    <a:cubicBezTo>
                      <a:pt x="25" y="21"/>
                      <a:pt x="25" y="22"/>
                      <a:pt x="25" y="24"/>
                    </a:cubicBezTo>
                    <a:close/>
                    <a:moveTo>
                      <a:pt x="36" y="18"/>
                    </a:moveTo>
                    <a:cubicBezTo>
                      <a:pt x="50" y="18"/>
                      <a:pt x="50" y="18"/>
                      <a:pt x="50" y="18"/>
                    </a:cubicBezTo>
                    <a:cubicBezTo>
                      <a:pt x="50" y="17"/>
                      <a:pt x="49" y="17"/>
                      <a:pt x="49" y="16"/>
                    </a:cubicBezTo>
                    <a:cubicBezTo>
                      <a:pt x="38" y="5"/>
                      <a:pt x="38" y="5"/>
                      <a:pt x="38" y="5"/>
                    </a:cubicBezTo>
                    <a:cubicBezTo>
                      <a:pt x="38" y="5"/>
                      <a:pt x="37" y="5"/>
                      <a:pt x="36" y="4"/>
                    </a:cubicBezTo>
                    <a:lnTo>
                      <a:pt x="36" y="18"/>
                    </a:lnTo>
                    <a:close/>
                    <a:moveTo>
                      <a:pt x="39" y="42"/>
                    </a:moveTo>
                    <a:cubicBezTo>
                      <a:pt x="41" y="42"/>
                      <a:pt x="42" y="43"/>
                      <a:pt x="43" y="43"/>
                    </a:cubicBezTo>
                    <a:cubicBezTo>
                      <a:pt x="44" y="43"/>
                      <a:pt x="44" y="43"/>
                      <a:pt x="44" y="43"/>
                    </a:cubicBezTo>
                    <a:cubicBezTo>
                      <a:pt x="44" y="43"/>
                      <a:pt x="44" y="43"/>
                      <a:pt x="44" y="43"/>
                    </a:cubicBezTo>
                    <a:cubicBezTo>
                      <a:pt x="44" y="42"/>
                      <a:pt x="43" y="42"/>
                      <a:pt x="39" y="42"/>
                    </a:cubicBezTo>
                    <a:close/>
                  </a:path>
                </a:pathLst>
              </a:custGeom>
              <a:solidFill>
                <a:schemeClr val="accent1"/>
              </a:solidFill>
              <a:ln w="9525">
                <a:noFill/>
              </a:ln>
            </p:spPr>
            <p:txBody>
              <a:bodyPr/>
              <a:p>
                <a:endParaRPr lang="zh-CN" altLang="en-US"/>
              </a:p>
            </p:txBody>
          </p:sp>
        </p:grpSp>
      </p:grpSp>
      <p:sp>
        <p:nvSpPr>
          <p:cNvPr id="49" name="文本框 48"/>
          <p:cNvSpPr txBox="1"/>
          <p:nvPr/>
        </p:nvSpPr>
        <p:spPr>
          <a:xfrm>
            <a:off x="1442103" y="2800053"/>
            <a:ext cx="1670174" cy="769441"/>
          </a:xfrm>
          <a:prstGeom prst="rect">
            <a:avLst/>
          </a:prstGeom>
          <a:noFill/>
        </p:spPr>
        <p:txBody>
          <a:bodyPr wrap="square" rtlCol="0">
            <a:spAutoFit/>
            <a:scene3d>
              <a:camera prst="orthographicFront"/>
              <a:lightRig rig="threePt" dir="t"/>
            </a:scene3d>
            <a:sp3d contourW="12700"/>
          </a:bodyPr>
          <a:lstStyle/>
          <a:p>
            <a:pPr marR="0" algn="ctr" defTabSz="914400" fontAlgn="auto">
              <a:spcBef>
                <a:spcPts val="0"/>
              </a:spcBef>
              <a:spcAft>
                <a:spcPts val="0"/>
              </a:spcAft>
              <a:buClrTx/>
              <a:buSzTx/>
              <a:buFontTx/>
              <a:buNone/>
              <a:defRPr/>
            </a:pPr>
            <a:r>
              <a:rPr kumimoji="0" lang="en-US" altLang="zh-CN" sz="4400" b="1" i="1" kern="1200" cap="none" spc="0" normalizeH="0" baseline="0" noProof="0" dirty="0" smtClean="0">
                <a:solidFill>
                  <a:schemeClr val="bg1"/>
                </a:solidFill>
                <a:latin typeface="Century Gothic" panose="020B0502020202020204" pitchFamily="34" charset="0"/>
                <a:ea typeface="微软雅黑" panose="020B0503020204020204" pitchFamily="34" charset="-122"/>
                <a:cs typeface="+mn-cs"/>
              </a:rPr>
              <a:t>01</a:t>
            </a:r>
            <a:endParaRPr kumimoji="0" lang="zh-CN" altLang="en-US" sz="4400" b="1" i="1" kern="1200" cap="none" spc="0" normalizeH="0" baseline="0" noProof="0" dirty="0">
              <a:solidFill>
                <a:schemeClr val="bg1"/>
              </a:solidFill>
              <a:latin typeface="Century Gothic" panose="020B0502020202020204" pitchFamily="34" charset="0"/>
              <a:ea typeface="微软雅黑" panose="020B0503020204020204" pitchFamily="34" charset="-122"/>
              <a:cs typeface="+mn-cs"/>
            </a:endParaRPr>
          </a:p>
        </p:txBody>
      </p:sp>
      <p:sp>
        <p:nvSpPr>
          <p:cNvPr id="71" name="文本框 70"/>
          <p:cNvSpPr txBox="1"/>
          <p:nvPr/>
        </p:nvSpPr>
        <p:spPr>
          <a:xfrm>
            <a:off x="5156123" y="2800053"/>
            <a:ext cx="1670174" cy="769441"/>
          </a:xfrm>
          <a:prstGeom prst="rect">
            <a:avLst/>
          </a:prstGeom>
          <a:noFill/>
        </p:spPr>
        <p:txBody>
          <a:bodyPr wrap="square" rtlCol="0">
            <a:spAutoFit/>
            <a:scene3d>
              <a:camera prst="orthographicFront"/>
              <a:lightRig rig="threePt" dir="t"/>
            </a:scene3d>
            <a:sp3d contourW="12700"/>
          </a:bodyPr>
          <a:lstStyle/>
          <a:p>
            <a:pPr marR="0" algn="ctr" defTabSz="914400" fontAlgn="auto">
              <a:spcBef>
                <a:spcPts val="0"/>
              </a:spcBef>
              <a:spcAft>
                <a:spcPts val="0"/>
              </a:spcAft>
              <a:buClrTx/>
              <a:buSzTx/>
              <a:buFontTx/>
              <a:buNone/>
              <a:defRPr/>
            </a:pPr>
            <a:r>
              <a:rPr kumimoji="0" lang="en-US" altLang="zh-CN" sz="4400" b="1" i="1" kern="1200" cap="none" spc="0" normalizeH="0" baseline="0" noProof="0" dirty="0" smtClean="0">
                <a:solidFill>
                  <a:schemeClr val="bg1"/>
                </a:solidFill>
                <a:latin typeface="Century Gothic" panose="020B0502020202020204" pitchFamily="34" charset="0"/>
                <a:ea typeface="微软雅黑" panose="020B0503020204020204" pitchFamily="34" charset="-122"/>
                <a:cs typeface="+mn-cs"/>
              </a:rPr>
              <a:t>02</a:t>
            </a:r>
            <a:endParaRPr kumimoji="0" lang="zh-CN" altLang="en-US" sz="4400" b="1" i="1" kern="1200" cap="none" spc="0" normalizeH="0" baseline="0" noProof="0" dirty="0">
              <a:solidFill>
                <a:schemeClr val="bg1"/>
              </a:solidFill>
              <a:latin typeface="Century Gothic" panose="020B0502020202020204" pitchFamily="34" charset="0"/>
              <a:ea typeface="微软雅黑" panose="020B0503020204020204" pitchFamily="34" charset="-122"/>
              <a:cs typeface="+mn-cs"/>
            </a:endParaRPr>
          </a:p>
        </p:txBody>
      </p:sp>
      <p:sp>
        <p:nvSpPr>
          <p:cNvPr id="72" name="文本框 71"/>
          <p:cNvSpPr txBox="1"/>
          <p:nvPr/>
        </p:nvSpPr>
        <p:spPr>
          <a:xfrm>
            <a:off x="9305003" y="2800053"/>
            <a:ext cx="1670174" cy="769441"/>
          </a:xfrm>
          <a:prstGeom prst="rect">
            <a:avLst/>
          </a:prstGeom>
          <a:noFill/>
        </p:spPr>
        <p:txBody>
          <a:bodyPr wrap="square" rtlCol="0">
            <a:spAutoFit/>
            <a:scene3d>
              <a:camera prst="orthographicFront"/>
              <a:lightRig rig="threePt" dir="t"/>
            </a:scene3d>
            <a:sp3d contourW="12700"/>
          </a:bodyPr>
          <a:lstStyle/>
          <a:p>
            <a:pPr marR="0" algn="ctr" defTabSz="914400" fontAlgn="auto">
              <a:spcBef>
                <a:spcPts val="0"/>
              </a:spcBef>
              <a:spcAft>
                <a:spcPts val="0"/>
              </a:spcAft>
              <a:buClrTx/>
              <a:buSzTx/>
              <a:buFontTx/>
              <a:buNone/>
              <a:defRPr/>
            </a:pPr>
            <a:r>
              <a:rPr kumimoji="0" lang="en-US" altLang="zh-CN" sz="4400" b="1" i="1" kern="1200" cap="none" spc="0" normalizeH="0" baseline="0" noProof="0" dirty="0" smtClean="0">
                <a:solidFill>
                  <a:schemeClr val="bg1"/>
                </a:solidFill>
                <a:latin typeface="Century Gothic" panose="020B0502020202020204" pitchFamily="34" charset="0"/>
                <a:ea typeface="微软雅黑" panose="020B0503020204020204" pitchFamily="34" charset="-122"/>
                <a:cs typeface="+mn-cs"/>
              </a:rPr>
              <a:t>03</a:t>
            </a:r>
            <a:endParaRPr kumimoji="0" lang="zh-CN" altLang="en-US" sz="4400" b="1" i="1" kern="1200" cap="none" spc="0" normalizeH="0" baseline="0" noProof="0" dirty="0">
              <a:solidFill>
                <a:schemeClr val="bg1"/>
              </a:solidFill>
              <a:latin typeface="Century Gothic" panose="020B0502020202020204" pitchFamily="34" charset="0"/>
              <a:ea typeface="微软雅黑" panose="020B0503020204020204" pitchFamily="34" charset="-122"/>
              <a:cs typeface="+mn-cs"/>
            </a:endParaRPr>
          </a:p>
        </p:txBody>
      </p:sp>
      <p:sp>
        <p:nvSpPr>
          <p:cNvPr id="73" name="矩形 72"/>
          <p:cNvSpPr/>
          <p:nvPr/>
        </p:nvSpPr>
        <p:spPr>
          <a:xfrm>
            <a:off x="4728409" y="4245383"/>
            <a:ext cx="2851485" cy="230832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虽未直接标明单个统计调查对象身份，但是通过已标明的地址、编码等相关信息可以识别或者推断单个统计调查对象身份的资料</a:t>
            </a:r>
            <a:endParaRPr kumimoji="0" lang="zh-CN" altLang="en-US" sz="2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4" name="矩形 73"/>
          <p:cNvSpPr/>
          <p:nvPr/>
        </p:nvSpPr>
        <p:spPr>
          <a:xfrm>
            <a:off x="9222513" y="4209057"/>
            <a:ext cx="2050552" cy="1865126"/>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可以推断单个统计调查对象身份的汇总</a:t>
            </a:r>
            <a:r>
              <a:rPr kumimoji="0" lang="zh-CN" altLang="en-US" sz="24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资料</a:t>
            </a:r>
            <a:endParaRPr kumimoji="0" lang="zh-CN" altLang="en-US" sz="24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5" name="文本框 74"/>
          <p:cNvSpPr txBox="1"/>
          <p:nvPr/>
        </p:nvSpPr>
        <p:spPr>
          <a:xfrm>
            <a:off x="1241425" y="1019175"/>
            <a:ext cx="6781800" cy="769938"/>
          </a:xfrm>
          <a:prstGeom prst="rect">
            <a:avLst/>
          </a:prstGeom>
          <a:noFill/>
          <a:ln w="9525">
            <a:noFill/>
          </a:ln>
        </p:spPr>
        <p:txBody>
          <a:bodyPr>
            <a:spAutoFit/>
          </a:bodyPr>
          <a:p>
            <a:pPr algn="just"/>
            <a:r>
              <a:rPr lang="en-US" altLang="zh-CN" sz="2400" b="1">
                <a:solidFill>
                  <a:srgbClr val="004C84"/>
                </a:solidFill>
                <a:latin typeface="黑体" panose="02010609060101010101" pitchFamily="49" charset="-122"/>
                <a:ea typeface="黑体" panose="02010609060101010101" pitchFamily="49" charset="-122"/>
              </a:rPr>
              <a:t>1.</a:t>
            </a:r>
            <a:r>
              <a:rPr lang="zh-CN" altLang="en-US" sz="2400" b="1" dirty="0">
                <a:solidFill>
                  <a:srgbClr val="004C84"/>
                </a:solidFill>
                <a:latin typeface="黑体" panose="02010609060101010101" pitchFamily="49" charset="-122"/>
                <a:ea typeface="黑体" panose="02010609060101010101" pitchFamily="49" charset="-122"/>
              </a:rPr>
              <a:t>要对调查对象实行更加严密的保密措施。</a:t>
            </a:r>
            <a:endParaRPr lang="en-US" altLang="zh-CN" sz="2400" b="1">
              <a:solidFill>
                <a:srgbClr val="004C84"/>
              </a:solidFill>
              <a:latin typeface="黑体" panose="02010609060101010101" pitchFamily="49" charset="-122"/>
              <a:ea typeface="黑体" panose="02010609060101010101" pitchFamily="49" charset="-122"/>
            </a:endParaRPr>
          </a:p>
          <a:p>
            <a:pPr algn="just"/>
            <a:r>
              <a:rPr lang="en-US" altLang="zh-CN" sz="200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实施条例</a:t>
            </a:r>
            <a:r>
              <a:rPr lang="en-US" altLang="zh-CN" sz="200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中，以下</a:t>
            </a:r>
            <a:r>
              <a:rPr lang="en-US" altLang="zh-CN" sz="2000">
                <a:latin typeface="微软雅黑" panose="020B0503020204020204" pitchFamily="34" charset="-122"/>
                <a:ea typeface="微软雅黑" panose="020B0503020204020204" pitchFamily="34" charset="-122"/>
              </a:rPr>
              <a:t>3</a:t>
            </a:r>
            <a:r>
              <a:rPr lang="zh-CN" altLang="en-US" sz="2000" dirty="0">
                <a:latin typeface="微软雅黑" panose="020B0503020204020204" pitchFamily="34" charset="-122"/>
                <a:ea typeface="微软雅黑" panose="020B0503020204020204" pitchFamily="34" charset="-122"/>
              </a:rPr>
              <a:t>种行为是要坚决杜绝的：</a:t>
            </a:r>
            <a:endParaRPr lang="zh-CN" altLang="en-US" sz="2000" dirty="0">
              <a:latin typeface="微软雅黑" panose="020B0503020204020204" pitchFamily="34" charset="-122"/>
              <a:ea typeface="微软雅黑" panose="020B0503020204020204" pitchFamily="34" charset="-122"/>
            </a:endParaRPr>
          </a:p>
        </p:txBody>
      </p:sp>
      <p:sp>
        <p:nvSpPr>
          <p:cNvPr id="76" name="文本框 75"/>
          <p:cNvSpPr txBox="1"/>
          <p:nvPr/>
        </p:nvSpPr>
        <p:spPr>
          <a:xfrm>
            <a:off x="1241807" y="340883"/>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诚信统计三点</a:t>
            </a:r>
            <a:r>
              <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a:t>
            </a: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要求</a:t>
            </a:r>
            <a:r>
              <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500"/>
                                        <p:tgtEl>
                                          <p:spTgt spid="75"/>
                                        </p:tgtEl>
                                      </p:cBhvr>
                                    </p:animEffect>
                                    <p:anim calcmode="lin" valueType="num">
                                      <p:cBhvr>
                                        <p:cTn id="8" dur="500" fill="hold"/>
                                        <p:tgtEl>
                                          <p:spTgt spid="75"/>
                                        </p:tgtEl>
                                        <p:attrNameLst>
                                          <p:attrName>ppt_x</p:attrName>
                                        </p:attrNameLst>
                                      </p:cBhvr>
                                      <p:tavLst>
                                        <p:tav tm="0">
                                          <p:val>
                                            <p:strVal val="#ppt_x"/>
                                          </p:val>
                                        </p:tav>
                                        <p:tav tm="100000">
                                          <p:val>
                                            <p:strVal val="#ppt_x"/>
                                          </p:val>
                                        </p:tav>
                                      </p:tavLst>
                                    </p:anim>
                                    <p:anim calcmode="lin" valueType="num">
                                      <p:cBhvr>
                                        <p:cTn id="9" dur="500" fill="hold"/>
                                        <p:tgtEl>
                                          <p:spTgt spid="7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6"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1+#ppt_w/2"/>
                                          </p:val>
                                        </p:tav>
                                        <p:tav tm="100000">
                                          <p:val>
                                            <p:strVal val="#ppt_x"/>
                                          </p:val>
                                        </p:tav>
                                      </p:tavLst>
                                    </p:anim>
                                    <p:anim calcmode="lin" valueType="num">
                                      <p:cBhvr additive="base">
                                        <p:cTn id="14" dur="500" fill="hold"/>
                                        <p:tgtEl>
                                          <p:spTgt spid="27"/>
                                        </p:tgtEl>
                                        <p:attrNameLst>
                                          <p:attrName>ppt_y</p:attrName>
                                        </p:attrNameLst>
                                      </p:cBhvr>
                                      <p:tavLst>
                                        <p:tav tm="0">
                                          <p:val>
                                            <p:strVal val="1+#ppt_h/2"/>
                                          </p:val>
                                        </p:tav>
                                        <p:tav tm="100000">
                                          <p:val>
                                            <p:strVal val="#ppt_y"/>
                                          </p:val>
                                        </p:tav>
                                      </p:tavLst>
                                    </p:anim>
                                  </p:childTnLst>
                                </p:cTn>
                              </p:par>
                              <p:par>
                                <p:cTn id="15" presetID="2" presetClass="entr" presetSubtype="6"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500" fill="hold"/>
                                        <p:tgtEl>
                                          <p:spTgt spid="35"/>
                                        </p:tgtEl>
                                        <p:attrNameLst>
                                          <p:attrName>ppt_x</p:attrName>
                                        </p:attrNameLst>
                                      </p:cBhvr>
                                      <p:tavLst>
                                        <p:tav tm="0">
                                          <p:val>
                                            <p:strVal val="1+#ppt_w/2"/>
                                          </p:val>
                                        </p:tav>
                                        <p:tav tm="100000">
                                          <p:val>
                                            <p:strVal val="#ppt_x"/>
                                          </p:val>
                                        </p:tav>
                                      </p:tavLst>
                                    </p:anim>
                                    <p:anim calcmode="lin" valueType="num">
                                      <p:cBhvr additive="base">
                                        <p:cTn id="18" dur="500" fill="hold"/>
                                        <p:tgtEl>
                                          <p:spTgt spid="35"/>
                                        </p:tgtEl>
                                        <p:attrNameLst>
                                          <p:attrName>ppt_y</p:attrName>
                                        </p:attrNameLst>
                                      </p:cBhvr>
                                      <p:tavLst>
                                        <p:tav tm="0">
                                          <p:val>
                                            <p:strVal val="1+#ppt_h/2"/>
                                          </p:val>
                                        </p:tav>
                                        <p:tav tm="100000">
                                          <p:val>
                                            <p:strVal val="#ppt_y"/>
                                          </p:val>
                                        </p:tav>
                                      </p:tavLst>
                                    </p:anim>
                                  </p:childTnLst>
                                </p:cTn>
                              </p:par>
                              <p:par>
                                <p:cTn id="19" presetID="2" presetClass="entr" presetSubtype="6" fill="hold" nodeType="with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fill="hold"/>
                                        <p:tgtEl>
                                          <p:spTgt spid="42"/>
                                        </p:tgtEl>
                                        <p:attrNameLst>
                                          <p:attrName>ppt_x</p:attrName>
                                        </p:attrNameLst>
                                      </p:cBhvr>
                                      <p:tavLst>
                                        <p:tav tm="0">
                                          <p:val>
                                            <p:strVal val="1+#ppt_w/2"/>
                                          </p:val>
                                        </p:tav>
                                        <p:tav tm="100000">
                                          <p:val>
                                            <p:strVal val="#ppt_x"/>
                                          </p:val>
                                        </p:tav>
                                      </p:tavLst>
                                    </p:anim>
                                    <p:anim calcmode="lin" valueType="num">
                                      <p:cBhvr additive="base">
                                        <p:cTn id="22" dur="500" fill="hold"/>
                                        <p:tgtEl>
                                          <p:spTgt spid="42"/>
                                        </p:tgtEl>
                                        <p:attrNameLst>
                                          <p:attrName>ppt_y</p:attrName>
                                        </p:attrNameLst>
                                      </p:cBhvr>
                                      <p:tavLst>
                                        <p:tav tm="0">
                                          <p:val>
                                            <p:strVal val="1+#ppt_h/2"/>
                                          </p:val>
                                        </p:tav>
                                        <p:tav tm="100000">
                                          <p:val>
                                            <p:strVal val="#ppt_y"/>
                                          </p:val>
                                        </p:tav>
                                      </p:tavLst>
                                    </p:anim>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000000"/>
                                          </p:val>
                                        </p:tav>
                                        <p:tav tm="100000">
                                          <p:val>
                                            <p:strVal val="#ppt_w"/>
                                          </p:val>
                                        </p:tav>
                                      </p:tavLst>
                                    </p:anim>
                                    <p:anim calcmode="lin" valueType="num">
                                      <p:cBhvr>
                                        <p:cTn id="27" dur="500" fill="hold"/>
                                        <p:tgtEl>
                                          <p:spTgt spid="49"/>
                                        </p:tgtEl>
                                        <p:attrNameLst>
                                          <p:attrName>ppt_h</p:attrName>
                                        </p:attrNameLst>
                                      </p:cBhvr>
                                      <p:tavLst>
                                        <p:tav tm="0">
                                          <p:val>
                                            <p:fltVal val="0.000000"/>
                                          </p:val>
                                        </p:tav>
                                        <p:tav tm="100000">
                                          <p:val>
                                            <p:strVal val="#ppt_h"/>
                                          </p:val>
                                        </p:tav>
                                      </p:tavLst>
                                    </p:anim>
                                    <p:animEffect transition="in" filter="fade">
                                      <p:cBhvr>
                                        <p:cTn id="28" dur="500"/>
                                        <p:tgtEl>
                                          <p:spTgt spid="49"/>
                                        </p:tgtEl>
                                      </p:cBhvr>
                                    </p:animEffect>
                                  </p:childTnLst>
                                </p:cTn>
                              </p:par>
                              <p:par>
                                <p:cTn id="29" presetID="53" presetClass="entr" presetSubtype="16" fill="hold" nodeType="withEffect">
                                  <p:stCondLst>
                                    <p:cond delay="0"/>
                                  </p:stCondLst>
                                  <p:childTnLst>
                                    <p:set>
                                      <p:cBhvr>
                                        <p:cTn id="30" dur="1" fill="hold">
                                          <p:stCondLst>
                                            <p:cond delay="0"/>
                                          </p:stCondLst>
                                        </p:cTn>
                                        <p:tgtEl>
                                          <p:spTgt spid="71"/>
                                        </p:tgtEl>
                                        <p:attrNameLst>
                                          <p:attrName>style.visibility</p:attrName>
                                        </p:attrNameLst>
                                      </p:cBhvr>
                                      <p:to>
                                        <p:strVal val="visible"/>
                                      </p:to>
                                    </p:set>
                                    <p:anim calcmode="lin" valueType="num">
                                      <p:cBhvr>
                                        <p:cTn id="31" dur="500" fill="hold"/>
                                        <p:tgtEl>
                                          <p:spTgt spid="71"/>
                                        </p:tgtEl>
                                        <p:attrNameLst>
                                          <p:attrName>ppt_w</p:attrName>
                                        </p:attrNameLst>
                                      </p:cBhvr>
                                      <p:tavLst>
                                        <p:tav tm="0">
                                          <p:val>
                                            <p:fltVal val="0.000000"/>
                                          </p:val>
                                        </p:tav>
                                        <p:tav tm="100000">
                                          <p:val>
                                            <p:strVal val="#ppt_w"/>
                                          </p:val>
                                        </p:tav>
                                      </p:tavLst>
                                    </p:anim>
                                    <p:anim calcmode="lin" valueType="num">
                                      <p:cBhvr>
                                        <p:cTn id="32" dur="500" fill="hold"/>
                                        <p:tgtEl>
                                          <p:spTgt spid="71"/>
                                        </p:tgtEl>
                                        <p:attrNameLst>
                                          <p:attrName>ppt_h</p:attrName>
                                        </p:attrNameLst>
                                      </p:cBhvr>
                                      <p:tavLst>
                                        <p:tav tm="0">
                                          <p:val>
                                            <p:fltVal val="0.000000"/>
                                          </p:val>
                                        </p:tav>
                                        <p:tav tm="100000">
                                          <p:val>
                                            <p:strVal val="#ppt_h"/>
                                          </p:val>
                                        </p:tav>
                                      </p:tavLst>
                                    </p:anim>
                                    <p:animEffect transition="in" filter="fade">
                                      <p:cBhvr>
                                        <p:cTn id="33" dur="500"/>
                                        <p:tgtEl>
                                          <p:spTgt spid="71"/>
                                        </p:tgtEl>
                                      </p:cBhvr>
                                    </p:animEffect>
                                  </p:childTnLst>
                                </p:cTn>
                              </p:par>
                              <p:par>
                                <p:cTn id="34" presetID="53" presetClass="entr" presetSubtype="16" fill="hold" nodeType="withEffect">
                                  <p:stCondLst>
                                    <p:cond delay="0"/>
                                  </p:stCondLst>
                                  <p:childTnLst>
                                    <p:set>
                                      <p:cBhvr>
                                        <p:cTn id="35" dur="1" fill="hold">
                                          <p:stCondLst>
                                            <p:cond delay="0"/>
                                          </p:stCondLst>
                                        </p:cTn>
                                        <p:tgtEl>
                                          <p:spTgt spid="72"/>
                                        </p:tgtEl>
                                        <p:attrNameLst>
                                          <p:attrName>style.visibility</p:attrName>
                                        </p:attrNameLst>
                                      </p:cBhvr>
                                      <p:to>
                                        <p:strVal val="visible"/>
                                      </p:to>
                                    </p:set>
                                    <p:anim calcmode="lin" valueType="num">
                                      <p:cBhvr>
                                        <p:cTn id="36" dur="500" fill="hold"/>
                                        <p:tgtEl>
                                          <p:spTgt spid="72"/>
                                        </p:tgtEl>
                                        <p:attrNameLst>
                                          <p:attrName>ppt_w</p:attrName>
                                        </p:attrNameLst>
                                      </p:cBhvr>
                                      <p:tavLst>
                                        <p:tav tm="0">
                                          <p:val>
                                            <p:fltVal val="0.000000"/>
                                          </p:val>
                                        </p:tav>
                                        <p:tav tm="100000">
                                          <p:val>
                                            <p:strVal val="#ppt_w"/>
                                          </p:val>
                                        </p:tav>
                                      </p:tavLst>
                                    </p:anim>
                                    <p:anim calcmode="lin" valueType="num">
                                      <p:cBhvr>
                                        <p:cTn id="37" dur="500" fill="hold"/>
                                        <p:tgtEl>
                                          <p:spTgt spid="72"/>
                                        </p:tgtEl>
                                        <p:attrNameLst>
                                          <p:attrName>ppt_h</p:attrName>
                                        </p:attrNameLst>
                                      </p:cBhvr>
                                      <p:tavLst>
                                        <p:tav tm="0">
                                          <p:val>
                                            <p:fltVal val="0.000000"/>
                                          </p:val>
                                        </p:tav>
                                        <p:tav tm="100000">
                                          <p:val>
                                            <p:strVal val="#ppt_h"/>
                                          </p:val>
                                        </p:tav>
                                      </p:tavLst>
                                    </p:anim>
                                    <p:animEffect transition="in" filter="fade">
                                      <p:cBhvr>
                                        <p:cTn id="38" dur="500"/>
                                        <p:tgtEl>
                                          <p:spTgt spid="72"/>
                                        </p:tgtEl>
                                      </p:cBhvr>
                                    </p:animEffect>
                                  </p:childTnLst>
                                </p:cTn>
                              </p:par>
                            </p:childTnLst>
                          </p:cTn>
                        </p:par>
                        <p:par>
                          <p:cTn id="39" fill="hold">
                            <p:stCondLst>
                              <p:cond delay="1500"/>
                            </p:stCondLst>
                            <p:childTnLst>
                              <p:par>
                                <p:cTn id="40" presetID="12" presetClass="entr" presetSubtype="1" fill="hold"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p:tgtEl>
                                          <p:spTgt spid="34"/>
                                        </p:tgtEl>
                                        <p:attrNameLst>
                                          <p:attrName>ppt_y</p:attrName>
                                        </p:attrNameLst>
                                      </p:cBhvr>
                                      <p:tavLst>
                                        <p:tav tm="0">
                                          <p:val>
                                            <p:strVal val="#ppt_y-#ppt_h*1.125000"/>
                                          </p:val>
                                        </p:tav>
                                        <p:tav tm="100000">
                                          <p:val>
                                            <p:strVal val="#ppt_y"/>
                                          </p:val>
                                        </p:tav>
                                      </p:tavLst>
                                    </p:anim>
                                    <p:animEffect transition="in" filter="wipe(down)">
                                      <p:cBhvr>
                                        <p:cTn id="43" dur="500"/>
                                        <p:tgtEl>
                                          <p:spTgt spid="34"/>
                                        </p:tgtEl>
                                      </p:cBhvr>
                                    </p:animEffect>
                                  </p:childTnLst>
                                </p:cTn>
                              </p:par>
                            </p:childTnLst>
                          </p:cTn>
                        </p:par>
                        <p:par>
                          <p:cTn id="44" fill="hold">
                            <p:stCondLst>
                              <p:cond delay="2000"/>
                            </p:stCondLst>
                            <p:childTnLst>
                              <p:par>
                                <p:cTn id="45" presetID="12" presetClass="entr" presetSubtype="1" fill="hold" nodeType="afterEffect">
                                  <p:stCondLst>
                                    <p:cond delay="0"/>
                                  </p:stCondLst>
                                  <p:childTnLst>
                                    <p:set>
                                      <p:cBhvr>
                                        <p:cTn id="46" dur="1" fill="hold">
                                          <p:stCondLst>
                                            <p:cond delay="0"/>
                                          </p:stCondLst>
                                        </p:cTn>
                                        <p:tgtEl>
                                          <p:spTgt spid="73"/>
                                        </p:tgtEl>
                                        <p:attrNameLst>
                                          <p:attrName>style.visibility</p:attrName>
                                        </p:attrNameLst>
                                      </p:cBhvr>
                                      <p:to>
                                        <p:strVal val="visible"/>
                                      </p:to>
                                    </p:set>
                                    <p:anim calcmode="lin" valueType="num">
                                      <p:cBhvr additive="base">
                                        <p:cTn id="47" dur="500"/>
                                        <p:tgtEl>
                                          <p:spTgt spid="73"/>
                                        </p:tgtEl>
                                        <p:attrNameLst>
                                          <p:attrName>ppt_y</p:attrName>
                                        </p:attrNameLst>
                                      </p:cBhvr>
                                      <p:tavLst>
                                        <p:tav tm="0">
                                          <p:val>
                                            <p:strVal val="#ppt_y-#ppt_h*1.125000"/>
                                          </p:val>
                                        </p:tav>
                                        <p:tav tm="100000">
                                          <p:val>
                                            <p:strVal val="#ppt_y"/>
                                          </p:val>
                                        </p:tav>
                                      </p:tavLst>
                                    </p:anim>
                                    <p:animEffect transition="in" filter="wipe(down)">
                                      <p:cBhvr>
                                        <p:cTn id="48" dur="500"/>
                                        <p:tgtEl>
                                          <p:spTgt spid="73"/>
                                        </p:tgtEl>
                                      </p:cBhvr>
                                    </p:animEffect>
                                  </p:childTnLst>
                                </p:cTn>
                              </p:par>
                            </p:childTnLst>
                          </p:cTn>
                        </p:par>
                        <p:par>
                          <p:cTn id="49" fill="hold">
                            <p:stCondLst>
                              <p:cond delay="2500"/>
                            </p:stCondLst>
                            <p:childTnLst>
                              <p:par>
                                <p:cTn id="50" presetID="12" presetClass="entr" presetSubtype="1" fill="hold" nodeType="afterEffect">
                                  <p:stCondLst>
                                    <p:cond delay="0"/>
                                  </p:stCondLst>
                                  <p:childTnLst>
                                    <p:set>
                                      <p:cBhvr>
                                        <p:cTn id="51" dur="1" fill="hold">
                                          <p:stCondLst>
                                            <p:cond delay="0"/>
                                          </p:stCondLst>
                                        </p:cTn>
                                        <p:tgtEl>
                                          <p:spTgt spid="74"/>
                                        </p:tgtEl>
                                        <p:attrNameLst>
                                          <p:attrName>style.visibility</p:attrName>
                                        </p:attrNameLst>
                                      </p:cBhvr>
                                      <p:to>
                                        <p:strVal val="visible"/>
                                      </p:to>
                                    </p:set>
                                    <p:anim calcmode="lin" valueType="num">
                                      <p:cBhvr additive="base">
                                        <p:cTn id="52" dur="500"/>
                                        <p:tgtEl>
                                          <p:spTgt spid="74"/>
                                        </p:tgtEl>
                                        <p:attrNameLst>
                                          <p:attrName>ppt_y</p:attrName>
                                        </p:attrNameLst>
                                      </p:cBhvr>
                                      <p:tavLst>
                                        <p:tav tm="0">
                                          <p:val>
                                            <p:strVal val="#ppt_y-#ppt_h*1.125000"/>
                                          </p:val>
                                        </p:tav>
                                        <p:tav tm="100000">
                                          <p:val>
                                            <p:strVal val="#ppt_y"/>
                                          </p:val>
                                        </p:tav>
                                      </p:tavLst>
                                    </p:anim>
                                    <p:animEffect transition="in" filter="wipe(down)">
                                      <p:cBhvr>
                                        <p:cTn id="53"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50178" name="文本框 74"/>
          <p:cNvSpPr txBox="1"/>
          <p:nvPr/>
        </p:nvSpPr>
        <p:spPr>
          <a:xfrm>
            <a:off x="1241425" y="1019175"/>
            <a:ext cx="7124700" cy="519113"/>
          </a:xfrm>
          <a:prstGeom prst="rect">
            <a:avLst/>
          </a:prstGeom>
          <a:noFill/>
          <a:ln w="9525">
            <a:noFill/>
          </a:ln>
        </p:spPr>
        <p:txBody>
          <a:bodyPr>
            <a:spAutoFit/>
          </a:bodyPr>
          <a:p>
            <a:pPr algn="just"/>
            <a:r>
              <a:rPr lang="en-US" altLang="zh-CN" sz="2800" b="1">
                <a:solidFill>
                  <a:srgbClr val="004C84"/>
                </a:solidFill>
                <a:latin typeface="微软雅黑" panose="020B0503020204020204" pitchFamily="34" charset="-122"/>
                <a:ea typeface="微软雅黑" panose="020B0503020204020204" pitchFamily="34" charset="-122"/>
              </a:rPr>
              <a:t>1.</a:t>
            </a:r>
            <a:r>
              <a:rPr lang="zh-CN" altLang="en-US" sz="2800" b="1" dirty="0">
                <a:solidFill>
                  <a:srgbClr val="004C84"/>
                </a:solidFill>
                <a:latin typeface="微软雅黑" panose="020B0503020204020204" pitchFamily="34" charset="-122"/>
                <a:ea typeface="微软雅黑" panose="020B0503020204020204" pitchFamily="34" charset="-122"/>
              </a:rPr>
              <a:t>要对调查对象实行更加严密的保密措施。</a:t>
            </a:r>
            <a:endParaRPr lang="en-US" altLang="zh-CN" sz="2800" b="1">
              <a:solidFill>
                <a:srgbClr val="004C84"/>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1241807" y="340883"/>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诚信统计三点</a:t>
            </a:r>
            <a:r>
              <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a:t>
            </a: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要求</a:t>
            </a:r>
            <a:r>
              <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
        <p:nvSpPr>
          <p:cNvPr id="77" name="Freeform 240"/>
          <p:cNvSpPr>
            <a:spLocks noEditPoints="1"/>
          </p:cNvSpPr>
          <p:nvPr/>
        </p:nvSpPr>
        <p:spPr bwMode="auto">
          <a:xfrm>
            <a:off x="2713038" y="3416300"/>
            <a:ext cx="2557463" cy="2555875"/>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chemeClr val="accent1"/>
          </a:solidFill>
          <a:ln>
            <a:noFill/>
          </a:ln>
        </p:spPr>
        <p:txBody>
          <a:bodyPr vert="horz" wrap="square" lIns="96876" tIns="48438" rIns="96876" bIns="4843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sp>
        <p:nvSpPr>
          <p:cNvPr id="78" name="Freeform 241"/>
          <p:cNvSpPr>
            <a:spLocks noEditPoints="1"/>
          </p:cNvSpPr>
          <p:nvPr/>
        </p:nvSpPr>
        <p:spPr bwMode="auto">
          <a:xfrm>
            <a:off x="1009650" y="2740025"/>
            <a:ext cx="1854200" cy="1854200"/>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chemeClr val="accent1"/>
          </a:solidFill>
          <a:ln>
            <a:noFill/>
          </a:ln>
        </p:spPr>
        <p:txBody>
          <a:bodyPr vert="horz" wrap="square" lIns="96876" tIns="48438" rIns="96876" bIns="4843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sp>
        <p:nvSpPr>
          <p:cNvPr id="79" name="Freeform 247"/>
          <p:cNvSpPr>
            <a:spLocks noEditPoints="1"/>
          </p:cNvSpPr>
          <p:nvPr/>
        </p:nvSpPr>
        <p:spPr bwMode="auto">
          <a:xfrm>
            <a:off x="3644900" y="4348163"/>
            <a:ext cx="695325" cy="69215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accent1"/>
          </a:solidFill>
          <a:ln>
            <a:noFill/>
          </a:ln>
        </p:spPr>
        <p:txBody>
          <a:bodyPr vert="horz" wrap="square" lIns="96876" tIns="48438" rIns="96876" bIns="4843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sp>
        <p:nvSpPr>
          <p:cNvPr id="80" name="Freeform 249"/>
          <p:cNvSpPr>
            <a:spLocks noEditPoints="1"/>
          </p:cNvSpPr>
          <p:nvPr/>
        </p:nvSpPr>
        <p:spPr bwMode="auto">
          <a:xfrm>
            <a:off x="1743075" y="3416300"/>
            <a:ext cx="504825" cy="503238"/>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chemeClr val="accent1"/>
          </a:solidFill>
          <a:ln>
            <a:noFill/>
          </a:ln>
        </p:spPr>
        <p:txBody>
          <a:bodyPr vert="horz" wrap="square" lIns="96876" tIns="48438" rIns="96876" bIns="4843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grpSp>
        <p:nvGrpSpPr>
          <p:cNvPr id="81" name="Group 9"/>
          <p:cNvGrpSpPr/>
          <p:nvPr/>
        </p:nvGrpSpPr>
        <p:grpSpPr>
          <a:xfrm>
            <a:off x="729614" y="2419712"/>
            <a:ext cx="1517604" cy="2512284"/>
            <a:chOff x="1498443" y="3296141"/>
            <a:chExt cx="1376598" cy="2280056"/>
          </a:xfrm>
          <a:solidFill>
            <a:srgbClr val="0070C0"/>
          </a:solidFill>
        </p:grpSpPr>
        <p:grpSp>
          <p:nvGrpSpPr>
            <p:cNvPr id="82" name="Group 10"/>
            <p:cNvGrpSpPr/>
            <p:nvPr/>
          </p:nvGrpSpPr>
          <p:grpSpPr>
            <a:xfrm rot="20700000">
              <a:off x="1498443" y="3464825"/>
              <a:ext cx="1055686" cy="2111372"/>
              <a:chOff x="1480457" y="3328209"/>
              <a:chExt cx="1055686" cy="2111372"/>
            </a:xfrm>
            <a:grpFill/>
          </p:grpSpPr>
          <p:sp>
            <p:nvSpPr>
              <p:cNvPr id="85" name="Freeform 5"/>
              <p:cNvSpPr/>
              <p:nvPr/>
            </p:nvSpPr>
            <p:spPr bwMode="auto">
              <a:xfrm>
                <a:off x="1480457" y="3328209"/>
                <a:ext cx="1055686" cy="1055686"/>
              </a:xfrm>
              <a:custGeom>
                <a:avLst/>
                <a:gdLst>
                  <a:gd name="T0" fmla="*/ 482 w 482"/>
                  <a:gd name="T1" fmla="*/ 36 h 482"/>
                  <a:gd name="T2" fmla="*/ 482 w 482"/>
                  <a:gd name="T3" fmla="*/ 0 h 482"/>
                  <a:gd name="T4" fmla="*/ 0 w 482"/>
                  <a:gd name="T5" fmla="*/ 482 h 482"/>
                  <a:gd name="T6" fmla="*/ 36 w 482"/>
                  <a:gd name="T7" fmla="*/ 482 h 482"/>
                  <a:gd name="T8" fmla="*/ 482 w 482"/>
                  <a:gd name="T9" fmla="*/ 36 h 482"/>
                </a:gdLst>
                <a:ahLst/>
                <a:cxnLst>
                  <a:cxn ang="0">
                    <a:pos x="T0" y="T1"/>
                  </a:cxn>
                  <a:cxn ang="0">
                    <a:pos x="T2" y="T3"/>
                  </a:cxn>
                  <a:cxn ang="0">
                    <a:pos x="T4" y="T5"/>
                  </a:cxn>
                  <a:cxn ang="0">
                    <a:pos x="T6" y="T7"/>
                  </a:cxn>
                  <a:cxn ang="0">
                    <a:pos x="T8" y="T9"/>
                  </a:cxn>
                </a:cxnLst>
                <a:rect l="0" t="0" r="r" b="b"/>
                <a:pathLst>
                  <a:path w="482" h="482">
                    <a:moveTo>
                      <a:pt x="482" y="36"/>
                    </a:moveTo>
                    <a:cubicBezTo>
                      <a:pt x="482" y="0"/>
                      <a:pt x="482" y="0"/>
                      <a:pt x="482" y="0"/>
                    </a:cubicBezTo>
                    <a:cubicBezTo>
                      <a:pt x="216" y="0"/>
                      <a:pt x="0" y="216"/>
                      <a:pt x="0" y="482"/>
                    </a:cubicBezTo>
                    <a:cubicBezTo>
                      <a:pt x="36" y="482"/>
                      <a:pt x="36" y="482"/>
                      <a:pt x="36" y="482"/>
                    </a:cubicBezTo>
                    <a:cubicBezTo>
                      <a:pt x="36" y="236"/>
                      <a:pt x="235" y="36"/>
                      <a:pt x="482" y="36"/>
                    </a:cubicBezTo>
                    <a:close/>
                  </a:path>
                </a:pathLst>
              </a:custGeom>
              <a:grpFill/>
              <a:ln w="9525">
                <a:solidFill>
                  <a:schemeClr val="accent1"/>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sp>
            <p:nvSpPr>
              <p:cNvPr id="86" name="Freeform 6"/>
              <p:cNvSpPr/>
              <p:nvPr/>
            </p:nvSpPr>
            <p:spPr bwMode="auto">
              <a:xfrm>
                <a:off x="1480457" y="4383895"/>
                <a:ext cx="1055686" cy="1055686"/>
              </a:xfrm>
              <a:custGeom>
                <a:avLst/>
                <a:gdLst>
                  <a:gd name="T0" fmla="*/ 36 w 482"/>
                  <a:gd name="T1" fmla="*/ 0 h 482"/>
                  <a:gd name="T2" fmla="*/ 36 w 482"/>
                  <a:gd name="T3" fmla="*/ 0 h 482"/>
                  <a:gd name="T4" fmla="*/ 0 w 482"/>
                  <a:gd name="T5" fmla="*/ 0 h 482"/>
                  <a:gd name="T6" fmla="*/ 482 w 482"/>
                  <a:gd name="T7" fmla="*/ 482 h 482"/>
                  <a:gd name="T8" fmla="*/ 482 w 482"/>
                  <a:gd name="T9" fmla="*/ 447 h 482"/>
                  <a:gd name="T10" fmla="*/ 36 w 482"/>
                  <a:gd name="T11" fmla="*/ 0 h 482"/>
                </a:gdLst>
                <a:ahLst/>
                <a:cxnLst>
                  <a:cxn ang="0">
                    <a:pos x="T0" y="T1"/>
                  </a:cxn>
                  <a:cxn ang="0">
                    <a:pos x="T2" y="T3"/>
                  </a:cxn>
                  <a:cxn ang="0">
                    <a:pos x="T4" y="T5"/>
                  </a:cxn>
                  <a:cxn ang="0">
                    <a:pos x="T6" y="T7"/>
                  </a:cxn>
                  <a:cxn ang="0">
                    <a:pos x="T8" y="T9"/>
                  </a:cxn>
                  <a:cxn ang="0">
                    <a:pos x="T10" y="T11"/>
                  </a:cxn>
                </a:cxnLst>
                <a:rect l="0" t="0" r="r" b="b"/>
                <a:pathLst>
                  <a:path w="482" h="482">
                    <a:moveTo>
                      <a:pt x="36" y="0"/>
                    </a:moveTo>
                    <a:cubicBezTo>
                      <a:pt x="36" y="0"/>
                      <a:pt x="36" y="0"/>
                      <a:pt x="36" y="0"/>
                    </a:cubicBezTo>
                    <a:cubicBezTo>
                      <a:pt x="0" y="0"/>
                      <a:pt x="0" y="0"/>
                      <a:pt x="0" y="0"/>
                    </a:cubicBezTo>
                    <a:cubicBezTo>
                      <a:pt x="0" y="267"/>
                      <a:pt x="216" y="482"/>
                      <a:pt x="482" y="482"/>
                    </a:cubicBezTo>
                    <a:cubicBezTo>
                      <a:pt x="482" y="447"/>
                      <a:pt x="482" y="447"/>
                      <a:pt x="482" y="447"/>
                    </a:cubicBezTo>
                    <a:cubicBezTo>
                      <a:pt x="235" y="447"/>
                      <a:pt x="36" y="247"/>
                      <a:pt x="36" y="0"/>
                    </a:cubicBezTo>
                    <a:close/>
                  </a:path>
                </a:pathLst>
              </a:custGeom>
              <a:grpFill/>
              <a:ln w="9525">
                <a:solidFill>
                  <a:schemeClr val="accent1"/>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grpSp>
        <p:sp>
          <p:nvSpPr>
            <p:cNvPr id="83" name="Oval 11"/>
            <p:cNvSpPr/>
            <p:nvPr/>
          </p:nvSpPr>
          <p:spPr>
            <a:xfrm>
              <a:off x="2221301" y="3296141"/>
              <a:ext cx="174172" cy="174172"/>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sp>
          <p:nvSpPr>
            <p:cNvPr id="84" name="Oval 12"/>
            <p:cNvSpPr/>
            <p:nvPr/>
          </p:nvSpPr>
          <p:spPr>
            <a:xfrm>
              <a:off x="2700869" y="5282871"/>
              <a:ext cx="174172" cy="174172"/>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grpSp>
      <p:grpSp>
        <p:nvGrpSpPr>
          <p:cNvPr id="87" name="Group 17"/>
          <p:cNvGrpSpPr/>
          <p:nvPr/>
        </p:nvGrpSpPr>
        <p:grpSpPr>
          <a:xfrm>
            <a:off x="5511800" y="1725613"/>
            <a:ext cx="5986463" cy="3149600"/>
            <a:chOff x="8887604" y="3001896"/>
            <a:chExt cx="5430613" cy="2858560"/>
          </a:xfrm>
        </p:grpSpPr>
        <p:sp>
          <p:nvSpPr>
            <p:cNvPr id="50186" name="TextBox 23"/>
            <p:cNvSpPr txBox="1"/>
            <p:nvPr/>
          </p:nvSpPr>
          <p:spPr>
            <a:xfrm>
              <a:off x="8887604" y="3001896"/>
              <a:ext cx="3711167" cy="529622"/>
            </a:xfrm>
            <a:prstGeom prst="rect">
              <a:avLst/>
            </a:prstGeom>
            <a:noFill/>
            <a:ln w="9525">
              <a:noFill/>
            </a:ln>
          </p:spPr>
          <p:txBody>
            <a:bodyPr wrap="none">
              <a:spAutoFit/>
            </a:bodyPr>
            <a:p>
              <a:r>
                <a:rPr lang="en-US" altLang="zh-CN" sz="3200" b="1">
                  <a:latin typeface="微软雅黑" panose="020B0503020204020204" pitchFamily="34" charset="-122"/>
                  <a:ea typeface="微软雅黑" panose="020B0503020204020204" pitchFamily="34" charset="-122"/>
                </a:rPr>
                <a:t>《</a:t>
              </a:r>
              <a:r>
                <a:rPr lang="zh-CN" altLang="en-US" sz="3200" b="1" dirty="0">
                  <a:latin typeface="微软雅黑" panose="020B0503020204020204" pitchFamily="34" charset="-122"/>
                  <a:ea typeface="微软雅黑" panose="020B0503020204020204" pitchFamily="34" charset="-122"/>
                </a:rPr>
                <a:t>统计法</a:t>
              </a:r>
              <a:r>
                <a:rPr lang="en-US" altLang="zh-CN" sz="3200" b="1">
                  <a:latin typeface="微软雅黑" panose="020B0503020204020204" pitchFamily="34" charset="-122"/>
                  <a:ea typeface="微软雅黑" panose="020B0503020204020204" pitchFamily="34" charset="-122"/>
                </a:rPr>
                <a:t>》</a:t>
              </a:r>
              <a:r>
                <a:rPr lang="zh-CN" altLang="en-US" sz="3200" b="1" dirty="0">
                  <a:latin typeface="微软雅黑" panose="020B0503020204020204" pitchFamily="34" charset="-122"/>
                  <a:ea typeface="微软雅黑" panose="020B0503020204020204" pitchFamily="34" charset="-122"/>
                </a:rPr>
                <a:t>第</a:t>
              </a:r>
              <a:r>
                <a:rPr lang="en-US" altLang="zh-CN" sz="3200" b="1">
                  <a:latin typeface="微软雅黑" panose="020B0503020204020204" pitchFamily="34" charset="-122"/>
                  <a:ea typeface="微软雅黑" panose="020B0503020204020204" pitchFamily="34" charset="-122"/>
                </a:rPr>
                <a:t>9</a:t>
              </a:r>
              <a:r>
                <a:rPr lang="zh-CN" altLang="en-US" sz="3200" b="1" dirty="0">
                  <a:latin typeface="微软雅黑" panose="020B0503020204020204" pitchFamily="34" charset="-122"/>
                  <a:ea typeface="微软雅黑" panose="020B0503020204020204" pitchFamily="34" charset="-122"/>
                </a:rPr>
                <a:t>条规定</a:t>
              </a:r>
              <a:endParaRPr lang="id-ID" altLang="zh-CN" sz="3200" b="1" dirty="0">
                <a:latin typeface="微软雅黑" panose="020B0503020204020204" pitchFamily="34" charset="-122"/>
                <a:ea typeface="微软雅黑" panose="020B0503020204020204" pitchFamily="34" charset="-122"/>
              </a:endParaRPr>
            </a:p>
          </p:txBody>
        </p:sp>
        <p:sp>
          <p:nvSpPr>
            <p:cNvPr id="50187" name="TextBox 24"/>
            <p:cNvSpPr txBox="1"/>
            <p:nvPr/>
          </p:nvSpPr>
          <p:spPr>
            <a:xfrm>
              <a:off x="9249069" y="3620002"/>
              <a:ext cx="5069148" cy="2240454"/>
            </a:xfrm>
            <a:prstGeom prst="rect">
              <a:avLst/>
            </a:prstGeom>
            <a:noFill/>
            <a:ln w="9525">
              <a:noFill/>
            </a:ln>
          </p:spPr>
          <p:txBody>
            <a:bodyPr>
              <a:spAutoFit/>
            </a:bodyPr>
            <a:p>
              <a:pPr>
                <a:lnSpc>
                  <a:spcPct val="150000"/>
                </a:lnSpc>
              </a:pPr>
              <a:r>
                <a:rPr lang="zh-CN" altLang="en-US" sz="2400" dirty="0">
                  <a:latin typeface="微软雅黑" panose="020B0503020204020204" pitchFamily="34" charset="-122"/>
                  <a:ea typeface="微软雅黑" panose="020B0503020204020204" pitchFamily="34" charset="-122"/>
                </a:rPr>
                <a:t>       统计机构和统计人员对在统计工作中知悉的国家秘密、商业秘密和个人信息，应当予以保密。</a:t>
              </a:r>
              <a:endParaRPr lang="zh-CN" altLang="en-US" sz="2400" dirty="0">
                <a:latin typeface="微软雅黑" panose="020B0503020204020204" pitchFamily="34" charset="-122"/>
                <a:ea typeface="微软雅黑" panose="020B0503020204020204" pitchFamily="34" charset="-122"/>
              </a:endParaRPr>
            </a:p>
            <a:p>
              <a:pPr>
                <a:lnSpc>
                  <a:spcPct val="150000"/>
                </a:lnSpc>
              </a:pPr>
              <a:endParaRPr lang="zh-CN" altLang="en-US" sz="1600" dirty="0">
                <a:latin typeface="宋体" panose="02010600030101010101" pitchFamily="2" charset="-122"/>
              </a:endParaRPr>
            </a:p>
            <a:p>
              <a:pPr>
                <a:lnSpc>
                  <a:spcPct val="150000"/>
                </a:lnSpc>
              </a:pPr>
              <a:endParaRPr lang="zh-CN" altLang="en-US" sz="1600" dirty="0">
                <a:latin typeface="宋体" panose="02010600030101010101" pitchFamily="2" charset="-122"/>
              </a:endParaRPr>
            </a:p>
          </p:txBody>
        </p:sp>
      </p:grpSp>
      <p:cxnSp>
        <p:nvCxnSpPr>
          <p:cNvPr id="90" name="Straight Connector 24"/>
          <p:cNvCxnSpPr/>
          <p:nvPr/>
        </p:nvCxnSpPr>
        <p:spPr>
          <a:xfrm>
            <a:off x="6026150" y="6180138"/>
            <a:ext cx="3841750" cy="0"/>
          </a:xfrm>
          <a:prstGeom prst="line">
            <a:avLst/>
          </a:prstGeom>
          <a:ln w="28575">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5" name="TextBox 24"/>
          <p:cNvSpPr txBox="1"/>
          <p:nvPr/>
        </p:nvSpPr>
        <p:spPr>
          <a:xfrm>
            <a:off x="6495415" y="4379595"/>
            <a:ext cx="5578475" cy="1938018"/>
          </a:xfrm>
          <a:prstGeom prst="rect">
            <a:avLst/>
          </a:prstGeom>
          <a:noFill/>
        </p:spPr>
        <p:txBody>
          <a:bodyPr wrap="square" rtlCol="0">
            <a:spAutoFit/>
          </a:bodyPr>
          <a:lstStyle/>
          <a:p>
            <a:pPr marR="0" defTabSz="914400" fontAlgn="auto">
              <a:lnSpc>
                <a:spcPct val="150000"/>
              </a:lnSpc>
              <a:spcBef>
                <a:spcPts val="0"/>
              </a:spcBef>
              <a:spcAft>
                <a:spcPts val="0"/>
              </a:spcAft>
              <a:buClrTx/>
              <a:buSzTx/>
              <a:buFontTx/>
              <a:buNone/>
              <a:defRPr/>
            </a:pPr>
            <a:r>
              <a:rPr kumimoji="0" lang="zh-CN" altLang="en-US" sz="2400" kern="1200" cap="none" spc="0" normalizeH="0" baseline="0" noProof="0" dirty="0" smtClean="0">
                <a:latin typeface="微软雅黑" panose="020B0503020204020204" pitchFamily="34" charset="-122"/>
                <a:ea typeface="微软雅黑" panose="020B0503020204020204" pitchFamily="34" charset="-122"/>
                <a:cs typeface="+mn-cs"/>
              </a:rPr>
              <a:t>     </a:t>
            </a:r>
            <a:r>
              <a:rPr kumimoji="0" lang="zh-CN" altLang="en-US" sz="2400" kern="1200" cap="none" spc="0" normalizeH="0" baseline="0" noProof="0" dirty="0" smtClean="0">
                <a:ln w="22225">
                  <a:solidFill>
                    <a:schemeClr val="accent2"/>
                  </a:solidFill>
                  <a:prstDash val="solid"/>
                </a:ln>
                <a:solidFill>
                  <a:schemeClr val="accent2">
                    <a:lumMod val="40000"/>
                    <a:lumOff val="60000"/>
                  </a:schemeClr>
                </a:solidFill>
                <a:latin typeface="方正小标宋简体" charset="-122"/>
                <a:ea typeface="方正小标宋简体" charset="-122"/>
                <a:cs typeface="+mn-cs"/>
              </a:rPr>
              <a:t>保密个体数据：</a:t>
            </a:r>
            <a:r>
              <a:rPr kumimoji="0" lang="zh-CN" altLang="en-US" sz="2400" kern="1200" cap="none" spc="0" normalizeH="0" baseline="0" noProof="0" dirty="0" smtClean="0">
                <a:latin typeface="微软雅黑" panose="020B0503020204020204" pitchFamily="34" charset="-122"/>
                <a:ea typeface="微软雅黑" panose="020B0503020204020204" pitchFamily="34" charset="-122"/>
                <a:cs typeface="+mn-cs"/>
              </a:rPr>
              <a:t>国际惯例、法律规定、国家顶层设计、统计执法重点</a:t>
            </a:r>
            <a:endParaRPr kumimoji="0" lang="zh-CN" altLang="en-US" sz="2400" kern="1200" cap="none" spc="0" normalizeH="0" baseline="0" noProof="0" dirty="0">
              <a:latin typeface="微软雅黑" panose="020B0503020204020204" pitchFamily="34" charset="-122"/>
              <a:ea typeface="微软雅黑" panose="020B0503020204020204" pitchFamily="34" charset="-122"/>
              <a:cs typeface="+mn-cs"/>
            </a:endParaRPr>
          </a:p>
          <a:p>
            <a:pPr marR="0" defTabSz="914400" fontAlgn="auto">
              <a:lnSpc>
                <a:spcPct val="150000"/>
              </a:lnSpc>
              <a:spcBef>
                <a:spcPts val="0"/>
              </a:spcBef>
              <a:spcAft>
                <a:spcPts val="0"/>
              </a:spcAft>
              <a:buClrTx/>
              <a:buSzTx/>
              <a:buFontTx/>
              <a:buNone/>
              <a:defRPr/>
            </a:pPr>
            <a:endParaRPr kumimoji="0" lang="zh-CN" altLang="en-US" sz="1600" kern="1200" cap="none" spc="0" normalizeH="0" baseline="0" noProof="0" dirty="0">
              <a:latin typeface="+mj-ea"/>
              <a:ea typeface="+mj-ea"/>
              <a:cs typeface="+mn-cs"/>
            </a:endParaRPr>
          </a:p>
          <a:p>
            <a:pPr marR="0" defTabSz="914400" fontAlgn="auto">
              <a:lnSpc>
                <a:spcPct val="150000"/>
              </a:lnSpc>
              <a:spcBef>
                <a:spcPts val="0"/>
              </a:spcBef>
              <a:spcAft>
                <a:spcPts val="0"/>
              </a:spcAft>
              <a:buClrTx/>
              <a:buSzTx/>
              <a:buFontTx/>
              <a:buNone/>
              <a:defRPr/>
            </a:pPr>
            <a:endParaRPr kumimoji="0" lang="zh-CN" altLang="en-US" sz="1600" kern="1200" cap="none" spc="0" normalizeH="0" baseline="0" noProof="0" dirty="0">
              <a:latin typeface="+mj-ea"/>
              <a:ea typeface="+mj-ea"/>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000000"/>
                                          </p:val>
                                        </p:tav>
                                        <p:tav tm="100000">
                                          <p:val>
                                            <p:strVal val="#ppt_w"/>
                                          </p:val>
                                        </p:tav>
                                      </p:tavLst>
                                    </p:anim>
                                    <p:anim calcmode="lin" valueType="num">
                                      <p:cBhvr>
                                        <p:cTn id="8" dur="500" fill="hold"/>
                                        <p:tgtEl>
                                          <p:spTgt spid="77"/>
                                        </p:tgtEl>
                                        <p:attrNameLst>
                                          <p:attrName>ppt_h</p:attrName>
                                        </p:attrNameLst>
                                      </p:cBhvr>
                                      <p:tavLst>
                                        <p:tav tm="0">
                                          <p:val>
                                            <p:fltVal val="0.000000"/>
                                          </p:val>
                                        </p:tav>
                                        <p:tav tm="100000">
                                          <p:val>
                                            <p:strVal val="#ppt_h"/>
                                          </p:val>
                                        </p:tav>
                                      </p:tavLst>
                                    </p:anim>
                                    <p:animEffect transition="in" filter="fade">
                                      <p:cBhvr>
                                        <p:cTn id="9" dur="500"/>
                                        <p:tgtEl>
                                          <p:spTgt spid="77"/>
                                        </p:tgtEl>
                                      </p:cBhvr>
                                    </p:animEffect>
                                  </p:childTnLst>
                                </p:cTn>
                              </p:par>
                              <p:par>
                                <p:cTn id="10" presetID="53" presetClass="entr" presetSubtype="16" fill="hold" nodeType="withEffect">
                                  <p:stCondLst>
                                    <p:cond delay="0"/>
                                  </p:stCondLst>
                                  <p:childTnLst>
                                    <p:set>
                                      <p:cBhvr>
                                        <p:cTn id="11" dur="1" fill="hold">
                                          <p:stCondLst>
                                            <p:cond delay="0"/>
                                          </p:stCondLst>
                                        </p:cTn>
                                        <p:tgtEl>
                                          <p:spTgt spid="78"/>
                                        </p:tgtEl>
                                        <p:attrNameLst>
                                          <p:attrName>style.visibility</p:attrName>
                                        </p:attrNameLst>
                                      </p:cBhvr>
                                      <p:to>
                                        <p:strVal val="visible"/>
                                      </p:to>
                                    </p:set>
                                    <p:anim calcmode="lin" valueType="num">
                                      <p:cBhvr>
                                        <p:cTn id="12" dur="500" fill="hold"/>
                                        <p:tgtEl>
                                          <p:spTgt spid="78"/>
                                        </p:tgtEl>
                                        <p:attrNameLst>
                                          <p:attrName>ppt_w</p:attrName>
                                        </p:attrNameLst>
                                      </p:cBhvr>
                                      <p:tavLst>
                                        <p:tav tm="0">
                                          <p:val>
                                            <p:fltVal val="0.000000"/>
                                          </p:val>
                                        </p:tav>
                                        <p:tav tm="100000">
                                          <p:val>
                                            <p:strVal val="#ppt_w"/>
                                          </p:val>
                                        </p:tav>
                                      </p:tavLst>
                                    </p:anim>
                                    <p:anim calcmode="lin" valueType="num">
                                      <p:cBhvr>
                                        <p:cTn id="13" dur="500" fill="hold"/>
                                        <p:tgtEl>
                                          <p:spTgt spid="78"/>
                                        </p:tgtEl>
                                        <p:attrNameLst>
                                          <p:attrName>ppt_h</p:attrName>
                                        </p:attrNameLst>
                                      </p:cBhvr>
                                      <p:tavLst>
                                        <p:tav tm="0">
                                          <p:val>
                                            <p:fltVal val="0.000000"/>
                                          </p:val>
                                        </p:tav>
                                        <p:tav tm="100000">
                                          <p:val>
                                            <p:strVal val="#ppt_h"/>
                                          </p:val>
                                        </p:tav>
                                      </p:tavLst>
                                    </p:anim>
                                    <p:animEffect transition="in" filter="fade">
                                      <p:cBhvr>
                                        <p:cTn id="14" dur="500"/>
                                        <p:tgtEl>
                                          <p:spTgt spid="78"/>
                                        </p:tgtEl>
                                      </p:cBhvr>
                                    </p:animEffect>
                                  </p:childTnLst>
                                </p:cTn>
                              </p:par>
                              <p:par>
                                <p:cTn id="15" presetID="53" presetClass="entr" presetSubtype="16" fill="hold" nodeType="withEffect">
                                  <p:stCondLst>
                                    <p:cond delay="0"/>
                                  </p:stCondLst>
                                  <p:childTnLst>
                                    <p:set>
                                      <p:cBhvr>
                                        <p:cTn id="16" dur="1" fill="hold">
                                          <p:stCondLst>
                                            <p:cond delay="0"/>
                                          </p:stCondLst>
                                        </p:cTn>
                                        <p:tgtEl>
                                          <p:spTgt spid="79"/>
                                        </p:tgtEl>
                                        <p:attrNameLst>
                                          <p:attrName>style.visibility</p:attrName>
                                        </p:attrNameLst>
                                      </p:cBhvr>
                                      <p:to>
                                        <p:strVal val="visible"/>
                                      </p:to>
                                    </p:set>
                                    <p:anim calcmode="lin" valueType="num">
                                      <p:cBhvr>
                                        <p:cTn id="17" dur="500" fill="hold"/>
                                        <p:tgtEl>
                                          <p:spTgt spid="79"/>
                                        </p:tgtEl>
                                        <p:attrNameLst>
                                          <p:attrName>ppt_w</p:attrName>
                                        </p:attrNameLst>
                                      </p:cBhvr>
                                      <p:tavLst>
                                        <p:tav tm="0">
                                          <p:val>
                                            <p:fltVal val="0.000000"/>
                                          </p:val>
                                        </p:tav>
                                        <p:tav tm="100000">
                                          <p:val>
                                            <p:strVal val="#ppt_w"/>
                                          </p:val>
                                        </p:tav>
                                      </p:tavLst>
                                    </p:anim>
                                    <p:anim calcmode="lin" valueType="num">
                                      <p:cBhvr>
                                        <p:cTn id="18" dur="500" fill="hold"/>
                                        <p:tgtEl>
                                          <p:spTgt spid="79"/>
                                        </p:tgtEl>
                                        <p:attrNameLst>
                                          <p:attrName>ppt_h</p:attrName>
                                        </p:attrNameLst>
                                      </p:cBhvr>
                                      <p:tavLst>
                                        <p:tav tm="0">
                                          <p:val>
                                            <p:fltVal val="0.000000"/>
                                          </p:val>
                                        </p:tav>
                                        <p:tav tm="100000">
                                          <p:val>
                                            <p:strVal val="#ppt_h"/>
                                          </p:val>
                                        </p:tav>
                                      </p:tavLst>
                                    </p:anim>
                                    <p:animEffect transition="in" filter="fade">
                                      <p:cBhvr>
                                        <p:cTn id="19" dur="500"/>
                                        <p:tgtEl>
                                          <p:spTgt spid="79"/>
                                        </p:tgtEl>
                                      </p:cBhvr>
                                    </p:animEffect>
                                  </p:childTnLst>
                                </p:cTn>
                              </p:par>
                              <p:par>
                                <p:cTn id="20" presetID="53" presetClass="entr" presetSubtype="16" fill="hold" nodeType="withEffect">
                                  <p:stCondLst>
                                    <p:cond delay="0"/>
                                  </p:stCondLst>
                                  <p:childTnLst>
                                    <p:set>
                                      <p:cBhvr>
                                        <p:cTn id="21" dur="1" fill="hold">
                                          <p:stCondLst>
                                            <p:cond delay="0"/>
                                          </p:stCondLst>
                                        </p:cTn>
                                        <p:tgtEl>
                                          <p:spTgt spid="80"/>
                                        </p:tgtEl>
                                        <p:attrNameLst>
                                          <p:attrName>style.visibility</p:attrName>
                                        </p:attrNameLst>
                                      </p:cBhvr>
                                      <p:to>
                                        <p:strVal val="visible"/>
                                      </p:to>
                                    </p:set>
                                    <p:anim calcmode="lin" valueType="num">
                                      <p:cBhvr>
                                        <p:cTn id="22" dur="500" fill="hold"/>
                                        <p:tgtEl>
                                          <p:spTgt spid="80"/>
                                        </p:tgtEl>
                                        <p:attrNameLst>
                                          <p:attrName>ppt_w</p:attrName>
                                        </p:attrNameLst>
                                      </p:cBhvr>
                                      <p:tavLst>
                                        <p:tav tm="0">
                                          <p:val>
                                            <p:fltVal val="0.000000"/>
                                          </p:val>
                                        </p:tav>
                                        <p:tav tm="100000">
                                          <p:val>
                                            <p:strVal val="#ppt_w"/>
                                          </p:val>
                                        </p:tav>
                                      </p:tavLst>
                                    </p:anim>
                                    <p:anim calcmode="lin" valueType="num">
                                      <p:cBhvr>
                                        <p:cTn id="23" dur="500" fill="hold"/>
                                        <p:tgtEl>
                                          <p:spTgt spid="80"/>
                                        </p:tgtEl>
                                        <p:attrNameLst>
                                          <p:attrName>ppt_h</p:attrName>
                                        </p:attrNameLst>
                                      </p:cBhvr>
                                      <p:tavLst>
                                        <p:tav tm="0">
                                          <p:val>
                                            <p:fltVal val="0.000000"/>
                                          </p:val>
                                        </p:tav>
                                        <p:tav tm="100000">
                                          <p:val>
                                            <p:strVal val="#ppt_h"/>
                                          </p:val>
                                        </p:tav>
                                      </p:tavLst>
                                    </p:anim>
                                    <p:animEffect transition="in" filter="fade">
                                      <p:cBhvr>
                                        <p:cTn id="24" dur="500"/>
                                        <p:tgtEl>
                                          <p:spTgt spid="80"/>
                                        </p:tgtEl>
                                      </p:cBhvr>
                                    </p:animEffect>
                                  </p:childTnLst>
                                </p:cTn>
                              </p:par>
                              <p:par>
                                <p:cTn id="25" presetID="8" presetClass="emph" presetSubtype="0" fill="hold" nodeType="withEffect">
                                  <p:stCondLst>
                                    <p:cond delay="0"/>
                                  </p:stCondLst>
                                  <p:childTnLst>
                                    <p:animRot by="21600000">
                                      <p:cBhvr>
                                        <p:cTn id="26" dur="5750" fill="hold"/>
                                        <p:tgtEl>
                                          <p:spTgt spid="77"/>
                                        </p:tgtEl>
                                        <p:attrNameLst>
                                          <p:attrName>r</p:attrName>
                                        </p:attrNameLst>
                                      </p:cBhvr>
                                    </p:animRot>
                                  </p:childTnLst>
                                </p:cTn>
                              </p:par>
                              <p:par>
                                <p:cTn id="27" presetID="8" presetClass="emph" presetSubtype="0" fill="hold" nodeType="withEffect">
                                  <p:stCondLst>
                                    <p:cond delay="0"/>
                                  </p:stCondLst>
                                  <p:childTnLst>
                                    <p:animRot by="-21600000">
                                      <p:cBhvr>
                                        <p:cTn id="28" dur="5750" fill="hold"/>
                                        <p:tgtEl>
                                          <p:spTgt spid="78"/>
                                        </p:tgtEl>
                                        <p:attrNameLst>
                                          <p:attrName>r</p:attrName>
                                        </p:attrNameLst>
                                      </p:cBhvr>
                                    </p:animRot>
                                  </p:childTnLst>
                                </p:cTn>
                              </p:par>
                              <p:par>
                                <p:cTn id="29" presetID="22" presetClass="entr" presetSubtype="4" fill="hold" nodeType="withEffect">
                                  <p:stCondLst>
                                    <p:cond delay="1500"/>
                                  </p:stCondLst>
                                  <p:childTnLst>
                                    <p:set>
                                      <p:cBhvr>
                                        <p:cTn id="30" dur="1" fill="hold">
                                          <p:stCondLst>
                                            <p:cond delay="0"/>
                                          </p:stCondLst>
                                        </p:cTn>
                                        <p:tgtEl>
                                          <p:spTgt spid="81"/>
                                        </p:tgtEl>
                                        <p:attrNameLst>
                                          <p:attrName>style.visibility</p:attrName>
                                        </p:attrNameLst>
                                      </p:cBhvr>
                                      <p:to>
                                        <p:strVal val="visible"/>
                                      </p:to>
                                    </p:set>
                                    <p:animEffect transition="in" filter="wipe(down)">
                                      <p:cBhvr>
                                        <p:cTn id="31" dur="500"/>
                                        <p:tgtEl>
                                          <p:spTgt spid="81"/>
                                        </p:tgtEl>
                                      </p:cBhvr>
                                    </p:animEffect>
                                  </p:childTnLst>
                                </p:cTn>
                              </p:par>
                              <p:par>
                                <p:cTn id="32" presetID="10" presetClass="entr" presetSubtype="0" fill="hold" nodeType="withEffect">
                                  <p:stCondLst>
                                    <p:cond delay="500"/>
                                  </p:stCondLst>
                                  <p:childTnLst>
                                    <p:set>
                                      <p:cBhvr>
                                        <p:cTn id="33" dur="1" fill="hold">
                                          <p:stCondLst>
                                            <p:cond delay="0"/>
                                          </p:stCondLst>
                                        </p:cTn>
                                        <p:tgtEl>
                                          <p:spTgt spid="87"/>
                                        </p:tgtEl>
                                        <p:attrNameLst>
                                          <p:attrName>style.visibility</p:attrName>
                                        </p:attrNameLst>
                                      </p:cBhvr>
                                      <p:to>
                                        <p:strVal val="visible"/>
                                      </p:to>
                                    </p:set>
                                    <p:animEffect transition="in" filter="fade">
                                      <p:cBhvr>
                                        <p:cTn id="34" dur="1000"/>
                                        <p:tgtEl>
                                          <p:spTgt spid="87"/>
                                        </p:tgtEl>
                                      </p:cBhvr>
                                    </p:animEffect>
                                  </p:childTnLst>
                                </p:cTn>
                              </p:par>
                              <p:par>
                                <p:cTn id="35" presetID="22" presetClass="entr" presetSubtype="8" fill="hold" nodeType="withEffect">
                                  <p:stCondLst>
                                    <p:cond delay="1500"/>
                                  </p:stCondLst>
                                  <p:childTnLst>
                                    <p:set>
                                      <p:cBhvr>
                                        <p:cTn id="36" dur="1" fill="hold">
                                          <p:stCondLst>
                                            <p:cond delay="0"/>
                                          </p:stCondLst>
                                        </p:cTn>
                                        <p:tgtEl>
                                          <p:spTgt spid="90"/>
                                        </p:tgtEl>
                                        <p:attrNameLst>
                                          <p:attrName>style.visibility</p:attrName>
                                        </p:attrNameLst>
                                      </p:cBhvr>
                                      <p:to>
                                        <p:strVal val="visible"/>
                                      </p:to>
                                    </p:set>
                                    <p:animEffect transition="in" filter="wipe(left)">
                                      <p:cBhvr>
                                        <p:cTn id="37"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52226" name="文本框 74"/>
          <p:cNvSpPr txBox="1"/>
          <p:nvPr/>
        </p:nvSpPr>
        <p:spPr>
          <a:xfrm>
            <a:off x="1241425" y="1019175"/>
            <a:ext cx="7181850" cy="519113"/>
          </a:xfrm>
          <a:prstGeom prst="rect">
            <a:avLst/>
          </a:prstGeom>
          <a:noFill/>
          <a:ln w="9525">
            <a:noFill/>
          </a:ln>
        </p:spPr>
        <p:txBody>
          <a:bodyPr>
            <a:spAutoFit/>
          </a:bodyPr>
          <a:p>
            <a:pPr algn="just"/>
            <a:r>
              <a:rPr lang="en-US" altLang="zh-CN" sz="2800" b="1">
                <a:solidFill>
                  <a:srgbClr val="004C84"/>
                </a:solidFill>
                <a:latin typeface="微软雅黑" panose="020B0503020204020204" pitchFamily="34" charset="-122"/>
                <a:ea typeface="微软雅黑" panose="020B0503020204020204" pitchFamily="34" charset="-122"/>
              </a:rPr>
              <a:t>1.</a:t>
            </a:r>
            <a:r>
              <a:rPr lang="zh-CN" altLang="en-US" sz="2800" b="1" dirty="0">
                <a:solidFill>
                  <a:srgbClr val="004C84"/>
                </a:solidFill>
                <a:latin typeface="微软雅黑" panose="020B0503020204020204" pitchFamily="34" charset="-122"/>
                <a:ea typeface="微软雅黑" panose="020B0503020204020204" pitchFamily="34" charset="-122"/>
              </a:rPr>
              <a:t>要对调查对象实行更加严密的保密措施。</a:t>
            </a:r>
            <a:endParaRPr lang="en-US" altLang="zh-CN" sz="2800" b="1">
              <a:solidFill>
                <a:srgbClr val="004C84"/>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1241807" y="340884"/>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诚信统计三点</a:t>
            </a:r>
            <a:r>
              <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a:t>
            </a: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要求</a:t>
            </a:r>
            <a:r>
              <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
        <p:nvSpPr>
          <p:cNvPr id="78" name="Freeform 241"/>
          <p:cNvSpPr>
            <a:spLocks noEditPoints="1"/>
          </p:cNvSpPr>
          <p:nvPr/>
        </p:nvSpPr>
        <p:spPr bwMode="auto">
          <a:xfrm>
            <a:off x="917575" y="3430588"/>
            <a:ext cx="1854200" cy="1854200"/>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chemeClr val="accent1"/>
          </a:solidFill>
          <a:ln>
            <a:noFill/>
          </a:ln>
        </p:spPr>
        <p:txBody>
          <a:bodyPr vert="horz" wrap="square" lIns="96876" tIns="48438" rIns="96876" bIns="4843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sp>
        <p:nvSpPr>
          <p:cNvPr id="79" name="Freeform 247"/>
          <p:cNvSpPr>
            <a:spLocks noEditPoints="1"/>
          </p:cNvSpPr>
          <p:nvPr/>
        </p:nvSpPr>
        <p:spPr bwMode="auto">
          <a:xfrm>
            <a:off x="3522663" y="5037138"/>
            <a:ext cx="695325" cy="69215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accent1"/>
          </a:solidFill>
          <a:ln>
            <a:noFill/>
          </a:ln>
        </p:spPr>
        <p:txBody>
          <a:bodyPr vert="horz" wrap="square" lIns="96876" tIns="48438" rIns="96876" bIns="4843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sp>
        <p:nvSpPr>
          <p:cNvPr id="80" name="Freeform 249"/>
          <p:cNvSpPr>
            <a:spLocks noEditPoints="1"/>
          </p:cNvSpPr>
          <p:nvPr/>
        </p:nvSpPr>
        <p:spPr bwMode="auto">
          <a:xfrm>
            <a:off x="1589088" y="4105275"/>
            <a:ext cx="504825" cy="503238"/>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chemeClr val="accent1"/>
          </a:solidFill>
          <a:ln>
            <a:noFill/>
          </a:ln>
        </p:spPr>
        <p:txBody>
          <a:bodyPr vert="horz" wrap="square" lIns="96876" tIns="48438" rIns="96876" bIns="4843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grpSp>
        <p:nvGrpSpPr>
          <p:cNvPr id="81" name="Group 9"/>
          <p:cNvGrpSpPr/>
          <p:nvPr/>
        </p:nvGrpSpPr>
        <p:grpSpPr>
          <a:xfrm>
            <a:off x="649605" y="3140437"/>
            <a:ext cx="1517604" cy="2512285"/>
            <a:chOff x="1498443" y="3296141"/>
            <a:chExt cx="1376598" cy="2280056"/>
          </a:xfrm>
          <a:solidFill>
            <a:srgbClr val="0070C0"/>
          </a:solidFill>
        </p:grpSpPr>
        <p:grpSp>
          <p:nvGrpSpPr>
            <p:cNvPr id="82" name="Group 10"/>
            <p:cNvGrpSpPr/>
            <p:nvPr/>
          </p:nvGrpSpPr>
          <p:grpSpPr>
            <a:xfrm rot="20700000">
              <a:off x="1498443" y="3464825"/>
              <a:ext cx="1055686" cy="2111372"/>
              <a:chOff x="1480457" y="3328209"/>
              <a:chExt cx="1055686" cy="2111372"/>
            </a:xfrm>
            <a:grpFill/>
          </p:grpSpPr>
          <p:sp>
            <p:nvSpPr>
              <p:cNvPr id="85" name="Freeform 5"/>
              <p:cNvSpPr/>
              <p:nvPr/>
            </p:nvSpPr>
            <p:spPr bwMode="auto">
              <a:xfrm>
                <a:off x="1480457" y="3328209"/>
                <a:ext cx="1055686" cy="1055686"/>
              </a:xfrm>
              <a:custGeom>
                <a:avLst/>
                <a:gdLst>
                  <a:gd name="T0" fmla="*/ 482 w 482"/>
                  <a:gd name="T1" fmla="*/ 36 h 482"/>
                  <a:gd name="T2" fmla="*/ 482 w 482"/>
                  <a:gd name="T3" fmla="*/ 0 h 482"/>
                  <a:gd name="T4" fmla="*/ 0 w 482"/>
                  <a:gd name="T5" fmla="*/ 482 h 482"/>
                  <a:gd name="T6" fmla="*/ 36 w 482"/>
                  <a:gd name="T7" fmla="*/ 482 h 482"/>
                  <a:gd name="T8" fmla="*/ 482 w 482"/>
                  <a:gd name="T9" fmla="*/ 36 h 482"/>
                </a:gdLst>
                <a:ahLst/>
                <a:cxnLst>
                  <a:cxn ang="0">
                    <a:pos x="T0" y="T1"/>
                  </a:cxn>
                  <a:cxn ang="0">
                    <a:pos x="T2" y="T3"/>
                  </a:cxn>
                  <a:cxn ang="0">
                    <a:pos x="T4" y="T5"/>
                  </a:cxn>
                  <a:cxn ang="0">
                    <a:pos x="T6" y="T7"/>
                  </a:cxn>
                  <a:cxn ang="0">
                    <a:pos x="T8" y="T9"/>
                  </a:cxn>
                </a:cxnLst>
                <a:rect l="0" t="0" r="r" b="b"/>
                <a:pathLst>
                  <a:path w="482" h="482">
                    <a:moveTo>
                      <a:pt x="482" y="36"/>
                    </a:moveTo>
                    <a:cubicBezTo>
                      <a:pt x="482" y="0"/>
                      <a:pt x="482" y="0"/>
                      <a:pt x="482" y="0"/>
                    </a:cubicBezTo>
                    <a:cubicBezTo>
                      <a:pt x="216" y="0"/>
                      <a:pt x="0" y="216"/>
                      <a:pt x="0" y="482"/>
                    </a:cubicBezTo>
                    <a:cubicBezTo>
                      <a:pt x="36" y="482"/>
                      <a:pt x="36" y="482"/>
                      <a:pt x="36" y="482"/>
                    </a:cubicBezTo>
                    <a:cubicBezTo>
                      <a:pt x="36" y="236"/>
                      <a:pt x="235" y="36"/>
                      <a:pt x="482" y="36"/>
                    </a:cubicBezTo>
                    <a:close/>
                  </a:path>
                </a:pathLst>
              </a:custGeom>
              <a:grpFill/>
              <a:ln w="9525">
                <a:solidFill>
                  <a:schemeClr val="accent1"/>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sp>
            <p:nvSpPr>
              <p:cNvPr id="86" name="Freeform 6"/>
              <p:cNvSpPr/>
              <p:nvPr/>
            </p:nvSpPr>
            <p:spPr bwMode="auto">
              <a:xfrm>
                <a:off x="1480457" y="4383895"/>
                <a:ext cx="1055686" cy="1055686"/>
              </a:xfrm>
              <a:custGeom>
                <a:avLst/>
                <a:gdLst>
                  <a:gd name="T0" fmla="*/ 36 w 482"/>
                  <a:gd name="T1" fmla="*/ 0 h 482"/>
                  <a:gd name="T2" fmla="*/ 36 w 482"/>
                  <a:gd name="T3" fmla="*/ 0 h 482"/>
                  <a:gd name="T4" fmla="*/ 0 w 482"/>
                  <a:gd name="T5" fmla="*/ 0 h 482"/>
                  <a:gd name="T6" fmla="*/ 482 w 482"/>
                  <a:gd name="T7" fmla="*/ 482 h 482"/>
                  <a:gd name="T8" fmla="*/ 482 w 482"/>
                  <a:gd name="T9" fmla="*/ 447 h 482"/>
                  <a:gd name="T10" fmla="*/ 36 w 482"/>
                  <a:gd name="T11" fmla="*/ 0 h 482"/>
                </a:gdLst>
                <a:ahLst/>
                <a:cxnLst>
                  <a:cxn ang="0">
                    <a:pos x="T0" y="T1"/>
                  </a:cxn>
                  <a:cxn ang="0">
                    <a:pos x="T2" y="T3"/>
                  </a:cxn>
                  <a:cxn ang="0">
                    <a:pos x="T4" y="T5"/>
                  </a:cxn>
                  <a:cxn ang="0">
                    <a:pos x="T6" y="T7"/>
                  </a:cxn>
                  <a:cxn ang="0">
                    <a:pos x="T8" y="T9"/>
                  </a:cxn>
                  <a:cxn ang="0">
                    <a:pos x="T10" y="T11"/>
                  </a:cxn>
                </a:cxnLst>
                <a:rect l="0" t="0" r="r" b="b"/>
                <a:pathLst>
                  <a:path w="482" h="482">
                    <a:moveTo>
                      <a:pt x="36" y="0"/>
                    </a:moveTo>
                    <a:cubicBezTo>
                      <a:pt x="36" y="0"/>
                      <a:pt x="36" y="0"/>
                      <a:pt x="36" y="0"/>
                    </a:cubicBezTo>
                    <a:cubicBezTo>
                      <a:pt x="0" y="0"/>
                      <a:pt x="0" y="0"/>
                      <a:pt x="0" y="0"/>
                    </a:cubicBezTo>
                    <a:cubicBezTo>
                      <a:pt x="0" y="267"/>
                      <a:pt x="216" y="482"/>
                      <a:pt x="482" y="482"/>
                    </a:cubicBezTo>
                    <a:cubicBezTo>
                      <a:pt x="482" y="447"/>
                      <a:pt x="482" y="447"/>
                      <a:pt x="482" y="447"/>
                    </a:cubicBezTo>
                    <a:cubicBezTo>
                      <a:pt x="235" y="447"/>
                      <a:pt x="36" y="247"/>
                      <a:pt x="36" y="0"/>
                    </a:cubicBezTo>
                    <a:close/>
                  </a:path>
                </a:pathLst>
              </a:custGeom>
              <a:grpFill/>
              <a:ln w="9525">
                <a:solidFill>
                  <a:schemeClr val="accent1"/>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grpSp>
        <p:sp>
          <p:nvSpPr>
            <p:cNvPr id="83" name="Oval 11"/>
            <p:cNvSpPr/>
            <p:nvPr/>
          </p:nvSpPr>
          <p:spPr>
            <a:xfrm>
              <a:off x="2221301" y="3296141"/>
              <a:ext cx="174172" cy="174172"/>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sp>
          <p:nvSpPr>
            <p:cNvPr id="84" name="Oval 12"/>
            <p:cNvSpPr/>
            <p:nvPr/>
          </p:nvSpPr>
          <p:spPr>
            <a:xfrm>
              <a:off x="2700869" y="5282871"/>
              <a:ext cx="174172" cy="174172"/>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grpSp>
      <p:grpSp>
        <p:nvGrpSpPr>
          <p:cNvPr id="87" name="Group 17"/>
          <p:cNvGrpSpPr/>
          <p:nvPr/>
        </p:nvGrpSpPr>
        <p:grpSpPr>
          <a:xfrm>
            <a:off x="5149850" y="2271713"/>
            <a:ext cx="6348413" cy="3598862"/>
            <a:chOff x="8887604" y="3001896"/>
            <a:chExt cx="5430613" cy="3826403"/>
          </a:xfrm>
        </p:grpSpPr>
        <p:sp>
          <p:nvSpPr>
            <p:cNvPr id="52233" name="TextBox 23"/>
            <p:cNvSpPr txBox="1"/>
            <p:nvPr/>
          </p:nvSpPr>
          <p:spPr>
            <a:xfrm>
              <a:off x="8887604" y="3001896"/>
              <a:ext cx="5413619" cy="620334"/>
            </a:xfrm>
            <a:prstGeom prst="rect">
              <a:avLst/>
            </a:prstGeom>
            <a:noFill/>
            <a:ln w="9525">
              <a:noFill/>
            </a:ln>
          </p:spPr>
          <p:txBody>
            <a:bodyPr>
              <a:spAutoFit/>
            </a:bodyPr>
            <a:p>
              <a:r>
                <a:rPr lang="en-US" altLang="zh-CN" sz="3200" b="1">
                  <a:latin typeface="微软雅黑" panose="020B0503020204020204" pitchFamily="34" charset="-122"/>
                  <a:ea typeface="微软雅黑" panose="020B0503020204020204" pitchFamily="34" charset="-122"/>
                </a:rPr>
                <a:t>《</a:t>
              </a:r>
              <a:r>
                <a:rPr lang="zh-CN" altLang="en-US" sz="3200" b="1" dirty="0">
                  <a:latin typeface="微软雅黑" panose="020B0503020204020204" pitchFamily="34" charset="-122"/>
                  <a:ea typeface="微软雅黑" panose="020B0503020204020204" pitchFamily="34" charset="-122"/>
                </a:rPr>
                <a:t>统计法</a:t>
              </a:r>
              <a:r>
                <a:rPr lang="en-US" altLang="zh-CN" sz="3200" b="1">
                  <a:latin typeface="微软雅黑" panose="020B0503020204020204" pitchFamily="34" charset="-122"/>
                  <a:ea typeface="微软雅黑" panose="020B0503020204020204" pitchFamily="34" charset="-122"/>
                </a:rPr>
                <a:t>》</a:t>
              </a:r>
              <a:r>
                <a:rPr lang="zh-CN" altLang="en-US" sz="3200" b="1" dirty="0">
                  <a:latin typeface="微软雅黑" panose="020B0503020204020204" pitchFamily="34" charset="-122"/>
                  <a:ea typeface="微软雅黑" panose="020B0503020204020204" pitchFamily="34" charset="-122"/>
                </a:rPr>
                <a:t>第</a:t>
              </a:r>
              <a:r>
                <a:rPr lang="en-US" altLang="zh-CN" sz="3200" b="1">
                  <a:latin typeface="微软雅黑" panose="020B0503020204020204" pitchFamily="34" charset="-122"/>
                  <a:ea typeface="微软雅黑" panose="020B0503020204020204" pitchFamily="34" charset="-122"/>
                </a:rPr>
                <a:t>25</a:t>
              </a:r>
              <a:r>
                <a:rPr lang="zh-CN" altLang="en-US" sz="3200" b="1" dirty="0">
                  <a:latin typeface="微软雅黑" panose="020B0503020204020204" pitchFamily="34" charset="-122"/>
                  <a:ea typeface="微软雅黑" panose="020B0503020204020204" pitchFamily="34" charset="-122"/>
                </a:rPr>
                <a:t>条规定</a:t>
              </a:r>
              <a:endParaRPr lang="id-ID" altLang="zh-CN" sz="3200" b="1" dirty="0">
                <a:latin typeface="微软雅黑" panose="020B0503020204020204" pitchFamily="34" charset="-122"/>
                <a:ea typeface="微软雅黑" panose="020B0503020204020204" pitchFamily="34" charset="-122"/>
              </a:endParaRPr>
            </a:p>
          </p:txBody>
        </p:sp>
        <p:sp>
          <p:nvSpPr>
            <p:cNvPr id="52234" name="TextBox 24"/>
            <p:cNvSpPr txBox="1"/>
            <p:nvPr/>
          </p:nvSpPr>
          <p:spPr>
            <a:xfrm>
              <a:off x="9248830" y="3621345"/>
              <a:ext cx="5069387" cy="3206954"/>
            </a:xfrm>
            <a:prstGeom prst="rect">
              <a:avLst/>
            </a:prstGeom>
            <a:noFill/>
            <a:ln w="9525">
              <a:noFill/>
            </a:ln>
          </p:spPr>
          <p:txBody>
            <a:bodyPr>
              <a:spAutoFit/>
            </a:bodyPr>
            <a:p>
              <a:pPr>
                <a:lnSpc>
                  <a:spcPct val="150000"/>
                </a:lnSpc>
              </a:pPr>
              <a:r>
                <a:rPr lang="zh-CN" altLang="en-US" sz="2400" dirty="0">
                  <a:latin typeface="微软雅黑" panose="020B0503020204020204" pitchFamily="34" charset="-122"/>
                  <a:ea typeface="微软雅黑" panose="020B0503020204020204" pitchFamily="34" charset="-122"/>
                </a:rPr>
                <a:t>　    统计调查中获得的能够识别或者推断单个统计调查对象身份的资料，任何单位和个人不得对外提供、泄露，不得用于统计以外的目的。</a:t>
              </a:r>
              <a:endParaRPr lang="zh-CN" altLang="en-US" sz="2400" dirty="0">
                <a:latin typeface="微软雅黑" panose="020B0503020204020204" pitchFamily="34" charset="-122"/>
                <a:ea typeface="微软雅黑" panose="020B0503020204020204" pitchFamily="34" charset="-122"/>
              </a:endParaRPr>
            </a:p>
            <a:p>
              <a:pPr>
                <a:lnSpc>
                  <a:spcPct val="150000"/>
                </a:lnSpc>
              </a:pPr>
              <a:endParaRPr lang="zh-CN" altLang="en-US" sz="1600" dirty="0">
                <a:latin typeface="宋体" panose="02010600030101010101" pitchFamily="2" charset="-122"/>
              </a:endParaRPr>
            </a:p>
            <a:p>
              <a:pPr>
                <a:lnSpc>
                  <a:spcPct val="150000"/>
                </a:lnSpc>
              </a:pPr>
              <a:endParaRPr lang="zh-CN" altLang="en-US" sz="1600" dirty="0">
                <a:latin typeface="宋体" panose="02010600030101010101" pitchFamily="2" charset="-122"/>
              </a:endParaRPr>
            </a:p>
          </p:txBody>
        </p:sp>
      </p:grpSp>
      <p:cxnSp>
        <p:nvCxnSpPr>
          <p:cNvPr id="90" name="Straight Connector 24"/>
          <p:cNvCxnSpPr/>
          <p:nvPr/>
        </p:nvCxnSpPr>
        <p:spPr>
          <a:xfrm>
            <a:off x="7264400" y="6245225"/>
            <a:ext cx="3841750" cy="0"/>
          </a:xfrm>
          <a:prstGeom prst="line">
            <a:avLst/>
          </a:prstGeom>
          <a:ln w="28575">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793240" y="2085340"/>
            <a:ext cx="2623820" cy="829945"/>
          </a:xfrm>
          <a:prstGeom prst="rect">
            <a:avLst/>
          </a:prstGeom>
          <a:noFill/>
        </p:spPr>
        <p:txBody>
          <a:bodyPr wrap="none" rtlCol="0">
            <a:spAutoFit/>
          </a:bodyPr>
          <a:p>
            <a:r>
              <a:rPr lang="zh-CN" altLang="en-US" sz="4800" b="1" noProof="1">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latin typeface="华文隶书" panose="02010800040101010101" charset="-122"/>
                <a:ea typeface="华文隶书" panose="02010800040101010101" charset="-122"/>
                <a:cs typeface="+mn-cs"/>
                <a:sym typeface="+mn-ea"/>
              </a:rPr>
              <a:t>使用限制</a:t>
            </a:r>
            <a:endParaRPr lang="zh-CN" altLang="en-US" sz="4800" b="1" noProof="1">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latin typeface="华文隶书" panose="02010800040101010101" charset="-122"/>
              <a:ea typeface="华文隶书" panose="02010800040101010101" charset="-122"/>
              <a:sym typeface="+mn-ea"/>
            </a:endParaRPr>
          </a:p>
        </p:txBody>
      </p:sp>
      <p:sp>
        <p:nvSpPr>
          <p:cNvPr id="52237" name="文本框 3"/>
          <p:cNvSpPr txBox="1"/>
          <p:nvPr/>
        </p:nvSpPr>
        <p:spPr>
          <a:xfrm>
            <a:off x="252413" y="5253038"/>
            <a:ext cx="5494337" cy="646112"/>
          </a:xfrm>
          <a:prstGeom prst="rect">
            <a:avLst/>
          </a:prstGeom>
          <a:noFill/>
          <a:ln w="9525">
            <a:noFill/>
          </a:ln>
        </p:spPr>
        <p:txBody>
          <a:bodyPr>
            <a:spAutoFit/>
          </a:bodyPr>
          <a:p>
            <a:endParaRPr lang="zh-CN" altLang="en-US">
              <a:latin typeface="Arial" panose="020B0604020202020204" pitchFamily="34" charset="0"/>
            </a:endParaRPr>
          </a:p>
          <a:p>
            <a:endParaRPr lang="zh-CN" altLang="en-US">
              <a:latin typeface="Arial" panose="020B0604020202020204" pitchFamily="34" charset="0"/>
            </a:endParaRPr>
          </a:p>
        </p:txBody>
      </p:sp>
      <p:sp>
        <p:nvSpPr>
          <p:cNvPr id="77" name="Freeform 240"/>
          <p:cNvSpPr>
            <a:spLocks noEditPoints="1"/>
          </p:cNvSpPr>
          <p:nvPr/>
        </p:nvSpPr>
        <p:spPr bwMode="auto">
          <a:xfrm>
            <a:off x="2592388" y="4105275"/>
            <a:ext cx="2557463" cy="2555875"/>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chemeClr val="accent1"/>
          </a:solidFill>
          <a:ln>
            <a:noFill/>
          </a:ln>
        </p:spPr>
        <p:txBody>
          <a:bodyPr vert="horz" wrap="square" lIns="96876" tIns="48438" rIns="96876" bIns="48438"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ppt_w</p:attrName>
                                        </p:attrNameLst>
                                      </p:cBhvr>
                                      <p:tavLst>
                                        <p:tav tm="0">
                                          <p:val>
                                            <p:fltVal val="0.000000"/>
                                          </p:val>
                                        </p:tav>
                                        <p:tav tm="100000">
                                          <p:val>
                                            <p:strVal val="#ppt_w"/>
                                          </p:val>
                                        </p:tav>
                                      </p:tavLst>
                                    </p:anim>
                                    <p:anim calcmode="lin" valueType="num">
                                      <p:cBhvr>
                                        <p:cTn id="8" dur="500" fill="hold"/>
                                        <p:tgtEl>
                                          <p:spTgt spid="78"/>
                                        </p:tgtEl>
                                        <p:attrNameLst>
                                          <p:attrName>ppt_h</p:attrName>
                                        </p:attrNameLst>
                                      </p:cBhvr>
                                      <p:tavLst>
                                        <p:tav tm="0">
                                          <p:val>
                                            <p:fltVal val="0.000000"/>
                                          </p:val>
                                        </p:tav>
                                        <p:tav tm="100000">
                                          <p:val>
                                            <p:strVal val="#ppt_h"/>
                                          </p:val>
                                        </p:tav>
                                      </p:tavLst>
                                    </p:anim>
                                    <p:animEffect transition="in" filter="fade">
                                      <p:cBhvr>
                                        <p:cTn id="9" dur="500"/>
                                        <p:tgtEl>
                                          <p:spTgt spid="78"/>
                                        </p:tgtEl>
                                      </p:cBhvr>
                                    </p:animEffect>
                                  </p:childTnLst>
                                </p:cTn>
                              </p:par>
                              <p:par>
                                <p:cTn id="10" presetID="53" presetClass="entr" presetSubtype="16" fill="hold" nodeType="with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p:cTn id="12" dur="500" fill="hold"/>
                                        <p:tgtEl>
                                          <p:spTgt spid="79"/>
                                        </p:tgtEl>
                                        <p:attrNameLst>
                                          <p:attrName>ppt_w</p:attrName>
                                        </p:attrNameLst>
                                      </p:cBhvr>
                                      <p:tavLst>
                                        <p:tav tm="0">
                                          <p:val>
                                            <p:fltVal val="0.000000"/>
                                          </p:val>
                                        </p:tav>
                                        <p:tav tm="100000">
                                          <p:val>
                                            <p:strVal val="#ppt_w"/>
                                          </p:val>
                                        </p:tav>
                                      </p:tavLst>
                                    </p:anim>
                                    <p:anim calcmode="lin" valueType="num">
                                      <p:cBhvr>
                                        <p:cTn id="13" dur="500" fill="hold"/>
                                        <p:tgtEl>
                                          <p:spTgt spid="79"/>
                                        </p:tgtEl>
                                        <p:attrNameLst>
                                          <p:attrName>ppt_h</p:attrName>
                                        </p:attrNameLst>
                                      </p:cBhvr>
                                      <p:tavLst>
                                        <p:tav tm="0">
                                          <p:val>
                                            <p:fltVal val="0.000000"/>
                                          </p:val>
                                        </p:tav>
                                        <p:tav tm="100000">
                                          <p:val>
                                            <p:strVal val="#ppt_h"/>
                                          </p:val>
                                        </p:tav>
                                      </p:tavLst>
                                    </p:anim>
                                    <p:animEffect transition="in" filter="fade">
                                      <p:cBhvr>
                                        <p:cTn id="14" dur="500"/>
                                        <p:tgtEl>
                                          <p:spTgt spid="79"/>
                                        </p:tgtEl>
                                      </p:cBhvr>
                                    </p:animEffect>
                                  </p:childTnLst>
                                </p:cTn>
                              </p:par>
                              <p:par>
                                <p:cTn id="15" presetID="53" presetClass="entr" presetSubtype="16" fill="hold" nodeType="withEffect">
                                  <p:stCondLst>
                                    <p:cond delay="0"/>
                                  </p:stCondLst>
                                  <p:childTnLst>
                                    <p:set>
                                      <p:cBhvr>
                                        <p:cTn id="16" dur="1" fill="hold">
                                          <p:stCondLst>
                                            <p:cond delay="0"/>
                                          </p:stCondLst>
                                        </p:cTn>
                                        <p:tgtEl>
                                          <p:spTgt spid="80"/>
                                        </p:tgtEl>
                                        <p:attrNameLst>
                                          <p:attrName>style.visibility</p:attrName>
                                        </p:attrNameLst>
                                      </p:cBhvr>
                                      <p:to>
                                        <p:strVal val="visible"/>
                                      </p:to>
                                    </p:set>
                                    <p:anim calcmode="lin" valueType="num">
                                      <p:cBhvr>
                                        <p:cTn id="17" dur="500" fill="hold"/>
                                        <p:tgtEl>
                                          <p:spTgt spid="80"/>
                                        </p:tgtEl>
                                        <p:attrNameLst>
                                          <p:attrName>ppt_w</p:attrName>
                                        </p:attrNameLst>
                                      </p:cBhvr>
                                      <p:tavLst>
                                        <p:tav tm="0">
                                          <p:val>
                                            <p:fltVal val="0.000000"/>
                                          </p:val>
                                        </p:tav>
                                        <p:tav tm="100000">
                                          <p:val>
                                            <p:strVal val="#ppt_w"/>
                                          </p:val>
                                        </p:tav>
                                      </p:tavLst>
                                    </p:anim>
                                    <p:anim calcmode="lin" valueType="num">
                                      <p:cBhvr>
                                        <p:cTn id="18" dur="500" fill="hold"/>
                                        <p:tgtEl>
                                          <p:spTgt spid="80"/>
                                        </p:tgtEl>
                                        <p:attrNameLst>
                                          <p:attrName>ppt_h</p:attrName>
                                        </p:attrNameLst>
                                      </p:cBhvr>
                                      <p:tavLst>
                                        <p:tav tm="0">
                                          <p:val>
                                            <p:fltVal val="0.000000"/>
                                          </p:val>
                                        </p:tav>
                                        <p:tav tm="100000">
                                          <p:val>
                                            <p:strVal val="#ppt_h"/>
                                          </p:val>
                                        </p:tav>
                                      </p:tavLst>
                                    </p:anim>
                                    <p:animEffect transition="in" filter="fade">
                                      <p:cBhvr>
                                        <p:cTn id="19" dur="500"/>
                                        <p:tgtEl>
                                          <p:spTgt spid="80"/>
                                        </p:tgtEl>
                                      </p:cBhvr>
                                    </p:animEffect>
                                  </p:childTnLst>
                                </p:cTn>
                              </p:par>
                              <p:par>
                                <p:cTn id="20" presetID="8" presetClass="emph" presetSubtype="0" fill="hold" nodeType="withEffect">
                                  <p:stCondLst>
                                    <p:cond delay="0"/>
                                  </p:stCondLst>
                                  <p:childTnLst>
                                    <p:animRot by="-21600000">
                                      <p:cBhvr>
                                        <p:cTn id="21" dur="5750" fill="hold"/>
                                        <p:tgtEl>
                                          <p:spTgt spid="78"/>
                                        </p:tgtEl>
                                        <p:attrNameLst>
                                          <p:attrName>r</p:attrName>
                                        </p:attrNameLst>
                                      </p:cBhvr>
                                    </p:animRot>
                                  </p:childTnLst>
                                </p:cTn>
                              </p:par>
                              <p:par>
                                <p:cTn id="22" presetID="22" presetClass="entr" presetSubtype="4" fill="hold" nodeType="withEffect">
                                  <p:stCondLst>
                                    <p:cond delay="1500"/>
                                  </p:stCondLst>
                                  <p:childTnLst>
                                    <p:set>
                                      <p:cBhvr>
                                        <p:cTn id="23" dur="1" fill="hold">
                                          <p:stCondLst>
                                            <p:cond delay="0"/>
                                          </p:stCondLst>
                                        </p:cTn>
                                        <p:tgtEl>
                                          <p:spTgt spid="81"/>
                                        </p:tgtEl>
                                        <p:attrNameLst>
                                          <p:attrName>style.visibility</p:attrName>
                                        </p:attrNameLst>
                                      </p:cBhvr>
                                      <p:to>
                                        <p:strVal val="visible"/>
                                      </p:to>
                                    </p:set>
                                    <p:animEffect transition="in" filter="wipe(down)">
                                      <p:cBhvr>
                                        <p:cTn id="24" dur="500"/>
                                        <p:tgtEl>
                                          <p:spTgt spid="81"/>
                                        </p:tgtEl>
                                      </p:cBhvr>
                                    </p:animEffect>
                                  </p:childTnLst>
                                </p:cTn>
                              </p:par>
                              <p:par>
                                <p:cTn id="25" presetID="10" presetClass="entr" presetSubtype="0" fill="hold" nodeType="withEffect">
                                  <p:stCondLst>
                                    <p:cond delay="500"/>
                                  </p:stCondLst>
                                  <p:childTnLst>
                                    <p:set>
                                      <p:cBhvr>
                                        <p:cTn id="26" dur="1" fill="hold">
                                          <p:stCondLst>
                                            <p:cond delay="0"/>
                                          </p:stCondLst>
                                        </p:cTn>
                                        <p:tgtEl>
                                          <p:spTgt spid="87"/>
                                        </p:tgtEl>
                                        <p:attrNameLst>
                                          <p:attrName>style.visibility</p:attrName>
                                        </p:attrNameLst>
                                      </p:cBhvr>
                                      <p:to>
                                        <p:strVal val="visible"/>
                                      </p:to>
                                    </p:set>
                                    <p:animEffect transition="in" filter="fade">
                                      <p:cBhvr>
                                        <p:cTn id="27" dur="1000"/>
                                        <p:tgtEl>
                                          <p:spTgt spid="87"/>
                                        </p:tgtEl>
                                      </p:cBhvr>
                                    </p:animEffect>
                                  </p:childTnLst>
                                </p:cTn>
                              </p:par>
                              <p:par>
                                <p:cTn id="28" presetID="22" presetClass="entr" presetSubtype="8" fill="hold" nodeType="withEffect">
                                  <p:stCondLst>
                                    <p:cond delay="1500"/>
                                  </p:stCondLst>
                                  <p:childTnLst>
                                    <p:set>
                                      <p:cBhvr>
                                        <p:cTn id="29" dur="1" fill="hold">
                                          <p:stCondLst>
                                            <p:cond delay="0"/>
                                          </p:stCondLst>
                                        </p:cTn>
                                        <p:tgtEl>
                                          <p:spTgt spid="90"/>
                                        </p:tgtEl>
                                        <p:attrNameLst>
                                          <p:attrName>style.visibility</p:attrName>
                                        </p:attrNameLst>
                                      </p:cBhvr>
                                      <p:to>
                                        <p:strVal val="visible"/>
                                      </p:to>
                                    </p:set>
                                    <p:animEffect transition="in" filter="wipe(left)">
                                      <p:cBhvr>
                                        <p:cTn id="30" dur="500"/>
                                        <p:tgtEl>
                                          <p:spTgt spid="90"/>
                                        </p:tgtEl>
                                      </p:cBhvr>
                                    </p:animEffect>
                                  </p:childTnLst>
                                </p:cTn>
                              </p:par>
                              <p:par>
                                <p:cTn id="31" presetID="53" presetClass="entr" presetSubtype="16" fill="hold" nodeType="withEffect">
                                  <p:stCondLst>
                                    <p:cond delay="0"/>
                                  </p:stCondLst>
                                  <p:childTnLst>
                                    <p:set>
                                      <p:cBhvr>
                                        <p:cTn id="32" dur="1" fill="hold">
                                          <p:stCondLst>
                                            <p:cond delay="0"/>
                                          </p:stCondLst>
                                        </p:cTn>
                                        <p:tgtEl>
                                          <p:spTgt spid="77"/>
                                        </p:tgtEl>
                                        <p:attrNameLst>
                                          <p:attrName>style.visibility</p:attrName>
                                        </p:attrNameLst>
                                      </p:cBhvr>
                                      <p:to>
                                        <p:strVal val="visible"/>
                                      </p:to>
                                    </p:set>
                                    <p:anim calcmode="lin" valueType="num">
                                      <p:cBhvr>
                                        <p:cTn id="33" dur="500" fill="hold"/>
                                        <p:tgtEl>
                                          <p:spTgt spid="77"/>
                                        </p:tgtEl>
                                        <p:attrNameLst>
                                          <p:attrName>ppt_w</p:attrName>
                                        </p:attrNameLst>
                                      </p:cBhvr>
                                      <p:tavLst>
                                        <p:tav tm="0">
                                          <p:val>
                                            <p:fltVal val="0.000000"/>
                                          </p:val>
                                        </p:tav>
                                        <p:tav tm="100000">
                                          <p:val>
                                            <p:strVal val="#ppt_w"/>
                                          </p:val>
                                        </p:tav>
                                      </p:tavLst>
                                    </p:anim>
                                    <p:anim calcmode="lin" valueType="num">
                                      <p:cBhvr>
                                        <p:cTn id="34" dur="500" fill="hold"/>
                                        <p:tgtEl>
                                          <p:spTgt spid="77"/>
                                        </p:tgtEl>
                                        <p:attrNameLst>
                                          <p:attrName>ppt_h</p:attrName>
                                        </p:attrNameLst>
                                      </p:cBhvr>
                                      <p:tavLst>
                                        <p:tav tm="0">
                                          <p:val>
                                            <p:fltVal val="0.000000"/>
                                          </p:val>
                                        </p:tav>
                                        <p:tav tm="100000">
                                          <p:val>
                                            <p:strVal val="#ppt_h"/>
                                          </p:val>
                                        </p:tav>
                                      </p:tavLst>
                                    </p:anim>
                                    <p:animEffect transition="in" filter="fade">
                                      <p:cBhvr>
                                        <p:cTn id="35" dur="500"/>
                                        <p:tgtEl>
                                          <p:spTgt spid="77"/>
                                        </p:tgtEl>
                                      </p:cBhvr>
                                    </p:animEffect>
                                  </p:childTnLst>
                                </p:cTn>
                              </p:par>
                              <p:par>
                                <p:cTn id="36" presetID="8" presetClass="emph" presetSubtype="0" fill="hold" nodeType="withEffect">
                                  <p:stCondLst>
                                    <p:cond delay="0"/>
                                  </p:stCondLst>
                                  <p:childTnLst>
                                    <p:animRot by="21600000">
                                      <p:cBhvr>
                                        <p:cTn id="37" dur="5750" fill="hold"/>
                                        <p:tgtEl>
                                          <p:spTgt spid="7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54274" name="文本框 74"/>
          <p:cNvSpPr txBox="1"/>
          <p:nvPr/>
        </p:nvSpPr>
        <p:spPr>
          <a:xfrm>
            <a:off x="1241425" y="938213"/>
            <a:ext cx="7277100" cy="519112"/>
          </a:xfrm>
          <a:prstGeom prst="rect">
            <a:avLst/>
          </a:prstGeom>
          <a:noFill/>
          <a:ln w="9525">
            <a:noFill/>
          </a:ln>
        </p:spPr>
        <p:txBody>
          <a:bodyPr>
            <a:spAutoFit/>
          </a:bodyPr>
          <a:p>
            <a:pPr algn="just"/>
            <a:r>
              <a:rPr lang="en-US" altLang="zh-CN" sz="2800" b="1">
                <a:solidFill>
                  <a:srgbClr val="004C84"/>
                </a:solidFill>
                <a:latin typeface="微软雅黑" panose="020B0503020204020204" pitchFamily="34" charset="-122"/>
                <a:ea typeface="微软雅黑" panose="020B0503020204020204" pitchFamily="34" charset="-122"/>
              </a:rPr>
              <a:t>1.</a:t>
            </a:r>
            <a:r>
              <a:rPr lang="zh-CN" altLang="en-US" sz="2800" b="1" dirty="0">
                <a:solidFill>
                  <a:srgbClr val="004C84"/>
                </a:solidFill>
                <a:latin typeface="微软雅黑" panose="020B0503020204020204" pitchFamily="34" charset="-122"/>
                <a:ea typeface="微软雅黑" panose="020B0503020204020204" pitchFamily="34" charset="-122"/>
              </a:rPr>
              <a:t>要对调查对象实行更加严密的保密措施。</a:t>
            </a:r>
            <a:endParaRPr lang="en-US" altLang="zh-CN" sz="2800" b="1">
              <a:solidFill>
                <a:srgbClr val="004C84"/>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1241807" y="340884"/>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诚信统计三点</a:t>
            </a:r>
            <a:r>
              <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a:t>
            </a: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要求</a:t>
            </a:r>
            <a:r>
              <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
        <p:nvSpPr>
          <p:cNvPr id="78" name="Freeform 241"/>
          <p:cNvSpPr>
            <a:spLocks noEditPoints="1"/>
          </p:cNvSpPr>
          <p:nvPr/>
        </p:nvSpPr>
        <p:spPr bwMode="auto">
          <a:xfrm>
            <a:off x="744538" y="3013075"/>
            <a:ext cx="1854200" cy="1854200"/>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chemeClr val="accent1"/>
          </a:solidFill>
          <a:ln>
            <a:noFill/>
          </a:ln>
        </p:spPr>
        <p:txBody>
          <a:bodyPr vert="horz" wrap="square" lIns="96876" tIns="48438" rIns="96876" bIns="4843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sp>
        <p:nvSpPr>
          <p:cNvPr id="80" name="Freeform 249"/>
          <p:cNvSpPr>
            <a:spLocks noEditPoints="1"/>
          </p:cNvSpPr>
          <p:nvPr/>
        </p:nvSpPr>
        <p:spPr bwMode="auto">
          <a:xfrm>
            <a:off x="1404938" y="3689350"/>
            <a:ext cx="504825" cy="503238"/>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chemeClr val="accent1"/>
          </a:solidFill>
          <a:ln>
            <a:noFill/>
          </a:ln>
        </p:spPr>
        <p:txBody>
          <a:bodyPr vert="horz" wrap="square" lIns="96876" tIns="48438" rIns="96876" bIns="4843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grpSp>
        <p:nvGrpSpPr>
          <p:cNvPr id="81" name="Group 9"/>
          <p:cNvGrpSpPr/>
          <p:nvPr/>
        </p:nvGrpSpPr>
        <p:grpSpPr>
          <a:xfrm>
            <a:off x="465455" y="2753087"/>
            <a:ext cx="1517604" cy="2512285"/>
            <a:chOff x="1498443" y="3296141"/>
            <a:chExt cx="1376598" cy="2280056"/>
          </a:xfrm>
          <a:solidFill>
            <a:srgbClr val="0070C0"/>
          </a:solidFill>
        </p:grpSpPr>
        <p:grpSp>
          <p:nvGrpSpPr>
            <p:cNvPr id="82" name="Group 10"/>
            <p:cNvGrpSpPr/>
            <p:nvPr/>
          </p:nvGrpSpPr>
          <p:grpSpPr>
            <a:xfrm rot="20700000">
              <a:off x="1498443" y="3464825"/>
              <a:ext cx="1055686" cy="2111372"/>
              <a:chOff x="1480457" y="3328209"/>
              <a:chExt cx="1055686" cy="2111372"/>
            </a:xfrm>
            <a:grpFill/>
          </p:grpSpPr>
          <p:sp>
            <p:nvSpPr>
              <p:cNvPr id="85" name="Freeform 5"/>
              <p:cNvSpPr/>
              <p:nvPr/>
            </p:nvSpPr>
            <p:spPr bwMode="auto">
              <a:xfrm>
                <a:off x="1480457" y="3328209"/>
                <a:ext cx="1055686" cy="1055686"/>
              </a:xfrm>
              <a:custGeom>
                <a:avLst/>
                <a:gdLst>
                  <a:gd name="T0" fmla="*/ 482 w 482"/>
                  <a:gd name="T1" fmla="*/ 36 h 482"/>
                  <a:gd name="T2" fmla="*/ 482 w 482"/>
                  <a:gd name="T3" fmla="*/ 0 h 482"/>
                  <a:gd name="T4" fmla="*/ 0 w 482"/>
                  <a:gd name="T5" fmla="*/ 482 h 482"/>
                  <a:gd name="T6" fmla="*/ 36 w 482"/>
                  <a:gd name="T7" fmla="*/ 482 h 482"/>
                  <a:gd name="T8" fmla="*/ 482 w 482"/>
                  <a:gd name="T9" fmla="*/ 36 h 482"/>
                </a:gdLst>
                <a:ahLst/>
                <a:cxnLst>
                  <a:cxn ang="0">
                    <a:pos x="T0" y="T1"/>
                  </a:cxn>
                  <a:cxn ang="0">
                    <a:pos x="T2" y="T3"/>
                  </a:cxn>
                  <a:cxn ang="0">
                    <a:pos x="T4" y="T5"/>
                  </a:cxn>
                  <a:cxn ang="0">
                    <a:pos x="T6" y="T7"/>
                  </a:cxn>
                  <a:cxn ang="0">
                    <a:pos x="T8" y="T9"/>
                  </a:cxn>
                </a:cxnLst>
                <a:rect l="0" t="0" r="r" b="b"/>
                <a:pathLst>
                  <a:path w="482" h="482">
                    <a:moveTo>
                      <a:pt x="482" y="36"/>
                    </a:moveTo>
                    <a:cubicBezTo>
                      <a:pt x="482" y="0"/>
                      <a:pt x="482" y="0"/>
                      <a:pt x="482" y="0"/>
                    </a:cubicBezTo>
                    <a:cubicBezTo>
                      <a:pt x="216" y="0"/>
                      <a:pt x="0" y="216"/>
                      <a:pt x="0" y="482"/>
                    </a:cubicBezTo>
                    <a:cubicBezTo>
                      <a:pt x="36" y="482"/>
                      <a:pt x="36" y="482"/>
                      <a:pt x="36" y="482"/>
                    </a:cubicBezTo>
                    <a:cubicBezTo>
                      <a:pt x="36" y="236"/>
                      <a:pt x="235" y="36"/>
                      <a:pt x="482" y="36"/>
                    </a:cubicBezTo>
                    <a:close/>
                  </a:path>
                </a:pathLst>
              </a:custGeom>
              <a:grpFill/>
              <a:ln w="9525">
                <a:solidFill>
                  <a:schemeClr val="accent1"/>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sp>
            <p:nvSpPr>
              <p:cNvPr id="86" name="Freeform 6"/>
              <p:cNvSpPr/>
              <p:nvPr/>
            </p:nvSpPr>
            <p:spPr bwMode="auto">
              <a:xfrm>
                <a:off x="1480457" y="4383895"/>
                <a:ext cx="1055686" cy="1055686"/>
              </a:xfrm>
              <a:custGeom>
                <a:avLst/>
                <a:gdLst>
                  <a:gd name="T0" fmla="*/ 36 w 482"/>
                  <a:gd name="T1" fmla="*/ 0 h 482"/>
                  <a:gd name="T2" fmla="*/ 36 w 482"/>
                  <a:gd name="T3" fmla="*/ 0 h 482"/>
                  <a:gd name="T4" fmla="*/ 0 w 482"/>
                  <a:gd name="T5" fmla="*/ 0 h 482"/>
                  <a:gd name="T6" fmla="*/ 482 w 482"/>
                  <a:gd name="T7" fmla="*/ 482 h 482"/>
                  <a:gd name="T8" fmla="*/ 482 w 482"/>
                  <a:gd name="T9" fmla="*/ 447 h 482"/>
                  <a:gd name="T10" fmla="*/ 36 w 482"/>
                  <a:gd name="T11" fmla="*/ 0 h 482"/>
                </a:gdLst>
                <a:ahLst/>
                <a:cxnLst>
                  <a:cxn ang="0">
                    <a:pos x="T0" y="T1"/>
                  </a:cxn>
                  <a:cxn ang="0">
                    <a:pos x="T2" y="T3"/>
                  </a:cxn>
                  <a:cxn ang="0">
                    <a:pos x="T4" y="T5"/>
                  </a:cxn>
                  <a:cxn ang="0">
                    <a:pos x="T6" y="T7"/>
                  </a:cxn>
                  <a:cxn ang="0">
                    <a:pos x="T8" y="T9"/>
                  </a:cxn>
                  <a:cxn ang="0">
                    <a:pos x="T10" y="T11"/>
                  </a:cxn>
                </a:cxnLst>
                <a:rect l="0" t="0" r="r" b="b"/>
                <a:pathLst>
                  <a:path w="482" h="482">
                    <a:moveTo>
                      <a:pt x="36" y="0"/>
                    </a:moveTo>
                    <a:cubicBezTo>
                      <a:pt x="36" y="0"/>
                      <a:pt x="36" y="0"/>
                      <a:pt x="36" y="0"/>
                    </a:cubicBezTo>
                    <a:cubicBezTo>
                      <a:pt x="0" y="0"/>
                      <a:pt x="0" y="0"/>
                      <a:pt x="0" y="0"/>
                    </a:cubicBezTo>
                    <a:cubicBezTo>
                      <a:pt x="0" y="267"/>
                      <a:pt x="216" y="482"/>
                      <a:pt x="482" y="482"/>
                    </a:cubicBezTo>
                    <a:cubicBezTo>
                      <a:pt x="482" y="447"/>
                      <a:pt x="482" y="447"/>
                      <a:pt x="482" y="447"/>
                    </a:cubicBezTo>
                    <a:cubicBezTo>
                      <a:pt x="235" y="447"/>
                      <a:pt x="36" y="247"/>
                      <a:pt x="36" y="0"/>
                    </a:cubicBezTo>
                    <a:close/>
                  </a:path>
                </a:pathLst>
              </a:custGeom>
              <a:grpFill/>
              <a:ln w="9525">
                <a:solidFill>
                  <a:schemeClr val="accent1"/>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grpSp>
        <p:sp>
          <p:nvSpPr>
            <p:cNvPr id="83" name="Oval 11"/>
            <p:cNvSpPr/>
            <p:nvPr/>
          </p:nvSpPr>
          <p:spPr>
            <a:xfrm>
              <a:off x="2221301" y="3296141"/>
              <a:ext cx="174172" cy="174172"/>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sp>
          <p:nvSpPr>
            <p:cNvPr id="84" name="Oval 12"/>
            <p:cNvSpPr/>
            <p:nvPr/>
          </p:nvSpPr>
          <p:spPr>
            <a:xfrm>
              <a:off x="2700869" y="5282871"/>
              <a:ext cx="174172" cy="174172"/>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grpSp>
      <p:grpSp>
        <p:nvGrpSpPr>
          <p:cNvPr id="87" name="Group 17"/>
          <p:cNvGrpSpPr/>
          <p:nvPr/>
        </p:nvGrpSpPr>
        <p:grpSpPr>
          <a:xfrm>
            <a:off x="4552950" y="2093913"/>
            <a:ext cx="7342188" cy="3624262"/>
            <a:chOff x="8887604" y="3001896"/>
            <a:chExt cx="5413619" cy="2794766"/>
          </a:xfrm>
        </p:grpSpPr>
        <p:sp>
          <p:nvSpPr>
            <p:cNvPr id="54280" name="TextBox 23"/>
            <p:cNvSpPr txBox="1"/>
            <p:nvPr/>
          </p:nvSpPr>
          <p:spPr>
            <a:xfrm>
              <a:off x="8887604" y="3001896"/>
              <a:ext cx="5413619" cy="402505"/>
            </a:xfrm>
            <a:prstGeom prst="rect">
              <a:avLst/>
            </a:prstGeom>
            <a:noFill/>
            <a:ln w="9525">
              <a:noFill/>
            </a:ln>
          </p:spPr>
          <p:txBody>
            <a:bodyPr>
              <a:spAutoFit/>
            </a:bodyPr>
            <a:p>
              <a:r>
                <a:rPr lang="en-US" altLang="zh-CN" sz="2800" b="1">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实施条例</a:t>
              </a:r>
              <a:r>
                <a:rPr lang="en-US" altLang="zh-CN" sz="2800" b="1">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第</a:t>
              </a:r>
              <a:r>
                <a:rPr lang="en-US" altLang="zh-CN" sz="2800" b="1">
                  <a:latin typeface="微软雅黑" panose="020B0503020204020204" pitchFamily="34" charset="-122"/>
                  <a:ea typeface="微软雅黑" panose="020B0503020204020204" pitchFamily="34" charset="-122"/>
                </a:rPr>
                <a:t>30</a:t>
              </a:r>
              <a:r>
                <a:rPr lang="zh-CN" altLang="en-US" sz="2800" b="1" dirty="0">
                  <a:latin typeface="微软雅黑" panose="020B0503020204020204" pitchFamily="34" charset="-122"/>
                  <a:ea typeface="微软雅黑" panose="020B0503020204020204" pitchFamily="34" charset="-122"/>
                </a:rPr>
                <a:t>条规定</a:t>
              </a:r>
              <a:endParaRPr lang="id-ID" altLang="zh-CN" sz="2800" b="1" dirty="0">
                <a:latin typeface="微软雅黑" panose="020B0503020204020204" pitchFamily="34" charset="-122"/>
                <a:ea typeface="微软雅黑" panose="020B0503020204020204" pitchFamily="34" charset="-122"/>
              </a:endParaRPr>
            </a:p>
          </p:txBody>
        </p:sp>
        <p:sp>
          <p:nvSpPr>
            <p:cNvPr id="54281" name="TextBox 24"/>
            <p:cNvSpPr txBox="1"/>
            <p:nvPr/>
          </p:nvSpPr>
          <p:spPr>
            <a:xfrm>
              <a:off x="9271532" y="3613978"/>
              <a:ext cx="4891571" cy="2182684"/>
            </a:xfrm>
            <a:prstGeom prst="rect">
              <a:avLst/>
            </a:prstGeom>
            <a:noFill/>
            <a:ln w="9525">
              <a:noFill/>
            </a:ln>
          </p:spPr>
          <p:txBody>
            <a:bodyPr>
              <a:spAutoFit/>
            </a:bodyPr>
            <a:p>
              <a:pPr>
                <a:lnSpc>
                  <a:spcPct val="150000"/>
                </a:lnSpc>
              </a:pPr>
              <a:r>
                <a:rPr lang="zh-CN" altLang="en-US" sz="2400" dirty="0">
                  <a:latin typeface="微软雅黑" panose="020B0503020204020204" pitchFamily="34" charset="-122"/>
                  <a:ea typeface="微软雅黑" panose="020B0503020204020204" pitchFamily="34" charset="-122"/>
                </a:rPr>
                <a:t>　    统计调查中获得的能够识别或者推断单个统计调查对象身份的资料应当依法严格管理，除作为统计执法依据外，不得直接作为对统计调查对象实施行政许可、行政处罚等具体行政行为的依据，不得用于完成统计任务以外的目的。</a:t>
              </a:r>
              <a:endParaRPr lang="zh-CN" altLang="en-US" sz="1600" dirty="0">
                <a:latin typeface="宋体" panose="02010600030101010101" pitchFamily="2" charset="-122"/>
              </a:endParaRPr>
            </a:p>
          </p:txBody>
        </p:sp>
      </p:grpSp>
      <p:cxnSp>
        <p:nvCxnSpPr>
          <p:cNvPr id="90" name="Straight Connector 24"/>
          <p:cNvCxnSpPr/>
          <p:nvPr/>
        </p:nvCxnSpPr>
        <p:spPr>
          <a:xfrm>
            <a:off x="7539038" y="6667500"/>
            <a:ext cx="3841750" cy="0"/>
          </a:xfrm>
          <a:prstGeom prst="line">
            <a:avLst/>
          </a:prstGeom>
          <a:ln w="28575">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791335" y="1725928"/>
            <a:ext cx="2420620" cy="768350"/>
          </a:xfrm>
          <a:prstGeom prst="rect">
            <a:avLst/>
          </a:prstGeom>
          <a:noFill/>
        </p:spPr>
        <p:txBody>
          <a:bodyPr wrap="none" rtlCol="0">
            <a:spAutoFit/>
          </a:bodyPr>
          <a:p>
            <a:r>
              <a:rPr lang="zh-CN" altLang="en-US" sz="4400" b="1" noProof="1">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latin typeface="华文隶书" panose="02010800040101010101" charset="-122"/>
                <a:ea typeface="华文隶书" panose="02010800040101010101" charset="-122"/>
                <a:cs typeface="+mn-cs"/>
                <a:sym typeface="+mn-ea"/>
              </a:rPr>
              <a:t>使用限制</a:t>
            </a:r>
            <a:endParaRPr lang="zh-CN" altLang="en-US" sz="4400" b="1" noProof="1">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latin typeface="华文隶书" panose="02010800040101010101" charset="-122"/>
              <a:ea typeface="华文隶书" panose="02010800040101010101" charset="-122"/>
              <a:sym typeface="+mn-ea"/>
            </a:endParaRPr>
          </a:p>
        </p:txBody>
      </p:sp>
      <p:sp>
        <p:nvSpPr>
          <p:cNvPr id="54284" name="文本框 3"/>
          <p:cNvSpPr txBox="1"/>
          <p:nvPr/>
        </p:nvSpPr>
        <p:spPr>
          <a:xfrm>
            <a:off x="349250" y="4867275"/>
            <a:ext cx="5494338" cy="646113"/>
          </a:xfrm>
          <a:prstGeom prst="rect">
            <a:avLst/>
          </a:prstGeom>
          <a:noFill/>
          <a:ln w="9525">
            <a:noFill/>
          </a:ln>
        </p:spPr>
        <p:txBody>
          <a:bodyPr>
            <a:spAutoFit/>
          </a:bodyPr>
          <a:p>
            <a:endParaRPr lang="zh-CN" altLang="en-US">
              <a:latin typeface="Arial" panose="020B0604020202020204" pitchFamily="34" charset="0"/>
            </a:endParaRPr>
          </a:p>
          <a:p>
            <a:endParaRPr lang="zh-CN" altLang="en-US">
              <a:latin typeface="Arial" panose="020B0604020202020204" pitchFamily="34" charset="0"/>
            </a:endParaRPr>
          </a:p>
        </p:txBody>
      </p:sp>
      <p:sp>
        <p:nvSpPr>
          <p:cNvPr id="77" name="Freeform 240"/>
          <p:cNvSpPr>
            <a:spLocks noEditPoints="1"/>
          </p:cNvSpPr>
          <p:nvPr/>
        </p:nvSpPr>
        <p:spPr bwMode="auto">
          <a:xfrm>
            <a:off x="2146300" y="3951288"/>
            <a:ext cx="2557463" cy="2555875"/>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chemeClr val="accent1"/>
          </a:solidFill>
          <a:ln>
            <a:noFill/>
          </a:ln>
        </p:spPr>
        <p:txBody>
          <a:bodyPr vert="horz" wrap="square" lIns="96876" tIns="48438" rIns="96876" bIns="4843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sp>
        <p:nvSpPr>
          <p:cNvPr id="2" name="Freeform 247"/>
          <p:cNvSpPr>
            <a:spLocks noEditPoints="1"/>
          </p:cNvSpPr>
          <p:nvPr/>
        </p:nvSpPr>
        <p:spPr bwMode="auto">
          <a:xfrm>
            <a:off x="3078163" y="4889500"/>
            <a:ext cx="695325" cy="69215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accent1"/>
          </a:solidFill>
          <a:ln>
            <a:noFill/>
          </a:ln>
        </p:spPr>
        <p:txBody>
          <a:bodyPr vert="horz" wrap="square" lIns="96876" tIns="48438" rIns="96876" bIns="48438"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ppt_w</p:attrName>
                                        </p:attrNameLst>
                                      </p:cBhvr>
                                      <p:tavLst>
                                        <p:tav tm="0">
                                          <p:val>
                                            <p:fltVal val="0.000000"/>
                                          </p:val>
                                        </p:tav>
                                        <p:tav tm="100000">
                                          <p:val>
                                            <p:strVal val="#ppt_w"/>
                                          </p:val>
                                        </p:tav>
                                      </p:tavLst>
                                    </p:anim>
                                    <p:anim calcmode="lin" valueType="num">
                                      <p:cBhvr>
                                        <p:cTn id="8" dur="500" fill="hold"/>
                                        <p:tgtEl>
                                          <p:spTgt spid="78"/>
                                        </p:tgtEl>
                                        <p:attrNameLst>
                                          <p:attrName>ppt_h</p:attrName>
                                        </p:attrNameLst>
                                      </p:cBhvr>
                                      <p:tavLst>
                                        <p:tav tm="0">
                                          <p:val>
                                            <p:fltVal val="0.000000"/>
                                          </p:val>
                                        </p:tav>
                                        <p:tav tm="100000">
                                          <p:val>
                                            <p:strVal val="#ppt_h"/>
                                          </p:val>
                                        </p:tav>
                                      </p:tavLst>
                                    </p:anim>
                                    <p:animEffect transition="in" filter="fade">
                                      <p:cBhvr>
                                        <p:cTn id="9" dur="500"/>
                                        <p:tgtEl>
                                          <p:spTgt spid="78"/>
                                        </p:tgtEl>
                                      </p:cBhvr>
                                    </p:animEffect>
                                  </p:childTnLst>
                                </p:cTn>
                              </p:par>
                              <p:par>
                                <p:cTn id="10" presetID="53" presetClass="entr" presetSubtype="16" fill="hold" nodeType="with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ppt_w</p:attrName>
                                        </p:attrNameLst>
                                      </p:cBhvr>
                                      <p:tavLst>
                                        <p:tav tm="0">
                                          <p:val>
                                            <p:fltVal val="0.000000"/>
                                          </p:val>
                                        </p:tav>
                                        <p:tav tm="100000">
                                          <p:val>
                                            <p:strVal val="#ppt_w"/>
                                          </p:val>
                                        </p:tav>
                                      </p:tavLst>
                                    </p:anim>
                                    <p:anim calcmode="lin" valueType="num">
                                      <p:cBhvr>
                                        <p:cTn id="13" dur="500" fill="hold"/>
                                        <p:tgtEl>
                                          <p:spTgt spid="80"/>
                                        </p:tgtEl>
                                        <p:attrNameLst>
                                          <p:attrName>ppt_h</p:attrName>
                                        </p:attrNameLst>
                                      </p:cBhvr>
                                      <p:tavLst>
                                        <p:tav tm="0">
                                          <p:val>
                                            <p:fltVal val="0.000000"/>
                                          </p:val>
                                        </p:tav>
                                        <p:tav tm="100000">
                                          <p:val>
                                            <p:strVal val="#ppt_h"/>
                                          </p:val>
                                        </p:tav>
                                      </p:tavLst>
                                    </p:anim>
                                    <p:animEffect transition="in" filter="fade">
                                      <p:cBhvr>
                                        <p:cTn id="14" dur="500"/>
                                        <p:tgtEl>
                                          <p:spTgt spid="80"/>
                                        </p:tgtEl>
                                      </p:cBhvr>
                                    </p:animEffect>
                                  </p:childTnLst>
                                </p:cTn>
                              </p:par>
                              <p:par>
                                <p:cTn id="15" presetID="8" presetClass="emph" presetSubtype="0" fill="hold" nodeType="withEffect">
                                  <p:stCondLst>
                                    <p:cond delay="0"/>
                                  </p:stCondLst>
                                  <p:childTnLst>
                                    <p:animRot by="-21600000">
                                      <p:cBhvr>
                                        <p:cTn id="16" dur="5750" fill="hold"/>
                                        <p:tgtEl>
                                          <p:spTgt spid="78"/>
                                        </p:tgtEl>
                                        <p:attrNameLst>
                                          <p:attrName>r</p:attrName>
                                        </p:attrNameLst>
                                      </p:cBhvr>
                                    </p:animRot>
                                  </p:childTnLst>
                                </p:cTn>
                              </p:par>
                              <p:par>
                                <p:cTn id="17" presetID="22" presetClass="entr" presetSubtype="4" fill="hold" nodeType="withEffect">
                                  <p:stCondLst>
                                    <p:cond delay="1500"/>
                                  </p:stCondLst>
                                  <p:childTnLst>
                                    <p:set>
                                      <p:cBhvr>
                                        <p:cTn id="18" dur="1" fill="hold">
                                          <p:stCondLst>
                                            <p:cond delay="0"/>
                                          </p:stCondLst>
                                        </p:cTn>
                                        <p:tgtEl>
                                          <p:spTgt spid="81"/>
                                        </p:tgtEl>
                                        <p:attrNameLst>
                                          <p:attrName>style.visibility</p:attrName>
                                        </p:attrNameLst>
                                      </p:cBhvr>
                                      <p:to>
                                        <p:strVal val="visible"/>
                                      </p:to>
                                    </p:set>
                                    <p:animEffect transition="in" filter="wipe(down)">
                                      <p:cBhvr>
                                        <p:cTn id="19" dur="500"/>
                                        <p:tgtEl>
                                          <p:spTgt spid="81"/>
                                        </p:tgtEl>
                                      </p:cBhvr>
                                    </p:animEffect>
                                  </p:childTnLst>
                                </p:cTn>
                              </p:par>
                              <p:par>
                                <p:cTn id="20" presetID="10" presetClass="entr" presetSubtype="0" fill="hold" nodeType="withEffect">
                                  <p:stCondLst>
                                    <p:cond delay="500"/>
                                  </p:stCondLst>
                                  <p:childTnLst>
                                    <p:set>
                                      <p:cBhvr>
                                        <p:cTn id="21" dur="1" fill="hold">
                                          <p:stCondLst>
                                            <p:cond delay="0"/>
                                          </p:stCondLst>
                                        </p:cTn>
                                        <p:tgtEl>
                                          <p:spTgt spid="87"/>
                                        </p:tgtEl>
                                        <p:attrNameLst>
                                          <p:attrName>style.visibility</p:attrName>
                                        </p:attrNameLst>
                                      </p:cBhvr>
                                      <p:to>
                                        <p:strVal val="visible"/>
                                      </p:to>
                                    </p:set>
                                    <p:animEffect transition="in" filter="fade">
                                      <p:cBhvr>
                                        <p:cTn id="22" dur="1000"/>
                                        <p:tgtEl>
                                          <p:spTgt spid="87"/>
                                        </p:tgtEl>
                                      </p:cBhvr>
                                    </p:animEffect>
                                  </p:childTnLst>
                                </p:cTn>
                              </p:par>
                              <p:par>
                                <p:cTn id="23" presetID="22" presetClass="entr" presetSubtype="8" fill="hold" nodeType="withEffect">
                                  <p:stCondLst>
                                    <p:cond delay="1500"/>
                                  </p:stCondLst>
                                  <p:childTnLst>
                                    <p:set>
                                      <p:cBhvr>
                                        <p:cTn id="24" dur="1" fill="hold">
                                          <p:stCondLst>
                                            <p:cond delay="0"/>
                                          </p:stCondLst>
                                        </p:cTn>
                                        <p:tgtEl>
                                          <p:spTgt spid="90"/>
                                        </p:tgtEl>
                                        <p:attrNameLst>
                                          <p:attrName>style.visibility</p:attrName>
                                        </p:attrNameLst>
                                      </p:cBhvr>
                                      <p:to>
                                        <p:strVal val="visible"/>
                                      </p:to>
                                    </p:set>
                                    <p:animEffect transition="in" filter="wipe(left)">
                                      <p:cBhvr>
                                        <p:cTn id="25" dur="500"/>
                                        <p:tgtEl>
                                          <p:spTgt spid="90"/>
                                        </p:tgtEl>
                                      </p:cBhvr>
                                    </p:animEffect>
                                  </p:childTnLst>
                                </p:cTn>
                              </p:par>
                              <p:par>
                                <p:cTn id="26" presetID="53" presetClass="entr" presetSubtype="16" fill="hold" nodeType="withEffect">
                                  <p:stCondLst>
                                    <p:cond delay="0"/>
                                  </p:stCondLst>
                                  <p:childTnLst>
                                    <p:set>
                                      <p:cBhvr>
                                        <p:cTn id="27" dur="1" fill="hold">
                                          <p:stCondLst>
                                            <p:cond delay="0"/>
                                          </p:stCondLst>
                                        </p:cTn>
                                        <p:tgtEl>
                                          <p:spTgt spid="77"/>
                                        </p:tgtEl>
                                        <p:attrNameLst>
                                          <p:attrName>style.visibility</p:attrName>
                                        </p:attrNameLst>
                                      </p:cBhvr>
                                      <p:to>
                                        <p:strVal val="visible"/>
                                      </p:to>
                                    </p:set>
                                    <p:anim calcmode="lin" valueType="num">
                                      <p:cBhvr>
                                        <p:cTn id="28" dur="500" fill="hold"/>
                                        <p:tgtEl>
                                          <p:spTgt spid="77"/>
                                        </p:tgtEl>
                                        <p:attrNameLst>
                                          <p:attrName>ppt_w</p:attrName>
                                        </p:attrNameLst>
                                      </p:cBhvr>
                                      <p:tavLst>
                                        <p:tav tm="0">
                                          <p:val>
                                            <p:fltVal val="0.000000"/>
                                          </p:val>
                                        </p:tav>
                                        <p:tav tm="100000">
                                          <p:val>
                                            <p:strVal val="#ppt_w"/>
                                          </p:val>
                                        </p:tav>
                                      </p:tavLst>
                                    </p:anim>
                                    <p:anim calcmode="lin" valueType="num">
                                      <p:cBhvr>
                                        <p:cTn id="29" dur="500" fill="hold"/>
                                        <p:tgtEl>
                                          <p:spTgt spid="77"/>
                                        </p:tgtEl>
                                        <p:attrNameLst>
                                          <p:attrName>ppt_h</p:attrName>
                                        </p:attrNameLst>
                                      </p:cBhvr>
                                      <p:tavLst>
                                        <p:tav tm="0">
                                          <p:val>
                                            <p:fltVal val="0.000000"/>
                                          </p:val>
                                        </p:tav>
                                        <p:tav tm="100000">
                                          <p:val>
                                            <p:strVal val="#ppt_h"/>
                                          </p:val>
                                        </p:tav>
                                      </p:tavLst>
                                    </p:anim>
                                    <p:animEffect transition="in" filter="fade">
                                      <p:cBhvr>
                                        <p:cTn id="30" dur="500"/>
                                        <p:tgtEl>
                                          <p:spTgt spid="77"/>
                                        </p:tgtEl>
                                      </p:cBhvr>
                                    </p:animEffect>
                                  </p:childTnLst>
                                </p:cTn>
                              </p:par>
                              <p:par>
                                <p:cTn id="31" presetID="8" presetClass="emph" presetSubtype="0" fill="hold" nodeType="withEffect">
                                  <p:stCondLst>
                                    <p:cond delay="0"/>
                                  </p:stCondLst>
                                  <p:childTnLst>
                                    <p:animRot by="21600000">
                                      <p:cBhvr>
                                        <p:cTn id="32" dur="5750" fill="hold"/>
                                        <p:tgtEl>
                                          <p:spTgt spid="77"/>
                                        </p:tgtEl>
                                        <p:attrNameLst>
                                          <p:attrName>r</p:attrName>
                                        </p:attrNameLst>
                                      </p:cBhvr>
                                    </p:animRot>
                                  </p:childTnLst>
                                </p:cTn>
                              </p:par>
                              <p:par>
                                <p:cTn id="33" presetID="53" presetClass="entr" presetSubtype="16" fill="hold" nodeType="with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p:cTn id="35" dur="500" fill="hold"/>
                                        <p:tgtEl>
                                          <p:spTgt spid="2"/>
                                        </p:tgtEl>
                                        <p:attrNameLst>
                                          <p:attrName>ppt_w</p:attrName>
                                        </p:attrNameLst>
                                      </p:cBhvr>
                                      <p:tavLst>
                                        <p:tav tm="0">
                                          <p:val>
                                            <p:fltVal val="0.000000"/>
                                          </p:val>
                                        </p:tav>
                                        <p:tav tm="100000">
                                          <p:val>
                                            <p:strVal val="#ppt_w"/>
                                          </p:val>
                                        </p:tav>
                                      </p:tavLst>
                                    </p:anim>
                                    <p:anim calcmode="lin" valueType="num">
                                      <p:cBhvr>
                                        <p:cTn id="36" dur="500" fill="hold"/>
                                        <p:tgtEl>
                                          <p:spTgt spid="2"/>
                                        </p:tgtEl>
                                        <p:attrNameLst>
                                          <p:attrName>ppt_h</p:attrName>
                                        </p:attrNameLst>
                                      </p:cBhvr>
                                      <p:tavLst>
                                        <p:tav tm="0">
                                          <p:val>
                                            <p:fltVal val="0.000000"/>
                                          </p:val>
                                        </p:tav>
                                        <p:tav tm="100000">
                                          <p:val>
                                            <p:strVal val="#ppt_h"/>
                                          </p:val>
                                        </p:tav>
                                      </p:tavLst>
                                    </p:anim>
                                    <p:animEffect transition="in" filter="fade">
                                      <p:cBhvr>
                                        <p:cTn id="3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文本框 74"/>
          <p:cNvSpPr txBox="1"/>
          <p:nvPr/>
        </p:nvSpPr>
        <p:spPr>
          <a:xfrm>
            <a:off x="1241425" y="1019175"/>
            <a:ext cx="6781800" cy="523875"/>
          </a:xfrm>
          <a:prstGeom prst="rect">
            <a:avLst/>
          </a:prstGeom>
          <a:noFill/>
          <a:ln w="9525">
            <a:noFill/>
          </a:ln>
        </p:spPr>
        <p:txBody>
          <a:bodyPr>
            <a:spAutoFit/>
          </a:bodyPr>
          <a:p>
            <a:pPr algn="just"/>
            <a:r>
              <a:rPr lang="en-US" altLang="zh-CN" sz="2800" b="1">
                <a:solidFill>
                  <a:srgbClr val="004C84"/>
                </a:solidFill>
                <a:latin typeface="微软雅黑" panose="020B0503020204020204" pitchFamily="34" charset="-122"/>
                <a:ea typeface="微软雅黑" panose="020B0503020204020204" pitchFamily="34" charset="-122"/>
              </a:rPr>
              <a:t>2. </a:t>
            </a:r>
            <a:r>
              <a:rPr lang="zh-CN" altLang="en-US" sz="2800" b="1" dirty="0">
                <a:solidFill>
                  <a:srgbClr val="004C84"/>
                </a:solidFill>
                <a:latin typeface="微软雅黑" panose="020B0503020204020204" pitchFamily="34" charset="-122"/>
                <a:ea typeface="微软雅黑" panose="020B0503020204020204" pitchFamily="34" charset="-122"/>
              </a:rPr>
              <a:t>要更加严格地管理统计调查资料。 </a:t>
            </a:r>
            <a:endParaRPr lang="en-US" altLang="zh-CN" sz="2800" b="1">
              <a:solidFill>
                <a:srgbClr val="004C84"/>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1241806" y="340883"/>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诚信统计三点</a:t>
            </a:r>
            <a:r>
              <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a:t>
            </a: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要求</a:t>
            </a:r>
            <a:r>
              <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
        <p:nvSpPr>
          <p:cNvPr id="78" name="Freeform 241"/>
          <p:cNvSpPr>
            <a:spLocks noEditPoints="1"/>
          </p:cNvSpPr>
          <p:nvPr/>
        </p:nvSpPr>
        <p:spPr bwMode="auto">
          <a:xfrm>
            <a:off x="682625" y="2595563"/>
            <a:ext cx="1855788" cy="1854200"/>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chemeClr val="accent1"/>
          </a:solidFill>
          <a:ln>
            <a:noFill/>
          </a:ln>
        </p:spPr>
        <p:txBody>
          <a:bodyPr vert="horz" wrap="square" lIns="96876" tIns="48438" rIns="96876" bIns="4843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sp>
        <p:nvSpPr>
          <p:cNvPr id="80" name="Freeform 249"/>
          <p:cNvSpPr>
            <a:spLocks noEditPoints="1"/>
          </p:cNvSpPr>
          <p:nvPr/>
        </p:nvSpPr>
        <p:spPr bwMode="auto">
          <a:xfrm>
            <a:off x="1357313" y="3270250"/>
            <a:ext cx="504825" cy="503238"/>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chemeClr val="accent1"/>
          </a:solidFill>
          <a:ln>
            <a:noFill/>
          </a:ln>
        </p:spPr>
        <p:txBody>
          <a:bodyPr vert="horz" wrap="square" lIns="96876" tIns="48438" rIns="96876" bIns="4843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solidFill>
              <a:effectLst/>
              <a:uLnTx/>
              <a:uFillTx/>
              <a:latin typeface="+mj-ea"/>
              <a:ea typeface="+mj-ea"/>
              <a:cs typeface="+mn-cs"/>
            </a:endParaRPr>
          </a:p>
        </p:txBody>
      </p:sp>
      <p:grpSp>
        <p:nvGrpSpPr>
          <p:cNvPr id="4" name="Group 17"/>
          <p:cNvGrpSpPr/>
          <p:nvPr/>
        </p:nvGrpSpPr>
        <p:grpSpPr>
          <a:xfrm>
            <a:off x="3444875" y="1746250"/>
            <a:ext cx="7964488" cy="4262438"/>
            <a:chOff x="7941649" y="3016360"/>
            <a:chExt cx="6323571" cy="3034624"/>
          </a:xfrm>
        </p:grpSpPr>
        <p:sp>
          <p:nvSpPr>
            <p:cNvPr id="56326" name="TextBox 23"/>
            <p:cNvSpPr txBox="1"/>
            <p:nvPr/>
          </p:nvSpPr>
          <p:spPr>
            <a:xfrm>
              <a:off x="8081402" y="3016360"/>
              <a:ext cx="5141746" cy="371531"/>
            </a:xfrm>
            <a:prstGeom prst="rect">
              <a:avLst/>
            </a:prstGeom>
            <a:noFill/>
            <a:ln w="9525">
              <a:noFill/>
            </a:ln>
          </p:spPr>
          <p:txBody>
            <a:bodyPr wrap="none">
              <a:spAutoFit/>
            </a:bodyPr>
            <a:p>
              <a:r>
                <a:rPr lang="en-US" altLang="zh-CN" sz="2800" b="1">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实施条例</a:t>
              </a:r>
              <a:r>
                <a:rPr lang="en-US" altLang="zh-CN" sz="2800" b="1">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第</a:t>
              </a:r>
              <a:r>
                <a:rPr lang="en-US" altLang="zh-CN" sz="2800" b="1">
                  <a:latin typeface="微软雅黑" panose="020B0503020204020204" pitchFamily="34" charset="-122"/>
                  <a:ea typeface="微软雅黑" panose="020B0503020204020204" pitchFamily="34" charset="-122"/>
                </a:rPr>
                <a:t>21</a:t>
              </a:r>
              <a:r>
                <a:rPr lang="zh-CN" altLang="en-US" sz="2800" b="1" dirty="0">
                  <a:latin typeface="微软雅黑" panose="020B0503020204020204" pitchFamily="34" charset="-122"/>
                  <a:ea typeface="微软雅黑" panose="020B0503020204020204" pitchFamily="34" charset="-122"/>
                </a:rPr>
                <a:t>条、</a:t>
              </a:r>
              <a:r>
                <a:rPr lang="en-US" altLang="zh-CN" sz="2800" b="1">
                  <a:latin typeface="微软雅黑" panose="020B0503020204020204" pitchFamily="34" charset="-122"/>
                  <a:ea typeface="微软雅黑" panose="020B0503020204020204" pitchFamily="34" charset="-122"/>
                </a:rPr>
                <a:t>22</a:t>
              </a:r>
              <a:r>
                <a:rPr lang="zh-CN" altLang="en-US" sz="2800" b="1" dirty="0">
                  <a:latin typeface="微软雅黑" panose="020B0503020204020204" pitchFamily="34" charset="-122"/>
                  <a:ea typeface="微软雅黑" panose="020B0503020204020204" pitchFamily="34" charset="-122"/>
                </a:rPr>
                <a:t>条、</a:t>
              </a:r>
              <a:r>
                <a:rPr lang="en-US" altLang="zh-CN" sz="2800" b="1">
                  <a:latin typeface="微软雅黑" panose="020B0503020204020204" pitchFamily="34" charset="-122"/>
                  <a:ea typeface="微软雅黑" panose="020B0503020204020204" pitchFamily="34" charset="-122"/>
                </a:rPr>
                <a:t>23</a:t>
              </a:r>
              <a:r>
                <a:rPr lang="zh-CN" altLang="en-US" sz="2800" b="1" dirty="0">
                  <a:latin typeface="微软雅黑" panose="020B0503020204020204" pitchFamily="34" charset="-122"/>
                  <a:ea typeface="微软雅黑" panose="020B0503020204020204" pitchFamily="34" charset="-122"/>
                </a:rPr>
                <a:t>条规定</a:t>
              </a:r>
              <a:endParaRPr lang="id-ID" altLang="zh-CN" sz="2800" b="1" dirty="0">
                <a:latin typeface="微软雅黑" panose="020B0503020204020204" pitchFamily="34" charset="-122"/>
                <a:ea typeface="微软雅黑" panose="020B0503020204020204" pitchFamily="34" charset="-122"/>
              </a:endParaRPr>
            </a:p>
          </p:txBody>
        </p:sp>
        <p:sp>
          <p:nvSpPr>
            <p:cNvPr id="56327" name="TextBox 24"/>
            <p:cNvSpPr txBox="1"/>
            <p:nvPr/>
          </p:nvSpPr>
          <p:spPr>
            <a:xfrm>
              <a:off x="7941649" y="3554222"/>
              <a:ext cx="6323571" cy="2496762"/>
            </a:xfrm>
            <a:prstGeom prst="rect">
              <a:avLst/>
            </a:prstGeom>
            <a:noFill/>
            <a:ln w="9525">
              <a:noFill/>
            </a:ln>
          </p:spPr>
          <p:txBody>
            <a:bodyPr>
              <a:spAutoFit/>
            </a:bodyPr>
            <a:p>
              <a:pPr>
                <a:spcBef>
                  <a:spcPts val="1800"/>
                </a:spcBef>
              </a:pPr>
              <a:r>
                <a:rPr lang="zh-CN" altLang="en-US" sz="2400" dirty="0">
                  <a:latin typeface="Calibri" panose="020F0502020204030204" pitchFamily="34" charset="0"/>
                </a:rPr>
                <a:t>         </a:t>
              </a:r>
              <a:r>
                <a:rPr lang="zh-CN" altLang="en-US" sz="2400" dirty="0">
                  <a:solidFill>
                    <a:srgbClr val="0070C0"/>
                  </a:solidFill>
                  <a:latin typeface="黑体" panose="02010609060101010101" pitchFamily="49" charset="-122"/>
                  <a:ea typeface="黑体" panose="02010609060101010101" pitchFamily="49" charset="-122"/>
                </a:rPr>
                <a:t>国家建立统计资料灾难备份系统。</a:t>
              </a:r>
              <a:endParaRPr lang="zh-CN" altLang="en-US" sz="2400" dirty="0">
                <a:solidFill>
                  <a:srgbClr val="0070C0"/>
                </a:solidFill>
                <a:latin typeface="黑体" panose="02010609060101010101" pitchFamily="49" charset="-122"/>
                <a:ea typeface="黑体" panose="02010609060101010101" pitchFamily="49" charset="-122"/>
              </a:endParaRPr>
            </a:p>
            <a:p>
              <a:pPr>
                <a:spcBef>
                  <a:spcPts val="1800"/>
                </a:spcBef>
              </a:pPr>
              <a:r>
                <a:rPr lang="zh-CN" altLang="en-US" sz="2400" dirty="0">
                  <a:solidFill>
                    <a:srgbClr val="0070C0"/>
                  </a:solidFill>
                  <a:latin typeface="黑体" panose="02010609060101010101" pitchFamily="49" charset="-122"/>
                  <a:ea typeface="黑体" panose="02010609060101010101" pitchFamily="49" charset="-122"/>
                </a:rPr>
                <a:t>    统计调查中取得的统计调查对象的原始资料，应当至少保存</a:t>
              </a:r>
              <a:r>
                <a:rPr lang="en-US" altLang="zh-CN" sz="2400">
                  <a:solidFill>
                    <a:srgbClr val="0070C0"/>
                  </a:solidFill>
                  <a:latin typeface="黑体" panose="02010609060101010101" pitchFamily="49" charset="-122"/>
                  <a:ea typeface="黑体" panose="02010609060101010101" pitchFamily="49" charset="-122"/>
                </a:rPr>
                <a:t>2</a:t>
              </a:r>
              <a:r>
                <a:rPr lang="zh-CN" altLang="en-US" sz="2400" dirty="0">
                  <a:solidFill>
                    <a:srgbClr val="0070C0"/>
                  </a:solidFill>
                  <a:latin typeface="黑体" panose="02010609060101010101" pitchFamily="49" charset="-122"/>
                  <a:ea typeface="黑体" panose="02010609060101010101" pitchFamily="49" charset="-122"/>
                </a:rPr>
                <a:t>年。汇总性统计资料应当至少保存</a:t>
              </a:r>
              <a:r>
                <a:rPr lang="en-US" altLang="zh-CN" sz="2400">
                  <a:solidFill>
                    <a:srgbClr val="0070C0"/>
                  </a:solidFill>
                  <a:latin typeface="黑体" panose="02010609060101010101" pitchFamily="49" charset="-122"/>
                  <a:ea typeface="黑体" panose="02010609060101010101" pitchFamily="49" charset="-122"/>
                </a:rPr>
                <a:t>10</a:t>
              </a:r>
              <a:r>
                <a:rPr lang="zh-CN" altLang="en-US" sz="2400" dirty="0">
                  <a:solidFill>
                    <a:srgbClr val="0070C0"/>
                  </a:solidFill>
                  <a:latin typeface="黑体" panose="02010609060101010101" pitchFamily="49" charset="-122"/>
                  <a:ea typeface="黑体" panose="02010609060101010101" pitchFamily="49" charset="-122"/>
                </a:rPr>
                <a:t>年，重要的汇总性统计资料应当永久保存。</a:t>
              </a:r>
              <a:endParaRPr lang="zh-CN" altLang="en-US" sz="2400" dirty="0">
                <a:solidFill>
                  <a:srgbClr val="0070C0"/>
                </a:solidFill>
                <a:latin typeface="黑体" panose="02010609060101010101" pitchFamily="49" charset="-122"/>
                <a:ea typeface="黑体" panose="02010609060101010101" pitchFamily="49" charset="-122"/>
              </a:endParaRPr>
            </a:p>
            <a:p>
              <a:pPr>
                <a:spcBef>
                  <a:spcPts val="1800"/>
                </a:spcBef>
              </a:pPr>
              <a:r>
                <a:rPr lang="zh-CN" altLang="en-US" sz="2400" dirty="0">
                  <a:solidFill>
                    <a:srgbClr val="0070C0"/>
                  </a:solidFill>
                  <a:latin typeface="黑体" panose="02010609060101010101" pitchFamily="49" charset="-122"/>
                  <a:ea typeface="黑体" panose="02010609060101010101" pitchFamily="49" charset="-122"/>
                </a:rPr>
                <a:t>    统计调查对象按照国家有关规定设置的原始记录和统计台账，应当至少保存</a:t>
              </a:r>
              <a:r>
                <a:rPr lang="en-US" altLang="zh-CN" sz="2400">
                  <a:solidFill>
                    <a:srgbClr val="0070C0"/>
                  </a:solidFill>
                  <a:latin typeface="黑体" panose="02010609060101010101" pitchFamily="49" charset="-122"/>
                  <a:ea typeface="黑体" panose="02010609060101010101" pitchFamily="49" charset="-122"/>
                </a:rPr>
                <a:t>2</a:t>
              </a:r>
              <a:r>
                <a:rPr lang="zh-CN" altLang="en-US" sz="2400" dirty="0">
                  <a:solidFill>
                    <a:srgbClr val="0070C0"/>
                  </a:solidFill>
                  <a:latin typeface="黑体" panose="02010609060101010101" pitchFamily="49" charset="-122"/>
                  <a:ea typeface="黑体" panose="02010609060101010101" pitchFamily="49" charset="-122"/>
                </a:rPr>
                <a:t>年。</a:t>
              </a:r>
              <a:endParaRPr lang="zh-CN" altLang="en-US" sz="2800" dirty="0">
                <a:solidFill>
                  <a:srgbClr val="0070C0"/>
                </a:solidFill>
                <a:latin typeface="黑体" panose="02010609060101010101" pitchFamily="49" charset="-122"/>
                <a:ea typeface="黑体" panose="02010609060101010101" pitchFamily="49" charset="-122"/>
              </a:endParaRPr>
            </a:p>
            <a:p>
              <a:pPr>
                <a:lnSpc>
                  <a:spcPct val="150000"/>
                </a:lnSpc>
              </a:pPr>
              <a:endParaRPr lang="zh-CN" altLang="en-US" sz="1600" dirty="0">
                <a:latin typeface="宋体" panose="02010600030101010101" pitchFamily="2" charset="-122"/>
              </a:endParaRPr>
            </a:p>
            <a:p>
              <a:pPr>
                <a:lnSpc>
                  <a:spcPct val="150000"/>
                </a:lnSpc>
              </a:pPr>
              <a:endParaRPr lang="zh-CN" altLang="en-US" sz="1600" dirty="0">
                <a:latin typeface="宋体" panose="02010600030101010101" pitchFamily="2" charset="-122"/>
              </a:endParaRPr>
            </a:p>
          </p:txBody>
        </p:sp>
      </p:grpSp>
      <p:cxnSp>
        <p:nvCxnSpPr>
          <p:cNvPr id="90" name="Straight Connector 24"/>
          <p:cNvCxnSpPr/>
          <p:nvPr/>
        </p:nvCxnSpPr>
        <p:spPr>
          <a:xfrm>
            <a:off x="7292975" y="6221413"/>
            <a:ext cx="3841750" cy="0"/>
          </a:xfrm>
          <a:prstGeom prst="line">
            <a:avLst/>
          </a:prstGeom>
          <a:ln w="28575">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ppt_w</p:attrName>
                                        </p:attrNameLst>
                                      </p:cBhvr>
                                      <p:tavLst>
                                        <p:tav tm="0">
                                          <p:val>
                                            <p:fltVal val="0.000000"/>
                                          </p:val>
                                        </p:tav>
                                        <p:tav tm="100000">
                                          <p:val>
                                            <p:strVal val="#ppt_w"/>
                                          </p:val>
                                        </p:tav>
                                      </p:tavLst>
                                    </p:anim>
                                    <p:anim calcmode="lin" valueType="num">
                                      <p:cBhvr>
                                        <p:cTn id="8" dur="500" fill="hold"/>
                                        <p:tgtEl>
                                          <p:spTgt spid="78"/>
                                        </p:tgtEl>
                                        <p:attrNameLst>
                                          <p:attrName>ppt_h</p:attrName>
                                        </p:attrNameLst>
                                      </p:cBhvr>
                                      <p:tavLst>
                                        <p:tav tm="0">
                                          <p:val>
                                            <p:fltVal val="0.000000"/>
                                          </p:val>
                                        </p:tav>
                                        <p:tav tm="100000">
                                          <p:val>
                                            <p:strVal val="#ppt_h"/>
                                          </p:val>
                                        </p:tav>
                                      </p:tavLst>
                                    </p:anim>
                                    <p:animEffect transition="in" filter="fade">
                                      <p:cBhvr>
                                        <p:cTn id="9" dur="500"/>
                                        <p:tgtEl>
                                          <p:spTgt spid="78"/>
                                        </p:tgtEl>
                                      </p:cBhvr>
                                    </p:animEffect>
                                  </p:childTnLst>
                                </p:cTn>
                              </p:par>
                              <p:par>
                                <p:cTn id="10" presetID="53" presetClass="entr" presetSubtype="16" fill="hold" nodeType="with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ppt_w</p:attrName>
                                        </p:attrNameLst>
                                      </p:cBhvr>
                                      <p:tavLst>
                                        <p:tav tm="0">
                                          <p:val>
                                            <p:fltVal val="0.000000"/>
                                          </p:val>
                                        </p:tav>
                                        <p:tav tm="100000">
                                          <p:val>
                                            <p:strVal val="#ppt_w"/>
                                          </p:val>
                                        </p:tav>
                                      </p:tavLst>
                                    </p:anim>
                                    <p:anim calcmode="lin" valueType="num">
                                      <p:cBhvr>
                                        <p:cTn id="13" dur="500" fill="hold"/>
                                        <p:tgtEl>
                                          <p:spTgt spid="80"/>
                                        </p:tgtEl>
                                        <p:attrNameLst>
                                          <p:attrName>ppt_h</p:attrName>
                                        </p:attrNameLst>
                                      </p:cBhvr>
                                      <p:tavLst>
                                        <p:tav tm="0">
                                          <p:val>
                                            <p:fltVal val="0.000000"/>
                                          </p:val>
                                        </p:tav>
                                        <p:tav tm="100000">
                                          <p:val>
                                            <p:strVal val="#ppt_h"/>
                                          </p:val>
                                        </p:tav>
                                      </p:tavLst>
                                    </p:anim>
                                    <p:animEffect transition="in" filter="fade">
                                      <p:cBhvr>
                                        <p:cTn id="14" dur="500"/>
                                        <p:tgtEl>
                                          <p:spTgt spid="80"/>
                                        </p:tgtEl>
                                      </p:cBhvr>
                                    </p:animEffect>
                                  </p:childTnLst>
                                </p:cTn>
                              </p:par>
                              <p:par>
                                <p:cTn id="15" presetID="8" presetClass="emph" presetSubtype="0" fill="hold" nodeType="withEffect">
                                  <p:stCondLst>
                                    <p:cond delay="0"/>
                                  </p:stCondLst>
                                  <p:childTnLst>
                                    <p:animRot by="-21600000">
                                      <p:cBhvr>
                                        <p:cTn id="16" dur="5750" fill="hold"/>
                                        <p:tgtEl>
                                          <p:spTgt spid="78"/>
                                        </p:tgtEl>
                                        <p:attrNameLst>
                                          <p:attrName>r</p:attrName>
                                        </p:attrNameLst>
                                      </p:cBhvr>
                                    </p:animRot>
                                  </p:childTnLst>
                                </p:cTn>
                              </p:par>
                              <p:par>
                                <p:cTn id="17" presetID="10" presetClass="entr" presetSubtype="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childTnLst>
                                </p:cTn>
                              </p:par>
                              <p:par>
                                <p:cTn id="20" presetID="22" presetClass="entr" presetSubtype="8" fill="hold" nodeType="withEffect">
                                  <p:stCondLst>
                                    <p:cond delay="1500"/>
                                  </p:stCondLst>
                                  <p:childTnLst>
                                    <p:set>
                                      <p:cBhvr>
                                        <p:cTn id="21" dur="1" fill="hold">
                                          <p:stCondLst>
                                            <p:cond delay="0"/>
                                          </p:stCondLst>
                                        </p:cTn>
                                        <p:tgtEl>
                                          <p:spTgt spid="90"/>
                                        </p:tgtEl>
                                        <p:attrNameLst>
                                          <p:attrName>style.visibility</p:attrName>
                                        </p:attrNameLst>
                                      </p:cBhvr>
                                      <p:to>
                                        <p:strVal val="visible"/>
                                      </p:to>
                                    </p:set>
                                    <p:animEffect transition="in" filter="wipe(left)">
                                      <p:cBhvr>
                                        <p:cTn id="22"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8" name="直接连接符 27"/>
          <p:cNvCxnSpPr>
            <a:stCxn id="33" idx="0"/>
            <a:endCxn id="47" idx="4"/>
          </p:cNvCxnSpPr>
          <p:nvPr/>
        </p:nvCxnSpPr>
        <p:spPr>
          <a:xfrm>
            <a:off x="1965325" y="2451735"/>
            <a:ext cx="5080" cy="3611880"/>
          </a:xfrm>
          <a:prstGeom prst="line">
            <a:avLst/>
          </a:prstGeom>
          <a:ln>
            <a:solidFill>
              <a:schemeClr val="bg1">
                <a:lumMod val="50000"/>
              </a:schemeClr>
            </a:solidFill>
          </a:ln>
        </p:spPr>
        <p:style>
          <a:lnRef idx="1">
            <a:schemeClr val="accent6"/>
          </a:lnRef>
          <a:fillRef idx="0">
            <a:schemeClr val="accent6"/>
          </a:fillRef>
          <a:effectRef idx="0">
            <a:schemeClr val="accent6"/>
          </a:effectRef>
          <a:fontRef idx="minor">
            <a:schemeClr val="tx1"/>
          </a:fontRef>
        </p:style>
      </p:cxnSp>
      <p:sp>
        <p:nvSpPr>
          <p:cNvPr id="29" name="内容占位符 2"/>
          <p:cNvSpPr txBox="1"/>
          <p:nvPr/>
        </p:nvSpPr>
        <p:spPr>
          <a:xfrm>
            <a:off x="1606550" y="1439863"/>
            <a:ext cx="3694113" cy="56356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defRPr/>
            </a:pPr>
            <a:r>
              <a:rPr kumimoji="0" lang="zh-CN" altLang="en-US"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rPr>
              <a:t>什么是统计法</a:t>
            </a:r>
            <a:endParaRPr kumimoji="0" lang="en-US" altLang="zh-CN"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28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grpSp>
        <p:nvGrpSpPr>
          <p:cNvPr id="30" name="组合 29"/>
          <p:cNvGrpSpPr/>
          <p:nvPr/>
        </p:nvGrpSpPr>
        <p:grpSpPr>
          <a:xfrm>
            <a:off x="1606550" y="2476500"/>
            <a:ext cx="9445625" cy="3733800"/>
            <a:chOff x="1522639" y="2121861"/>
            <a:chExt cx="8948652" cy="2840473"/>
          </a:xfrm>
        </p:grpSpPr>
        <p:sp>
          <p:nvSpPr>
            <p:cNvPr id="35" name="矩形 34"/>
            <p:cNvSpPr/>
            <p:nvPr/>
          </p:nvSpPr>
          <p:spPr>
            <a:xfrm>
              <a:off x="2273759" y="2121861"/>
              <a:ext cx="8197532" cy="284047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lvl="0" indent="-431800" algn="l" defTabSz="914400" rtl="0" eaLnBrk="1" fontAlgn="base" latinLnBrk="0" hangingPunct="1">
                <a:lnSpc>
                  <a:spcPts val="3400"/>
                </a:lnSpc>
                <a:spcBef>
                  <a:spcPct val="20000"/>
                </a:spcBef>
                <a:spcAft>
                  <a:spcPct val="0"/>
                </a:spcAft>
                <a:buClr>
                  <a:schemeClr val="hlink"/>
                </a:buClr>
                <a:buSzPct val="75000"/>
                <a:buFont typeface="Wingdings" panose="05000000000000000000" pitchFamily="2" charset="2"/>
                <a:buNone/>
                <a:defRPr/>
              </a:pPr>
              <a:r>
                <a:rPr lang="en-US" altLang="zh-CN" sz="2400" noProof="0" dirty="0" smtClean="0">
                  <a:ln>
                    <a:noFill/>
                  </a:ln>
                  <a:solidFill>
                    <a:srgbClr val="003399"/>
                  </a:solidFill>
                  <a:effectLst/>
                  <a:uLnTx/>
                  <a:uFillTx/>
                  <a:ea typeface="仿宋_GB2312" pitchFamily="49" charset="-122"/>
                  <a:sym typeface="+mn-ea"/>
                </a:rPr>
                <a:t>   </a:t>
              </a:r>
              <a:r>
                <a:rPr lang="en-US" altLang="zh-CN" sz="2400" noProof="0" dirty="0" smtClean="0">
                  <a:ln>
                    <a:noFill/>
                  </a:ln>
                  <a:solidFill>
                    <a:srgbClr val="003399"/>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400" noProof="0" dirty="0" smtClean="0">
                  <a:ln>
                    <a:noFill/>
                  </a:ln>
                  <a:solidFill>
                    <a:srgbClr val="003399"/>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是指调整国家统计机关行使统计职能而产生的统计关系的法律规范的总称。</a:t>
              </a:r>
              <a:endParaRPr lang="zh-CN" altLang="en-US" sz="2400" noProof="0" dirty="0" smtClean="0">
                <a:ln>
                  <a:noFill/>
                </a:ln>
                <a:solidFill>
                  <a:srgbClr val="003399"/>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42900" marR="0" lvl="0" indent="-431800" algn="l" defTabSz="914400" rtl="0" eaLnBrk="1" fontAlgn="base" latinLnBrk="0" hangingPunct="1">
                <a:lnSpc>
                  <a:spcPts val="3400"/>
                </a:lnSpc>
                <a:spcBef>
                  <a:spcPct val="20000"/>
                </a:spcBef>
                <a:spcAft>
                  <a:spcPct val="0"/>
                </a:spcAft>
                <a:buClr>
                  <a:schemeClr val="hlink"/>
                </a:buClr>
                <a:buSzPct val="75000"/>
                <a:buFont typeface="Wingdings" panose="05000000000000000000" pitchFamily="2" charset="2"/>
                <a:buNone/>
                <a:defRPr/>
              </a:pPr>
              <a:endParaRPr kumimoji="0" lang="zh-CN" altLang="en-US" sz="2400" b="0" i="0" u="none" strike="noStrike" kern="1200" cap="none" spc="0" normalizeH="0" baseline="0" noProof="0" dirty="0" smtClean="0">
                <a:ln>
                  <a:noFill/>
                </a:ln>
                <a:solidFill>
                  <a:srgbClr val="003399"/>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a:p>
              <a:pPr marL="342900" marR="0" lvl="0" indent="-431800" algn="l" defTabSz="914400" rtl="0" eaLnBrk="1" fontAlgn="base" latinLnBrk="0" hangingPunct="1">
                <a:lnSpc>
                  <a:spcPts val="3400"/>
                </a:lnSpc>
                <a:spcBef>
                  <a:spcPct val="20000"/>
                </a:spcBef>
                <a:spcAft>
                  <a:spcPct val="0"/>
                </a:spcAft>
                <a:buClr>
                  <a:schemeClr val="hlink"/>
                </a:buClr>
                <a:buSzPct val="75000"/>
                <a:buFont typeface="Wingdings" panose="05000000000000000000" pitchFamily="2" charset="2"/>
                <a:buNone/>
                <a:defRPr/>
              </a:pPr>
              <a:r>
                <a:rPr lang="zh-CN" altLang="en-US" sz="2400" noProof="0" dirty="0" smtClean="0">
                  <a:ln>
                    <a:noFill/>
                  </a:ln>
                  <a:solidFill>
                    <a:srgbClr val="003399"/>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            它的基本任务是对国民经济和社会发展情况进行统计调查、统计分析，提供统计资料，实行统计监督。统计法是国家统计机关行使职能的法律依据，也是国家进行社会经济监督的有力工具。</a:t>
              </a:r>
              <a:endParaRPr kumimoji="0" lang="zh-CN" altLang="en-US" sz="2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just" defTabSz="914400" rtl="0" eaLnBrk="1" fontAlgn="auto" latinLnBrk="0" hangingPunct="1">
                <a:lnSpc>
                  <a:spcPct val="12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endParaRPr>
            </a:p>
          </p:txBody>
        </p:sp>
        <p:sp>
          <p:nvSpPr>
            <p:cNvPr id="34" name="椭圆 11"/>
            <p:cNvSpPr/>
            <p:nvPr/>
          </p:nvSpPr>
          <p:spPr>
            <a:xfrm>
              <a:off x="1522639" y="2277305"/>
              <a:ext cx="274080" cy="273871"/>
            </a:xfrm>
            <a:custGeom>
              <a:avLst/>
              <a:gdLst>
                <a:gd name="connsiteX0" fmla="*/ 145025 w 331788"/>
                <a:gd name="connsiteY0" fmla="*/ 104594 h 331536"/>
                <a:gd name="connsiteX1" fmla="*/ 198438 w 331788"/>
                <a:gd name="connsiteY1" fmla="*/ 123670 h 331536"/>
                <a:gd name="connsiteX2" fmla="*/ 198438 w 331788"/>
                <a:gd name="connsiteY2" fmla="*/ 152614 h 331536"/>
                <a:gd name="connsiteX3" fmla="*/ 169334 w 331788"/>
                <a:gd name="connsiteY3" fmla="*/ 152614 h 331536"/>
                <a:gd name="connsiteX4" fmla="*/ 113771 w 331788"/>
                <a:gd name="connsiteY4" fmla="*/ 167085 h 331536"/>
                <a:gd name="connsiteX5" fmla="*/ 51594 w 331788"/>
                <a:gd name="connsiteY5" fmla="*/ 227603 h 331536"/>
                <a:gd name="connsiteX6" fmla="*/ 41010 w 331788"/>
                <a:gd name="connsiteY6" fmla="*/ 253915 h 331536"/>
                <a:gd name="connsiteX7" fmla="*/ 51594 w 331788"/>
                <a:gd name="connsiteY7" fmla="*/ 280228 h 331536"/>
                <a:gd name="connsiteX8" fmla="*/ 105833 w 331788"/>
                <a:gd name="connsiteY8" fmla="*/ 280228 h 331536"/>
                <a:gd name="connsiteX9" fmla="*/ 121708 w 331788"/>
                <a:gd name="connsiteY9" fmla="*/ 263125 h 331536"/>
                <a:gd name="connsiteX10" fmla="*/ 150813 w 331788"/>
                <a:gd name="connsiteY10" fmla="*/ 263125 h 331536"/>
                <a:gd name="connsiteX11" fmla="*/ 150813 w 331788"/>
                <a:gd name="connsiteY11" fmla="*/ 292068 h 331536"/>
                <a:gd name="connsiteX12" fmla="*/ 134938 w 331788"/>
                <a:gd name="connsiteY12" fmla="*/ 309171 h 331536"/>
                <a:gd name="connsiteX13" fmla="*/ 78052 w 331788"/>
                <a:gd name="connsiteY13" fmla="*/ 331536 h 331536"/>
                <a:gd name="connsiteX14" fmla="*/ 22489 w 331788"/>
                <a:gd name="connsiteY14" fmla="*/ 309171 h 331536"/>
                <a:gd name="connsiteX15" fmla="*/ 0 w 331788"/>
                <a:gd name="connsiteY15" fmla="*/ 253915 h 331536"/>
                <a:gd name="connsiteX16" fmla="*/ 22489 w 331788"/>
                <a:gd name="connsiteY16" fmla="*/ 198660 h 331536"/>
                <a:gd name="connsiteX17" fmla="*/ 84666 w 331788"/>
                <a:gd name="connsiteY17" fmla="*/ 136826 h 331536"/>
                <a:gd name="connsiteX18" fmla="*/ 145025 w 331788"/>
                <a:gd name="connsiteY18" fmla="*/ 104594 h 331536"/>
                <a:gd name="connsiteX19" fmla="*/ 254829 w 331788"/>
                <a:gd name="connsiteY19" fmla="*/ 43 h 331536"/>
                <a:gd name="connsiteX20" fmla="*/ 309472 w 331788"/>
                <a:gd name="connsiteY20" fmla="*/ 24739 h 331536"/>
                <a:gd name="connsiteX21" fmla="*/ 331788 w 331788"/>
                <a:gd name="connsiteY21" fmla="*/ 80057 h 331536"/>
                <a:gd name="connsiteX22" fmla="*/ 309472 w 331788"/>
                <a:gd name="connsiteY22" fmla="*/ 135376 h 331536"/>
                <a:gd name="connsiteX23" fmla="*/ 242522 w 331788"/>
                <a:gd name="connsiteY23" fmla="*/ 199914 h 331536"/>
                <a:gd name="connsiteX24" fmla="*/ 180823 w 331788"/>
                <a:gd name="connsiteY24" fmla="*/ 231524 h 331536"/>
                <a:gd name="connsiteX25" fmla="*/ 134877 w 331788"/>
                <a:gd name="connsiteY25" fmla="*/ 210451 h 331536"/>
                <a:gd name="connsiteX26" fmla="*/ 134877 w 331788"/>
                <a:gd name="connsiteY26" fmla="*/ 181474 h 331536"/>
                <a:gd name="connsiteX27" fmla="*/ 163757 w 331788"/>
                <a:gd name="connsiteY27" fmla="*/ 181474 h 331536"/>
                <a:gd name="connsiteX28" fmla="*/ 213641 w 331788"/>
                <a:gd name="connsiteY28" fmla="*/ 170937 h 331536"/>
                <a:gd name="connsiteX29" fmla="*/ 280591 w 331788"/>
                <a:gd name="connsiteY29" fmla="*/ 106399 h 331536"/>
                <a:gd name="connsiteX30" fmla="*/ 291093 w 331788"/>
                <a:gd name="connsiteY30" fmla="*/ 80057 h 331536"/>
                <a:gd name="connsiteX31" fmla="*/ 280591 w 331788"/>
                <a:gd name="connsiteY31" fmla="*/ 53715 h 331536"/>
                <a:gd name="connsiteX32" fmla="*/ 232020 w 331788"/>
                <a:gd name="connsiteY32" fmla="*/ 49764 h 331536"/>
                <a:gd name="connsiteX33" fmla="*/ 211016 w 331788"/>
                <a:gd name="connsiteY33" fmla="*/ 70838 h 331536"/>
                <a:gd name="connsiteX34" fmla="*/ 182135 w 331788"/>
                <a:gd name="connsiteY34" fmla="*/ 70838 h 331536"/>
                <a:gd name="connsiteX35" fmla="*/ 182135 w 331788"/>
                <a:gd name="connsiteY35" fmla="*/ 41861 h 331536"/>
                <a:gd name="connsiteX36" fmla="*/ 203139 w 331788"/>
                <a:gd name="connsiteY36" fmla="*/ 20788 h 331536"/>
                <a:gd name="connsiteX37" fmla="*/ 254829 w 331788"/>
                <a:gd name="connsiteY37" fmla="*/ 43 h 33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31788" h="331536">
                  <a:moveTo>
                    <a:pt x="145025" y="104594"/>
                  </a:moveTo>
                  <a:cubicBezTo>
                    <a:pt x="164703" y="102292"/>
                    <a:pt x="183224" y="108541"/>
                    <a:pt x="198438" y="123670"/>
                  </a:cubicBezTo>
                  <a:cubicBezTo>
                    <a:pt x="206375" y="131564"/>
                    <a:pt x="206375" y="144720"/>
                    <a:pt x="198438" y="152614"/>
                  </a:cubicBezTo>
                  <a:cubicBezTo>
                    <a:pt x="190500" y="160507"/>
                    <a:pt x="177271" y="160507"/>
                    <a:pt x="169334" y="152614"/>
                  </a:cubicBezTo>
                  <a:cubicBezTo>
                    <a:pt x="150813" y="135511"/>
                    <a:pt x="127000" y="153929"/>
                    <a:pt x="113771" y="167085"/>
                  </a:cubicBezTo>
                  <a:cubicBezTo>
                    <a:pt x="113771" y="167085"/>
                    <a:pt x="113771" y="167085"/>
                    <a:pt x="51594" y="227603"/>
                  </a:cubicBezTo>
                  <a:cubicBezTo>
                    <a:pt x="44979" y="234181"/>
                    <a:pt x="41010" y="243391"/>
                    <a:pt x="41010" y="253915"/>
                  </a:cubicBezTo>
                  <a:cubicBezTo>
                    <a:pt x="41010" y="263125"/>
                    <a:pt x="44979" y="272334"/>
                    <a:pt x="51594" y="280228"/>
                  </a:cubicBezTo>
                  <a:cubicBezTo>
                    <a:pt x="66146" y="294699"/>
                    <a:pt x="89958" y="294699"/>
                    <a:pt x="105833" y="280228"/>
                  </a:cubicBezTo>
                  <a:cubicBezTo>
                    <a:pt x="105833" y="280228"/>
                    <a:pt x="105833" y="280228"/>
                    <a:pt x="121708" y="263125"/>
                  </a:cubicBezTo>
                  <a:cubicBezTo>
                    <a:pt x="129646" y="255231"/>
                    <a:pt x="142875" y="255231"/>
                    <a:pt x="150813" y="263125"/>
                  </a:cubicBezTo>
                  <a:cubicBezTo>
                    <a:pt x="158750" y="271018"/>
                    <a:pt x="158750" y="284174"/>
                    <a:pt x="150813" y="292068"/>
                  </a:cubicBezTo>
                  <a:cubicBezTo>
                    <a:pt x="150813" y="292068"/>
                    <a:pt x="150813" y="292068"/>
                    <a:pt x="134938" y="309171"/>
                  </a:cubicBezTo>
                  <a:cubicBezTo>
                    <a:pt x="119062" y="323643"/>
                    <a:pt x="99219" y="331536"/>
                    <a:pt x="78052" y="331536"/>
                  </a:cubicBezTo>
                  <a:cubicBezTo>
                    <a:pt x="58208" y="331536"/>
                    <a:pt x="38364" y="323643"/>
                    <a:pt x="22489" y="309171"/>
                  </a:cubicBezTo>
                  <a:cubicBezTo>
                    <a:pt x="7937" y="294699"/>
                    <a:pt x="0" y="274965"/>
                    <a:pt x="0" y="253915"/>
                  </a:cubicBezTo>
                  <a:cubicBezTo>
                    <a:pt x="0" y="232866"/>
                    <a:pt x="7937" y="213132"/>
                    <a:pt x="22489" y="198660"/>
                  </a:cubicBezTo>
                  <a:cubicBezTo>
                    <a:pt x="22489" y="198660"/>
                    <a:pt x="22489" y="198660"/>
                    <a:pt x="84666" y="136826"/>
                  </a:cubicBezTo>
                  <a:cubicBezTo>
                    <a:pt x="104510" y="117750"/>
                    <a:pt x="125346" y="106896"/>
                    <a:pt x="145025" y="104594"/>
                  </a:cubicBezTo>
                  <a:close/>
                  <a:moveTo>
                    <a:pt x="254829" y="43"/>
                  </a:moveTo>
                  <a:cubicBezTo>
                    <a:pt x="273700" y="702"/>
                    <a:pt x="293063" y="8934"/>
                    <a:pt x="309472" y="24739"/>
                  </a:cubicBezTo>
                  <a:cubicBezTo>
                    <a:pt x="323912" y="39227"/>
                    <a:pt x="331788" y="58984"/>
                    <a:pt x="331788" y="80057"/>
                  </a:cubicBezTo>
                  <a:cubicBezTo>
                    <a:pt x="331788" y="101131"/>
                    <a:pt x="323912" y="120887"/>
                    <a:pt x="309472" y="135376"/>
                  </a:cubicBezTo>
                  <a:cubicBezTo>
                    <a:pt x="309472" y="135376"/>
                    <a:pt x="309472" y="135376"/>
                    <a:pt x="242522" y="199914"/>
                  </a:cubicBezTo>
                  <a:cubicBezTo>
                    <a:pt x="222831" y="220987"/>
                    <a:pt x="201827" y="231524"/>
                    <a:pt x="180823" y="231524"/>
                  </a:cubicBezTo>
                  <a:cubicBezTo>
                    <a:pt x="165070" y="231524"/>
                    <a:pt x="149317" y="223622"/>
                    <a:pt x="134877" y="210451"/>
                  </a:cubicBezTo>
                  <a:cubicBezTo>
                    <a:pt x="127000" y="202548"/>
                    <a:pt x="127000" y="189377"/>
                    <a:pt x="134877" y="181474"/>
                  </a:cubicBezTo>
                  <a:cubicBezTo>
                    <a:pt x="142753" y="173572"/>
                    <a:pt x="155881" y="173572"/>
                    <a:pt x="163757" y="181474"/>
                  </a:cubicBezTo>
                  <a:cubicBezTo>
                    <a:pt x="170321" y="186743"/>
                    <a:pt x="184761" y="201231"/>
                    <a:pt x="213641" y="170937"/>
                  </a:cubicBezTo>
                  <a:cubicBezTo>
                    <a:pt x="213641" y="170937"/>
                    <a:pt x="213641" y="170937"/>
                    <a:pt x="280591" y="106399"/>
                  </a:cubicBezTo>
                  <a:cubicBezTo>
                    <a:pt x="287155" y="98497"/>
                    <a:pt x="291093" y="89277"/>
                    <a:pt x="291093" y="80057"/>
                  </a:cubicBezTo>
                  <a:cubicBezTo>
                    <a:pt x="291093" y="69520"/>
                    <a:pt x="287155" y="60301"/>
                    <a:pt x="280591" y="53715"/>
                  </a:cubicBezTo>
                  <a:cubicBezTo>
                    <a:pt x="267464" y="40544"/>
                    <a:pt x="246460" y="33959"/>
                    <a:pt x="232020" y="49764"/>
                  </a:cubicBezTo>
                  <a:cubicBezTo>
                    <a:pt x="232020" y="49764"/>
                    <a:pt x="232020" y="49764"/>
                    <a:pt x="211016" y="70838"/>
                  </a:cubicBezTo>
                  <a:cubicBezTo>
                    <a:pt x="203139" y="78740"/>
                    <a:pt x="190012" y="78740"/>
                    <a:pt x="182135" y="70838"/>
                  </a:cubicBezTo>
                  <a:cubicBezTo>
                    <a:pt x="174259" y="62935"/>
                    <a:pt x="174259" y="49764"/>
                    <a:pt x="182135" y="41861"/>
                  </a:cubicBezTo>
                  <a:cubicBezTo>
                    <a:pt x="182135" y="41861"/>
                    <a:pt x="182135" y="41861"/>
                    <a:pt x="203139" y="20788"/>
                  </a:cubicBezTo>
                  <a:cubicBezTo>
                    <a:pt x="217579" y="6300"/>
                    <a:pt x="235958" y="-615"/>
                    <a:pt x="254829" y="4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grpSp>
      <p:sp>
        <p:nvSpPr>
          <p:cNvPr id="49" name="文本框 48"/>
          <p:cNvSpPr txBox="1"/>
          <p:nvPr/>
        </p:nvSpPr>
        <p:spPr>
          <a:xfrm>
            <a:off x="1241807" y="340882"/>
            <a:ext cx="5253449"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前言</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1+#ppt_w/2"/>
                                          </p:val>
                                        </p:tav>
                                        <p:tav tm="100000">
                                          <p:val>
                                            <p:strVal val="#ppt_x"/>
                                          </p:val>
                                        </p:tav>
                                      </p:tavLst>
                                    </p:anim>
                                    <p:anim calcmode="lin" valueType="num">
                                      <p:cBhvr additive="base">
                                        <p:cTn id="16"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58370" name="文本框 74"/>
          <p:cNvSpPr txBox="1"/>
          <p:nvPr/>
        </p:nvSpPr>
        <p:spPr>
          <a:xfrm>
            <a:off x="1241425" y="1019175"/>
            <a:ext cx="6781800" cy="523875"/>
          </a:xfrm>
          <a:prstGeom prst="rect">
            <a:avLst/>
          </a:prstGeom>
          <a:noFill/>
          <a:ln w="9525">
            <a:noFill/>
          </a:ln>
        </p:spPr>
        <p:txBody>
          <a:bodyPr>
            <a:spAutoFit/>
          </a:bodyPr>
          <a:p>
            <a:pPr algn="just"/>
            <a:r>
              <a:rPr lang="en-US" altLang="zh-CN" sz="2800" b="1">
                <a:solidFill>
                  <a:srgbClr val="002060"/>
                </a:solidFill>
                <a:latin typeface="微软雅黑" panose="020B0503020204020204" pitchFamily="34" charset="-122"/>
                <a:ea typeface="微软雅黑" panose="020B0503020204020204" pitchFamily="34" charset="-122"/>
              </a:rPr>
              <a:t>3.</a:t>
            </a:r>
            <a:r>
              <a:rPr lang="zh-CN" altLang="en-US" sz="2800" b="1" dirty="0">
                <a:solidFill>
                  <a:srgbClr val="002060"/>
                </a:solidFill>
                <a:latin typeface="微软雅黑" panose="020B0503020204020204" pitchFamily="34" charset="-122"/>
                <a:ea typeface="微软雅黑" panose="020B0503020204020204" pitchFamily="34" charset="-122"/>
              </a:rPr>
              <a:t>要建立健全统计信息共享机制</a:t>
            </a:r>
            <a:endParaRPr lang="en-US" altLang="zh-CN" sz="2800" b="1">
              <a:solidFill>
                <a:srgbClr val="002060"/>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1241806" y="340883"/>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诚信统计三点</a:t>
            </a:r>
            <a:r>
              <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a:t>
            </a: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要求</a:t>
            </a:r>
            <a:r>
              <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a:t>
            </a:r>
            <a:endPar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grpSp>
        <p:nvGrpSpPr>
          <p:cNvPr id="34" name="Group 1"/>
          <p:cNvGrpSpPr/>
          <p:nvPr/>
        </p:nvGrpSpPr>
        <p:grpSpPr>
          <a:xfrm>
            <a:off x="1485900" y="2573338"/>
            <a:ext cx="3344863" cy="3040062"/>
            <a:chOff x="1149331" y="1805176"/>
            <a:chExt cx="3381005" cy="3072631"/>
          </a:xfrm>
        </p:grpSpPr>
        <p:sp>
          <p:nvSpPr>
            <p:cNvPr id="58373" name="Freeform: Shape 3"/>
            <p:cNvSpPr/>
            <p:nvPr/>
          </p:nvSpPr>
          <p:spPr>
            <a:xfrm>
              <a:off x="1149331" y="1844073"/>
              <a:ext cx="3381005" cy="2707051"/>
            </a:xfrm>
            <a:custGeom>
              <a:avLst/>
              <a:gdLst/>
              <a:ahLst/>
              <a:cxnLst>
                <a:cxn ang="0">
                  <a:pos x="1690503" y="1353526"/>
                </a:cxn>
                <a:cxn ang="5898240">
                  <a:pos x="1690503" y="1353526"/>
                </a:cxn>
                <a:cxn ang="11796480">
                  <a:pos x="1690503" y="1353526"/>
                </a:cxn>
                <a:cxn ang="17694720">
                  <a:pos x="1690503" y="1353526"/>
                </a:cxn>
              </a:cxnLst>
              <a:pathLst>
                <a:path w="21535" h="21600">
                  <a:moveTo>
                    <a:pt x="20910" y="6750"/>
                  </a:moveTo>
                  <a:lnTo>
                    <a:pt x="624" y="6750"/>
                  </a:lnTo>
                  <a:cubicBezTo>
                    <a:pt x="256" y="6750"/>
                    <a:pt x="-33" y="7147"/>
                    <a:pt x="3" y="7607"/>
                  </a:cubicBezTo>
                  <a:lnTo>
                    <a:pt x="997" y="20660"/>
                  </a:lnTo>
                  <a:cubicBezTo>
                    <a:pt x="1037" y="21192"/>
                    <a:pt x="1395" y="21600"/>
                    <a:pt x="1823" y="21600"/>
                  </a:cubicBezTo>
                  <a:lnTo>
                    <a:pt x="19711" y="21600"/>
                  </a:lnTo>
                  <a:cubicBezTo>
                    <a:pt x="20139" y="21600"/>
                    <a:pt x="20496" y="21192"/>
                    <a:pt x="20537" y="20660"/>
                  </a:cubicBezTo>
                  <a:lnTo>
                    <a:pt x="21531" y="7607"/>
                  </a:lnTo>
                  <a:cubicBezTo>
                    <a:pt x="21567" y="7147"/>
                    <a:pt x="21278" y="6750"/>
                    <a:pt x="20910" y="6750"/>
                  </a:cubicBezTo>
                  <a:close/>
                  <a:moveTo>
                    <a:pt x="19825" y="3779"/>
                  </a:moveTo>
                  <a:cubicBezTo>
                    <a:pt x="19705" y="3185"/>
                    <a:pt x="19119" y="2700"/>
                    <a:pt x="18521" y="2700"/>
                  </a:cubicBezTo>
                  <a:lnTo>
                    <a:pt x="11178" y="2700"/>
                  </a:lnTo>
                  <a:cubicBezTo>
                    <a:pt x="10581" y="2700"/>
                    <a:pt x="9744" y="2271"/>
                    <a:pt x="9322" y="1746"/>
                  </a:cubicBezTo>
                  <a:lnTo>
                    <a:pt x="8680" y="952"/>
                  </a:lnTo>
                  <a:cubicBezTo>
                    <a:pt x="8257" y="427"/>
                    <a:pt x="7422" y="0"/>
                    <a:pt x="6825" y="0"/>
                  </a:cubicBezTo>
                  <a:lnTo>
                    <a:pt x="3317" y="0"/>
                  </a:lnTo>
                  <a:cubicBezTo>
                    <a:pt x="2719" y="0"/>
                    <a:pt x="2176" y="603"/>
                    <a:pt x="2110" y="1342"/>
                  </a:cubicBezTo>
                  <a:lnTo>
                    <a:pt x="1796" y="5400"/>
                  </a:lnTo>
                  <a:lnTo>
                    <a:pt x="20041" y="5400"/>
                  </a:lnTo>
                  <a:cubicBezTo>
                    <a:pt x="20041" y="5400"/>
                    <a:pt x="19825" y="3779"/>
                    <a:pt x="19825" y="3779"/>
                  </a:cubicBezTo>
                  <a:close/>
                </a:path>
              </a:pathLst>
            </a:custGeom>
            <a:solidFill>
              <a:schemeClr val="accent1"/>
            </a:solidFill>
            <a:ln w="19050">
              <a:noFill/>
            </a:ln>
          </p:spPr>
          <p:txBody>
            <a:bodyPr/>
            <a:p>
              <a:endParaRPr lang="zh-CN" altLang="en-US"/>
            </a:p>
          </p:txBody>
        </p:sp>
        <p:sp>
          <p:nvSpPr>
            <p:cNvPr id="58374" name="Freeform: Shape 16"/>
            <p:cNvSpPr/>
            <p:nvPr/>
          </p:nvSpPr>
          <p:spPr>
            <a:xfrm rot="-2700000">
              <a:off x="2101761" y="1805176"/>
              <a:ext cx="1975263" cy="3072631"/>
            </a:xfrm>
            <a:custGeom>
              <a:avLst/>
              <a:gdLst/>
              <a:ahLst/>
              <a:cxnLst>
                <a:cxn ang="0">
                  <a:pos x="987632" y="1536316"/>
                </a:cxn>
                <a:cxn ang="5898240">
                  <a:pos x="987632" y="1536316"/>
                </a:cxn>
                <a:cxn ang="11796480">
                  <a:pos x="987632" y="1536316"/>
                </a:cxn>
                <a:cxn ang="17694720">
                  <a:pos x="987632" y="1536316"/>
                </a:cxn>
              </a:cxnLst>
              <a:pathLst>
                <a:path w="21600" h="21600">
                  <a:moveTo>
                    <a:pt x="19200" y="6943"/>
                  </a:moveTo>
                  <a:cubicBezTo>
                    <a:pt x="19200" y="3966"/>
                    <a:pt x="15431" y="1543"/>
                    <a:pt x="10800" y="1543"/>
                  </a:cubicBezTo>
                  <a:cubicBezTo>
                    <a:pt x="6169" y="1543"/>
                    <a:pt x="2400" y="3966"/>
                    <a:pt x="2400" y="6943"/>
                  </a:cubicBezTo>
                  <a:cubicBezTo>
                    <a:pt x="2400" y="9920"/>
                    <a:pt x="6169" y="12343"/>
                    <a:pt x="10800" y="12343"/>
                  </a:cubicBezTo>
                  <a:cubicBezTo>
                    <a:pt x="15431" y="12343"/>
                    <a:pt x="19200" y="9920"/>
                    <a:pt x="19200" y="6943"/>
                  </a:cubicBezTo>
                  <a:close/>
                  <a:moveTo>
                    <a:pt x="12000" y="13837"/>
                  </a:moveTo>
                  <a:lnTo>
                    <a:pt x="12000" y="21214"/>
                  </a:lnTo>
                  <a:cubicBezTo>
                    <a:pt x="12000" y="21431"/>
                    <a:pt x="11738" y="21600"/>
                    <a:pt x="11400" y="21600"/>
                  </a:cubicBezTo>
                  <a:lnTo>
                    <a:pt x="10200" y="21600"/>
                  </a:lnTo>
                  <a:cubicBezTo>
                    <a:pt x="9862" y="21600"/>
                    <a:pt x="9600" y="21431"/>
                    <a:pt x="9600" y="21214"/>
                  </a:cubicBezTo>
                  <a:lnTo>
                    <a:pt x="9600" y="13837"/>
                  </a:lnTo>
                  <a:cubicBezTo>
                    <a:pt x="4200" y="13452"/>
                    <a:pt x="0" y="10511"/>
                    <a:pt x="0" y="6943"/>
                  </a:cubicBezTo>
                  <a:cubicBezTo>
                    <a:pt x="0" y="3110"/>
                    <a:pt x="4837" y="0"/>
                    <a:pt x="10800" y="0"/>
                  </a:cubicBezTo>
                  <a:cubicBezTo>
                    <a:pt x="16763" y="0"/>
                    <a:pt x="21600" y="3110"/>
                    <a:pt x="21600" y="6943"/>
                  </a:cubicBezTo>
                  <a:cubicBezTo>
                    <a:pt x="21600" y="10511"/>
                    <a:pt x="17400" y="13452"/>
                    <a:pt x="12000" y="13837"/>
                  </a:cubicBezTo>
                  <a:close/>
                </a:path>
              </a:pathLst>
            </a:custGeom>
            <a:solidFill>
              <a:schemeClr val="bg1"/>
            </a:solidFill>
            <a:ln w="19050">
              <a:noFill/>
            </a:ln>
          </p:spPr>
          <p:txBody>
            <a:bodyPr/>
            <a:p>
              <a:endParaRPr lang="zh-CN" altLang="en-US"/>
            </a:p>
          </p:txBody>
        </p:sp>
      </p:grpSp>
      <p:grpSp>
        <p:nvGrpSpPr>
          <p:cNvPr id="87" name="Group 17"/>
          <p:cNvGrpSpPr/>
          <p:nvPr/>
        </p:nvGrpSpPr>
        <p:grpSpPr>
          <a:xfrm>
            <a:off x="5211763" y="1922463"/>
            <a:ext cx="6675437" cy="3917950"/>
            <a:chOff x="8887604" y="3001896"/>
            <a:chExt cx="5413619" cy="2207071"/>
          </a:xfrm>
        </p:grpSpPr>
        <p:sp>
          <p:nvSpPr>
            <p:cNvPr id="58379" name="TextBox 23"/>
            <p:cNvSpPr txBox="1"/>
            <p:nvPr/>
          </p:nvSpPr>
          <p:spPr>
            <a:xfrm>
              <a:off x="8887604" y="3001896"/>
              <a:ext cx="5413619" cy="294038"/>
            </a:xfrm>
            <a:prstGeom prst="rect">
              <a:avLst/>
            </a:prstGeom>
            <a:noFill/>
            <a:ln w="9525">
              <a:noFill/>
            </a:ln>
          </p:spPr>
          <p:txBody>
            <a:bodyPr>
              <a:spAutoFit/>
            </a:bodyPr>
            <a:p>
              <a:r>
                <a:rPr lang="en-US" altLang="zh-CN" sz="2800" b="1">
                  <a:solidFill>
                    <a:schemeClr val="accent2"/>
                  </a:solidFill>
                  <a:latin typeface="微软雅黑" panose="020B0503020204020204" pitchFamily="34" charset="-122"/>
                  <a:ea typeface="微软雅黑" panose="020B0503020204020204" pitchFamily="34" charset="-122"/>
                </a:rPr>
                <a:t>《</a:t>
              </a:r>
              <a:r>
                <a:rPr lang="zh-CN" altLang="en-US" sz="2800" b="1" dirty="0">
                  <a:solidFill>
                    <a:schemeClr val="accent2"/>
                  </a:solidFill>
                  <a:latin typeface="微软雅黑" panose="020B0503020204020204" pitchFamily="34" charset="-122"/>
                  <a:ea typeface="微软雅黑" panose="020B0503020204020204" pitchFamily="34" charset="-122"/>
                </a:rPr>
                <a:t>实施条例</a:t>
              </a:r>
              <a:r>
                <a:rPr lang="en-US" altLang="zh-CN" sz="2800" b="1">
                  <a:solidFill>
                    <a:schemeClr val="accent2"/>
                  </a:solidFill>
                  <a:latin typeface="微软雅黑" panose="020B0503020204020204" pitchFamily="34" charset="-122"/>
                  <a:ea typeface="微软雅黑" panose="020B0503020204020204" pitchFamily="34" charset="-122"/>
                </a:rPr>
                <a:t>》</a:t>
              </a:r>
              <a:r>
                <a:rPr lang="zh-CN" altLang="en-US" sz="2800" b="1" dirty="0">
                  <a:solidFill>
                    <a:schemeClr val="accent2"/>
                  </a:solidFill>
                  <a:latin typeface="微软雅黑" panose="020B0503020204020204" pitchFamily="34" charset="-122"/>
                  <a:ea typeface="微软雅黑" panose="020B0503020204020204" pitchFamily="34" charset="-122"/>
                </a:rPr>
                <a:t>第</a:t>
              </a:r>
              <a:r>
                <a:rPr lang="en-US" altLang="zh-CN" sz="2800" b="1">
                  <a:solidFill>
                    <a:schemeClr val="accent2"/>
                  </a:solidFill>
                  <a:latin typeface="微软雅黑" panose="020B0503020204020204" pitchFamily="34" charset="-122"/>
                  <a:ea typeface="微软雅黑" panose="020B0503020204020204" pitchFamily="34" charset="-122"/>
                </a:rPr>
                <a:t>31</a:t>
              </a:r>
              <a:r>
                <a:rPr lang="zh-CN" altLang="en-US" sz="2800" b="1" dirty="0">
                  <a:solidFill>
                    <a:schemeClr val="accent2"/>
                  </a:solidFill>
                  <a:latin typeface="微软雅黑" panose="020B0503020204020204" pitchFamily="34" charset="-122"/>
                  <a:ea typeface="微软雅黑" panose="020B0503020204020204" pitchFamily="34" charset="-122"/>
                </a:rPr>
                <a:t>条规定</a:t>
              </a:r>
              <a:endParaRPr lang="id-ID" altLang="zh-CN" sz="2800" b="1" dirty="0">
                <a:solidFill>
                  <a:schemeClr val="accent2"/>
                </a:solidFill>
                <a:latin typeface="微软雅黑" panose="020B0503020204020204" pitchFamily="34" charset="-122"/>
                <a:ea typeface="微软雅黑" panose="020B0503020204020204" pitchFamily="34" charset="-122"/>
              </a:endParaRPr>
            </a:p>
          </p:txBody>
        </p:sp>
        <p:sp>
          <p:nvSpPr>
            <p:cNvPr id="58380" name="TextBox 24"/>
            <p:cNvSpPr txBox="1"/>
            <p:nvPr/>
          </p:nvSpPr>
          <p:spPr>
            <a:xfrm>
              <a:off x="9271256" y="3614474"/>
              <a:ext cx="4892213" cy="1594493"/>
            </a:xfrm>
            <a:prstGeom prst="rect">
              <a:avLst/>
            </a:prstGeom>
            <a:noFill/>
            <a:ln w="9525">
              <a:noFill/>
            </a:ln>
          </p:spPr>
          <p:txBody>
            <a:bodyPr>
              <a:spAutoFit/>
            </a:bodyPr>
            <a:p>
              <a:pPr>
                <a:lnSpc>
                  <a:spcPct val="150000"/>
                </a:lnSpc>
              </a:pPr>
              <a:r>
                <a:rPr lang="zh-CN" altLang="en-US" sz="2400" dirty="0">
                  <a:latin typeface="Arial" panose="020B0604020202020204" pitchFamily="34" charset="0"/>
                  <a:ea typeface="微软雅黑" panose="020B0503020204020204" pitchFamily="34" charset="-122"/>
                </a:rPr>
                <a:t>        国家建立健全统计信息共享机制，实现县级以上人民政府统计机构和有关部门统计调查取得的资料共享。制定机关共同制定的统计调查项目，可以共同使用获取的统计资料。</a:t>
              </a:r>
              <a:r>
                <a:rPr lang="zh-CN" altLang="en-US" dirty="0">
                  <a:latin typeface="Arial" panose="020B0604020202020204" pitchFamily="34" charset="0"/>
                </a:rPr>
                <a:t> </a:t>
              </a:r>
              <a:endParaRPr lang="zh-CN" altLang="en-US" dirty="0">
                <a:latin typeface="Arial" panose="020B0604020202020204" pitchFamily="34" charset="0"/>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1000" fill="hold"/>
                                        <p:tgtEl>
                                          <p:spTgt spid="34"/>
                                        </p:tgtEl>
                                        <p:attrNameLst>
                                          <p:attrName>ppt_w</p:attrName>
                                        </p:attrNameLst>
                                      </p:cBhvr>
                                      <p:tavLst>
                                        <p:tav tm="0">
                                          <p:val>
                                            <p:fltVal val="0.000000"/>
                                          </p:val>
                                        </p:tav>
                                        <p:tav tm="100000">
                                          <p:val>
                                            <p:strVal val="#ppt_w"/>
                                          </p:val>
                                        </p:tav>
                                      </p:tavLst>
                                    </p:anim>
                                    <p:anim calcmode="lin" valueType="num">
                                      <p:cBhvr>
                                        <p:cTn id="8" dur="1000" fill="hold"/>
                                        <p:tgtEl>
                                          <p:spTgt spid="34"/>
                                        </p:tgtEl>
                                        <p:attrNameLst>
                                          <p:attrName>ppt_h</p:attrName>
                                        </p:attrNameLst>
                                      </p:cBhvr>
                                      <p:tavLst>
                                        <p:tav tm="0">
                                          <p:val>
                                            <p:fltVal val="0.000000"/>
                                          </p:val>
                                        </p:tav>
                                        <p:tav tm="100000">
                                          <p:val>
                                            <p:strVal val="#ppt_h"/>
                                          </p:val>
                                        </p:tav>
                                      </p:tavLst>
                                    </p:anim>
                                    <p:anim calcmode="lin" valueType="num">
                                      <p:cBhvr>
                                        <p:cTn id="9" dur="1000" fill="hold"/>
                                        <p:tgtEl>
                                          <p:spTgt spid="34"/>
                                        </p:tgtEl>
                                        <p:attrNameLst>
                                          <p:attrName>style.rotation</p:attrName>
                                        </p:attrNameLst>
                                      </p:cBhvr>
                                      <p:tavLst>
                                        <p:tav tm="0">
                                          <p:val>
                                            <p:fltVal val="90.000000"/>
                                          </p:val>
                                        </p:tav>
                                        <p:tav tm="100000">
                                          <p:val>
                                            <p:fltVal val="0.000000"/>
                                          </p:val>
                                        </p:tav>
                                      </p:tavLst>
                                    </p:anim>
                                    <p:animEffect transition="in" filter="fade">
                                      <p:cBhvr>
                                        <p:cTn id="10" dur="1000"/>
                                        <p:tgtEl>
                                          <p:spTgt spid="34"/>
                                        </p:tgtEl>
                                      </p:cBhvr>
                                    </p:animEffect>
                                  </p:childTnLst>
                                </p:cTn>
                              </p:par>
                              <p:par>
                                <p:cTn id="11" presetID="10" presetClass="entr" presetSubtype="0" fill="hold" nodeType="withEffect">
                                  <p:stCondLst>
                                    <p:cond delay="500"/>
                                  </p:stCondLst>
                                  <p:childTnLst>
                                    <p:set>
                                      <p:cBhvr>
                                        <p:cTn id="12" dur="1" fill="hold">
                                          <p:stCondLst>
                                            <p:cond delay="0"/>
                                          </p:stCondLst>
                                        </p:cTn>
                                        <p:tgtEl>
                                          <p:spTgt spid="87"/>
                                        </p:tgtEl>
                                        <p:attrNameLst>
                                          <p:attrName>style.visibility</p:attrName>
                                        </p:attrNameLst>
                                      </p:cBhvr>
                                      <p:to>
                                        <p:strVal val="visible"/>
                                      </p:to>
                                    </p:set>
                                    <p:animEffect transition="in" filter="fade">
                                      <p:cBhvr>
                                        <p:cTn id="13" dur="1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58370" name="文本框 74"/>
          <p:cNvSpPr txBox="1"/>
          <p:nvPr/>
        </p:nvSpPr>
        <p:spPr>
          <a:xfrm>
            <a:off x="1241425" y="1019175"/>
            <a:ext cx="6781800" cy="521970"/>
          </a:xfrm>
          <a:prstGeom prst="rect">
            <a:avLst/>
          </a:prstGeom>
          <a:noFill/>
          <a:ln w="9525">
            <a:noFill/>
          </a:ln>
        </p:spPr>
        <p:txBody>
          <a:bodyPr>
            <a:spAutoFit/>
          </a:bodyPr>
          <a:p>
            <a:pPr algn="just"/>
            <a:r>
              <a:rPr lang="zh-CN" altLang="en-US" sz="2800" b="1">
                <a:solidFill>
                  <a:srgbClr val="002060"/>
                </a:solidFill>
                <a:latin typeface="微软雅黑" panose="020B0503020204020204" pitchFamily="34" charset="-122"/>
                <a:ea typeface="微软雅黑" panose="020B0503020204020204" pitchFamily="34" charset="-122"/>
              </a:rPr>
              <a:t>统计调查对象根本义务</a:t>
            </a:r>
            <a:endParaRPr lang="zh-CN" altLang="en-US" sz="2800" b="1">
              <a:solidFill>
                <a:srgbClr val="002060"/>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1241806" y="340883"/>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调查对象的诚信</a:t>
            </a:r>
            <a:r>
              <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a:t>
            </a: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要求</a:t>
            </a:r>
            <a:r>
              <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a:t>
            </a:r>
            <a:endParaRPr kumimoji="0" lang="en-US" altLang="zh-CN"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grpSp>
        <p:nvGrpSpPr>
          <p:cNvPr id="87" name="Group 17"/>
          <p:cNvGrpSpPr/>
          <p:nvPr/>
        </p:nvGrpSpPr>
        <p:grpSpPr>
          <a:xfrm>
            <a:off x="1969135" y="1922780"/>
            <a:ext cx="8804910" cy="4148455"/>
            <a:chOff x="8887604" y="3001896"/>
            <a:chExt cx="5902279" cy="2150196"/>
          </a:xfrm>
        </p:grpSpPr>
        <p:sp>
          <p:nvSpPr>
            <p:cNvPr id="58379" name="TextBox 23"/>
            <p:cNvSpPr txBox="1"/>
            <p:nvPr/>
          </p:nvSpPr>
          <p:spPr>
            <a:xfrm>
              <a:off x="8887604" y="3001896"/>
              <a:ext cx="5413619" cy="270544"/>
            </a:xfrm>
            <a:prstGeom prst="rect">
              <a:avLst/>
            </a:prstGeom>
            <a:noFill/>
            <a:ln w="9525">
              <a:noFill/>
            </a:ln>
          </p:spPr>
          <p:txBody>
            <a:bodyPr>
              <a:spAutoFit/>
            </a:bodyPr>
            <a:p>
              <a:r>
                <a:rPr lang="en-US" altLang="zh-CN" sz="2800" b="1">
                  <a:solidFill>
                    <a:schemeClr val="accent2"/>
                  </a:solidFill>
                  <a:latin typeface="微软雅黑" panose="020B0503020204020204" pitchFamily="34" charset="-122"/>
                  <a:ea typeface="微软雅黑" panose="020B0503020204020204" pitchFamily="34" charset="-122"/>
                </a:rPr>
                <a:t>《</a:t>
              </a:r>
              <a:r>
                <a:rPr lang="zh-CN" altLang="en-US" sz="2800" b="1" dirty="0">
                  <a:solidFill>
                    <a:schemeClr val="accent2"/>
                  </a:solidFill>
                  <a:latin typeface="微软雅黑" panose="020B0503020204020204" pitchFamily="34" charset="-122"/>
                  <a:ea typeface="微软雅黑" panose="020B0503020204020204" pitchFamily="34" charset="-122"/>
                </a:rPr>
                <a:t>统计法</a:t>
              </a:r>
              <a:r>
                <a:rPr lang="en-US" altLang="zh-CN" sz="2800" b="1">
                  <a:solidFill>
                    <a:schemeClr val="accent2"/>
                  </a:solidFill>
                  <a:latin typeface="微软雅黑" panose="020B0503020204020204" pitchFamily="34" charset="-122"/>
                  <a:ea typeface="微软雅黑" panose="020B0503020204020204" pitchFamily="34" charset="-122"/>
                </a:rPr>
                <a:t>》</a:t>
              </a:r>
              <a:r>
                <a:rPr lang="zh-CN" altLang="en-US" sz="2800" b="1" dirty="0">
                  <a:solidFill>
                    <a:schemeClr val="accent2"/>
                  </a:solidFill>
                  <a:latin typeface="微软雅黑" panose="020B0503020204020204" pitchFamily="34" charset="-122"/>
                  <a:ea typeface="微软雅黑" panose="020B0503020204020204" pitchFamily="34" charset="-122"/>
                </a:rPr>
                <a:t>第</a:t>
              </a:r>
              <a:r>
                <a:rPr lang="en-US" altLang="zh-CN" sz="2800" b="1">
                  <a:solidFill>
                    <a:schemeClr val="accent2"/>
                  </a:solidFill>
                  <a:latin typeface="微软雅黑" panose="020B0503020204020204" pitchFamily="34" charset="-122"/>
                  <a:ea typeface="微软雅黑" panose="020B0503020204020204" pitchFamily="34" charset="-122"/>
                </a:rPr>
                <a:t>7</a:t>
              </a:r>
              <a:r>
                <a:rPr lang="zh-CN" altLang="en-US" sz="2800" b="1" dirty="0">
                  <a:solidFill>
                    <a:schemeClr val="accent2"/>
                  </a:solidFill>
                  <a:latin typeface="微软雅黑" panose="020B0503020204020204" pitchFamily="34" charset="-122"/>
                  <a:ea typeface="微软雅黑" panose="020B0503020204020204" pitchFamily="34" charset="-122"/>
                </a:rPr>
                <a:t>条规定</a:t>
              </a:r>
              <a:endParaRPr lang="id-ID" altLang="zh-CN" sz="2800" b="1" dirty="0">
                <a:solidFill>
                  <a:schemeClr val="accent2"/>
                </a:solidFill>
                <a:latin typeface="微软雅黑" panose="020B0503020204020204" pitchFamily="34" charset="-122"/>
                <a:ea typeface="微软雅黑" panose="020B0503020204020204" pitchFamily="34" charset="-122"/>
              </a:endParaRPr>
            </a:p>
          </p:txBody>
        </p:sp>
        <p:sp>
          <p:nvSpPr>
            <p:cNvPr id="58380" name="TextBox 24"/>
            <p:cNvSpPr txBox="1"/>
            <p:nvPr/>
          </p:nvSpPr>
          <p:spPr>
            <a:xfrm>
              <a:off x="9852162" y="3669039"/>
              <a:ext cx="4937721" cy="1483053"/>
            </a:xfrm>
            <a:prstGeom prst="rect">
              <a:avLst/>
            </a:prstGeom>
            <a:noFill/>
            <a:ln w="9525">
              <a:noFill/>
            </a:ln>
          </p:spPr>
          <p:txBody>
            <a:bodyPr wrap="square">
              <a:spAutoFit/>
            </a:bodyPr>
            <a:p>
              <a:pPr>
                <a:lnSpc>
                  <a:spcPct val="150000"/>
                </a:lnSpc>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u="sng" dirty="0">
                  <a:solidFill>
                    <a:srgbClr val="CD0101"/>
                  </a:solidFill>
                  <a:latin typeface="微软雅黑" panose="020B0503020204020204" pitchFamily="34" charset="-122"/>
                  <a:ea typeface="微软雅黑" panose="020B0503020204020204" pitchFamily="34" charset="-122"/>
                  <a:cs typeface="微软雅黑" panose="020B0503020204020204" pitchFamily="34" charset="-122"/>
                  <a:sym typeface="+mn-ea"/>
                </a:rPr>
                <a:t>国家机关、企业事业单位和其他组织以及个体工商户和个人</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等统计调查对象，必须依照本法和国家有关规定，真实、准确、完整、及时地提供统计调查所需的资料，不得提供不真实或者不完整的统计资料，不得迟报、拒报统计资料。</a:t>
              </a:r>
              <a:r>
                <a:rPr lang="zh-CN" altLang="en-US" sz="2400" dirty="0">
                  <a:sym typeface="+mn-ea"/>
                </a:rPr>
                <a:t> </a:t>
              </a:r>
              <a:r>
                <a:rPr lang="zh-CN" altLang="en-US" dirty="0">
                  <a:latin typeface="Arial" panose="020B0604020202020204" pitchFamily="34" charset="0"/>
                </a:rPr>
                <a:t> </a:t>
              </a:r>
              <a:endParaRPr lang="zh-CN" altLang="en-US" dirty="0">
                <a:latin typeface="Arial" panose="020B0604020202020204" pitchFamily="34" charset="0"/>
              </a:endParaRPr>
            </a:p>
          </p:txBody>
        </p:sp>
      </p:grpSp>
      <p:sp>
        <p:nvSpPr>
          <p:cNvPr id="53" name="椭圆 52"/>
          <p:cNvSpPr>
            <a:spLocks noChangeAspect="1"/>
          </p:cNvSpPr>
          <p:nvPr/>
        </p:nvSpPr>
        <p:spPr>
          <a:xfrm>
            <a:off x="1241425" y="3496945"/>
            <a:ext cx="1150938" cy="1152525"/>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1000"/>
                                        <p:tgtEl>
                                          <p:spTgt spid="87"/>
                                        </p:tgtEl>
                                      </p:cBhvr>
                                    </p:animEffect>
                                  </p:childTnLst>
                                </p:cTn>
                              </p:par>
                              <p:par>
                                <p:cTn id="8" presetID="23" presetClass="entr" presetSubtype="528" fill="hold" grpId="0" nodeType="withEffect">
                                  <p:stCondLst>
                                    <p:cond delay="46"/>
                                  </p:stCondLst>
                                  <p:childTnLst>
                                    <p:set>
                                      <p:cBhvr>
                                        <p:cTn id="9" dur="1" fill="hold">
                                          <p:stCondLst>
                                            <p:cond delay="0"/>
                                          </p:stCondLst>
                                        </p:cTn>
                                        <p:tgtEl>
                                          <p:spTgt spid="53"/>
                                        </p:tgtEl>
                                        <p:attrNameLst>
                                          <p:attrName>style.visibility</p:attrName>
                                        </p:attrNameLst>
                                      </p:cBhvr>
                                      <p:to>
                                        <p:strVal val="visible"/>
                                      </p:to>
                                    </p:set>
                                    <p:anim calcmode="lin" valueType="num">
                                      <p:cBhvr>
                                        <p:cTn id="10" dur="500" fill="hold"/>
                                        <p:tgtEl>
                                          <p:spTgt spid="53"/>
                                        </p:tgtEl>
                                        <p:attrNameLst>
                                          <p:attrName>ppt_w</p:attrName>
                                        </p:attrNameLst>
                                      </p:cBhvr>
                                      <p:tavLst>
                                        <p:tav tm="0">
                                          <p:val>
                                            <p:fltVal val="0.000000"/>
                                          </p:val>
                                        </p:tav>
                                        <p:tav tm="100000">
                                          <p:val>
                                            <p:strVal val="#ppt_w"/>
                                          </p:val>
                                        </p:tav>
                                      </p:tavLst>
                                    </p:anim>
                                    <p:anim calcmode="lin" valueType="num">
                                      <p:cBhvr>
                                        <p:cTn id="11" dur="500" fill="hold"/>
                                        <p:tgtEl>
                                          <p:spTgt spid="53"/>
                                        </p:tgtEl>
                                        <p:attrNameLst>
                                          <p:attrName>ppt_h</p:attrName>
                                        </p:attrNameLst>
                                      </p:cBhvr>
                                      <p:tavLst>
                                        <p:tav tm="0">
                                          <p:val>
                                            <p:fltVal val="0.000000"/>
                                          </p:val>
                                        </p:tav>
                                        <p:tav tm="100000">
                                          <p:val>
                                            <p:strVal val="#ppt_h"/>
                                          </p:val>
                                        </p:tav>
                                      </p:tavLst>
                                    </p:anim>
                                    <p:anim calcmode="lin" valueType="num">
                                      <p:cBhvr>
                                        <p:cTn id="12" dur="500" fill="hold"/>
                                        <p:tgtEl>
                                          <p:spTgt spid="53"/>
                                        </p:tgtEl>
                                        <p:attrNameLst>
                                          <p:attrName>ppt_x</p:attrName>
                                        </p:attrNameLst>
                                      </p:cBhvr>
                                      <p:tavLst>
                                        <p:tav tm="0">
                                          <p:val>
                                            <p:fltVal val="0.500000"/>
                                          </p:val>
                                        </p:tav>
                                        <p:tav tm="100000">
                                          <p:val>
                                            <p:strVal val="#ppt_x"/>
                                          </p:val>
                                        </p:tav>
                                      </p:tavLst>
                                    </p:anim>
                                    <p:anim calcmode="lin" valueType="num">
                                      <p:cBhvr>
                                        <p:cTn id="13" dur="500" fill="hold"/>
                                        <p:tgtEl>
                                          <p:spTgt spid="53"/>
                                        </p:tgtEl>
                                        <p:attrNameLst>
                                          <p:attrName>ppt_y</p:attrName>
                                        </p:attrNameLst>
                                      </p:cBhvr>
                                      <p:tavLst>
                                        <p:tav tm="0">
                                          <p:val>
                                            <p:fltVal val="0.500000"/>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5" name="文本框 14"/>
          <p:cNvSpPr txBox="1"/>
          <p:nvPr/>
        </p:nvSpPr>
        <p:spPr>
          <a:xfrm>
            <a:off x="1241806" y="340884"/>
            <a:ext cx="5253450" cy="891540"/>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8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统计调查对象的主要违法情形</a:t>
            </a:r>
            <a:b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b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grpSp>
        <p:nvGrpSpPr>
          <p:cNvPr id="3" name="组合 2"/>
          <p:cNvGrpSpPr/>
          <p:nvPr/>
        </p:nvGrpSpPr>
        <p:grpSpPr>
          <a:xfrm>
            <a:off x="730250" y="1508125"/>
            <a:ext cx="4954588" cy="4837113"/>
            <a:chOff x="624332" y="1599763"/>
            <a:chExt cx="4953508" cy="4836595"/>
          </a:xfrm>
        </p:grpSpPr>
        <p:sp>
          <p:nvSpPr>
            <p:cNvPr id="13" name="Rectangle 8"/>
            <p:cNvSpPr/>
            <p:nvPr/>
          </p:nvSpPr>
          <p:spPr>
            <a:xfrm flipH="1">
              <a:off x="624332" y="1599763"/>
              <a:ext cx="4953508" cy="1368000"/>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Rectangle 9"/>
            <p:cNvSpPr/>
            <p:nvPr/>
          </p:nvSpPr>
          <p:spPr>
            <a:xfrm flipH="1">
              <a:off x="4285580" y="1599763"/>
              <a:ext cx="1155100" cy="1368000"/>
            </a:xfrm>
            <a:prstGeom prst="rect">
              <a:avLst/>
            </a:prstGeom>
            <a:solidFill>
              <a:schemeClr val="accent1"/>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23" name="Rectangle 10"/>
            <p:cNvSpPr/>
            <p:nvPr/>
          </p:nvSpPr>
          <p:spPr>
            <a:xfrm flipH="1">
              <a:off x="624332" y="3330880"/>
              <a:ext cx="4953508" cy="1368000"/>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24" name="Rectangle 11"/>
            <p:cNvSpPr/>
            <p:nvPr/>
          </p:nvSpPr>
          <p:spPr>
            <a:xfrm flipH="1">
              <a:off x="4285580" y="3330781"/>
              <a:ext cx="1155100" cy="1389033"/>
            </a:xfrm>
            <a:prstGeom prst="rect">
              <a:avLst/>
            </a:prstGeom>
            <a:solidFill>
              <a:schemeClr val="accent2"/>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25" name="Rectangle 12"/>
            <p:cNvSpPr/>
            <p:nvPr/>
          </p:nvSpPr>
          <p:spPr>
            <a:xfrm flipH="1">
              <a:off x="624332" y="5068358"/>
              <a:ext cx="4953508" cy="1368000"/>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26" name="Rectangle 13"/>
            <p:cNvSpPr/>
            <p:nvPr/>
          </p:nvSpPr>
          <p:spPr>
            <a:xfrm flipH="1">
              <a:off x="4285580" y="5068359"/>
              <a:ext cx="1155100" cy="1367999"/>
            </a:xfrm>
            <a:prstGeom prst="rect">
              <a:avLst/>
            </a:prstGeom>
            <a:solidFill>
              <a:schemeClr val="accent3"/>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32" name="矩形 31"/>
            <p:cNvSpPr/>
            <p:nvPr/>
          </p:nvSpPr>
          <p:spPr>
            <a:xfrm>
              <a:off x="766443" y="1782237"/>
              <a:ext cx="3377026" cy="42350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迟报、拒报统计资料</a:t>
              </a:r>
              <a:endParaRPr kumimoji="0" lang="zh-CN" altLang="en-US" sz="1800" b="0"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p:txBody>
        </p:sp>
        <p:sp>
          <p:nvSpPr>
            <p:cNvPr id="33" name="矩形 32"/>
            <p:cNvSpPr/>
            <p:nvPr/>
          </p:nvSpPr>
          <p:spPr>
            <a:xfrm>
              <a:off x="784011" y="3373497"/>
              <a:ext cx="3377026" cy="755569"/>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lang="zh-CN" altLang="en-US" sz="1800" dirty="0">
                  <a:latin typeface="微软雅黑" panose="020B0503020204020204" pitchFamily="34" charset="-122"/>
                  <a:ea typeface="微软雅黑" panose="020B0503020204020204" pitchFamily="34" charset="-122"/>
                  <a:sym typeface="+mn-ea"/>
                </a:rPr>
                <a:t>不按期据实答复</a:t>
              </a:r>
              <a:r>
                <a:rPr lang="en-US" altLang="zh-CN" sz="1800" dirty="0">
                  <a:latin typeface="微软雅黑" panose="020B0503020204020204" pitchFamily="34" charset="-122"/>
                  <a:ea typeface="微软雅黑" panose="020B0503020204020204" pitchFamily="34" charset="-122"/>
                  <a:sym typeface="+mn-ea"/>
                </a:rPr>
                <a:t>《</a:t>
              </a:r>
              <a:r>
                <a:rPr lang="zh-CN" altLang="en-US" sz="1800" dirty="0">
                  <a:latin typeface="微软雅黑" panose="020B0503020204020204" pitchFamily="34" charset="-122"/>
                  <a:ea typeface="微软雅黑" panose="020B0503020204020204" pitchFamily="34" charset="-122"/>
                  <a:sym typeface="+mn-ea"/>
                </a:rPr>
                <a:t>统计检查查询书</a:t>
              </a:r>
              <a:r>
                <a:rPr lang="en-US" altLang="zh-CN" sz="1800" dirty="0">
                  <a:latin typeface="微软雅黑" panose="020B0503020204020204" pitchFamily="34" charset="-122"/>
                  <a:ea typeface="微软雅黑" panose="020B0503020204020204" pitchFamily="34" charset="-122"/>
                  <a:sym typeface="+mn-ea"/>
                </a:rPr>
                <a:t>》</a:t>
              </a:r>
              <a:r>
                <a:rPr lang="zh-CN" altLang="en-US" sz="1800" dirty="0">
                  <a:latin typeface="微软雅黑" panose="020B0503020204020204" pitchFamily="34" charset="-122"/>
                  <a:ea typeface="微软雅黑" panose="020B0503020204020204" pitchFamily="34" charset="-122"/>
                  <a:sym typeface="+mn-ea"/>
                </a:rPr>
                <a:t>的</a:t>
              </a:r>
              <a:endParaRPr kumimoji="0" lang="zh-CN" altLang="en-US" sz="180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34" name="矩形 33"/>
            <p:cNvSpPr/>
            <p:nvPr/>
          </p:nvSpPr>
          <p:spPr>
            <a:xfrm>
              <a:off x="766443" y="5250832"/>
              <a:ext cx="3377026" cy="755569"/>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lang="zh-CN" altLang="en-US" sz="1800" dirty="0">
                  <a:latin typeface="微软雅黑" panose="020B0503020204020204" pitchFamily="34" charset="-122"/>
                  <a:ea typeface="微软雅黑" panose="020B0503020204020204" pitchFamily="34" charset="-122"/>
                  <a:sym typeface="+mn-ea"/>
                </a:rPr>
                <a:t>提供不真实或者不完整的统计资料的</a:t>
              </a: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39949" name="文本框 1"/>
            <p:cNvSpPr txBox="1"/>
            <p:nvPr/>
          </p:nvSpPr>
          <p:spPr>
            <a:xfrm>
              <a:off x="4628222" y="1866114"/>
              <a:ext cx="640080" cy="707886"/>
            </a:xfrm>
            <a:prstGeom prst="rect">
              <a:avLst/>
            </a:prstGeom>
            <a:noFill/>
            <a:ln w="9525">
              <a:noFill/>
            </a:ln>
          </p:spPr>
          <p:txBody>
            <a:bodyPr>
              <a:spAutoFit/>
            </a:bodyPr>
            <a:p>
              <a:r>
                <a:rPr lang="en-US" altLang="zh-CN" sz="4000" b="1">
                  <a:solidFill>
                    <a:schemeClr val="bg1"/>
                  </a:solidFill>
                  <a:latin typeface="Calibri" panose="020F0502020204030204" pitchFamily="34" charset="0"/>
                </a:rPr>
                <a:t>1</a:t>
              </a:r>
              <a:endParaRPr lang="zh-CN" altLang="en-US" sz="4000" b="1" dirty="0">
                <a:solidFill>
                  <a:schemeClr val="bg1"/>
                </a:solidFill>
                <a:latin typeface="Calibri" panose="020F0502020204030204" pitchFamily="34" charset="0"/>
              </a:endParaRPr>
            </a:p>
          </p:txBody>
        </p:sp>
        <p:sp>
          <p:nvSpPr>
            <p:cNvPr id="39950" name="文本框 34"/>
            <p:cNvSpPr txBox="1"/>
            <p:nvPr/>
          </p:nvSpPr>
          <p:spPr>
            <a:xfrm>
              <a:off x="4666322" y="3660937"/>
              <a:ext cx="640080" cy="707886"/>
            </a:xfrm>
            <a:prstGeom prst="rect">
              <a:avLst/>
            </a:prstGeom>
            <a:noFill/>
            <a:ln w="9525">
              <a:noFill/>
            </a:ln>
          </p:spPr>
          <p:txBody>
            <a:bodyPr>
              <a:spAutoFit/>
            </a:bodyPr>
            <a:p>
              <a:r>
                <a:rPr lang="en-US" altLang="zh-CN" sz="4000" b="1">
                  <a:solidFill>
                    <a:schemeClr val="bg1"/>
                  </a:solidFill>
                  <a:latin typeface="Calibri" panose="020F0502020204030204" pitchFamily="34" charset="0"/>
                </a:rPr>
                <a:t>2</a:t>
              </a:r>
              <a:endParaRPr lang="zh-CN" altLang="en-US" sz="4000" b="1" dirty="0">
                <a:solidFill>
                  <a:schemeClr val="bg1"/>
                </a:solidFill>
                <a:latin typeface="Calibri" panose="020F0502020204030204" pitchFamily="34" charset="0"/>
              </a:endParaRPr>
            </a:p>
          </p:txBody>
        </p:sp>
        <p:sp>
          <p:nvSpPr>
            <p:cNvPr id="39951" name="文本框 35"/>
            <p:cNvSpPr txBox="1"/>
            <p:nvPr/>
          </p:nvSpPr>
          <p:spPr>
            <a:xfrm>
              <a:off x="4597742" y="5374530"/>
              <a:ext cx="640080" cy="707886"/>
            </a:xfrm>
            <a:prstGeom prst="rect">
              <a:avLst/>
            </a:prstGeom>
            <a:noFill/>
            <a:ln w="9525">
              <a:noFill/>
            </a:ln>
          </p:spPr>
          <p:txBody>
            <a:bodyPr>
              <a:spAutoFit/>
            </a:bodyPr>
            <a:p>
              <a:r>
                <a:rPr lang="en-US" altLang="zh-CN" sz="4000" b="1">
                  <a:solidFill>
                    <a:schemeClr val="bg1"/>
                  </a:solidFill>
                  <a:latin typeface="Calibri" panose="020F0502020204030204" pitchFamily="34" charset="0"/>
                </a:rPr>
                <a:t>3</a:t>
              </a:r>
              <a:endParaRPr lang="zh-CN" altLang="en-US" sz="4000" b="1" dirty="0">
                <a:solidFill>
                  <a:schemeClr val="bg1"/>
                </a:solidFill>
                <a:latin typeface="Calibri" panose="020F0502020204030204" pitchFamily="34" charset="0"/>
              </a:endParaRPr>
            </a:p>
          </p:txBody>
        </p:sp>
      </p:grpSp>
      <p:grpSp>
        <p:nvGrpSpPr>
          <p:cNvPr id="37" name="组合 36"/>
          <p:cNvGrpSpPr/>
          <p:nvPr/>
        </p:nvGrpSpPr>
        <p:grpSpPr>
          <a:xfrm>
            <a:off x="6324456" y="1508042"/>
            <a:ext cx="4953144" cy="4844754"/>
            <a:chOff x="624188" y="1591742"/>
            <a:chExt cx="4953652" cy="4844616"/>
          </a:xfrm>
        </p:grpSpPr>
        <p:sp>
          <p:nvSpPr>
            <p:cNvPr id="38" name="Rectangle 8"/>
            <p:cNvSpPr/>
            <p:nvPr/>
          </p:nvSpPr>
          <p:spPr>
            <a:xfrm flipH="1">
              <a:off x="624332" y="1599763"/>
              <a:ext cx="4953508" cy="1368000"/>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39" name="Rectangle 9"/>
            <p:cNvSpPr/>
            <p:nvPr/>
          </p:nvSpPr>
          <p:spPr>
            <a:xfrm flipH="1">
              <a:off x="4285580" y="1599763"/>
              <a:ext cx="1155100" cy="1368000"/>
            </a:xfrm>
            <a:prstGeom prst="rect">
              <a:avLst/>
            </a:prstGeom>
            <a:solidFill>
              <a:schemeClr val="accent1"/>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40" name="Rectangle 10"/>
            <p:cNvSpPr/>
            <p:nvPr/>
          </p:nvSpPr>
          <p:spPr>
            <a:xfrm flipH="1">
              <a:off x="624332" y="3330880"/>
              <a:ext cx="4953508" cy="1368000"/>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41" name="Rectangle 11"/>
            <p:cNvSpPr/>
            <p:nvPr/>
          </p:nvSpPr>
          <p:spPr>
            <a:xfrm flipH="1">
              <a:off x="4285580" y="3330781"/>
              <a:ext cx="1155100" cy="1389033"/>
            </a:xfrm>
            <a:prstGeom prst="rect">
              <a:avLst/>
            </a:prstGeom>
            <a:solidFill>
              <a:schemeClr val="accent2"/>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42" name="Rectangle 12"/>
            <p:cNvSpPr/>
            <p:nvPr/>
          </p:nvSpPr>
          <p:spPr>
            <a:xfrm flipH="1">
              <a:off x="624332" y="5068358"/>
              <a:ext cx="4953508" cy="1368000"/>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43" name="Rectangle 13"/>
            <p:cNvSpPr/>
            <p:nvPr/>
          </p:nvSpPr>
          <p:spPr>
            <a:xfrm flipH="1">
              <a:off x="4285580" y="5068359"/>
              <a:ext cx="1155100" cy="1367999"/>
            </a:xfrm>
            <a:prstGeom prst="rect">
              <a:avLst/>
            </a:prstGeom>
            <a:solidFill>
              <a:schemeClr val="accent3"/>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44" name="矩形 43"/>
            <p:cNvSpPr/>
            <p:nvPr/>
          </p:nvSpPr>
          <p:spPr>
            <a:xfrm>
              <a:off x="624188" y="1591742"/>
              <a:ext cx="3377026" cy="1419819"/>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lang="zh-CN" altLang="zh-CN" sz="1800" dirty="0">
                  <a:latin typeface="微软雅黑" panose="020B0503020204020204" pitchFamily="34" charset="-122"/>
                  <a:ea typeface="微软雅黑" panose="020B0503020204020204" pitchFamily="34" charset="-122"/>
                  <a:sym typeface="+mn-ea"/>
                </a:rPr>
                <a:t>转移、隐匿、篡改、毁弃原始记录和凭证、统计台账、统计调查表、会计资料及其他相关证明和资料</a:t>
              </a:r>
              <a:endPar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45" name="矩形 44"/>
            <p:cNvSpPr/>
            <p:nvPr/>
          </p:nvSpPr>
          <p:spPr>
            <a:xfrm>
              <a:off x="766655" y="3531750"/>
              <a:ext cx="3377026" cy="75562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lang="zh-CN" altLang="en-US" sz="1800" dirty="0">
                  <a:latin typeface="微软雅黑" panose="020B0503020204020204" pitchFamily="34" charset="-122"/>
                  <a:ea typeface="微软雅黑" panose="020B0503020204020204" pitchFamily="34" charset="-122"/>
                  <a:sym typeface="+mn-ea"/>
                </a:rPr>
                <a:t>拒绝、阻碍统计调查、统计检查的</a:t>
              </a:r>
              <a:endPar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46" name="矩形 45"/>
            <p:cNvSpPr/>
            <p:nvPr/>
          </p:nvSpPr>
          <p:spPr>
            <a:xfrm>
              <a:off x="766443" y="5068357"/>
              <a:ext cx="3377026" cy="75562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其他违法（</a:t>
              </a:r>
              <a:r>
                <a:rPr lang="zh-CN" altLang="en-US" sz="1800" noProof="0" dirty="0" smtClean="0">
                  <a:ln>
                    <a:noFill/>
                  </a:ln>
                  <a:effectLst/>
                  <a:uLnTx/>
                  <a:uFillTx/>
                  <a:latin typeface="微软雅黑" panose="020B0503020204020204" pitchFamily="34" charset="-122"/>
                  <a:ea typeface="微软雅黑" panose="020B0503020204020204" pitchFamily="34" charset="-122"/>
                  <a:sym typeface="+mn-ea"/>
                </a:rPr>
                <a:t>配合地方、部门弄虚作假）</a:t>
              </a:r>
              <a:r>
                <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情形</a:t>
              </a:r>
              <a:endPar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39962" name="文本框 46"/>
            <p:cNvSpPr txBox="1"/>
            <p:nvPr/>
          </p:nvSpPr>
          <p:spPr>
            <a:xfrm>
              <a:off x="4628222" y="1866114"/>
              <a:ext cx="640080" cy="707886"/>
            </a:xfrm>
            <a:prstGeom prst="rect">
              <a:avLst/>
            </a:prstGeom>
            <a:noFill/>
            <a:ln w="9525">
              <a:noFill/>
            </a:ln>
          </p:spPr>
          <p:txBody>
            <a:bodyPr>
              <a:spAutoFit/>
            </a:bodyPr>
            <a:p>
              <a:r>
                <a:rPr lang="en-US" altLang="zh-CN" sz="4000" b="1">
                  <a:solidFill>
                    <a:schemeClr val="bg1"/>
                  </a:solidFill>
                  <a:latin typeface="Calibri" panose="020F0502020204030204" pitchFamily="34" charset="0"/>
                </a:rPr>
                <a:t>4</a:t>
              </a:r>
              <a:endParaRPr lang="zh-CN" altLang="en-US" sz="4000" b="1" dirty="0">
                <a:solidFill>
                  <a:schemeClr val="bg1"/>
                </a:solidFill>
                <a:latin typeface="Calibri" panose="020F0502020204030204" pitchFamily="34" charset="0"/>
              </a:endParaRPr>
            </a:p>
          </p:txBody>
        </p:sp>
        <p:sp>
          <p:nvSpPr>
            <p:cNvPr id="39963" name="文本框 47"/>
            <p:cNvSpPr txBox="1"/>
            <p:nvPr/>
          </p:nvSpPr>
          <p:spPr>
            <a:xfrm>
              <a:off x="4666322" y="3660937"/>
              <a:ext cx="640080" cy="707886"/>
            </a:xfrm>
            <a:prstGeom prst="rect">
              <a:avLst/>
            </a:prstGeom>
            <a:noFill/>
            <a:ln w="9525">
              <a:noFill/>
            </a:ln>
          </p:spPr>
          <p:txBody>
            <a:bodyPr>
              <a:spAutoFit/>
            </a:bodyPr>
            <a:p>
              <a:r>
                <a:rPr lang="en-US" altLang="zh-CN" sz="4000" b="1">
                  <a:solidFill>
                    <a:schemeClr val="bg1"/>
                  </a:solidFill>
                  <a:latin typeface="Calibri" panose="020F0502020204030204" pitchFamily="34" charset="0"/>
                </a:rPr>
                <a:t>5</a:t>
              </a:r>
              <a:endParaRPr lang="zh-CN" altLang="en-US" sz="4000" b="1" dirty="0">
                <a:solidFill>
                  <a:schemeClr val="bg1"/>
                </a:solidFill>
                <a:latin typeface="Calibri" panose="020F0502020204030204" pitchFamily="34" charset="0"/>
              </a:endParaRPr>
            </a:p>
          </p:txBody>
        </p:sp>
        <p:sp>
          <p:nvSpPr>
            <p:cNvPr id="39964" name="文本框 48"/>
            <p:cNvSpPr txBox="1"/>
            <p:nvPr/>
          </p:nvSpPr>
          <p:spPr>
            <a:xfrm>
              <a:off x="4597742" y="5374530"/>
              <a:ext cx="640080" cy="707886"/>
            </a:xfrm>
            <a:prstGeom prst="rect">
              <a:avLst/>
            </a:prstGeom>
            <a:noFill/>
            <a:ln w="9525">
              <a:noFill/>
            </a:ln>
          </p:spPr>
          <p:txBody>
            <a:bodyPr>
              <a:spAutoFit/>
            </a:bodyPr>
            <a:p>
              <a:r>
                <a:rPr lang="en-US" altLang="zh-CN" sz="4000" b="1">
                  <a:solidFill>
                    <a:schemeClr val="bg1"/>
                  </a:solidFill>
                  <a:latin typeface="Calibri" panose="020F0502020204030204" pitchFamily="34" charset="0"/>
                </a:rPr>
                <a:t>6</a:t>
              </a:r>
              <a:endParaRPr lang="zh-CN" altLang="en-US" sz="4000" b="1" dirty="0">
                <a:solidFill>
                  <a:schemeClr val="bg1"/>
                </a:solidFill>
                <a:latin typeface="Calibri" panose="020F0502020204030204" pitchFamily="34" charset="0"/>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fill="hold"/>
                                        <p:tgtEl>
                                          <p:spTgt spid="37"/>
                                        </p:tgtEl>
                                        <p:attrNameLst>
                                          <p:attrName>ppt_x</p:attrName>
                                        </p:attrNameLst>
                                      </p:cBhvr>
                                      <p:tavLst>
                                        <p:tav tm="0">
                                          <p:val>
                                            <p:strVal val="#ppt_x"/>
                                          </p:val>
                                        </p:tav>
                                        <p:tav tm="100000">
                                          <p:val>
                                            <p:strVal val="#ppt_x"/>
                                          </p:val>
                                        </p:tav>
                                      </p:tavLst>
                                    </p:anim>
                                    <p:anim calcmode="lin" valueType="num">
                                      <p:cBhvr additive="base">
                                        <p:cTn id="1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8" name="矩形 10"/>
          <p:cNvSpPr>
            <a:spLocks noChangeAspect="1"/>
          </p:cNvSpPr>
          <p:nvPr/>
        </p:nvSpPr>
        <p:spPr>
          <a:xfrm>
            <a:off x="4821709" y="1129480"/>
            <a:ext cx="1940540" cy="2113804"/>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lumMod val="85000"/>
            </a:schemeClr>
          </a:solidFill>
          <a:ln>
            <a:noFill/>
          </a:ln>
          <a:effectLst>
            <a:innerShdw blurRad="1524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Impact" panose="020B0806030902050204" pitchFamily="34" charset="0"/>
              <a:ea typeface="+mn-ea"/>
              <a:cs typeface="+mn-cs"/>
            </a:endParaRPr>
          </a:p>
        </p:txBody>
      </p:sp>
      <p:grpSp>
        <p:nvGrpSpPr>
          <p:cNvPr id="29" name="组合 28"/>
          <p:cNvGrpSpPr/>
          <p:nvPr/>
        </p:nvGrpSpPr>
        <p:grpSpPr>
          <a:xfrm>
            <a:off x="4452938" y="3690938"/>
            <a:ext cx="3333750" cy="1192212"/>
            <a:chOff x="784919" y="1740306"/>
            <a:chExt cx="1332642" cy="893711"/>
          </a:xfrm>
        </p:grpSpPr>
        <p:sp>
          <p:nvSpPr>
            <p:cNvPr id="60420" name="TextBox 4"/>
            <p:cNvSpPr txBox="1"/>
            <p:nvPr/>
          </p:nvSpPr>
          <p:spPr>
            <a:xfrm>
              <a:off x="910655" y="1740306"/>
              <a:ext cx="1206906" cy="692496"/>
            </a:xfrm>
            <a:prstGeom prst="rect">
              <a:avLst/>
            </a:prstGeom>
            <a:noFill/>
            <a:ln w="9525">
              <a:noFill/>
            </a:ln>
          </p:spPr>
          <p:txBody>
            <a:bodyPr lIns="0" rIns="0">
              <a:spAutoFit/>
            </a:bodyPr>
            <a:p>
              <a:pPr algn="ctr"/>
              <a:r>
                <a:rPr lang="zh-CN" altLang="en-US" sz="5400" b="1" dirty="0">
                  <a:solidFill>
                    <a:srgbClr val="404040"/>
                  </a:solidFill>
                  <a:latin typeface="微软雅黑" panose="020B0503020204020204" pitchFamily="34" charset="-122"/>
                  <a:ea typeface="微软雅黑" panose="020B0503020204020204" pitchFamily="34" charset="-122"/>
                </a:rPr>
                <a:t>法治统计</a:t>
              </a:r>
              <a:endParaRPr lang="zh-CN" altLang="en-US" sz="5400" b="1" dirty="0">
                <a:solidFill>
                  <a:srgbClr val="404040"/>
                </a:solidFill>
                <a:latin typeface="微软雅黑" panose="020B0503020204020204" pitchFamily="34" charset="-122"/>
                <a:ea typeface="微软雅黑" panose="020B0503020204020204" pitchFamily="34" charset="-122"/>
              </a:endParaRPr>
            </a:p>
          </p:txBody>
        </p:sp>
        <p:sp>
          <p:nvSpPr>
            <p:cNvPr id="60421" name="TextBox 5"/>
            <p:cNvSpPr txBox="1"/>
            <p:nvPr/>
          </p:nvSpPr>
          <p:spPr>
            <a:xfrm>
              <a:off x="784919" y="2380102"/>
              <a:ext cx="1313916" cy="253915"/>
            </a:xfrm>
            <a:prstGeom prst="rect">
              <a:avLst/>
            </a:prstGeom>
            <a:noFill/>
            <a:ln w="9525">
              <a:noFill/>
            </a:ln>
          </p:spPr>
          <p:txBody>
            <a:bodyPr>
              <a:spAutoFit/>
            </a:bodyPr>
            <a:p>
              <a:pPr algn="ctr"/>
              <a:endParaRPr lang="zh-CN" altLang="en-US" sz="1600" b="1" dirty="0">
                <a:solidFill>
                  <a:schemeClr val="accent1"/>
                </a:solidFill>
                <a:latin typeface="Calibri" panose="020F0502020204030204" pitchFamily="34" charset="0"/>
              </a:endParaRPr>
            </a:p>
          </p:txBody>
        </p:sp>
      </p:grpSp>
      <p:sp>
        <p:nvSpPr>
          <p:cNvPr id="32" name="椭圆 31"/>
          <p:cNvSpPr/>
          <p:nvPr/>
        </p:nvSpPr>
        <p:spPr>
          <a:xfrm>
            <a:off x="8368451" y="5477629"/>
            <a:ext cx="1508787" cy="1508787"/>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3" name="椭圆 32"/>
          <p:cNvSpPr/>
          <p:nvPr/>
        </p:nvSpPr>
        <p:spPr>
          <a:xfrm>
            <a:off x="11248772" y="5124788"/>
            <a:ext cx="1508787" cy="1508787"/>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4" name="椭圆 33"/>
          <p:cNvSpPr/>
          <p:nvPr/>
        </p:nvSpPr>
        <p:spPr>
          <a:xfrm>
            <a:off x="2596612" y="6288117"/>
            <a:ext cx="1508787" cy="1508787"/>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5" name="椭圆 34"/>
          <p:cNvSpPr>
            <a:spLocks noChangeAspect="1"/>
          </p:cNvSpPr>
          <p:nvPr/>
        </p:nvSpPr>
        <p:spPr>
          <a:xfrm>
            <a:off x="6337217" y="6143097"/>
            <a:ext cx="768000" cy="768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6" name="椭圆 35"/>
          <p:cNvSpPr>
            <a:spLocks noChangeAspect="1"/>
          </p:cNvSpPr>
          <p:nvPr/>
        </p:nvSpPr>
        <p:spPr>
          <a:xfrm>
            <a:off x="10337800" y="6288088"/>
            <a:ext cx="863600" cy="86360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7" name="椭圆 36"/>
          <p:cNvSpPr>
            <a:spLocks noChangeAspect="1"/>
          </p:cNvSpPr>
          <p:nvPr/>
        </p:nvSpPr>
        <p:spPr>
          <a:xfrm>
            <a:off x="7216775" y="6575425"/>
            <a:ext cx="1150938" cy="1152525"/>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8" name="椭圆 37"/>
          <p:cNvSpPr>
            <a:spLocks noChangeAspect="1"/>
          </p:cNvSpPr>
          <p:nvPr/>
        </p:nvSpPr>
        <p:spPr>
          <a:xfrm>
            <a:off x="4213856" y="5770287"/>
            <a:ext cx="672000" cy="672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9" name="椭圆 38"/>
          <p:cNvSpPr>
            <a:spLocks noChangeAspect="1"/>
          </p:cNvSpPr>
          <p:nvPr/>
        </p:nvSpPr>
        <p:spPr>
          <a:xfrm>
            <a:off x="1679575" y="6142038"/>
            <a:ext cx="671513" cy="67310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0" name="椭圆 39"/>
          <p:cNvSpPr>
            <a:spLocks noChangeAspect="1"/>
          </p:cNvSpPr>
          <p:nvPr/>
        </p:nvSpPr>
        <p:spPr>
          <a:xfrm>
            <a:off x="1007507" y="6706511"/>
            <a:ext cx="672000" cy="672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1" name="椭圆 40"/>
          <p:cNvSpPr>
            <a:spLocks noChangeAspect="1"/>
          </p:cNvSpPr>
          <p:nvPr/>
        </p:nvSpPr>
        <p:spPr>
          <a:xfrm>
            <a:off x="335360" y="6521842"/>
            <a:ext cx="432000" cy="432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2" name="椭圆 41"/>
          <p:cNvSpPr>
            <a:spLocks noChangeAspect="1"/>
          </p:cNvSpPr>
          <p:nvPr/>
        </p:nvSpPr>
        <p:spPr>
          <a:xfrm>
            <a:off x="5237163" y="6016625"/>
            <a:ext cx="334963" cy="33655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3" name="椭圆 42"/>
          <p:cNvSpPr>
            <a:spLocks noChangeAspect="1"/>
          </p:cNvSpPr>
          <p:nvPr/>
        </p:nvSpPr>
        <p:spPr>
          <a:xfrm>
            <a:off x="5842764" y="5711182"/>
            <a:ext cx="336000" cy="336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952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4" name="椭圆 43"/>
          <p:cNvSpPr>
            <a:spLocks noChangeAspect="1"/>
          </p:cNvSpPr>
          <p:nvPr/>
        </p:nvSpPr>
        <p:spPr>
          <a:xfrm>
            <a:off x="95250" y="6264275"/>
            <a:ext cx="239713" cy="239713"/>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grpSp>
        <p:nvGrpSpPr>
          <p:cNvPr id="45" name="组合 44"/>
          <p:cNvGrpSpPr/>
          <p:nvPr/>
        </p:nvGrpSpPr>
        <p:grpSpPr>
          <a:xfrm>
            <a:off x="5502275" y="965200"/>
            <a:ext cx="2236788" cy="2438400"/>
            <a:chOff x="4126930" y="-1460698"/>
            <a:chExt cx="1677546" cy="1828848"/>
          </a:xfrm>
        </p:grpSpPr>
        <p:sp>
          <p:nvSpPr>
            <p:cNvPr id="46" name="矩形 10"/>
            <p:cNvSpPr>
              <a:spLocks noChangeAspect="1"/>
            </p:cNvSpPr>
            <p:nvPr/>
          </p:nvSpPr>
          <p:spPr>
            <a:xfrm>
              <a:off x="4126930" y="-1460698"/>
              <a:ext cx="1677546" cy="1828848"/>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7" name="KSO_Shape"/>
            <p:cNvSpPr>
              <a:spLocks noChangeAspect="1"/>
            </p:cNvSpPr>
            <p:nvPr/>
          </p:nvSpPr>
          <p:spPr bwMode="auto">
            <a:xfrm>
              <a:off x="4543303" y="-769442"/>
              <a:ext cx="844801" cy="446336"/>
            </a:xfrm>
            <a:custGeom>
              <a:avLst/>
              <a:gdLst>
                <a:gd name="T0" fmla="*/ 1080063 w 2505075"/>
                <a:gd name="T1" fmla="*/ 966238 h 1325562"/>
                <a:gd name="T2" fmla="*/ 1088548 w 2505075"/>
                <a:gd name="T3" fmla="*/ 914266 h 1325562"/>
                <a:gd name="T4" fmla="*/ 445929 w 2505075"/>
                <a:gd name="T5" fmla="*/ 319311 h 1325562"/>
                <a:gd name="T6" fmla="*/ 395237 w 2505075"/>
                <a:gd name="T7" fmla="*/ 468695 h 1325562"/>
                <a:gd name="T8" fmla="*/ 512532 w 2505075"/>
                <a:gd name="T9" fmla="*/ 623196 h 1325562"/>
                <a:gd name="T10" fmla="*/ 620333 w 2505075"/>
                <a:gd name="T11" fmla="*/ 560492 h 1325562"/>
                <a:gd name="T12" fmla="*/ 663973 w 2505075"/>
                <a:gd name="T13" fmla="*/ 607742 h 1325562"/>
                <a:gd name="T14" fmla="*/ 627744 w 2505075"/>
                <a:gd name="T15" fmla="*/ 704255 h 1325562"/>
                <a:gd name="T16" fmla="*/ 757606 w 2505075"/>
                <a:gd name="T17" fmla="*/ 646073 h 1325562"/>
                <a:gd name="T18" fmla="*/ 808359 w 2505075"/>
                <a:gd name="T19" fmla="*/ 688124 h 1325562"/>
                <a:gd name="T20" fmla="*/ 784197 w 2505075"/>
                <a:gd name="T21" fmla="*/ 779867 h 1325562"/>
                <a:gd name="T22" fmla="*/ 928622 w 2505075"/>
                <a:gd name="T23" fmla="*/ 732135 h 1325562"/>
                <a:gd name="T24" fmla="*/ 906958 w 2505075"/>
                <a:gd name="T25" fmla="*/ 833145 h 1325562"/>
                <a:gd name="T26" fmla="*/ 948878 w 2505075"/>
                <a:gd name="T27" fmla="*/ 791644 h 1325562"/>
                <a:gd name="T28" fmla="*/ 967469 w 2505075"/>
                <a:gd name="T29" fmla="*/ 765403 h 1325562"/>
                <a:gd name="T30" fmla="*/ 1192310 w 2505075"/>
                <a:gd name="T31" fmla="*/ 919736 h 1325562"/>
                <a:gd name="T32" fmla="*/ 1202207 w 2505075"/>
                <a:gd name="T33" fmla="*/ 871307 h 1325562"/>
                <a:gd name="T34" fmla="*/ 973023 w 2505075"/>
                <a:gd name="T35" fmla="*/ 652581 h 1325562"/>
                <a:gd name="T36" fmla="*/ 1002109 w 2505075"/>
                <a:gd name="T37" fmla="*/ 637876 h 1325562"/>
                <a:gd name="T38" fmla="*/ 1285729 w 2505075"/>
                <a:gd name="T39" fmla="*/ 841671 h 1325562"/>
                <a:gd name="T40" fmla="*/ 1311316 w 2505075"/>
                <a:gd name="T41" fmla="*/ 796856 h 1325562"/>
                <a:gd name="T42" fmla="*/ 1092057 w 2505075"/>
                <a:gd name="T43" fmla="*/ 582941 h 1325562"/>
                <a:gd name="T44" fmla="*/ 1113371 w 2505075"/>
                <a:gd name="T45" fmla="*/ 558323 h 1325562"/>
                <a:gd name="T46" fmla="*/ 1383250 w 2505075"/>
                <a:gd name="T47" fmla="*/ 746018 h 1325562"/>
                <a:gd name="T48" fmla="*/ 1396527 w 2505075"/>
                <a:gd name="T49" fmla="*/ 680240 h 1325562"/>
                <a:gd name="T50" fmla="*/ 1184656 w 2505075"/>
                <a:gd name="T51" fmla="*/ 460782 h 1325562"/>
                <a:gd name="T52" fmla="*/ 1032502 w 2505075"/>
                <a:gd name="T53" fmla="*/ 404883 h 1325562"/>
                <a:gd name="T54" fmla="*/ 933963 w 2505075"/>
                <a:gd name="T55" fmla="*/ 481262 h 1325562"/>
                <a:gd name="T56" fmla="*/ 789778 w 2505075"/>
                <a:gd name="T57" fmla="*/ 559328 h 1325562"/>
                <a:gd name="T58" fmla="*/ 748479 w 2505075"/>
                <a:gd name="T59" fmla="*/ 508971 h 1325562"/>
                <a:gd name="T60" fmla="*/ 835666 w 2505075"/>
                <a:gd name="T61" fmla="*/ 313325 h 1325562"/>
                <a:gd name="T62" fmla="*/ 973330 w 2505075"/>
                <a:gd name="T63" fmla="*/ 213093 h 1325562"/>
                <a:gd name="T64" fmla="*/ 1302757 w 2505075"/>
                <a:gd name="T65" fmla="*/ 188035 h 1325562"/>
                <a:gd name="T66" fmla="*/ 1466747 w 2505075"/>
                <a:gd name="T67" fmla="*/ 282003 h 1325562"/>
                <a:gd name="T68" fmla="*/ 1564078 w 2505075"/>
                <a:gd name="T69" fmla="*/ 493551 h 1325562"/>
                <a:gd name="T70" fmla="*/ 1442633 w 2505075"/>
                <a:gd name="T71" fmla="*/ 704094 h 1325562"/>
                <a:gd name="T72" fmla="*/ 1413666 w 2505075"/>
                <a:gd name="T73" fmla="*/ 773726 h 1325562"/>
                <a:gd name="T74" fmla="*/ 1355490 w 2505075"/>
                <a:gd name="T75" fmla="*/ 815650 h 1325562"/>
                <a:gd name="T76" fmla="*/ 1304074 w 2505075"/>
                <a:gd name="T77" fmla="*/ 877331 h 1325562"/>
                <a:gd name="T78" fmla="*/ 1255071 w 2505075"/>
                <a:gd name="T79" fmla="*/ 922146 h 1325562"/>
                <a:gd name="T80" fmla="*/ 1195931 w 2505075"/>
                <a:gd name="T81" fmla="*/ 958287 h 1325562"/>
                <a:gd name="T82" fmla="*/ 1126169 w 2505075"/>
                <a:gd name="T83" fmla="*/ 987441 h 1325562"/>
                <a:gd name="T84" fmla="*/ 1025026 w 2505075"/>
                <a:gd name="T85" fmla="*/ 983586 h 1325562"/>
                <a:gd name="T86" fmla="*/ 943732 w 2505075"/>
                <a:gd name="T87" fmla="*/ 991771 h 1325562"/>
                <a:gd name="T88" fmla="*/ 890447 w 2505075"/>
                <a:gd name="T89" fmla="*/ 926198 h 1325562"/>
                <a:gd name="T90" fmla="*/ 804898 w 2505075"/>
                <a:gd name="T91" fmla="*/ 942109 h 1325562"/>
                <a:gd name="T92" fmla="*/ 719687 w 2505075"/>
                <a:gd name="T93" fmla="*/ 932466 h 1325562"/>
                <a:gd name="T94" fmla="*/ 719687 w 2505075"/>
                <a:gd name="T95" fmla="*/ 847609 h 1325562"/>
                <a:gd name="T96" fmla="*/ 649845 w 2505075"/>
                <a:gd name="T97" fmla="*/ 864980 h 1325562"/>
                <a:gd name="T98" fmla="*/ 564935 w 2505075"/>
                <a:gd name="T99" fmla="*/ 841431 h 1325562"/>
                <a:gd name="T100" fmla="*/ 599332 w 2505075"/>
                <a:gd name="T101" fmla="*/ 735462 h 1325562"/>
                <a:gd name="T102" fmla="*/ 525336 w 2505075"/>
                <a:gd name="T103" fmla="*/ 717912 h 1325562"/>
                <a:gd name="T104" fmla="*/ 434824 w 2505075"/>
                <a:gd name="T105" fmla="*/ 613741 h 1325562"/>
                <a:gd name="T106" fmla="*/ 356614 w 2505075"/>
                <a:gd name="T107" fmla="*/ 485079 h 1325562"/>
                <a:gd name="T108" fmla="*/ 409961 w 2505075"/>
                <a:gd name="T109" fmla="*/ 302445 h 1325562"/>
                <a:gd name="T110" fmla="*/ 585452 w 2505075"/>
                <a:gd name="T111" fmla="*/ 140292 h 1325562"/>
                <a:gd name="T112" fmla="*/ 1604643 w 2505075"/>
                <a:gd name="T113" fmla="*/ 378724 h 1325562"/>
                <a:gd name="T114" fmla="*/ 1484403 w 2505075"/>
                <a:gd name="T115" fmla="*/ 188277 h 1325562"/>
                <a:gd name="T116" fmla="*/ 490090 w 2505075"/>
                <a:gd name="T117" fmla="*/ 133795 h 1325562"/>
                <a:gd name="T118" fmla="*/ 325035 w 2505075"/>
                <a:gd name="T119" fmla="*/ 287116 h 1325562"/>
                <a:gd name="T120" fmla="*/ 274770 w 2505075"/>
                <a:gd name="T121" fmla="*/ 490340 h 13255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505075" h="1325562">
                  <a:moveTo>
                    <a:pt x="1393413" y="1171553"/>
                  </a:moveTo>
                  <a:lnTo>
                    <a:pt x="1392878" y="1173480"/>
                  </a:lnTo>
                  <a:lnTo>
                    <a:pt x="1390342" y="1178878"/>
                  </a:lnTo>
                  <a:lnTo>
                    <a:pt x="1387805" y="1184593"/>
                  </a:lnTo>
                  <a:lnTo>
                    <a:pt x="1384952" y="1190308"/>
                  </a:lnTo>
                  <a:lnTo>
                    <a:pt x="1381781" y="1196023"/>
                  </a:lnTo>
                  <a:lnTo>
                    <a:pt x="1378294" y="1201738"/>
                  </a:lnTo>
                  <a:lnTo>
                    <a:pt x="1374489" y="1207135"/>
                  </a:lnTo>
                  <a:lnTo>
                    <a:pt x="1370684" y="1212850"/>
                  </a:lnTo>
                  <a:lnTo>
                    <a:pt x="1362758" y="1223010"/>
                  </a:lnTo>
                  <a:lnTo>
                    <a:pt x="1354514" y="1233170"/>
                  </a:lnTo>
                  <a:lnTo>
                    <a:pt x="1350935" y="1237020"/>
                  </a:lnTo>
                  <a:lnTo>
                    <a:pt x="1356797" y="1240836"/>
                  </a:lnTo>
                  <a:lnTo>
                    <a:pt x="1369812" y="1248769"/>
                  </a:lnTo>
                  <a:lnTo>
                    <a:pt x="1382509" y="1256385"/>
                  </a:lnTo>
                  <a:lnTo>
                    <a:pt x="1394571" y="1262097"/>
                  </a:lnTo>
                  <a:lnTo>
                    <a:pt x="1405364" y="1267174"/>
                  </a:lnTo>
                  <a:lnTo>
                    <a:pt x="1410443" y="1269395"/>
                  </a:lnTo>
                  <a:lnTo>
                    <a:pt x="1415521" y="1271299"/>
                  </a:lnTo>
                  <a:lnTo>
                    <a:pt x="1420283" y="1272568"/>
                  </a:lnTo>
                  <a:lnTo>
                    <a:pt x="1424092" y="1273520"/>
                  </a:lnTo>
                  <a:lnTo>
                    <a:pt x="1428219" y="1274155"/>
                  </a:lnTo>
                  <a:lnTo>
                    <a:pt x="1432028" y="1274155"/>
                  </a:lnTo>
                  <a:lnTo>
                    <a:pt x="1433615" y="1274155"/>
                  </a:lnTo>
                  <a:lnTo>
                    <a:pt x="1434250" y="1274155"/>
                  </a:lnTo>
                  <a:lnTo>
                    <a:pt x="1436789" y="1272568"/>
                  </a:lnTo>
                  <a:lnTo>
                    <a:pt x="1439329" y="1270665"/>
                  </a:lnTo>
                  <a:lnTo>
                    <a:pt x="1440916" y="1268126"/>
                  </a:lnTo>
                  <a:lnTo>
                    <a:pt x="1442186" y="1265587"/>
                  </a:lnTo>
                  <a:lnTo>
                    <a:pt x="1443138" y="1261779"/>
                  </a:lnTo>
                  <a:lnTo>
                    <a:pt x="1443773" y="1258289"/>
                  </a:lnTo>
                  <a:lnTo>
                    <a:pt x="1444408" y="1253846"/>
                  </a:lnTo>
                  <a:lnTo>
                    <a:pt x="1443773" y="1250038"/>
                  </a:lnTo>
                  <a:lnTo>
                    <a:pt x="1443455" y="1245278"/>
                  </a:lnTo>
                  <a:lnTo>
                    <a:pt x="1442820" y="1240518"/>
                  </a:lnTo>
                  <a:lnTo>
                    <a:pt x="1440916" y="1231316"/>
                  </a:lnTo>
                  <a:lnTo>
                    <a:pt x="1438694" y="1222113"/>
                  </a:lnTo>
                  <a:lnTo>
                    <a:pt x="1435520" y="1213863"/>
                  </a:lnTo>
                  <a:lnTo>
                    <a:pt x="1432663" y="1206564"/>
                  </a:lnTo>
                  <a:lnTo>
                    <a:pt x="1431441" y="1204120"/>
                  </a:lnTo>
                  <a:lnTo>
                    <a:pt x="1393413" y="1171553"/>
                  </a:lnTo>
                  <a:close/>
                  <a:moveTo>
                    <a:pt x="1213954" y="208886"/>
                  </a:moveTo>
                  <a:lnTo>
                    <a:pt x="787646" y="233955"/>
                  </a:lnTo>
                  <a:lnTo>
                    <a:pt x="777171" y="240302"/>
                  </a:lnTo>
                  <a:lnTo>
                    <a:pt x="761934" y="250456"/>
                  </a:lnTo>
                  <a:lnTo>
                    <a:pt x="752411" y="256803"/>
                  </a:lnTo>
                  <a:lnTo>
                    <a:pt x="742571" y="264101"/>
                  </a:lnTo>
                  <a:lnTo>
                    <a:pt x="731778" y="272352"/>
                  </a:lnTo>
                  <a:lnTo>
                    <a:pt x="720034" y="281237"/>
                  </a:lnTo>
                  <a:lnTo>
                    <a:pt x="707971" y="291391"/>
                  </a:lnTo>
                  <a:lnTo>
                    <a:pt x="695274" y="301546"/>
                  </a:lnTo>
                  <a:lnTo>
                    <a:pt x="682577" y="312970"/>
                  </a:lnTo>
                  <a:lnTo>
                    <a:pt x="669245" y="325028"/>
                  </a:lnTo>
                  <a:lnTo>
                    <a:pt x="656230" y="337721"/>
                  </a:lnTo>
                  <a:lnTo>
                    <a:pt x="642898" y="351366"/>
                  </a:lnTo>
                  <a:lnTo>
                    <a:pt x="629884" y="365329"/>
                  </a:lnTo>
                  <a:lnTo>
                    <a:pt x="617186" y="380243"/>
                  </a:lnTo>
                  <a:lnTo>
                    <a:pt x="604489" y="396110"/>
                  </a:lnTo>
                  <a:lnTo>
                    <a:pt x="592427" y="411976"/>
                  </a:lnTo>
                  <a:lnTo>
                    <a:pt x="586396" y="420544"/>
                  </a:lnTo>
                  <a:lnTo>
                    <a:pt x="580682" y="429112"/>
                  </a:lnTo>
                  <a:lnTo>
                    <a:pt x="575286" y="437679"/>
                  </a:lnTo>
                  <a:lnTo>
                    <a:pt x="569889" y="446565"/>
                  </a:lnTo>
                  <a:lnTo>
                    <a:pt x="564811" y="455450"/>
                  </a:lnTo>
                  <a:lnTo>
                    <a:pt x="559732" y="464335"/>
                  </a:lnTo>
                  <a:lnTo>
                    <a:pt x="554970" y="473855"/>
                  </a:lnTo>
                  <a:lnTo>
                    <a:pt x="550526" y="483057"/>
                  </a:lnTo>
                  <a:lnTo>
                    <a:pt x="546400" y="492894"/>
                  </a:lnTo>
                  <a:lnTo>
                    <a:pt x="542273" y="502097"/>
                  </a:lnTo>
                  <a:lnTo>
                    <a:pt x="538464" y="512251"/>
                  </a:lnTo>
                  <a:lnTo>
                    <a:pt x="534972" y="522089"/>
                  </a:lnTo>
                  <a:lnTo>
                    <a:pt x="532115" y="532243"/>
                  </a:lnTo>
                  <a:lnTo>
                    <a:pt x="528941" y="542397"/>
                  </a:lnTo>
                  <a:lnTo>
                    <a:pt x="526719" y="552552"/>
                  </a:lnTo>
                  <a:lnTo>
                    <a:pt x="524814" y="563341"/>
                  </a:lnTo>
                  <a:lnTo>
                    <a:pt x="522592" y="573496"/>
                  </a:lnTo>
                  <a:lnTo>
                    <a:pt x="521323" y="584285"/>
                  </a:lnTo>
                  <a:lnTo>
                    <a:pt x="520370" y="595391"/>
                  </a:lnTo>
                  <a:lnTo>
                    <a:pt x="519736" y="605863"/>
                  </a:lnTo>
                  <a:lnTo>
                    <a:pt x="519736" y="617287"/>
                  </a:lnTo>
                  <a:lnTo>
                    <a:pt x="519736" y="628393"/>
                  </a:lnTo>
                  <a:lnTo>
                    <a:pt x="520370" y="639817"/>
                  </a:lnTo>
                  <a:lnTo>
                    <a:pt x="521640" y="650924"/>
                  </a:lnTo>
                  <a:lnTo>
                    <a:pt x="522910" y="662347"/>
                  </a:lnTo>
                  <a:lnTo>
                    <a:pt x="525132" y="674088"/>
                  </a:lnTo>
                  <a:lnTo>
                    <a:pt x="527671" y="685830"/>
                  </a:lnTo>
                  <a:lnTo>
                    <a:pt x="530846" y="697571"/>
                  </a:lnTo>
                  <a:lnTo>
                    <a:pt x="531798" y="700109"/>
                  </a:lnTo>
                  <a:lnTo>
                    <a:pt x="533385" y="703283"/>
                  </a:lnTo>
                  <a:lnTo>
                    <a:pt x="535607" y="706138"/>
                  </a:lnTo>
                  <a:lnTo>
                    <a:pt x="538464" y="709629"/>
                  </a:lnTo>
                  <a:lnTo>
                    <a:pt x="545130" y="717245"/>
                  </a:lnTo>
                  <a:lnTo>
                    <a:pt x="553701" y="725813"/>
                  </a:lnTo>
                  <a:lnTo>
                    <a:pt x="563858" y="735333"/>
                  </a:lnTo>
                  <a:lnTo>
                    <a:pt x="575603" y="744852"/>
                  </a:lnTo>
                  <a:lnTo>
                    <a:pt x="588300" y="755642"/>
                  </a:lnTo>
                  <a:lnTo>
                    <a:pt x="601950" y="766113"/>
                  </a:lnTo>
                  <a:lnTo>
                    <a:pt x="630836" y="788961"/>
                  </a:lnTo>
                  <a:lnTo>
                    <a:pt x="660992" y="811174"/>
                  </a:lnTo>
                  <a:lnTo>
                    <a:pt x="673980" y="820771"/>
                  </a:lnTo>
                  <a:lnTo>
                    <a:pt x="676549" y="818197"/>
                  </a:lnTo>
                  <a:lnTo>
                    <a:pt x="682891" y="811847"/>
                  </a:lnTo>
                  <a:lnTo>
                    <a:pt x="690500" y="804545"/>
                  </a:lnTo>
                  <a:lnTo>
                    <a:pt x="700329" y="795655"/>
                  </a:lnTo>
                  <a:lnTo>
                    <a:pt x="712060" y="785494"/>
                  </a:lnTo>
                  <a:lnTo>
                    <a:pt x="718401" y="780732"/>
                  </a:lnTo>
                  <a:lnTo>
                    <a:pt x="725376" y="775334"/>
                  </a:lnTo>
                  <a:lnTo>
                    <a:pt x="732352" y="770254"/>
                  </a:lnTo>
                  <a:lnTo>
                    <a:pt x="739961" y="765174"/>
                  </a:lnTo>
                  <a:lnTo>
                    <a:pt x="747570" y="760412"/>
                  </a:lnTo>
                  <a:lnTo>
                    <a:pt x="755497" y="755649"/>
                  </a:lnTo>
                  <a:lnTo>
                    <a:pt x="763423" y="751522"/>
                  </a:lnTo>
                  <a:lnTo>
                    <a:pt x="771350" y="747712"/>
                  </a:lnTo>
                  <a:lnTo>
                    <a:pt x="779593" y="744537"/>
                  </a:lnTo>
                  <a:lnTo>
                    <a:pt x="787837" y="741997"/>
                  </a:lnTo>
                  <a:lnTo>
                    <a:pt x="796080" y="739774"/>
                  </a:lnTo>
                  <a:lnTo>
                    <a:pt x="804007" y="738504"/>
                  </a:lnTo>
                  <a:lnTo>
                    <a:pt x="808128" y="738187"/>
                  </a:lnTo>
                  <a:lnTo>
                    <a:pt x="811933" y="738187"/>
                  </a:lnTo>
                  <a:lnTo>
                    <a:pt x="815738" y="738187"/>
                  </a:lnTo>
                  <a:lnTo>
                    <a:pt x="819859" y="738504"/>
                  </a:lnTo>
                  <a:lnTo>
                    <a:pt x="823347" y="739139"/>
                  </a:lnTo>
                  <a:lnTo>
                    <a:pt x="827469" y="740092"/>
                  </a:lnTo>
                  <a:lnTo>
                    <a:pt x="830956" y="741362"/>
                  </a:lnTo>
                  <a:lnTo>
                    <a:pt x="834444" y="742949"/>
                  </a:lnTo>
                  <a:lnTo>
                    <a:pt x="837932" y="744537"/>
                  </a:lnTo>
                  <a:lnTo>
                    <a:pt x="841419" y="746442"/>
                  </a:lnTo>
                  <a:lnTo>
                    <a:pt x="845224" y="748982"/>
                  </a:lnTo>
                  <a:lnTo>
                    <a:pt x="848077" y="751522"/>
                  </a:lnTo>
                  <a:lnTo>
                    <a:pt x="851565" y="754697"/>
                  </a:lnTo>
                  <a:lnTo>
                    <a:pt x="854419" y="757554"/>
                  </a:lnTo>
                  <a:lnTo>
                    <a:pt x="857272" y="761364"/>
                  </a:lnTo>
                  <a:lnTo>
                    <a:pt x="860443" y="765174"/>
                  </a:lnTo>
                  <a:lnTo>
                    <a:pt x="862979" y="769937"/>
                  </a:lnTo>
                  <a:lnTo>
                    <a:pt x="865833" y="774699"/>
                  </a:lnTo>
                  <a:lnTo>
                    <a:pt x="868052" y="779779"/>
                  </a:lnTo>
                  <a:lnTo>
                    <a:pt x="870589" y="785177"/>
                  </a:lnTo>
                  <a:lnTo>
                    <a:pt x="872174" y="789939"/>
                  </a:lnTo>
                  <a:lnTo>
                    <a:pt x="872808" y="795337"/>
                  </a:lnTo>
                  <a:lnTo>
                    <a:pt x="873125" y="800417"/>
                  </a:lnTo>
                  <a:lnTo>
                    <a:pt x="872808" y="805815"/>
                  </a:lnTo>
                  <a:lnTo>
                    <a:pt x="872174" y="810895"/>
                  </a:lnTo>
                  <a:lnTo>
                    <a:pt x="870906" y="816610"/>
                  </a:lnTo>
                  <a:lnTo>
                    <a:pt x="868686" y="822325"/>
                  </a:lnTo>
                  <a:lnTo>
                    <a:pt x="866784" y="828040"/>
                  </a:lnTo>
                  <a:lnTo>
                    <a:pt x="864247" y="833755"/>
                  </a:lnTo>
                  <a:lnTo>
                    <a:pt x="861077" y="839470"/>
                  </a:lnTo>
                  <a:lnTo>
                    <a:pt x="858223" y="844867"/>
                  </a:lnTo>
                  <a:lnTo>
                    <a:pt x="854419" y="850582"/>
                  </a:lnTo>
                  <a:lnTo>
                    <a:pt x="850614" y="855980"/>
                  </a:lnTo>
                  <a:lnTo>
                    <a:pt x="846809" y="861377"/>
                  </a:lnTo>
                  <a:lnTo>
                    <a:pt x="838883" y="872172"/>
                  </a:lnTo>
                  <a:lnTo>
                    <a:pt x="830322" y="882015"/>
                  </a:lnTo>
                  <a:lnTo>
                    <a:pt x="822079" y="891222"/>
                  </a:lnTo>
                  <a:lnTo>
                    <a:pt x="814469" y="899477"/>
                  </a:lnTo>
                  <a:lnTo>
                    <a:pt x="807177" y="906780"/>
                  </a:lnTo>
                  <a:lnTo>
                    <a:pt x="801280" y="912179"/>
                  </a:lnTo>
                  <a:lnTo>
                    <a:pt x="807327" y="916209"/>
                  </a:lnTo>
                  <a:lnTo>
                    <a:pt x="820976" y="924777"/>
                  </a:lnTo>
                  <a:lnTo>
                    <a:pt x="825483" y="927528"/>
                  </a:lnTo>
                  <a:lnTo>
                    <a:pt x="830507" y="922740"/>
                  </a:lnTo>
                  <a:lnTo>
                    <a:pt x="837466" y="916726"/>
                  </a:lnTo>
                  <a:lnTo>
                    <a:pt x="844425" y="910397"/>
                  </a:lnTo>
                  <a:lnTo>
                    <a:pt x="852332" y="904384"/>
                  </a:lnTo>
                  <a:lnTo>
                    <a:pt x="859924" y="898687"/>
                  </a:lnTo>
                  <a:lnTo>
                    <a:pt x="867831" y="893307"/>
                  </a:lnTo>
                  <a:lnTo>
                    <a:pt x="875739" y="887927"/>
                  </a:lnTo>
                  <a:lnTo>
                    <a:pt x="884596" y="882864"/>
                  </a:lnTo>
                  <a:lnTo>
                    <a:pt x="893136" y="878117"/>
                  </a:lnTo>
                  <a:lnTo>
                    <a:pt x="902309" y="873686"/>
                  </a:lnTo>
                  <a:lnTo>
                    <a:pt x="911798" y="869572"/>
                  </a:lnTo>
                  <a:lnTo>
                    <a:pt x="921287" y="865774"/>
                  </a:lnTo>
                  <a:lnTo>
                    <a:pt x="931409" y="862293"/>
                  </a:lnTo>
                  <a:lnTo>
                    <a:pt x="941847" y="859445"/>
                  </a:lnTo>
                  <a:lnTo>
                    <a:pt x="952285" y="856596"/>
                  </a:lnTo>
                  <a:lnTo>
                    <a:pt x="963356" y="854698"/>
                  </a:lnTo>
                  <a:lnTo>
                    <a:pt x="972212" y="853432"/>
                  </a:lnTo>
                  <a:lnTo>
                    <a:pt x="980753" y="852166"/>
                  </a:lnTo>
                  <a:lnTo>
                    <a:pt x="988660" y="851533"/>
                  </a:lnTo>
                  <a:lnTo>
                    <a:pt x="996252" y="850900"/>
                  </a:lnTo>
                  <a:lnTo>
                    <a:pt x="1003527" y="850900"/>
                  </a:lnTo>
                  <a:lnTo>
                    <a:pt x="1010169" y="851533"/>
                  </a:lnTo>
                  <a:lnTo>
                    <a:pt x="1016812" y="852166"/>
                  </a:lnTo>
                  <a:lnTo>
                    <a:pt x="1022505" y="853115"/>
                  </a:lnTo>
                  <a:lnTo>
                    <a:pt x="1028199" y="854381"/>
                  </a:lnTo>
                  <a:lnTo>
                    <a:pt x="1033260" y="855963"/>
                  </a:lnTo>
                  <a:lnTo>
                    <a:pt x="1038004" y="858179"/>
                  </a:lnTo>
                  <a:lnTo>
                    <a:pt x="1042116" y="860394"/>
                  </a:lnTo>
                  <a:lnTo>
                    <a:pt x="1046228" y="862609"/>
                  </a:lnTo>
                  <a:lnTo>
                    <a:pt x="1049391" y="865458"/>
                  </a:lnTo>
                  <a:lnTo>
                    <a:pt x="1052871" y="868306"/>
                  </a:lnTo>
                  <a:lnTo>
                    <a:pt x="1055401" y="871787"/>
                  </a:lnTo>
                  <a:lnTo>
                    <a:pt x="1057931" y="875268"/>
                  </a:lnTo>
                  <a:lnTo>
                    <a:pt x="1059513" y="879066"/>
                  </a:lnTo>
                  <a:lnTo>
                    <a:pt x="1061095" y="882864"/>
                  </a:lnTo>
                  <a:lnTo>
                    <a:pt x="1062043" y="887294"/>
                  </a:lnTo>
                  <a:lnTo>
                    <a:pt x="1062992" y="891725"/>
                  </a:lnTo>
                  <a:lnTo>
                    <a:pt x="1063625" y="896472"/>
                  </a:lnTo>
                  <a:lnTo>
                    <a:pt x="1063625" y="901219"/>
                  </a:lnTo>
                  <a:lnTo>
                    <a:pt x="1062992" y="906283"/>
                  </a:lnTo>
                  <a:lnTo>
                    <a:pt x="1062360" y="911663"/>
                  </a:lnTo>
                  <a:lnTo>
                    <a:pt x="1061411" y="917043"/>
                  </a:lnTo>
                  <a:lnTo>
                    <a:pt x="1060146" y="922740"/>
                  </a:lnTo>
                  <a:lnTo>
                    <a:pt x="1058564" y="928436"/>
                  </a:lnTo>
                  <a:lnTo>
                    <a:pt x="1056350" y="934133"/>
                  </a:lnTo>
                  <a:lnTo>
                    <a:pt x="1054136" y="940146"/>
                  </a:lnTo>
                  <a:lnTo>
                    <a:pt x="1051605" y="946475"/>
                  </a:lnTo>
                  <a:lnTo>
                    <a:pt x="1048442" y="952805"/>
                  </a:lnTo>
                  <a:lnTo>
                    <a:pt x="1044963" y="959134"/>
                  </a:lnTo>
                  <a:lnTo>
                    <a:pt x="1041167" y="966096"/>
                  </a:lnTo>
                  <a:lnTo>
                    <a:pt x="1036739" y="973375"/>
                  </a:lnTo>
                  <a:lnTo>
                    <a:pt x="1031994" y="980654"/>
                  </a:lnTo>
                  <a:lnTo>
                    <a:pt x="1026933" y="988250"/>
                  </a:lnTo>
                  <a:lnTo>
                    <a:pt x="1021240" y="995845"/>
                  </a:lnTo>
                  <a:lnTo>
                    <a:pt x="1008904" y="1011353"/>
                  </a:lnTo>
                  <a:lnTo>
                    <a:pt x="997613" y="1025070"/>
                  </a:lnTo>
                  <a:lnTo>
                    <a:pt x="998737" y="1025688"/>
                  </a:lnTo>
                  <a:lnTo>
                    <a:pt x="1020087" y="1037234"/>
                  </a:lnTo>
                  <a:lnTo>
                    <a:pt x="1021090" y="1036320"/>
                  </a:lnTo>
                  <a:lnTo>
                    <a:pt x="1031219" y="1027112"/>
                  </a:lnTo>
                  <a:lnTo>
                    <a:pt x="1052110" y="1009332"/>
                  </a:lnTo>
                  <a:lnTo>
                    <a:pt x="1071419" y="993774"/>
                  </a:lnTo>
                  <a:lnTo>
                    <a:pt x="1088828" y="979804"/>
                  </a:lnTo>
                  <a:lnTo>
                    <a:pt x="1104021" y="968374"/>
                  </a:lnTo>
                  <a:lnTo>
                    <a:pt x="1116050" y="959802"/>
                  </a:lnTo>
                  <a:lnTo>
                    <a:pt x="1125862" y="952182"/>
                  </a:lnTo>
                  <a:lnTo>
                    <a:pt x="1136624" y="950277"/>
                  </a:lnTo>
                  <a:lnTo>
                    <a:pt x="1146437" y="949007"/>
                  </a:lnTo>
                  <a:lnTo>
                    <a:pt x="1156249" y="948372"/>
                  </a:lnTo>
                  <a:lnTo>
                    <a:pt x="1164795" y="947737"/>
                  </a:lnTo>
                  <a:lnTo>
                    <a:pt x="1172709" y="947737"/>
                  </a:lnTo>
                  <a:lnTo>
                    <a:pt x="1180622" y="948372"/>
                  </a:lnTo>
                  <a:lnTo>
                    <a:pt x="1187586" y="949007"/>
                  </a:lnTo>
                  <a:lnTo>
                    <a:pt x="1193916" y="949959"/>
                  </a:lnTo>
                  <a:lnTo>
                    <a:pt x="1199930" y="951547"/>
                  </a:lnTo>
                  <a:lnTo>
                    <a:pt x="1204995" y="953452"/>
                  </a:lnTo>
                  <a:lnTo>
                    <a:pt x="1209743" y="955674"/>
                  </a:lnTo>
                  <a:lnTo>
                    <a:pt x="1214174" y="958214"/>
                  </a:lnTo>
                  <a:lnTo>
                    <a:pt x="1217656" y="961072"/>
                  </a:lnTo>
                  <a:lnTo>
                    <a:pt x="1221138" y="964247"/>
                  </a:lnTo>
                  <a:lnTo>
                    <a:pt x="1223670" y="967739"/>
                  </a:lnTo>
                  <a:lnTo>
                    <a:pt x="1226202" y="971232"/>
                  </a:lnTo>
                  <a:lnTo>
                    <a:pt x="1228102" y="975359"/>
                  </a:lnTo>
                  <a:lnTo>
                    <a:pt x="1229684" y="979804"/>
                  </a:lnTo>
                  <a:lnTo>
                    <a:pt x="1230634" y="983932"/>
                  </a:lnTo>
                  <a:lnTo>
                    <a:pt x="1231583" y="988694"/>
                  </a:lnTo>
                  <a:lnTo>
                    <a:pt x="1231900" y="993774"/>
                  </a:lnTo>
                  <a:lnTo>
                    <a:pt x="1231900" y="998854"/>
                  </a:lnTo>
                  <a:lnTo>
                    <a:pt x="1231267" y="1003934"/>
                  </a:lnTo>
                  <a:lnTo>
                    <a:pt x="1230317" y="1009650"/>
                  </a:lnTo>
                  <a:lnTo>
                    <a:pt x="1229368" y="1015365"/>
                  </a:lnTo>
                  <a:lnTo>
                    <a:pt x="1228102" y="1021080"/>
                  </a:lnTo>
                  <a:lnTo>
                    <a:pt x="1226519" y="1027112"/>
                  </a:lnTo>
                  <a:lnTo>
                    <a:pt x="1224303" y="1033145"/>
                  </a:lnTo>
                  <a:lnTo>
                    <a:pt x="1222088" y="1039177"/>
                  </a:lnTo>
                  <a:lnTo>
                    <a:pt x="1219872" y="1045527"/>
                  </a:lnTo>
                  <a:lnTo>
                    <a:pt x="1214174" y="1058227"/>
                  </a:lnTo>
                  <a:lnTo>
                    <a:pt x="1207527" y="1070927"/>
                  </a:lnTo>
                  <a:lnTo>
                    <a:pt x="1200563" y="1084262"/>
                  </a:lnTo>
                  <a:lnTo>
                    <a:pt x="1192650" y="1097280"/>
                  </a:lnTo>
                  <a:lnTo>
                    <a:pt x="1184104" y="1110297"/>
                  </a:lnTo>
                  <a:lnTo>
                    <a:pt x="1177556" y="1120028"/>
                  </a:lnTo>
                  <a:lnTo>
                    <a:pt x="1226114" y="1144685"/>
                  </a:lnTo>
                  <a:lnTo>
                    <a:pt x="1235618" y="1136968"/>
                  </a:lnTo>
                  <a:lnTo>
                    <a:pt x="1241959" y="1131570"/>
                  </a:lnTo>
                  <a:lnTo>
                    <a:pt x="1248934" y="1126173"/>
                  </a:lnTo>
                  <a:lnTo>
                    <a:pt x="1256227" y="1121093"/>
                  </a:lnTo>
                  <a:lnTo>
                    <a:pt x="1263836" y="1116330"/>
                  </a:lnTo>
                  <a:lnTo>
                    <a:pt x="1271445" y="1111250"/>
                  </a:lnTo>
                  <a:lnTo>
                    <a:pt x="1279055" y="1106488"/>
                  </a:lnTo>
                  <a:lnTo>
                    <a:pt x="1286981" y="1102678"/>
                  </a:lnTo>
                  <a:lnTo>
                    <a:pt x="1295542" y="1098868"/>
                  </a:lnTo>
                  <a:lnTo>
                    <a:pt x="1303468" y="1095375"/>
                  </a:lnTo>
                  <a:lnTo>
                    <a:pt x="1304197" y="1095150"/>
                  </a:lnTo>
                  <a:lnTo>
                    <a:pt x="1255077" y="1053085"/>
                  </a:lnTo>
                  <a:lnTo>
                    <a:pt x="1253172" y="1051499"/>
                  </a:lnTo>
                  <a:lnTo>
                    <a:pt x="1251585" y="1049280"/>
                  </a:lnTo>
                  <a:lnTo>
                    <a:pt x="1249997" y="1047378"/>
                  </a:lnTo>
                  <a:lnTo>
                    <a:pt x="1248727" y="1045158"/>
                  </a:lnTo>
                  <a:lnTo>
                    <a:pt x="1247775" y="1042622"/>
                  </a:lnTo>
                  <a:lnTo>
                    <a:pt x="1247140" y="1040402"/>
                  </a:lnTo>
                  <a:lnTo>
                    <a:pt x="1246505" y="1038183"/>
                  </a:lnTo>
                  <a:lnTo>
                    <a:pt x="1246187" y="1035646"/>
                  </a:lnTo>
                  <a:lnTo>
                    <a:pt x="1246187" y="1033110"/>
                  </a:lnTo>
                  <a:lnTo>
                    <a:pt x="1246505" y="1030890"/>
                  </a:lnTo>
                  <a:lnTo>
                    <a:pt x="1246822" y="1028354"/>
                  </a:lnTo>
                  <a:lnTo>
                    <a:pt x="1247457" y="1026135"/>
                  </a:lnTo>
                  <a:lnTo>
                    <a:pt x="1248092" y="1023281"/>
                  </a:lnTo>
                  <a:lnTo>
                    <a:pt x="1249362" y="1021379"/>
                  </a:lnTo>
                  <a:lnTo>
                    <a:pt x="1250632" y="1019159"/>
                  </a:lnTo>
                  <a:lnTo>
                    <a:pt x="1252537" y="1016940"/>
                  </a:lnTo>
                  <a:lnTo>
                    <a:pt x="1254125" y="1015037"/>
                  </a:lnTo>
                  <a:lnTo>
                    <a:pt x="1256030" y="1013452"/>
                  </a:lnTo>
                  <a:lnTo>
                    <a:pt x="1258252" y="1012184"/>
                  </a:lnTo>
                  <a:lnTo>
                    <a:pt x="1260475" y="1010599"/>
                  </a:lnTo>
                  <a:lnTo>
                    <a:pt x="1262380" y="1009647"/>
                  </a:lnTo>
                  <a:lnTo>
                    <a:pt x="1264920" y="1009013"/>
                  </a:lnTo>
                  <a:lnTo>
                    <a:pt x="1267460" y="1008379"/>
                  </a:lnTo>
                  <a:lnTo>
                    <a:pt x="1269682" y="1008062"/>
                  </a:lnTo>
                  <a:lnTo>
                    <a:pt x="1272222" y="1008062"/>
                  </a:lnTo>
                  <a:lnTo>
                    <a:pt x="1274762" y="1008062"/>
                  </a:lnTo>
                  <a:lnTo>
                    <a:pt x="1277302" y="1008696"/>
                  </a:lnTo>
                  <a:lnTo>
                    <a:pt x="1279525" y="1009013"/>
                  </a:lnTo>
                  <a:lnTo>
                    <a:pt x="1281747" y="1009964"/>
                  </a:lnTo>
                  <a:lnTo>
                    <a:pt x="1284287" y="1010916"/>
                  </a:lnTo>
                  <a:lnTo>
                    <a:pt x="1286510" y="1012818"/>
                  </a:lnTo>
                  <a:lnTo>
                    <a:pt x="1288415" y="1014086"/>
                  </a:lnTo>
                  <a:lnTo>
                    <a:pt x="1476735" y="1175116"/>
                  </a:lnTo>
                  <a:lnTo>
                    <a:pt x="1485356" y="1180861"/>
                  </a:lnTo>
                  <a:lnTo>
                    <a:pt x="1496783" y="1187525"/>
                  </a:lnTo>
                  <a:lnTo>
                    <a:pt x="1503132" y="1191015"/>
                  </a:lnTo>
                  <a:lnTo>
                    <a:pt x="1509798" y="1194506"/>
                  </a:lnTo>
                  <a:lnTo>
                    <a:pt x="1516781" y="1197679"/>
                  </a:lnTo>
                  <a:lnTo>
                    <a:pt x="1523765" y="1200852"/>
                  </a:lnTo>
                  <a:lnTo>
                    <a:pt x="1531066" y="1203708"/>
                  </a:lnTo>
                  <a:lnTo>
                    <a:pt x="1538367" y="1206247"/>
                  </a:lnTo>
                  <a:lnTo>
                    <a:pt x="1545668" y="1208151"/>
                  </a:lnTo>
                  <a:lnTo>
                    <a:pt x="1552969" y="1209738"/>
                  </a:lnTo>
                  <a:lnTo>
                    <a:pt x="1560587" y="1210690"/>
                  </a:lnTo>
                  <a:lnTo>
                    <a:pt x="1567888" y="1211324"/>
                  </a:lnTo>
                  <a:lnTo>
                    <a:pt x="1572649" y="1210690"/>
                  </a:lnTo>
                  <a:lnTo>
                    <a:pt x="1577411" y="1210372"/>
                  </a:lnTo>
                  <a:lnTo>
                    <a:pt x="1581855" y="1209420"/>
                  </a:lnTo>
                  <a:lnTo>
                    <a:pt x="1586299" y="1208151"/>
                  </a:lnTo>
                  <a:lnTo>
                    <a:pt x="1590108" y="1206564"/>
                  </a:lnTo>
                  <a:lnTo>
                    <a:pt x="1593917" y="1204026"/>
                  </a:lnTo>
                  <a:lnTo>
                    <a:pt x="1597409" y="1201804"/>
                  </a:lnTo>
                  <a:lnTo>
                    <a:pt x="1600900" y="1198948"/>
                  </a:lnTo>
                  <a:lnTo>
                    <a:pt x="1601535" y="1197996"/>
                  </a:lnTo>
                  <a:lnTo>
                    <a:pt x="1601853" y="1197362"/>
                  </a:lnTo>
                  <a:lnTo>
                    <a:pt x="1602170" y="1195141"/>
                  </a:lnTo>
                  <a:lnTo>
                    <a:pt x="1602170" y="1191967"/>
                  </a:lnTo>
                  <a:lnTo>
                    <a:pt x="1601218" y="1188159"/>
                  </a:lnTo>
                  <a:lnTo>
                    <a:pt x="1599948" y="1183717"/>
                  </a:lnTo>
                  <a:lnTo>
                    <a:pt x="1597726" y="1178640"/>
                  </a:lnTo>
                  <a:lnTo>
                    <a:pt x="1595504" y="1173245"/>
                  </a:lnTo>
                  <a:lnTo>
                    <a:pt x="1592647" y="1167533"/>
                  </a:lnTo>
                  <a:lnTo>
                    <a:pt x="1589155" y="1161186"/>
                  </a:lnTo>
                  <a:lnTo>
                    <a:pt x="1585029" y="1154523"/>
                  </a:lnTo>
                  <a:lnTo>
                    <a:pt x="1580902" y="1147541"/>
                  </a:lnTo>
                  <a:lnTo>
                    <a:pt x="1576141" y="1140560"/>
                  </a:lnTo>
                  <a:lnTo>
                    <a:pt x="1570745" y="1132944"/>
                  </a:lnTo>
                  <a:lnTo>
                    <a:pt x="1565031" y="1125646"/>
                  </a:lnTo>
                  <a:lnTo>
                    <a:pt x="1559000" y="1118347"/>
                  </a:lnTo>
                  <a:lnTo>
                    <a:pt x="1552334" y="1111049"/>
                  </a:lnTo>
                  <a:lnTo>
                    <a:pt x="1550747" y="1109145"/>
                  </a:lnTo>
                  <a:lnTo>
                    <a:pt x="1549477" y="1106923"/>
                  </a:lnTo>
                  <a:lnTo>
                    <a:pt x="1548525" y="1105020"/>
                  </a:lnTo>
                  <a:lnTo>
                    <a:pt x="1548518" y="1105002"/>
                  </a:lnTo>
                  <a:lnTo>
                    <a:pt x="1288131" y="881697"/>
                  </a:lnTo>
                  <a:lnTo>
                    <a:pt x="1286218" y="880109"/>
                  </a:lnTo>
                  <a:lnTo>
                    <a:pt x="1284625" y="878204"/>
                  </a:lnTo>
                  <a:lnTo>
                    <a:pt x="1283350" y="875982"/>
                  </a:lnTo>
                  <a:lnTo>
                    <a:pt x="1282394" y="873759"/>
                  </a:lnTo>
                  <a:lnTo>
                    <a:pt x="1281119" y="871854"/>
                  </a:lnTo>
                  <a:lnTo>
                    <a:pt x="1280162" y="869314"/>
                  </a:lnTo>
                  <a:lnTo>
                    <a:pt x="1279844" y="866774"/>
                  </a:lnTo>
                  <a:lnTo>
                    <a:pt x="1279525" y="864552"/>
                  </a:lnTo>
                  <a:lnTo>
                    <a:pt x="1279525" y="862012"/>
                  </a:lnTo>
                  <a:lnTo>
                    <a:pt x="1279525" y="859472"/>
                  </a:lnTo>
                  <a:lnTo>
                    <a:pt x="1279844" y="857249"/>
                  </a:lnTo>
                  <a:lnTo>
                    <a:pt x="1280481" y="854709"/>
                  </a:lnTo>
                  <a:lnTo>
                    <a:pt x="1281437" y="852487"/>
                  </a:lnTo>
                  <a:lnTo>
                    <a:pt x="1282712" y="849947"/>
                  </a:lnTo>
                  <a:lnTo>
                    <a:pt x="1283987" y="847724"/>
                  </a:lnTo>
                  <a:lnTo>
                    <a:pt x="1285581" y="845819"/>
                  </a:lnTo>
                  <a:lnTo>
                    <a:pt x="1287493" y="843597"/>
                  </a:lnTo>
                  <a:lnTo>
                    <a:pt x="1289406" y="842009"/>
                  </a:lnTo>
                  <a:lnTo>
                    <a:pt x="1291637" y="840739"/>
                  </a:lnTo>
                  <a:lnTo>
                    <a:pt x="1293549" y="839469"/>
                  </a:lnTo>
                  <a:lnTo>
                    <a:pt x="1296099" y="838517"/>
                  </a:lnTo>
                  <a:lnTo>
                    <a:pt x="1298330" y="837882"/>
                  </a:lnTo>
                  <a:lnTo>
                    <a:pt x="1300561" y="837247"/>
                  </a:lnTo>
                  <a:lnTo>
                    <a:pt x="1303430" y="836929"/>
                  </a:lnTo>
                  <a:lnTo>
                    <a:pt x="1305661" y="836612"/>
                  </a:lnTo>
                  <a:lnTo>
                    <a:pt x="1308211" y="836929"/>
                  </a:lnTo>
                  <a:lnTo>
                    <a:pt x="1310761" y="837247"/>
                  </a:lnTo>
                  <a:lnTo>
                    <a:pt x="1312992" y="838199"/>
                  </a:lnTo>
                  <a:lnTo>
                    <a:pt x="1315542" y="839152"/>
                  </a:lnTo>
                  <a:lnTo>
                    <a:pt x="1317773" y="840104"/>
                  </a:lnTo>
                  <a:lnTo>
                    <a:pt x="1319685" y="841374"/>
                  </a:lnTo>
                  <a:lnTo>
                    <a:pt x="1322235" y="842962"/>
                  </a:lnTo>
                  <a:lnTo>
                    <a:pt x="1599213" y="1080452"/>
                  </a:lnTo>
                  <a:lnTo>
                    <a:pt x="1601126" y="1082675"/>
                  </a:lnTo>
                  <a:lnTo>
                    <a:pt x="1602720" y="1084262"/>
                  </a:lnTo>
                  <a:lnTo>
                    <a:pt x="1603369" y="1085394"/>
                  </a:lnTo>
                  <a:lnTo>
                    <a:pt x="1603757" y="1085663"/>
                  </a:lnTo>
                  <a:lnTo>
                    <a:pt x="1609153" y="1089153"/>
                  </a:lnTo>
                  <a:lnTo>
                    <a:pt x="1614867" y="1092326"/>
                  </a:lnTo>
                  <a:lnTo>
                    <a:pt x="1621216" y="1095500"/>
                  </a:lnTo>
                  <a:lnTo>
                    <a:pt x="1627882" y="1098673"/>
                  </a:lnTo>
                  <a:lnTo>
                    <a:pt x="1634865" y="1101529"/>
                  </a:lnTo>
                  <a:lnTo>
                    <a:pt x="1642484" y="1104385"/>
                  </a:lnTo>
                  <a:lnTo>
                    <a:pt x="1650737" y="1106289"/>
                  </a:lnTo>
                  <a:lnTo>
                    <a:pt x="1658673" y="1107875"/>
                  </a:lnTo>
                  <a:lnTo>
                    <a:pt x="1667243" y="1109462"/>
                  </a:lnTo>
                  <a:lnTo>
                    <a:pt x="1676131" y="1109779"/>
                  </a:lnTo>
                  <a:lnTo>
                    <a:pt x="1680893" y="1109462"/>
                  </a:lnTo>
                  <a:lnTo>
                    <a:pt x="1685654" y="1109145"/>
                  </a:lnTo>
                  <a:lnTo>
                    <a:pt x="1690733" y="1108510"/>
                  </a:lnTo>
                  <a:lnTo>
                    <a:pt x="1695494" y="1107241"/>
                  </a:lnTo>
                  <a:lnTo>
                    <a:pt x="1700256" y="1105971"/>
                  </a:lnTo>
                  <a:lnTo>
                    <a:pt x="1705017" y="1104702"/>
                  </a:lnTo>
                  <a:lnTo>
                    <a:pt x="1709461" y="1102798"/>
                  </a:lnTo>
                  <a:lnTo>
                    <a:pt x="1713905" y="1100577"/>
                  </a:lnTo>
                  <a:lnTo>
                    <a:pt x="1718349" y="1098356"/>
                  </a:lnTo>
                  <a:lnTo>
                    <a:pt x="1722158" y="1095817"/>
                  </a:lnTo>
                  <a:lnTo>
                    <a:pt x="1725015" y="1092961"/>
                  </a:lnTo>
                  <a:lnTo>
                    <a:pt x="1726920" y="1090740"/>
                  </a:lnTo>
                  <a:lnTo>
                    <a:pt x="1728824" y="1088201"/>
                  </a:lnTo>
                  <a:lnTo>
                    <a:pt x="1729777" y="1085980"/>
                  </a:lnTo>
                  <a:lnTo>
                    <a:pt x="1730411" y="1083759"/>
                  </a:lnTo>
                  <a:lnTo>
                    <a:pt x="1730729" y="1081220"/>
                  </a:lnTo>
                  <a:lnTo>
                    <a:pt x="1731046" y="1078681"/>
                  </a:lnTo>
                  <a:lnTo>
                    <a:pt x="1731364" y="1075508"/>
                  </a:lnTo>
                  <a:lnTo>
                    <a:pt x="1731046" y="1072652"/>
                  </a:lnTo>
                  <a:lnTo>
                    <a:pt x="1730729" y="1069796"/>
                  </a:lnTo>
                  <a:lnTo>
                    <a:pt x="1729459" y="1063450"/>
                  </a:lnTo>
                  <a:lnTo>
                    <a:pt x="1727237" y="1056468"/>
                  </a:lnTo>
                  <a:lnTo>
                    <a:pt x="1724380" y="1049487"/>
                  </a:lnTo>
                  <a:lnTo>
                    <a:pt x="1721523" y="1042506"/>
                  </a:lnTo>
                  <a:lnTo>
                    <a:pt x="1717397" y="1035525"/>
                  </a:lnTo>
                  <a:lnTo>
                    <a:pt x="1713270" y="1028226"/>
                  </a:lnTo>
                  <a:lnTo>
                    <a:pt x="1708826" y="1021245"/>
                  </a:lnTo>
                  <a:lnTo>
                    <a:pt x="1704065" y="1014581"/>
                  </a:lnTo>
                  <a:lnTo>
                    <a:pt x="1699303" y="1008235"/>
                  </a:lnTo>
                  <a:lnTo>
                    <a:pt x="1694542" y="1001888"/>
                  </a:lnTo>
                  <a:lnTo>
                    <a:pt x="1685337" y="990781"/>
                  </a:lnTo>
                  <a:lnTo>
                    <a:pt x="1677083" y="982213"/>
                  </a:lnTo>
                  <a:lnTo>
                    <a:pt x="1675496" y="980309"/>
                  </a:lnTo>
                  <a:lnTo>
                    <a:pt x="1674227" y="978406"/>
                  </a:lnTo>
                  <a:lnTo>
                    <a:pt x="1672005" y="974598"/>
                  </a:lnTo>
                  <a:lnTo>
                    <a:pt x="1671927" y="974324"/>
                  </a:lnTo>
                  <a:lnTo>
                    <a:pt x="1444336" y="780150"/>
                  </a:lnTo>
                  <a:lnTo>
                    <a:pt x="1442107" y="778243"/>
                  </a:lnTo>
                  <a:lnTo>
                    <a:pt x="1440514" y="776336"/>
                  </a:lnTo>
                  <a:lnTo>
                    <a:pt x="1439240" y="774429"/>
                  </a:lnTo>
                  <a:lnTo>
                    <a:pt x="1437966" y="771886"/>
                  </a:lnTo>
                  <a:lnTo>
                    <a:pt x="1436692" y="769978"/>
                  </a:lnTo>
                  <a:lnTo>
                    <a:pt x="1436055" y="767753"/>
                  </a:lnTo>
                  <a:lnTo>
                    <a:pt x="1435418" y="764892"/>
                  </a:lnTo>
                  <a:lnTo>
                    <a:pt x="1435100" y="762667"/>
                  </a:lnTo>
                  <a:lnTo>
                    <a:pt x="1435100" y="760442"/>
                  </a:lnTo>
                  <a:lnTo>
                    <a:pt x="1435418" y="757581"/>
                  </a:lnTo>
                  <a:lnTo>
                    <a:pt x="1435737" y="755356"/>
                  </a:lnTo>
                  <a:lnTo>
                    <a:pt x="1436374" y="752813"/>
                  </a:lnTo>
                  <a:lnTo>
                    <a:pt x="1437329" y="750588"/>
                  </a:lnTo>
                  <a:lnTo>
                    <a:pt x="1438603" y="748363"/>
                  </a:lnTo>
                  <a:lnTo>
                    <a:pt x="1439877" y="745820"/>
                  </a:lnTo>
                  <a:lnTo>
                    <a:pt x="1441470" y="743912"/>
                  </a:lnTo>
                  <a:lnTo>
                    <a:pt x="1443062" y="742005"/>
                  </a:lnTo>
                  <a:lnTo>
                    <a:pt x="1445292" y="740098"/>
                  </a:lnTo>
                  <a:lnTo>
                    <a:pt x="1447203" y="738826"/>
                  </a:lnTo>
                  <a:lnTo>
                    <a:pt x="1449114" y="737555"/>
                  </a:lnTo>
                  <a:lnTo>
                    <a:pt x="1451662" y="736601"/>
                  </a:lnTo>
                  <a:lnTo>
                    <a:pt x="1453891" y="735966"/>
                  </a:lnTo>
                  <a:lnTo>
                    <a:pt x="1456120" y="735330"/>
                  </a:lnTo>
                  <a:lnTo>
                    <a:pt x="1458987" y="735012"/>
                  </a:lnTo>
                  <a:lnTo>
                    <a:pt x="1461216" y="735012"/>
                  </a:lnTo>
                  <a:lnTo>
                    <a:pt x="1464083" y="735330"/>
                  </a:lnTo>
                  <a:lnTo>
                    <a:pt x="1466312" y="735648"/>
                  </a:lnTo>
                  <a:lnTo>
                    <a:pt x="1468542" y="736283"/>
                  </a:lnTo>
                  <a:lnTo>
                    <a:pt x="1471089" y="736919"/>
                  </a:lnTo>
                  <a:lnTo>
                    <a:pt x="1473319" y="738191"/>
                  </a:lnTo>
                  <a:lnTo>
                    <a:pt x="1475548" y="739462"/>
                  </a:lnTo>
                  <a:lnTo>
                    <a:pt x="1477778" y="741369"/>
                  </a:lnTo>
                  <a:lnTo>
                    <a:pt x="1720261" y="947946"/>
                  </a:lnTo>
                  <a:lnTo>
                    <a:pt x="1725967" y="950798"/>
                  </a:lnTo>
                  <a:lnTo>
                    <a:pt x="1748505" y="962222"/>
                  </a:lnTo>
                  <a:lnTo>
                    <a:pt x="1760250" y="967934"/>
                  </a:lnTo>
                  <a:lnTo>
                    <a:pt x="1771043" y="972694"/>
                  </a:lnTo>
                  <a:lnTo>
                    <a:pt x="1782153" y="976819"/>
                  </a:lnTo>
                  <a:lnTo>
                    <a:pt x="1787549" y="978723"/>
                  </a:lnTo>
                  <a:lnTo>
                    <a:pt x="1792628" y="980309"/>
                  </a:lnTo>
                  <a:lnTo>
                    <a:pt x="1797389" y="981579"/>
                  </a:lnTo>
                  <a:lnTo>
                    <a:pt x="1802468" y="982531"/>
                  </a:lnTo>
                  <a:lnTo>
                    <a:pt x="1806912" y="982848"/>
                  </a:lnTo>
                  <a:lnTo>
                    <a:pt x="1811673" y="983165"/>
                  </a:lnTo>
                  <a:lnTo>
                    <a:pt x="1814848" y="983165"/>
                  </a:lnTo>
                  <a:lnTo>
                    <a:pt x="1818974" y="982531"/>
                  </a:lnTo>
                  <a:lnTo>
                    <a:pt x="1820879" y="981896"/>
                  </a:lnTo>
                  <a:lnTo>
                    <a:pt x="1823101" y="981261"/>
                  </a:lnTo>
                  <a:lnTo>
                    <a:pt x="1825640" y="979992"/>
                  </a:lnTo>
                  <a:lnTo>
                    <a:pt x="1827862" y="977771"/>
                  </a:lnTo>
                  <a:lnTo>
                    <a:pt x="1829767" y="975867"/>
                  </a:lnTo>
                  <a:lnTo>
                    <a:pt x="1832306" y="973328"/>
                  </a:lnTo>
                  <a:lnTo>
                    <a:pt x="1834528" y="969838"/>
                  </a:lnTo>
                  <a:lnTo>
                    <a:pt x="1836433" y="965395"/>
                  </a:lnTo>
                  <a:lnTo>
                    <a:pt x="1838972" y="960953"/>
                  </a:lnTo>
                  <a:lnTo>
                    <a:pt x="1840559" y="955558"/>
                  </a:lnTo>
                  <a:lnTo>
                    <a:pt x="1842464" y="948894"/>
                  </a:lnTo>
                  <a:lnTo>
                    <a:pt x="1844369" y="941596"/>
                  </a:lnTo>
                  <a:lnTo>
                    <a:pt x="1845321" y="935884"/>
                  </a:lnTo>
                  <a:lnTo>
                    <a:pt x="1845638" y="929854"/>
                  </a:lnTo>
                  <a:lnTo>
                    <a:pt x="1845321" y="924143"/>
                  </a:lnTo>
                  <a:lnTo>
                    <a:pt x="1844686" y="918113"/>
                  </a:lnTo>
                  <a:lnTo>
                    <a:pt x="1843099" y="912401"/>
                  </a:lnTo>
                  <a:lnTo>
                    <a:pt x="1841194" y="906689"/>
                  </a:lnTo>
                  <a:lnTo>
                    <a:pt x="1839290" y="901295"/>
                  </a:lnTo>
                  <a:lnTo>
                    <a:pt x="1836433" y="895900"/>
                  </a:lnTo>
                  <a:lnTo>
                    <a:pt x="1833576" y="890188"/>
                  </a:lnTo>
                  <a:lnTo>
                    <a:pt x="1830719" y="884794"/>
                  </a:lnTo>
                  <a:lnTo>
                    <a:pt x="1823101" y="874005"/>
                  </a:lnTo>
                  <a:lnTo>
                    <a:pt x="1815483" y="863216"/>
                  </a:lnTo>
                  <a:lnTo>
                    <a:pt x="1807864" y="852744"/>
                  </a:lnTo>
                  <a:lnTo>
                    <a:pt x="1798976" y="841320"/>
                  </a:lnTo>
                  <a:lnTo>
                    <a:pt x="1794850" y="835608"/>
                  </a:lnTo>
                  <a:lnTo>
                    <a:pt x="1791041" y="829896"/>
                  </a:lnTo>
                  <a:lnTo>
                    <a:pt x="1783105" y="817520"/>
                  </a:lnTo>
                  <a:lnTo>
                    <a:pt x="1775487" y="804510"/>
                  </a:lnTo>
                  <a:lnTo>
                    <a:pt x="1772927" y="799925"/>
                  </a:lnTo>
                  <a:lnTo>
                    <a:pt x="1762353" y="789648"/>
                  </a:lnTo>
                  <a:lnTo>
                    <a:pt x="1738534" y="767435"/>
                  </a:lnTo>
                  <a:lnTo>
                    <a:pt x="1711856" y="742048"/>
                  </a:lnTo>
                  <a:lnTo>
                    <a:pt x="1682955" y="714758"/>
                  </a:lnTo>
                  <a:lnTo>
                    <a:pt x="1652148" y="686833"/>
                  </a:lnTo>
                  <a:lnTo>
                    <a:pt x="1620389" y="659225"/>
                  </a:lnTo>
                  <a:lnTo>
                    <a:pt x="1588630" y="631935"/>
                  </a:lnTo>
                  <a:lnTo>
                    <a:pt x="1573385" y="619242"/>
                  </a:lnTo>
                  <a:lnTo>
                    <a:pt x="1557823" y="606866"/>
                  </a:lnTo>
                  <a:lnTo>
                    <a:pt x="1542896" y="595125"/>
                  </a:lnTo>
                  <a:lnTo>
                    <a:pt x="1528605" y="584018"/>
                  </a:lnTo>
                  <a:lnTo>
                    <a:pt x="1514948" y="574181"/>
                  </a:lnTo>
                  <a:lnTo>
                    <a:pt x="1501609" y="564661"/>
                  </a:lnTo>
                  <a:lnTo>
                    <a:pt x="1489223" y="557045"/>
                  </a:lnTo>
                  <a:lnTo>
                    <a:pt x="1477790" y="550064"/>
                  </a:lnTo>
                  <a:lnTo>
                    <a:pt x="1466992" y="544669"/>
                  </a:lnTo>
                  <a:lnTo>
                    <a:pt x="1462228" y="542448"/>
                  </a:lnTo>
                  <a:lnTo>
                    <a:pt x="1457781" y="540544"/>
                  </a:lnTo>
                  <a:lnTo>
                    <a:pt x="1453335" y="538957"/>
                  </a:lnTo>
                  <a:lnTo>
                    <a:pt x="1449206" y="538005"/>
                  </a:lnTo>
                  <a:lnTo>
                    <a:pt x="1445713" y="537371"/>
                  </a:lnTo>
                  <a:lnTo>
                    <a:pt x="1442219" y="537371"/>
                  </a:lnTo>
                  <a:lnTo>
                    <a:pt x="1429516" y="537053"/>
                  </a:lnTo>
                  <a:lnTo>
                    <a:pt x="1417129" y="536101"/>
                  </a:lnTo>
                  <a:lnTo>
                    <a:pt x="1393310" y="533563"/>
                  </a:lnTo>
                  <a:lnTo>
                    <a:pt x="1381559" y="532928"/>
                  </a:lnTo>
                  <a:lnTo>
                    <a:pt x="1369808" y="532611"/>
                  </a:lnTo>
                  <a:lnTo>
                    <a:pt x="1363774" y="532928"/>
                  </a:lnTo>
                  <a:lnTo>
                    <a:pt x="1357740" y="533245"/>
                  </a:lnTo>
                  <a:lnTo>
                    <a:pt x="1351705" y="533880"/>
                  </a:lnTo>
                  <a:lnTo>
                    <a:pt x="1345671" y="535149"/>
                  </a:lnTo>
                  <a:lnTo>
                    <a:pt x="1339637" y="536419"/>
                  </a:lnTo>
                  <a:lnTo>
                    <a:pt x="1333920" y="538323"/>
                  </a:lnTo>
                  <a:lnTo>
                    <a:pt x="1327568" y="540227"/>
                  </a:lnTo>
                  <a:lnTo>
                    <a:pt x="1321534" y="543083"/>
                  </a:lnTo>
                  <a:lnTo>
                    <a:pt x="1315182" y="546256"/>
                  </a:lnTo>
                  <a:lnTo>
                    <a:pt x="1308830" y="549746"/>
                  </a:lnTo>
                  <a:lnTo>
                    <a:pt x="1302161" y="553872"/>
                  </a:lnTo>
                  <a:lnTo>
                    <a:pt x="1295491" y="558949"/>
                  </a:lnTo>
                  <a:lnTo>
                    <a:pt x="1288822" y="564344"/>
                  </a:lnTo>
                  <a:lnTo>
                    <a:pt x="1281517" y="570373"/>
                  </a:lnTo>
                  <a:lnTo>
                    <a:pt x="1274530" y="577037"/>
                  </a:lnTo>
                  <a:lnTo>
                    <a:pt x="1267225" y="584653"/>
                  </a:lnTo>
                  <a:lnTo>
                    <a:pt x="1259921" y="593221"/>
                  </a:lnTo>
                  <a:lnTo>
                    <a:pt x="1252616" y="602106"/>
                  </a:lnTo>
                  <a:lnTo>
                    <a:pt x="1244676" y="612260"/>
                  </a:lnTo>
                  <a:lnTo>
                    <a:pt x="1236737" y="622732"/>
                  </a:lnTo>
                  <a:lnTo>
                    <a:pt x="1232608" y="628444"/>
                  </a:lnTo>
                  <a:lnTo>
                    <a:pt x="1228162" y="633839"/>
                  </a:lnTo>
                  <a:lnTo>
                    <a:pt x="1219269" y="644628"/>
                  </a:lnTo>
                  <a:lnTo>
                    <a:pt x="1209424" y="654783"/>
                  </a:lnTo>
                  <a:lnTo>
                    <a:pt x="1199261" y="664937"/>
                  </a:lnTo>
                  <a:lnTo>
                    <a:pt x="1188145" y="674140"/>
                  </a:lnTo>
                  <a:lnTo>
                    <a:pt x="1177029" y="683342"/>
                  </a:lnTo>
                  <a:lnTo>
                    <a:pt x="1165278" y="691593"/>
                  </a:lnTo>
                  <a:lnTo>
                    <a:pt x="1153845" y="699526"/>
                  </a:lnTo>
                  <a:lnTo>
                    <a:pt x="1141776" y="706508"/>
                  </a:lnTo>
                  <a:lnTo>
                    <a:pt x="1129390" y="713171"/>
                  </a:lnTo>
                  <a:lnTo>
                    <a:pt x="1117322" y="718883"/>
                  </a:lnTo>
                  <a:lnTo>
                    <a:pt x="1105253" y="724278"/>
                  </a:lnTo>
                  <a:lnTo>
                    <a:pt x="1093184" y="728403"/>
                  </a:lnTo>
                  <a:lnTo>
                    <a:pt x="1081433" y="731894"/>
                  </a:lnTo>
                  <a:lnTo>
                    <a:pt x="1070318" y="734433"/>
                  </a:lnTo>
                  <a:lnTo>
                    <a:pt x="1064601" y="735385"/>
                  </a:lnTo>
                  <a:lnTo>
                    <a:pt x="1059202" y="736019"/>
                  </a:lnTo>
                  <a:lnTo>
                    <a:pt x="1053803" y="736654"/>
                  </a:lnTo>
                  <a:lnTo>
                    <a:pt x="1048404" y="736971"/>
                  </a:lnTo>
                  <a:lnTo>
                    <a:pt x="1043322" y="736971"/>
                  </a:lnTo>
                  <a:lnTo>
                    <a:pt x="1038558" y="736654"/>
                  </a:lnTo>
                  <a:lnTo>
                    <a:pt x="1033795" y="736019"/>
                  </a:lnTo>
                  <a:lnTo>
                    <a:pt x="1029031" y="735385"/>
                  </a:lnTo>
                  <a:lnTo>
                    <a:pt x="1024267" y="734433"/>
                  </a:lnTo>
                  <a:lnTo>
                    <a:pt x="1020138" y="732846"/>
                  </a:lnTo>
                  <a:lnTo>
                    <a:pt x="1016009" y="731259"/>
                  </a:lnTo>
                  <a:lnTo>
                    <a:pt x="1012198" y="729355"/>
                  </a:lnTo>
                  <a:lnTo>
                    <a:pt x="1008387" y="727134"/>
                  </a:lnTo>
                  <a:lnTo>
                    <a:pt x="1004894" y="724595"/>
                  </a:lnTo>
                  <a:lnTo>
                    <a:pt x="1001718" y="722057"/>
                  </a:lnTo>
                  <a:lnTo>
                    <a:pt x="998542" y="718883"/>
                  </a:lnTo>
                  <a:lnTo>
                    <a:pt x="996001" y="715710"/>
                  </a:lnTo>
                  <a:lnTo>
                    <a:pt x="993778" y="711902"/>
                  </a:lnTo>
                  <a:lnTo>
                    <a:pt x="991237" y="707777"/>
                  </a:lnTo>
                  <a:lnTo>
                    <a:pt x="989331" y="703652"/>
                  </a:lnTo>
                  <a:lnTo>
                    <a:pt x="987744" y="698892"/>
                  </a:lnTo>
                  <a:lnTo>
                    <a:pt x="986473" y="693814"/>
                  </a:lnTo>
                  <a:lnTo>
                    <a:pt x="985203" y="688420"/>
                  </a:lnTo>
                  <a:lnTo>
                    <a:pt x="984568" y="683025"/>
                  </a:lnTo>
                  <a:lnTo>
                    <a:pt x="984250" y="676678"/>
                  </a:lnTo>
                  <a:lnTo>
                    <a:pt x="984250" y="670332"/>
                  </a:lnTo>
                  <a:lnTo>
                    <a:pt x="984250" y="663668"/>
                  </a:lnTo>
                  <a:lnTo>
                    <a:pt x="984885" y="656369"/>
                  </a:lnTo>
                  <a:lnTo>
                    <a:pt x="986156" y="648753"/>
                  </a:lnTo>
                  <a:lnTo>
                    <a:pt x="987744" y="641138"/>
                  </a:lnTo>
                  <a:lnTo>
                    <a:pt x="989331" y="632887"/>
                  </a:lnTo>
                  <a:lnTo>
                    <a:pt x="991237" y="624002"/>
                  </a:lnTo>
                  <a:lnTo>
                    <a:pt x="994095" y="615116"/>
                  </a:lnTo>
                  <a:lnTo>
                    <a:pt x="996954" y="605914"/>
                  </a:lnTo>
                  <a:lnTo>
                    <a:pt x="1002035" y="594173"/>
                  </a:lnTo>
                  <a:lnTo>
                    <a:pt x="1007752" y="580845"/>
                  </a:lnTo>
                  <a:lnTo>
                    <a:pt x="1015692" y="563074"/>
                  </a:lnTo>
                  <a:lnTo>
                    <a:pt x="1025855" y="542131"/>
                  </a:lnTo>
                  <a:lnTo>
                    <a:pt x="1037606" y="518648"/>
                  </a:lnTo>
                  <a:lnTo>
                    <a:pt x="1050627" y="492944"/>
                  </a:lnTo>
                  <a:lnTo>
                    <a:pt x="1057932" y="479934"/>
                  </a:lnTo>
                  <a:lnTo>
                    <a:pt x="1065554" y="466606"/>
                  </a:lnTo>
                  <a:lnTo>
                    <a:pt x="1073176" y="452961"/>
                  </a:lnTo>
                  <a:lnTo>
                    <a:pt x="1081433" y="439316"/>
                  </a:lnTo>
                  <a:lnTo>
                    <a:pt x="1090326" y="425988"/>
                  </a:lnTo>
                  <a:lnTo>
                    <a:pt x="1098901" y="412660"/>
                  </a:lnTo>
                  <a:lnTo>
                    <a:pt x="1107794" y="399015"/>
                  </a:lnTo>
                  <a:lnTo>
                    <a:pt x="1117322" y="386321"/>
                  </a:lnTo>
                  <a:lnTo>
                    <a:pt x="1126532" y="374263"/>
                  </a:lnTo>
                  <a:lnTo>
                    <a:pt x="1136695" y="362522"/>
                  </a:lnTo>
                  <a:lnTo>
                    <a:pt x="1146223" y="351098"/>
                  </a:lnTo>
                  <a:lnTo>
                    <a:pt x="1156703" y="340626"/>
                  </a:lnTo>
                  <a:lnTo>
                    <a:pt x="1166866" y="331106"/>
                  </a:lnTo>
                  <a:lnTo>
                    <a:pt x="1177029" y="322538"/>
                  </a:lnTo>
                  <a:lnTo>
                    <a:pt x="1182428" y="318095"/>
                  </a:lnTo>
                  <a:lnTo>
                    <a:pt x="1187827" y="314287"/>
                  </a:lnTo>
                  <a:lnTo>
                    <a:pt x="1193226" y="311114"/>
                  </a:lnTo>
                  <a:lnTo>
                    <a:pt x="1197990" y="307624"/>
                  </a:lnTo>
                  <a:lnTo>
                    <a:pt x="1203389" y="304768"/>
                  </a:lnTo>
                  <a:lnTo>
                    <a:pt x="1208788" y="301912"/>
                  </a:lnTo>
                  <a:lnTo>
                    <a:pt x="1214187" y="299690"/>
                  </a:lnTo>
                  <a:lnTo>
                    <a:pt x="1219587" y="297786"/>
                  </a:lnTo>
                  <a:lnTo>
                    <a:pt x="1233878" y="293026"/>
                  </a:lnTo>
                  <a:lnTo>
                    <a:pt x="1248805" y="288584"/>
                  </a:lnTo>
                  <a:lnTo>
                    <a:pt x="1264367" y="284458"/>
                  </a:lnTo>
                  <a:lnTo>
                    <a:pt x="1279929" y="280651"/>
                  </a:lnTo>
                  <a:lnTo>
                    <a:pt x="1296126" y="276843"/>
                  </a:lnTo>
                  <a:lnTo>
                    <a:pt x="1312324" y="273352"/>
                  </a:lnTo>
                  <a:lnTo>
                    <a:pt x="1329156" y="270179"/>
                  </a:lnTo>
                  <a:lnTo>
                    <a:pt x="1345989" y="267323"/>
                  </a:lnTo>
                  <a:lnTo>
                    <a:pt x="1363456" y="264784"/>
                  </a:lnTo>
                  <a:lnTo>
                    <a:pt x="1380606" y="261928"/>
                  </a:lnTo>
                  <a:lnTo>
                    <a:pt x="1398391" y="259707"/>
                  </a:lnTo>
                  <a:lnTo>
                    <a:pt x="1402962" y="259030"/>
                  </a:lnTo>
                  <a:lnTo>
                    <a:pt x="1213954" y="208886"/>
                  </a:lnTo>
                  <a:close/>
                  <a:moveTo>
                    <a:pt x="1214906" y="157162"/>
                  </a:moveTo>
                  <a:lnTo>
                    <a:pt x="1219033" y="157479"/>
                  </a:lnTo>
                  <a:lnTo>
                    <a:pt x="1222842" y="158114"/>
                  </a:lnTo>
                  <a:lnTo>
                    <a:pt x="1555169" y="246562"/>
                  </a:lnTo>
                  <a:lnTo>
                    <a:pt x="1581643" y="245744"/>
                  </a:lnTo>
                  <a:lnTo>
                    <a:pt x="1610544" y="244792"/>
                  </a:lnTo>
                  <a:lnTo>
                    <a:pt x="1637221" y="244475"/>
                  </a:lnTo>
                  <a:lnTo>
                    <a:pt x="1661041" y="244792"/>
                  </a:lnTo>
                  <a:lnTo>
                    <a:pt x="1682002" y="245744"/>
                  </a:lnTo>
                  <a:lnTo>
                    <a:pt x="1698835" y="246379"/>
                  </a:lnTo>
                  <a:lnTo>
                    <a:pt x="1713126" y="247648"/>
                  </a:lnTo>
                  <a:lnTo>
                    <a:pt x="1727418" y="249552"/>
                  </a:lnTo>
                  <a:lnTo>
                    <a:pt x="1740757" y="252091"/>
                  </a:lnTo>
                  <a:lnTo>
                    <a:pt x="1754096" y="254947"/>
                  </a:lnTo>
                  <a:lnTo>
                    <a:pt x="1766799" y="258755"/>
                  </a:lnTo>
                  <a:lnTo>
                    <a:pt x="1779503" y="262563"/>
                  </a:lnTo>
                  <a:lnTo>
                    <a:pt x="1791572" y="267323"/>
                  </a:lnTo>
                  <a:lnTo>
                    <a:pt x="1803323" y="272400"/>
                  </a:lnTo>
                  <a:lnTo>
                    <a:pt x="1814756" y="277795"/>
                  </a:lnTo>
                  <a:lnTo>
                    <a:pt x="1826189" y="283506"/>
                  </a:lnTo>
                  <a:lnTo>
                    <a:pt x="1836988" y="289853"/>
                  </a:lnTo>
                  <a:lnTo>
                    <a:pt x="1847468" y="296834"/>
                  </a:lnTo>
                  <a:lnTo>
                    <a:pt x="1857631" y="303816"/>
                  </a:lnTo>
                  <a:lnTo>
                    <a:pt x="1867477" y="311114"/>
                  </a:lnTo>
                  <a:lnTo>
                    <a:pt x="1877322" y="318730"/>
                  </a:lnTo>
                  <a:lnTo>
                    <a:pt x="1886532" y="326981"/>
                  </a:lnTo>
                  <a:lnTo>
                    <a:pt x="1895742" y="335549"/>
                  </a:lnTo>
                  <a:lnTo>
                    <a:pt x="1904317" y="344117"/>
                  </a:lnTo>
                  <a:lnTo>
                    <a:pt x="1912575" y="352684"/>
                  </a:lnTo>
                  <a:lnTo>
                    <a:pt x="1921150" y="362204"/>
                  </a:lnTo>
                  <a:lnTo>
                    <a:pt x="1928772" y="371407"/>
                  </a:lnTo>
                  <a:lnTo>
                    <a:pt x="1936394" y="380927"/>
                  </a:lnTo>
                  <a:lnTo>
                    <a:pt x="1943699" y="390764"/>
                  </a:lnTo>
                  <a:lnTo>
                    <a:pt x="1951003" y="400601"/>
                  </a:lnTo>
                  <a:lnTo>
                    <a:pt x="1957673" y="410439"/>
                  </a:lnTo>
                  <a:lnTo>
                    <a:pt x="1964342" y="420910"/>
                  </a:lnTo>
                  <a:lnTo>
                    <a:pt x="1970694" y="431065"/>
                  </a:lnTo>
                  <a:lnTo>
                    <a:pt x="1976729" y="441537"/>
                  </a:lnTo>
                  <a:lnTo>
                    <a:pt x="1982445" y="452009"/>
                  </a:lnTo>
                  <a:lnTo>
                    <a:pt x="1988162" y="462163"/>
                  </a:lnTo>
                  <a:lnTo>
                    <a:pt x="1993561" y="472635"/>
                  </a:lnTo>
                  <a:lnTo>
                    <a:pt x="1998643" y="483424"/>
                  </a:lnTo>
                  <a:lnTo>
                    <a:pt x="2008170" y="504051"/>
                  </a:lnTo>
                  <a:lnTo>
                    <a:pt x="2017063" y="524677"/>
                  </a:lnTo>
                  <a:lnTo>
                    <a:pt x="2025003" y="544986"/>
                  </a:lnTo>
                  <a:lnTo>
                    <a:pt x="2031990" y="564661"/>
                  </a:lnTo>
                  <a:lnTo>
                    <a:pt x="2038342" y="584018"/>
                  </a:lnTo>
                  <a:lnTo>
                    <a:pt x="2044058" y="602106"/>
                  </a:lnTo>
                  <a:lnTo>
                    <a:pt x="2048505" y="619559"/>
                  </a:lnTo>
                  <a:lnTo>
                    <a:pt x="2052951" y="635426"/>
                  </a:lnTo>
                  <a:lnTo>
                    <a:pt x="2056762" y="650023"/>
                  </a:lnTo>
                  <a:lnTo>
                    <a:pt x="2059620" y="663668"/>
                  </a:lnTo>
                  <a:lnTo>
                    <a:pt x="2064067" y="685246"/>
                  </a:lnTo>
                  <a:lnTo>
                    <a:pt x="2066290" y="699209"/>
                  </a:lnTo>
                  <a:lnTo>
                    <a:pt x="2066925" y="703969"/>
                  </a:lnTo>
                  <a:lnTo>
                    <a:pt x="1845974" y="818319"/>
                  </a:lnTo>
                  <a:lnTo>
                    <a:pt x="1848495" y="821646"/>
                  </a:lnTo>
                  <a:lnTo>
                    <a:pt x="1858018" y="834339"/>
                  </a:lnTo>
                  <a:lnTo>
                    <a:pt x="1862462" y="841003"/>
                  </a:lnTo>
                  <a:lnTo>
                    <a:pt x="1867541" y="847667"/>
                  </a:lnTo>
                  <a:lnTo>
                    <a:pt x="1872303" y="854965"/>
                  </a:lnTo>
                  <a:lnTo>
                    <a:pt x="1877064" y="862264"/>
                  </a:lnTo>
                  <a:lnTo>
                    <a:pt x="1880873" y="870514"/>
                  </a:lnTo>
                  <a:lnTo>
                    <a:pt x="1885000" y="878447"/>
                  </a:lnTo>
                  <a:lnTo>
                    <a:pt x="1888174" y="886698"/>
                  </a:lnTo>
                  <a:lnTo>
                    <a:pt x="1891348" y="894948"/>
                  </a:lnTo>
                  <a:lnTo>
                    <a:pt x="1893888" y="904151"/>
                  </a:lnTo>
                  <a:lnTo>
                    <a:pt x="1895792" y="913036"/>
                  </a:lnTo>
                  <a:lnTo>
                    <a:pt x="1896427" y="917796"/>
                  </a:lnTo>
                  <a:lnTo>
                    <a:pt x="1896745" y="922556"/>
                  </a:lnTo>
                  <a:lnTo>
                    <a:pt x="1897062" y="927316"/>
                  </a:lnTo>
                  <a:lnTo>
                    <a:pt x="1897062" y="932076"/>
                  </a:lnTo>
                  <a:lnTo>
                    <a:pt x="1896745" y="937153"/>
                  </a:lnTo>
                  <a:lnTo>
                    <a:pt x="1896427" y="942230"/>
                  </a:lnTo>
                  <a:lnTo>
                    <a:pt x="1895475" y="946990"/>
                  </a:lnTo>
                  <a:lnTo>
                    <a:pt x="1894523" y="952067"/>
                  </a:lnTo>
                  <a:lnTo>
                    <a:pt x="1892935" y="958414"/>
                  </a:lnTo>
                  <a:lnTo>
                    <a:pt x="1891666" y="964443"/>
                  </a:lnTo>
                  <a:lnTo>
                    <a:pt x="1890079" y="969838"/>
                  </a:lnTo>
                  <a:lnTo>
                    <a:pt x="1887857" y="975232"/>
                  </a:lnTo>
                  <a:lnTo>
                    <a:pt x="1886269" y="980309"/>
                  </a:lnTo>
                  <a:lnTo>
                    <a:pt x="1884047" y="985069"/>
                  </a:lnTo>
                  <a:lnTo>
                    <a:pt x="1881825" y="989512"/>
                  </a:lnTo>
                  <a:lnTo>
                    <a:pt x="1879603" y="993955"/>
                  </a:lnTo>
                  <a:lnTo>
                    <a:pt x="1877381" y="997762"/>
                  </a:lnTo>
                  <a:lnTo>
                    <a:pt x="1874842" y="1001570"/>
                  </a:lnTo>
                  <a:lnTo>
                    <a:pt x="1872620" y="1004744"/>
                  </a:lnTo>
                  <a:lnTo>
                    <a:pt x="1870081" y="1008235"/>
                  </a:lnTo>
                  <a:lnTo>
                    <a:pt x="1867224" y="1011091"/>
                  </a:lnTo>
                  <a:lnTo>
                    <a:pt x="1864684" y="1013947"/>
                  </a:lnTo>
                  <a:lnTo>
                    <a:pt x="1858971" y="1019024"/>
                  </a:lnTo>
                  <a:lnTo>
                    <a:pt x="1852939" y="1022832"/>
                  </a:lnTo>
                  <a:lnTo>
                    <a:pt x="1847226" y="1026640"/>
                  </a:lnTo>
                  <a:lnTo>
                    <a:pt x="1841194" y="1029178"/>
                  </a:lnTo>
                  <a:lnTo>
                    <a:pt x="1834846" y="1031400"/>
                  </a:lnTo>
                  <a:lnTo>
                    <a:pt x="1828815" y="1032986"/>
                  </a:lnTo>
                  <a:lnTo>
                    <a:pt x="1822783" y="1033938"/>
                  </a:lnTo>
                  <a:lnTo>
                    <a:pt x="1817070" y="1034255"/>
                  </a:lnTo>
                  <a:lnTo>
                    <a:pt x="1811673" y="1034573"/>
                  </a:lnTo>
                  <a:lnTo>
                    <a:pt x="1806595" y="1034255"/>
                  </a:lnTo>
                  <a:lnTo>
                    <a:pt x="1801516" y="1033938"/>
                  </a:lnTo>
                  <a:lnTo>
                    <a:pt x="1796119" y="1033303"/>
                  </a:lnTo>
                  <a:lnTo>
                    <a:pt x="1791041" y="1032669"/>
                  </a:lnTo>
                  <a:lnTo>
                    <a:pt x="1781200" y="1030130"/>
                  </a:lnTo>
                  <a:lnTo>
                    <a:pt x="1770725" y="1027274"/>
                  </a:lnTo>
                  <a:lnTo>
                    <a:pt x="1773899" y="1034890"/>
                  </a:lnTo>
                  <a:lnTo>
                    <a:pt x="1776756" y="1042506"/>
                  </a:lnTo>
                  <a:lnTo>
                    <a:pt x="1778661" y="1050757"/>
                  </a:lnTo>
                  <a:lnTo>
                    <a:pt x="1780883" y="1058372"/>
                  </a:lnTo>
                  <a:lnTo>
                    <a:pt x="1781835" y="1066306"/>
                  </a:lnTo>
                  <a:lnTo>
                    <a:pt x="1782470" y="1074239"/>
                  </a:lnTo>
                  <a:lnTo>
                    <a:pt x="1782470" y="1081855"/>
                  </a:lnTo>
                  <a:lnTo>
                    <a:pt x="1781518" y="1090105"/>
                  </a:lnTo>
                  <a:lnTo>
                    <a:pt x="1780248" y="1096769"/>
                  </a:lnTo>
                  <a:lnTo>
                    <a:pt x="1779296" y="1099942"/>
                  </a:lnTo>
                  <a:lnTo>
                    <a:pt x="1777709" y="1103750"/>
                  </a:lnTo>
                  <a:lnTo>
                    <a:pt x="1776439" y="1107241"/>
                  </a:lnTo>
                  <a:lnTo>
                    <a:pt x="1774534" y="1111049"/>
                  </a:lnTo>
                  <a:lnTo>
                    <a:pt x="1772312" y="1115174"/>
                  </a:lnTo>
                  <a:lnTo>
                    <a:pt x="1770090" y="1118665"/>
                  </a:lnTo>
                  <a:lnTo>
                    <a:pt x="1767551" y="1122473"/>
                  </a:lnTo>
                  <a:lnTo>
                    <a:pt x="1764059" y="1125963"/>
                  </a:lnTo>
                  <a:lnTo>
                    <a:pt x="1760885" y="1129771"/>
                  </a:lnTo>
                  <a:lnTo>
                    <a:pt x="1756758" y="1133262"/>
                  </a:lnTo>
                  <a:lnTo>
                    <a:pt x="1752632" y="1137070"/>
                  </a:lnTo>
                  <a:lnTo>
                    <a:pt x="1747870" y="1140560"/>
                  </a:lnTo>
                  <a:lnTo>
                    <a:pt x="1742791" y="1143416"/>
                  </a:lnTo>
                  <a:lnTo>
                    <a:pt x="1737077" y="1146907"/>
                  </a:lnTo>
                  <a:lnTo>
                    <a:pt x="1729777" y="1150080"/>
                  </a:lnTo>
                  <a:lnTo>
                    <a:pt x="1722476" y="1152619"/>
                  </a:lnTo>
                  <a:lnTo>
                    <a:pt x="1714857" y="1155475"/>
                  </a:lnTo>
                  <a:lnTo>
                    <a:pt x="1707239" y="1157379"/>
                  </a:lnTo>
                  <a:lnTo>
                    <a:pt x="1699621" y="1158965"/>
                  </a:lnTo>
                  <a:lnTo>
                    <a:pt x="1691685" y="1160235"/>
                  </a:lnTo>
                  <a:lnTo>
                    <a:pt x="1683749" y="1160869"/>
                  </a:lnTo>
                  <a:lnTo>
                    <a:pt x="1676131" y="1161186"/>
                  </a:lnTo>
                  <a:lnTo>
                    <a:pt x="1667878" y="1160869"/>
                  </a:lnTo>
                  <a:lnTo>
                    <a:pt x="1659942" y="1160235"/>
                  </a:lnTo>
                  <a:lnTo>
                    <a:pt x="1652324" y="1158965"/>
                  </a:lnTo>
                  <a:lnTo>
                    <a:pt x="1644706" y="1157696"/>
                  </a:lnTo>
                  <a:lnTo>
                    <a:pt x="1646928" y="1163090"/>
                  </a:lnTo>
                  <a:lnTo>
                    <a:pt x="1648515" y="1168485"/>
                  </a:lnTo>
                  <a:lnTo>
                    <a:pt x="1650419" y="1173880"/>
                  </a:lnTo>
                  <a:lnTo>
                    <a:pt x="1651372" y="1179274"/>
                  </a:lnTo>
                  <a:lnTo>
                    <a:pt x="1652324" y="1184034"/>
                  </a:lnTo>
                  <a:lnTo>
                    <a:pt x="1652959" y="1189429"/>
                  </a:lnTo>
                  <a:lnTo>
                    <a:pt x="1653276" y="1194823"/>
                  </a:lnTo>
                  <a:lnTo>
                    <a:pt x="1653276" y="1199900"/>
                  </a:lnTo>
                  <a:lnTo>
                    <a:pt x="1652641" y="1204978"/>
                  </a:lnTo>
                  <a:lnTo>
                    <a:pt x="1651689" y="1209738"/>
                  </a:lnTo>
                  <a:lnTo>
                    <a:pt x="1650419" y="1214498"/>
                  </a:lnTo>
                  <a:lnTo>
                    <a:pt x="1648515" y="1219257"/>
                  </a:lnTo>
                  <a:lnTo>
                    <a:pt x="1646293" y="1223700"/>
                  </a:lnTo>
                  <a:lnTo>
                    <a:pt x="1643118" y="1228143"/>
                  </a:lnTo>
                  <a:lnTo>
                    <a:pt x="1639944" y="1232585"/>
                  </a:lnTo>
                  <a:lnTo>
                    <a:pt x="1635817" y="1236393"/>
                  </a:lnTo>
                  <a:lnTo>
                    <a:pt x="1632643" y="1239566"/>
                  </a:lnTo>
                  <a:lnTo>
                    <a:pt x="1628834" y="1242422"/>
                  </a:lnTo>
                  <a:lnTo>
                    <a:pt x="1625342" y="1245278"/>
                  </a:lnTo>
                  <a:lnTo>
                    <a:pt x="1621216" y="1247817"/>
                  </a:lnTo>
                  <a:lnTo>
                    <a:pt x="1617089" y="1250356"/>
                  </a:lnTo>
                  <a:lnTo>
                    <a:pt x="1613280" y="1252260"/>
                  </a:lnTo>
                  <a:lnTo>
                    <a:pt x="1609153" y="1254163"/>
                  </a:lnTo>
                  <a:lnTo>
                    <a:pt x="1604709" y="1255750"/>
                  </a:lnTo>
                  <a:lnTo>
                    <a:pt x="1600583" y="1257654"/>
                  </a:lnTo>
                  <a:lnTo>
                    <a:pt x="1596139" y="1258923"/>
                  </a:lnTo>
                  <a:lnTo>
                    <a:pt x="1591377" y="1259875"/>
                  </a:lnTo>
                  <a:lnTo>
                    <a:pt x="1587251" y="1260827"/>
                  </a:lnTo>
                  <a:lnTo>
                    <a:pt x="1582489" y="1261462"/>
                  </a:lnTo>
                  <a:lnTo>
                    <a:pt x="1577411" y="1261779"/>
                  </a:lnTo>
                  <a:lnTo>
                    <a:pt x="1572649" y="1262097"/>
                  </a:lnTo>
                  <a:lnTo>
                    <a:pt x="1567888" y="1262414"/>
                  </a:lnTo>
                  <a:lnTo>
                    <a:pt x="1558047" y="1261779"/>
                  </a:lnTo>
                  <a:lnTo>
                    <a:pt x="1548842" y="1260827"/>
                  </a:lnTo>
                  <a:lnTo>
                    <a:pt x="1539319" y="1259241"/>
                  </a:lnTo>
                  <a:lnTo>
                    <a:pt x="1530113" y="1257337"/>
                  </a:lnTo>
                  <a:lnTo>
                    <a:pt x="1520591" y="1254481"/>
                  </a:lnTo>
                  <a:lnTo>
                    <a:pt x="1512020" y="1251308"/>
                  </a:lnTo>
                  <a:lnTo>
                    <a:pt x="1503449" y="1247817"/>
                  </a:lnTo>
                  <a:lnTo>
                    <a:pt x="1494879" y="1244326"/>
                  </a:lnTo>
                  <a:lnTo>
                    <a:pt x="1495196" y="1249086"/>
                  </a:lnTo>
                  <a:lnTo>
                    <a:pt x="1495196" y="1253846"/>
                  </a:lnTo>
                  <a:lnTo>
                    <a:pt x="1495196" y="1258923"/>
                  </a:lnTo>
                  <a:lnTo>
                    <a:pt x="1494879" y="1264001"/>
                  </a:lnTo>
                  <a:lnTo>
                    <a:pt x="1494244" y="1268443"/>
                  </a:lnTo>
                  <a:lnTo>
                    <a:pt x="1493292" y="1273520"/>
                  </a:lnTo>
                  <a:lnTo>
                    <a:pt x="1492022" y="1278280"/>
                  </a:lnTo>
                  <a:lnTo>
                    <a:pt x="1490752" y="1283040"/>
                  </a:lnTo>
                  <a:lnTo>
                    <a:pt x="1487895" y="1289387"/>
                  </a:lnTo>
                  <a:lnTo>
                    <a:pt x="1484721" y="1295099"/>
                  </a:lnTo>
                  <a:lnTo>
                    <a:pt x="1480912" y="1300493"/>
                  </a:lnTo>
                  <a:lnTo>
                    <a:pt x="1477103" y="1305571"/>
                  </a:lnTo>
                  <a:lnTo>
                    <a:pt x="1472024" y="1310330"/>
                  </a:lnTo>
                  <a:lnTo>
                    <a:pt x="1466945" y="1314456"/>
                  </a:lnTo>
                  <a:lnTo>
                    <a:pt x="1460914" y="1317946"/>
                  </a:lnTo>
                  <a:lnTo>
                    <a:pt x="1454883" y="1321120"/>
                  </a:lnTo>
                  <a:lnTo>
                    <a:pt x="1449486" y="1323024"/>
                  </a:lnTo>
                  <a:lnTo>
                    <a:pt x="1443773" y="1324293"/>
                  </a:lnTo>
                  <a:lnTo>
                    <a:pt x="1438059" y="1325245"/>
                  </a:lnTo>
                  <a:lnTo>
                    <a:pt x="1432028" y="1325562"/>
                  </a:lnTo>
                  <a:lnTo>
                    <a:pt x="1425679" y="1325245"/>
                  </a:lnTo>
                  <a:lnTo>
                    <a:pt x="1418696" y="1324293"/>
                  </a:lnTo>
                  <a:lnTo>
                    <a:pt x="1411395" y="1323024"/>
                  </a:lnTo>
                  <a:lnTo>
                    <a:pt x="1404094" y="1321120"/>
                  </a:lnTo>
                  <a:lnTo>
                    <a:pt x="1396793" y="1318581"/>
                  </a:lnTo>
                  <a:lnTo>
                    <a:pt x="1389175" y="1315725"/>
                  </a:lnTo>
                  <a:lnTo>
                    <a:pt x="1381239" y="1312234"/>
                  </a:lnTo>
                  <a:lnTo>
                    <a:pt x="1372669" y="1308744"/>
                  </a:lnTo>
                  <a:lnTo>
                    <a:pt x="1364733" y="1304619"/>
                  </a:lnTo>
                  <a:lnTo>
                    <a:pt x="1356480" y="1299859"/>
                  </a:lnTo>
                  <a:lnTo>
                    <a:pt x="1347909" y="1295416"/>
                  </a:lnTo>
                  <a:lnTo>
                    <a:pt x="1339338" y="1290656"/>
                  </a:lnTo>
                  <a:lnTo>
                    <a:pt x="1322515" y="1279867"/>
                  </a:lnTo>
                  <a:lnTo>
                    <a:pt x="1313888" y="1274172"/>
                  </a:lnTo>
                  <a:lnTo>
                    <a:pt x="1313614" y="1274446"/>
                  </a:lnTo>
                  <a:lnTo>
                    <a:pt x="1311077" y="1277303"/>
                  </a:lnTo>
                  <a:lnTo>
                    <a:pt x="1307590" y="1280796"/>
                  </a:lnTo>
                  <a:lnTo>
                    <a:pt x="1303151" y="1284923"/>
                  </a:lnTo>
                  <a:lnTo>
                    <a:pt x="1297761" y="1289368"/>
                  </a:lnTo>
                  <a:lnTo>
                    <a:pt x="1291737" y="1293496"/>
                  </a:lnTo>
                  <a:lnTo>
                    <a:pt x="1285079" y="1297623"/>
                  </a:lnTo>
                  <a:lnTo>
                    <a:pt x="1280957" y="1299211"/>
                  </a:lnTo>
                  <a:lnTo>
                    <a:pt x="1277469" y="1301116"/>
                  </a:lnTo>
                  <a:lnTo>
                    <a:pt x="1273348" y="1302703"/>
                  </a:lnTo>
                  <a:lnTo>
                    <a:pt x="1268909" y="1303973"/>
                  </a:lnTo>
                  <a:lnTo>
                    <a:pt x="1264787" y="1305243"/>
                  </a:lnTo>
                  <a:lnTo>
                    <a:pt x="1260348" y="1305878"/>
                  </a:lnTo>
                  <a:lnTo>
                    <a:pt x="1255592" y="1306513"/>
                  </a:lnTo>
                  <a:lnTo>
                    <a:pt x="1251154" y="1306513"/>
                  </a:lnTo>
                  <a:lnTo>
                    <a:pt x="1246081" y="1306513"/>
                  </a:lnTo>
                  <a:lnTo>
                    <a:pt x="1241008" y="1306196"/>
                  </a:lnTo>
                  <a:lnTo>
                    <a:pt x="1235935" y="1305243"/>
                  </a:lnTo>
                  <a:lnTo>
                    <a:pt x="1230545" y="1303973"/>
                  </a:lnTo>
                  <a:lnTo>
                    <a:pt x="1225472" y="1302068"/>
                  </a:lnTo>
                  <a:lnTo>
                    <a:pt x="1220082" y="1299528"/>
                  </a:lnTo>
                  <a:lnTo>
                    <a:pt x="1214692" y="1296671"/>
                  </a:lnTo>
                  <a:lnTo>
                    <a:pt x="1208985" y="1293178"/>
                  </a:lnTo>
                  <a:lnTo>
                    <a:pt x="1201693" y="1287781"/>
                  </a:lnTo>
                  <a:lnTo>
                    <a:pt x="1195352" y="1283018"/>
                  </a:lnTo>
                  <a:lnTo>
                    <a:pt x="1189645" y="1277621"/>
                  </a:lnTo>
                  <a:lnTo>
                    <a:pt x="1184889" y="1272223"/>
                  </a:lnTo>
                  <a:lnTo>
                    <a:pt x="1180767" y="1266508"/>
                  </a:lnTo>
                  <a:lnTo>
                    <a:pt x="1177279" y="1261111"/>
                  </a:lnTo>
                  <a:lnTo>
                    <a:pt x="1174743" y="1255713"/>
                  </a:lnTo>
                  <a:lnTo>
                    <a:pt x="1172523" y="1250633"/>
                  </a:lnTo>
                  <a:lnTo>
                    <a:pt x="1171255" y="1245235"/>
                  </a:lnTo>
                  <a:lnTo>
                    <a:pt x="1170304" y="1239838"/>
                  </a:lnTo>
                  <a:lnTo>
                    <a:pt x="1169987" y="1234758"/>
                  </a:lnTo>
                  <a:lnTo>
                    <a:pt x="1169987" y="1229678"/>
                  </a:lnTo>
                  <a:lnTo>
                    <a:pt x="1170304" y="1224915"/>
                  </a:lnTo>
                  <a:lnTo>
                    <a:pt x="1170938" y="1219835"/>
                  </a:lnTo>
                  <a:lnTo>
                    <a:pt x="1172206" y="1215073"/>
                  </a:lnTo>
                  <a:lnTo>
                    <a:pt x="1173792" y="1210310"/>
                  </a:lnTo>
                  <a:lnTo>
                    <a:pt x="1175377" y="1206183"/>
                  </a:lnTo>
                  <a:lnTo>
                    <a:pt x="1177279" y="1201738"/>
                  </a:lnTo>
                  <a:lnTo>
                    <a:pt x="1179182" y="1197610"/>
                  </a:lnTo>
                  <a:lnTo>
                    <a:pt x="1181401" y="1193800"/>
                  </a:lnTo>
                  <a:lnTo>
                    <a:pt x="1185523" y="1186815"/>
                  </a:lnTo>
                  <a:lnTo>
                    <a:pt x="1188434" y="1183124"/>
                  </a:lnTo>
                  <a:lnTo>
                    <a:pt x="1179671" y="1178640"/>
                  </a:lnTo>
                  <a:lnTo>
                    <a:pt x="1146133" y="1161542"/>
                  </a:lnTo>
                  <a:lnTo>
                    <a:pt x="1139156" y="1169987"/>
                  </a:lnTo>
                  <a:lnTo>
                    <a:pt x="1130294" y="1180465"/>
                  </a:lnTo>
                  <a:lnTo>
                    <a:pt x="1122064" y="1189990"/>
                  </a:lnTo>
                  <a:lnTo>
                    <a:pt x="1113517" y="1198563"/>
                  </a:lnTo>
                  <a:lnTo>
                    <a:pt x="1105921" y="1206183"/>
                  </a:lnTo>
                  <a:lnTo>
                    <a:pt x="1098957" y="1212533"/>
                  </a:lnTo>
                  <a:lnTo>
                    <a:pt x="1092943" y="1217930"/>
                  </a:lnTo>
                  <a:lnTo>
                    <a:pt x="1087562" y="1221740"/>
                  </a:lnTo>
                  <a:lnTo>
                    <a:pt x="1068253" y="1234440"/>
                  </a:lnTo>
                  <a:lnTo>
                    <a:pt x="1058441" y="1240790"/>
                  </a:lnTo>
                  <a:lnTo>
                    <a:pt x="1048629" y="1246505"/>
                  </a:lnTo>
                  <a:lnTo>
                    <a:pt x="1038816" y="1251585"/>
                  </a:lnTo>
                  <a:lnTo>
                    <a:pt x="1033752" y="1253808"/>
                  </a:lnTo>
                  <a:lnTo>
                    <a:pt x="1028371" y="1256030"/>
                  </a:lnTo>
                  <a:lnTo>
                    <a:pt x="1023306" y="1257300"/>
                  </a:lnTo>
                  <a:lnTo>
                    <a:pt x="1018242" y="1258570"/>
                  </a:lnTo>
                  <a:lnTo>
                    <a:pt x="1013494" y="1259523"/>
                  </a:lnTo>
                  <a:lnTo>
                    <a:pt x="1008429" y="1260158"/>
                  </a:lnTo>
                  <a:lnTo>
                    <a:pt x="1003048" y="1260475"/>
                  </a:lnTo>
                  <a:lnTo>
                    <a:pt x="997984" y="1260158"/>
                  </a:lnTo>
                  <a:lnTo>
                    <a:pt x="992603" y="1259523"/>
                  </a:lnTo>
                  <a:lnTo>
                    <a:pt x="987855" y="1258253"/>
                  </a:lnTo>
                  <a:lnTo>
                    <a:pt x="982790" y="1256665"/>
                  </a:lnTo>
                  <a:lnTo>
                    <a:pt x="977409" y="1254443"/>
                  </a:lnTo>
                  <a:lnTo>
                    <a:pt x="972345" y="1251585"/>
                  </a:lnTo>
                  <a:lnTo>
                    <a:pt x="966964" y="1248093"/>
                  </a:lnTo>
                  <a:lnTo>
                    <a:pt x="961899" y="1244283"/>
                  </a:lnTo>
                  <a:lnTo>
                    <a:pt x="956835" y="1239520"/>
                  </a:lnTo>
                  <a:lnTo>
                    <a:pt x="951454" y="1234123"/>
                  </a:lnTo>
                  <a:lnTo>
                    <a:pt x="946389" y="1228090"/>
                  </a:lnTo>
                  <a:lnTo>
                    <a:pt x="941008" y="1221105"/>
                  </a:lnTo>
                  <a:lnTo>
                    <a:pt x="935943" y="1213485"/>
                  </a:lnTo>
                  <a:lnTo>
                    <a:pt x="930879" y="1205230"/>
                  </a:lnTo>
                  <a:lnTo>
                    <a:pt x="925498" y="1196023"/>
                  </a:lnTo>
                  <a:lnTo>
                    <a:pt x="923915" y="1192530"/>
                  </a:lnTo>
                  <a:lnTo>
                    <a:pt x="922333" y="1188720"/>
                  </a:lnTo>
                  <a:lnTo>
                    <a:pt x="921700" y="1184593"/>
                  </a:lnTo>
                  <a:lnTo>
                    <a:pt x="921067" y="1180783"/>
                  </a:lnTo>
                  <a:lnTo>
                    <a:pt x="920750" y="1176655"/>
                  </a:lnTo>
                  <a:lnTo>
                    <a:pt x="921067" y="1172845"/>
                  </a:lnTo>
                  <a:lnTo>
                    <a:pt x="921700" y="1168400"/>
                  </a:lnTo>
                  <a:lnTo>
                    <a:pt x="922333" y="1163955"/>
                  </a:lnTo>
                  <a:lnTo>
                    <a:pt x="923915" y="1159510"/>
                  </a:lnTo>
                  <a:lnTo>
                    <a:pt x="925181" y="1155065"/>
                  </a:lnTo>
                  <a:lnTo>
                    <a:pt x="926764" y="1150302"/>
                  </a:lnTo>
                  <a:lnTo>
                    <a:pt x="928980" y="1145540"/>
                  </a:lnTo>
                  <a:lnTo>
                    <a:pt x="931512" y="1140777"/>
                  </a:lnTo>
                  <a:lnTo>
                    <a:pt x="933728" y="1136015"/>
                  </a:lnTo>
                  <a:lnTo>
                    <a:pt x="939742" y="1126172"/>
                  </a:lnTo>
                  <a:lnTo>
                    <a:pt x="946389" y="1116330"/>
                  </a:lnTo>
                  <a:lnTo>
                    <a:pt x="953986" y="1106170"/>
                  </a:lnTo>
                  <a:lnTo>
                    <a:pt x="962532" y="1096010"/>
                  </a:lnTo>
                  <a:lnTo>
                    <a:pt x="971078" y="1085850"/>
                  </a:lnTo>
                  <a:lnTo>
                    <a:pt x="980258" y="1075690"/>
                  </a:lnTo>
                  <a:lnTo>
                    <a:pt x="981263" y="1074682"/>
                  </a:lnTo>
                  <a:lnTo>
                    <a:pt x="961294" y="1063855"/>
                  </a:lnTo>
                  <a:lnTo>
                    <a:pt x="958295" y="1066735"/>
                  </a:lnTo>
                  <a:lnTo>
                    <a:pt x="950387" y="1074331"/>
                  </a:lnTo>
                  <a:lnTo>
                    <a:pt x="942480" y="1081610"/>
                  </a:lnTo>
                  <a:lnTo>
                    <a:pt x="934256" y="1088889"/>
                  </a:lnTo>
                  <a:lnTo>
                    <a:pt x="926032" y="1095535"/>
                  </a:lnTo>
                  <a:lnTo>
                    <a:pt x="917808" y="1102181"/>
                  </a:lnTo>
                  <a:lnTo>
                    <a:pt x="909900" y="1108194"/>
                  </a:lnTo>
                  <a:lnTo>
                    <a:pt x="901360" y="1113890"/>
                  </a:lnTo>
                  <a:lnTo>
                    <a:pt x="893452" y="1119270"/>
                  </a:lnTo>
                  <a:lnTo>
                    <a:pt x="885545" y="1124334"/>
                  </a:lnTo>
                  <a:lnTo>
                    <a:pt x="877637" y="1128764"/>
                  </a:lnTo>
                  <a:lnTo>
                    <a:pt x="869413" y="1132562"/>
                  </a:lnTo>
                  <a:lnTo>
                    <a:pt x="861822" y="1136360"/>
                  </a:lnTo>
                  <a:lnTo>
                    <a:pt x="854546" y="1139208"/>
                  </a:lnTo>
                  <a:lnTo>
                    <a:pt x="847271" y="1141740"/>
                  </a:lnTo>
                  <a:lnTo>
                    <a:pt x="840313" y="1143322"/>
                  </a:lnTo>
                  <a:lnTo>
                    <a:pt x="833354" y="1144272"/>
                  </a:lnTo>
                  <a:lnTo>
                    <a:pt x="826712" y="1144588"/>
                  </a:lnTo>
                  <a:lnTo>
                    <a:pt x="820385" y="1144588"/>
                  </a:lnTo>
                  <a:lnTo>
                    <a:pt x="814059" y="1143955"/>
                  </a:lnTo>
                  <a:lnTo>
                    <a:pt x="808049" y="1143322"/>
                  </a:lnTo>
                  <a:lnTo>
                    <a:pt x="801723" y="1142056"/>
                  </a:lnTo>
                  <a:lnTo>
                    <a:pt x="795713" y="1140790"/>
                  </a:lnTo>
                  <a:lnTo>
                    <a:pt x="790020" y="1138575"/>
                  </a:lnTo>
                  <a:lnTo>
                    <a:pt x="784326" y="1136676"/>
                  </a:lnTo>
                  <a:lnTo>
                    <a:pt x="778633" y="1134461"/>
                  </a:lnTo>
                  <a:lnTo>
                    <a:pt x="773256" y="1131929"/>
                  </a:lnTo>
                  <a:lnTo>
                    <a:pt x="768511" y="1129081"/>
                  </a:lnTo>
                  <a:lnTo>
                    <a:pt x="763450" y="1125916"/>
                  </a:lnTo>
                  <a:lnTo>
                    <a:pt x="758706" y="1123068"/>
                  </a:lnTo>
                  <a:lnTo>
                    <a:pt x="753961" y="1119270"/>
                  </a:lnTo>
                  <a:lnTo>
                    <a:pt x="750165" y="1115789"/>
                  </a:lnTo>
                  <a:lnTo>
                    <a:pt x="746053" y="1111991"/>
                  </a:lnTo>
                  <a:lnTo>
                    <a:pt x="742890" y="1108194"/>
                  </a:lnTo>
                  <a:lnTo>
                    <a:pt x="739411" y="1103763"/>
                  </a:lnTo>
                  <a:lnTo>
                    <a:pt x="736564" y="1099332"/>
                  </a:lnTo>
                  <a:lnTo>
                    <a:pt x="734034" y="1095218"/>
                  </a:lnTo>
                  <a:lnTo>
                    <a:pt x="731820" y="1090471"/>
                  </a:lnTo>
                  <a:lnTo>
                    <a:pt x="730238" y="1085724"/>
                  </a:lnTo>
                  <a:lnTo>
                    <a:pt x="728657" y="1080660"/>
                  </a:lnTo>
                  <a:lnTo>
                    <a:pt x="727708" y="1076230"/>
                  </a:lnTo>
                  <a:lnTo>
                    <a:pt x="727391" y="1071166"/>
                  </a:lnTo>
                  <a:lnTo>
                    <a:pt x="727075" y="1065786"/>
                  </a:lnTo>
                  <a:lnTo>
                    <a:pt x="727708" y="1060722"/>
                  </a:lnTo>
                  <a:lnTo>
                    <a:pt x="728657" y="1055659"/>
                  </a:lnTo>
                  <a:lnTo>
                    <a:pt x="730238" y="1050595"/>
                  </a:lnTo>
                  <a:lnTo>
                    <a:pt x="732136" y="1045215"/>
                  </a:lnTo>
                  <a:lnTo>
                    <a:pt x="734666" y="1040152"/>
                  </a:lnTo>
                  <a:lnTo>
                    <a:pt x="737829" y="1034772"/>
                  </a:lnTo>
                  <a:lnTo>
                    <a:pt x="741309" y="1029392"/>
                  </a:lnTo>
                  <a:lnTo>
                    <a:pt x="758389" y="1006922"/>
                  </a:lnTo>
                  <a:lnTo>
                    <a:pt x="767562" y="994579"/>
                  </a:lnTo>
                  <a:lnTo>
                    <a:pt x="777368" y="981920"/>
                  </a:lnTo>
                  <a:lnTo>
                    <a:pt x="788122" y="968628"/>
                  </a:lnTo>
                  <a:lnTo>
                    <a:pt x="790242" y="966009"/>
                  </a:lnTo>
                  <a:lnTo>
                    <a:pt x="789233" y="965395"/>
                  </a:lnTo>
                  <a:lnTo>
                    <a:pt x="776219" y="957145"/>
                  </a:lnTo>
                  <a:lnTo>
                    <a:pt x="763839" y="949211"/>
                  </a:lnTo>
                  <a:lnTo>
                    <a:pt x="760189" y="946743"/>
                  </a:lnTo>
                  <a:lnTo>
                    <a:pt x="757399" y="948372"/>
                  </a:lnTo>
                  <a:lnTo>
                    <a:pt x="753277" y="949960"/>
                  </a:lnTo>
                  <a:lnTo>
                    <a:pt x="749473" y="951547"/>
                  </a:lnTo>
                  <a:lnTo>
                    <a:pt x="745351" y="952817"/>
                  </a:lnTo>
                  <a:lnTo>
                    <a:pt x="740912" y="954087"/>
                  </a:lnTo>
                  <a:lnTo>
                    <a:pt x="736473" y="955040"/>
                  </a:lnTo>
                  <a:lnTo>
                    <a:pt x="732035" y="955357"/>
                  </a:lnTo>
                  <a:lnTo>
                    <a:pt x="726962" y="955675"/>
                  </a:lnTo>
                  <a:lnTo>
                    <a:pt x="722206" y="955675"/>
                  </a:lnTo>
                  <a:lnTo>
                    <a:pt x="717450" y="955040"/>
                  </a:lnTo>
                  <a:lnTo>
                    <a:pt x="712377" y="954087"/>
                  </a:lnTo>
                  <a:lnTo>
                    <a:pt x="706987" y="952500"/>
                  </a:lnTo>
                  <a:lnTo>
                    <a:pt x="701597" y="950912"/>
                  </a:lnTo>
                  <a:lnTo>
                    <a:pt x="696207" y="948690"/>
                  </a:lnTo>
                  <a:lnTo>
                    <a:pt x="690817" y="945515"/>
                  </a:lnTo>
                  <a:lnTo>
                    <a:pt x="685427" y="942340"/>
                  </a:lnTo>
                  <a:lnTo>
                    <a:pt x="678135" y="936942"/>
                  </a:lnTo>
                  <a:lnTo>
                    <a:pt x="671477" y="931545"/>
                  </a:lnTo>
                  <a:lnTo>
                    <a:pt x="666087" y="926147"/>
                  </a:lnTo>
                  <a:lnTo>
                    <a:pt x="661014" y="920750"/>
                  </a:lnTo>
                  <a:lnTo>
                    <a:pt x="656892" y="915670"/>
                  </a:lnTo>
                  <a:lnTo>
                    <a:pt x="653721" y="910272"/>
                  </a:lnTo>
                  <a:lnTo>
                    <a:pt x="650868" y="904875"/>
                  </a:lnTo>
                  <a:lnTo>
                    <a:pt x="648966" y="899477"/>
                  </a:lnTo>
                  <a:lnTo>
                    <a:pt x="647380" y="894080"/>
                  </a:lnTo>
                  <a:lnTo>
                    <a:pt x="646746" y="889000"/>
                  </a:lnTo>
                  <a:lnTo>
                    <a:pt x="646112" y="883920"/>
                  </a:lnTo>
                  <a:lnTo>
                    <a:pt x="646112" y="878522"/>
                  </a:lnTo>
                  <a:lnTo>
                    <a:pt x="646746" y="873442"/>
                  </a:lnTo>
                  <a:lnTo>
                    <a:pt x="647380" y="868680"/>
                  </a:lnTo>
                  <a:lnTo>
                    <a:pt x="648039" y="865599"/>
                  </a:lnTo>
                  <a:lnTo>
                    <a:pt x="643850" y="862581"/>
                  </a:lnTo>
                  <a:lnTo>
                    <a:pt x="605442" y="834021"/>
                  </a:lnTo>
                  <a:lnTo>
                    <a:pt x="588300" y="821011"/>
                  </a:lnTo>
                  <a:lnTo>
                    <a:pt x="571794" y="808318"/>
                  </a:lnTo>
                  <a:lnTo>
                    <a:pt x="557192" y="796260"/>
                  </a:lnTo>
                  <a:lnTo>
                    <a:pt x="543225" y="784836"/>
                  </a:lnTo>
                  <a:lnTo>
                    <a:pt x="530846" y="774047"/>
                  </a:lnTo>
                  <a:lnTo>
                    <a:pt x="519736" y="763575"/>
                  </a:lnTo>
                  <a:lnTo>
                    <a:pt x="509578" y="753738"/>
                  </a:lnTo>
                  <a:lnTo>
                    <a:pt x="501325" y="744535"/>
                  </a:lnTo>
                  <a:lnTo>
                    <a:pt x="497516" y="739775"/>
                  </a:lnTo>
                  <a:lnTo>
                    <a:pt x="494341" y="735650"/>
                  </a:lnTo>
                  <a:lnTo>
                    <a:pt x="491484" y="731207"/>
                  </a:lnTo>
                  <a:lnTo>
                    <a:pt x="488627" y="727082"/>
                  </a:lnTo>
                  <a:lnTo>
                    <a:pt x="486405" y="723274"/>
                  </a:lnTo>
                  <a:lnTo>
                    <a:pt x="484183" y="719149"/>
                  </a:lnTo>
                  <a:lnTo>
                    <a:pt x="482596" y="715024"/>
                  </a:lnTo>
                  <a:lnTo>
                    <a:pt x="481327" y="711533"/>
                  </a:lnTo>
                  <a:lnTo>
                    <a:pt x="478152" y="699475"/>
                  </a:lnTo>
                  <a:lnTo>
                    <a:pt x="475613" y="687099"/>
                  </a:lnTo>
                  <a:lnTo>
                    <a:pt x="473391" y="675040"/>
                  </a:lnTo>
                  <a:lnTo>
                    <a:pt x="471169" y="662982"/>
                  </a:lnTo>
                  <a:lnTo>
                    <a:pt x="469899" y="650606"/>
                  </a:lnTo>
                  <a:lnTo>
                    <a:pt x="468947" y="638865"/>
                  </a:lnTo>
                  <a:lnTo>
                    <a:pt x="468312" y="626807"/>
                  </a:lnTo>
                  <a:lnTo>
                    <a:pt x="468312" y="614431"/>
                  </a:lnTo>
                  <a:lnTo>
                    <a:pt x="468629" y="602372"/>
                  </a:lnTo>
                  <a:lnTo>
                    <a:pt x="469264" y="589997"/>
                  </a:lnTo>
                  <a:lnTo>
                    <a:pt x="470217" y="577938"/>
                  </a:lnTo>
                  <a:lnTo>
                    <a:pt x="471804" y="565562"/>
                  </a:lnTo>
                  <a:lnTo>
                    <a:pt x="474026" y="553504"/>
                  </a:lnTo>
                  <a:lnTo>
                    <a:pt x="476248" y="541446"/>
                  </a:lnTo>
                  <a:lnTo>
                    <a:pt x="479422" y="529704"/>
                  </a:lnTo>
                  <a:lnTo>
                    <a:pt x="482596" y="517329"/>
                  </a:lnTo>
                  <a:lnTo>
                    <a:pt x="486405" y="505270"/>
                  </a:lnTo>
                  <a:lnTo>
                    <a:pt x="490215" y="493212"/>
                  </a:lnTo>
                  <a:lnTo>
                    <a:pt x="494976" y="481153"/>
                  </a:lnTo>
                  <a:lnTo>
                    <a:pt x="500055" y="469412"/>
                  </a:lnTo>
                  <a:lnTo>
                    <a:pt x="505451" y="457354"/>
                  </a:lnTo>
                  <a:lnTo>
                    <a:pt x="511482" y="445613"/>
                  </a:lnTo>
                  <a:lnTo>
                    <a:pt x="517831" y="433871"/>
                  </a:lnTo>
                  <a:lnTo>
                    <a:pt x="524497" y="421813"/>
                  </a:lnTo>
                  <a:lnTo>
                    <a:pt x="531480" y="410072"/>
                  </a:lnTo>
                  <a:lnTo>
                    <a:pt x="539099" y="398331"/>
                  </a:lnTo>
                  <a:lnTo>
                    <a:pt x="547035" y="386590"/>
                  </a:lnTo>
                  <a:lnTo>
                    <a:pt x="555288" y="375166"/>
                  </a:lnTo>
                  <a:lnTo>
                    <a:pt x="564176" y="363742"/>
                  </a:lnTo>
                  <a:lnTo>
                    <a:pt x="573064" y="352001"/>
                  </a:lnTo>
                  <a:lnTo>
                    <a:pt x="582904" y="340577"/>
                  </a:lnTo>
                  <a:lnTo>
                    <a:pt x="592744" y="329153"/>
                  </a:lnTo>
                  <a:lnTo>
                    <a:pt x="608298" y="312970"/>
                  </a:lnTo>
                  <a:lnTo>
                    <a:pt x="623535" y="297738"/>
                  </a:lnTo>
                  <a:lnTo>
                    <a:pt x="638454" y="282824"/>
                  </a:lnTo>
                  <a:lnTo>
                    <a:pt x="653691" y="269496"/>
                  </a:lnTo>
                  <a:lnTo>
                    <a:pt x="668293" y="256803"/>
                  </a:lnTo>
                  <a:lnTo>
                    <a:pt x="682577" y="245062"/>
                  </a:lnTo>
                  <a:lnTo>
                    <a:pt x="695909" y="234590"/>
                  </a:lnTo>
                  <a:lnTo>
                    <a:pt x="708924" y="224753"/>
                  </a:lnTo>
                  <a:lnTo>
                    <a:pt x="720668" y="216502"/>
                  </a:lnTo>
                  <a:lnTo>
                    <a:pt x="731778" y="208886"/>
                  </a:lnTo>
                  <a:lnTo>
                    <a:pt x="749872" y="196828"/>
                  </a:lnTo>
                  <a:lnTo>
                    <a:pt x="762252" y="189212"/>
                  </a:lnTo>
                  <a:lnTo>
                    <a:pt x="767013" y="186039"/>
                  </a:lnTo>
                  <a:lnTo>
                    <a:pt x="769870" y="184769"/>
                  </a:lnTo>
                  <a:lnTo>
                    <a:pt x="772727" y="183817"/>
                  </a:lnTo>
                  <a:lnTo>
                    <a:pt x="775584" y="183183"/>
                  </a:lnTo>
                  <a:lnTo>
                    <a:pt x="778441" y="182865"/>
                  </a:lnTo>
                  <a:lnTo>
                    <a:pt x="1214906" y="157162"/>
                  </a:lnTo>
                  <a:close/>
                  <a:moveTo>
                    <a:pt x="2261552" y="58737"/>
                  </a:moveTo>
                  <a:lnTo>
                    <a:pt x="2505075" y="597852"/>
                  </a:lnTo>
                  <a:lnTo>
                    <a:pt x="2166937" y="725487"/>
                  </a:lnTo>
                  <a:lnTo>
                    <a:pt x="2163762" y="705484"/>
                  </a:lnTo>
                  <a:lnTo>
                    <a:pt x="2160587" y="685799"/>
                  </a:lnTo>
                  <a:lnTo>
                    <a:pt x="2157095" y="666749"/>
                  </a:lnTo>
                  <a:lnTo>
                    <a:pt x="2153602" y="647699"/>
                  </a:lnTo>
                  <a:lnTo>
                    <a:pt x="2149475" y="629284"/>
                  </a:lnTo>
                  <a:lnTo>
                    <a:pt x="2145030" y="611504"/>
                  </a:lnTo>
                  <a:lnTo>
                    <a:pt x="2140902" y="594359"/>
                  </a:lnTo>
                  <a:lnTo>
                    <a:pt x="2136140" y="577214"/>
                  </a:lnTo>
                  <a:lnTo>
                    <a:pt x="2131060" y="560387"/>
                  </a:lnTo>
                  <a:lnTo>
                    <a:pt x="2126297" y="544512"/>
                  </a:lnTo>
                  <a:lnTo>
                    <a:pt x="2121217" y="528954"/>
                  </a:lnTo>
                  <a:lnTo>
                    <a:pt x="2115820" y="513397"/>
                  </a:lnTo>
                  <a:lnTo>
                    <a:pt x="2110105" y="498792"/>
                  </a:lnTo>
                  <a:lnTo>
                    <a:pt x="2104707" y="484187"/>
                  </a:lnTo>
                  <a:lnTo>
                    <a:pt x="2098675" y="469899"/>
                  </a:lnTo>
                  <a:lnTo>
                    <a:pt x="2092960" y="456564"/>
                  </a:lnTo>
                  <a:lnTo>
                    <a:pt x="2086927" y="443229"/>
                  </a:lnTo>
                  <a:lnTo>
                    <a:pt x="2080577" y="430212"/>
                  </a:lnTo>
                  <a:lnTo>
                    <a:pt x="2074862" y="417829"/>
                  </a:lnTo>
                  <a:lnTo>
                    <a:pt x="2068512" y="405764"/>
                  </a:lnTo>
                  <a:lnTo>
                    <a:pt x="2062162" y="394334"/>
                  </a:lnTo>
                  <a:lnTo>
                    <a:pt x="2055812" y="382904"/>
                  </a:lnTo>
                  <a:lnTo>
                    <a:pt x="2049145" y="371792"/>
                  </a:lnTo>
                  <a:lnTo>
                    <a:pt x="2042795" y="361314"/>
                  </a:lnTo>
                  <a:lnTo>
                    <a:pt x="2036127" y="350837"/>
                  </a:lnTo>
                  <a:lnTo>
                    <a:pt x="2029142" y="340994"/>
                  </a:lnTo>
                  <a:lnTo>
                    <a:pt x="2022792" y="331469"/>
                  </a:lnTo>
                  <a:lnTo>
                    <a:pt x="2016125" y="321944"/>
                  </a:lnTo>
                  <a:lnTo>
                    <a:pt x="2002790" y="304799"/>
                  </a:lnTo>
                  <a:lnTo>
                    <a:pt x="1989772" y="288607"/>
                  </a:lnTo>
                  <a:lnTo>
                    <a:pt x="1977072" y="273684"/>
                  </a:lnTo>
                  <a:lnTo>
                    <a:pt x="1964372" y="260349"/>
                  </a:lnTo>
                  <a:lnTo>
                    <a:pt x="1951990" y="247967"/>
                  </a:lnTo>
                  <a:lnTo>
                    <a:pt x="1940242" y="236537"/>
                  </a:lnTo>
                  <a:lnTo>
                    <a:pt x="1928812" y="226377"/>
                  </a:lnTo>
                  <a:lnTo>
                    <a:pt x="1918017" y="217169"/>
                  </a:lnTo>
                  <a:lnTo>
                    <a:pt x="1907857" y="209232"/>
                  </a:lnTo>
                  <a:lnTo>
                    <a:pt x="1898332" y="202247"/>
                  </a:lnTo>
                  <a:lnTo>
                    <a:pt x="1889760" y="196214"/>
                  </a:lnTo>
                  <a:lnTo>
                    <a:pt x="1882140" y="191134"/>
                  </a:lnTo>
                  <a:lnTo>
                    <a:pt x="1875472" y="187007"/>
                  </a:lnTo>
                  <a:lnTo>
                    <a:pt x="1869757" y="183514"/>
                  </a:lnTo>
                  <a:lnTo>
                    <a:pt x="1861502" y="179387"/>
                  </a:lnTo>
                  <a:lnTo>
                    <a:pt x="1858962" y="177799"/>
                  </a:lnTo>
                  <a:lnTo>
                    <a:pt x="2261552" y="58737"/>
                  </a:lnTo>
                  <a:close/>
                  <a:moveTo>
                    <a:pt x="371173" y="0"/>
                  </a:moveTo>
                  <a:lnTo>
                    <a:pt x="708025" y="151447"/>
                  </a:lnTo>
                  <a:lnTo>
                    <a:pt x="701351" y="153352"/>
                  </a:lnTo>
                  <a:lnTo>
                    <a:pt x="693089" y="155892"/>
                  </a:lnTo>
                  <a:lnTo>
                    <a:pt x="682284" y="159702"/>
                  </a:lnTo>
                  <a:lnTo>
                    <a:pt x="668937" y="165100"/>
                  </a:lnTo>
                  <a:lnTo>
                    <a:pt x="653366" y="172085"/>
                  </a:lnTo>
                  <a:lnTo>
                    <a:pt x="644468" y="176212"/>
                  </a:lnTo>
                  <a:lnTo>
                    <a:pt x="635570" y="180657"/>
                  </a:lnTo>
                  <a:lnTo>
                    <a:pt x="626354" y="186055"/>
                  </a:lnTo>
                  <a:lnTo>
                    <a:pt x="616185" y="191770"/>
                  </a:lnTo>
                  <a:lnTo>
                    <a:pt x="606016" y="198120"/>
                  </a:lnTo>
                  <a:lnTo>
                    <a:pt x="595529" y="204787"/>
                  </a:lnTo>
                  <a:lnTo>
                    <a:pt x="584724" y="212090"/>
                  </a:lnTo>
                  <a:lnTo>
                    <a:pt x="573602" y="220345"/>
                  </a:lnTo>
                  <a:lnTo>
                    <a:pt x="562479" y="228917"/>
                  </a:lnTo>
                  <a:lnTo>
                    <a:pt x="550721" y="237807"/>
                  </a:lnTo>
                  <a:lnTo>
                    <a:pt x="538963" y="247967"/>
                  </a:lnTo>
                  <a:lnTo>
                    <a:pt x="527205" y="258445"/>
                  </a:lnTo>
                  <a:lnTo>
                    <a:pt x="515129" y="269875"/>
                  </a:lnTo>
                  <a:lnTo>
                    <a:pt x="503054" y="281940"/>
                  </a:lnTo>
                  <a:lnTo>
                    <a:pt x="491296" y="294640"/>
                  </a:lnTo>
                  <a:lnTo>
                    <a:pt x="479220" y="308292"/>
                  </a:lnTo>
                  <a:lnTo>
                    <a:pt x="467462" y="322580"/>
                  </a:lnTo>
                  <a:lnTo>
                    <a:pt x="455386" y="337820"/>
                  </a:lnTo>
                  <a:lnTo>
                    <a:pt x="443628" y="353695"/>
                  </a:lnTo>
                  <a:lnTo>
                    <a:pt x="431870" y="370840"/>
                  </a:lnTo>
                  <a:lnTo>
                    <a:pt x="427421" y="378142"/>
                  </a:lnTo>
                  <a:lnTo>
                    <a:pt x="422654" y="385445"/>
                  </a:lnTo>
                  <a:lnTo>
                    <a:pt x="418205" y="392747"/>
                  </a:lnTo>
                  <a:lnTo>
                    <a:pt x="414392" y="400050"/>
                  </a:lnTo>
                  <a:lnTo>
                    <a:pt x="406447" y="415290"/>
                  </a:lnTo>
                  <a:lnTo>
                    <a:pt x="399774" y="430530"/>
                  </a:lnTo>
                  <a:lnTo>
                    <a:pt x="393418" y="446087"/>
                  </a:lnTo>
                  <a:lnTo>
                    <a:pt x="388015" y="461327"/>
                  </a:lnTo>
                  <a:lnTo>
                    <a:pt x="383249" y="476567"/>
                  </a:lnTo>
                  <a:lnTo>
                    <a:pt x="378800" y="492125"/>
                  </a:lnTo>
                  <a:lnTo>
                    <a:pt x="375304" y="507365"/>
                  </a:lnTo>
                  <a:lnTo>
                    <a:pt x="371808" y="522287"/>
                  </a:lnTo>
                  <a:lnTo>
                    <a:pt x="369266" y="537527"/>
                  </a:lnTo>
                  <a:lnTo>
                    <a:pt x="366724" y="552132"/>
                  </a:lnTo>
                  <a:lnTo>
                    <a:pt x="365135" y="566737"/>
                  </a:lnTo>
                  <a:lnTo>
                    <a:pt x="363864" y="581025"/>
                  </a:lnTo>
                  <a:lnTo>
                    <a:pt x="362910" y="594995"/>
                  </a:lnTo>
                  <a:lnTo>
                    <a:pt x="362275" y="608330"/>
                  </a:lnTo>
                  <a:lnTo>
                    <a:pt x="361322" y="621347"/>
                  </a:lnTo>
                  <a:lnTo>
                    <a:pt x="361322" y="633730"/>
                  </a:lnTo>
                  <a:lnTo>
                    <a:pt x="361322" y="645795"/>
                  </a:lnTo>
                  <a:lnTo>
                    <a:pt x="361957" y="656907"/>
                  </a:lnTo>
                  <a:lnTo>
                    <a:pt x="363228" y="678180"/>
                  </a:lnTo>
                  <a:lnTo>
                    <a:pt x="364499" y="695642"/>
                  </a:lnTo>
                  <a:lnTo>
                    <a:pt x="366088" y="710247"/>
                  </a:lnTo>
                  <a:lnTo>
                    <a:pt x="367359" y="721042"/>
                  </a:lnTo>
                  <a:lnTo>
                    <a:pt x="369266" y="730250"/>
                  </a:lnTo>
                  <a:lnTo>
                    <a:pt x="0" y="553720"/>
                  </a:lnTo>
                  <a:lnTo>
                    <a:pt x="371173" y="0"/>
                  </a:lnTo>
                  <a:close/>
                </a:path>
              </a:pathLst>
            </a:custGeom>
            <a:solidFill>
              <a:schemeClr val="bg1">
                <a:lumMod val="50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32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48" name="矩形 10"/>
          <p:cNvSpPr/>
          <p:nvPr/>
        </p:nvSpPr>
        <p:spPr>
          <a:xfrm>
            <a:off x="4555228" y="658067"/>
            <a:ext cx="1232944" cy="1344149"/>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accent1"/>
              </a:gs>
              <a:gs pos="100000">
                <a:schemeClr val="accent1">
                  <a:lumMod val="75000"/>
                </a:schemeClr>
              </a:gs>
              <a:gs pos="0">
                <a:schemeClr val="accent1">
                  <a:lumMod val="60000"/>
                  <a:lumOff val="40000"/>
                </a:schemeClr>
              </a:gs>
            </a:gsLst>
            <a:lin ang="18900000" scaled="0"/>
            <a:tileRect/>
          </a:gradFill>
          <a:ln w="15875">
            <a:gradFill>
              <a:gsLst>
                <a:gs pos="50000">
                  <a:schemeClr val="accent1">
                    <a:lumMod val="60000"/>
                    <a:lumOff val="40000"/>
                  </a:schemeClr>
                </a:gs>
                <a:gs pos="100000">
                  <a:schemeClr val="accent1">
                    <a:lumMod val="75000"/>
                  </a:schemeClr>
                </a:gs>
                <a:gs pos="0">
                  <a:schemeClr val="accent1">
                    <a:lumMod val="60000"/>
                    <a:lumOff val="40000"/>
                  </a:schemeClr>
                </a:gs>
              </a:gsLst>
              <a:lin ang="8100000" scaled="0"/>
            </a:gradFill>
          </a:ln>
          <a:effectLst>
            <a:innerShdw blurRad="266700" dist="2032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0" i="0" u="none" strike="noStrike" kern="1200" cap="none" spc="0" normalizeH="0" baseline="0" noProof="0" dirty="0">
                <a:ln>
                  <a:noFill/>
                </a:ln>
                <a:solidFill>
                  <a:prstClr val="white"/>
                </a:solidFill>
                <a:effectLst/>
                <a:uLnTx/>
                <a:uFillTx/>
                <a:latin typeface="Impact" panose="020B0806030902050204" pitchFamily="34" charset="0"/>
                <a:ea typeface="+mn-ea"/>
                <a:cs typeface="+mn-cs"/>
              </a:rPr>
              <a:t>05</a:t>
            </a:r>
            <a:endParaRPr kumimoji="0" lang="zh-CN" altLang="en-US" sz="3735" b="0" i="0" u="none" strike="noStrike" kern="1200" cap="none" spc="0" normalizeH="0" baseline="0" noProof="0" dirty="0">
              <a:ln>
                <a:noFill/>
              </a:ln>
              <a:solidFill>
                <a:prstClr val="white"/>
              </a:solidFill>
              <a:effectLst/>
              <a:uLnTx/>
              <a:uFillTx/>
              <a:latin typeface="Impact" panose="020B0806030902050204" pitchFamily="34" charset="0"/>
              <a:ea typeface="+mn-ea"/>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250" fill="hold"/>
                                        <p:tgtEl>
                                          <p:spTgt spid="28"/>
                                        </p:tgtEl>
                                        <p:attrNameLst>
                                          <p:attrName>ppt_w</p:attrName>
                                        </p:attrNameLst>
                                      </p:cBhvr>
                                      <p:tavLst>
                                        <p:tav tm="0">
                                          <p:val>
                                            <p:fltVal val="0.000000"/>
                                          </p:val>
                                        </p:tav>
                                        <p:tav tm="100000">
                                          <p:val>
                                            <p:strVal val="#ppt_w"/>
                                          </p:val>
                                        </p:tav>
                                      </p:tavLst>
                                    </p:anim>
                                    <p:anim calcmode="lin" valueType="num">
                                      <p:cBhvr>
                                        <p:cTn id="8" dur="250" fill="hold"/>
                                        <p:tgtEl>
                                          <p:spTgt spid="28"/>
                                        </p:tgtEl>
                                        <p:attrNameLst>
                                          <p:attrName>ppt_h</p:attrName>
                                        </p:attrNameLst>
                                      </p:cBhvr>
                                      <p:tavLst>
                                        <p:tav tm="0">
                                          <p:val>
                                            <p:fltVal val="0.000000"/>
                                          </p:val>
                                        </p:tav>
                                        <p:tav tm="100000">
                                          <p:val>
                                            <p:strVal val="#ppt_h"/>
                                          </p:val>
                                        </p:tav>
                                      </p:tavLst>
                                    </p:anim>
                                    <p:animEffect transition="in" filter="fade">
                                      <p:cBhvr>
                                        <p:cTn id="9" dur="250"/>
                                        <p:tgtEl>
                                          <p:spTgt spid="28"/>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250"/>
                                        <p:tgtEl>
                                          <p:spTgt spid="45"/>
                                        </p:tgtEl>
                                      </p:cBhvr>
                                    </p:animEffect>
                                  </p:childTnLst>
                                </p:cTn>
                              </p:par>
                              <p:par>
                                <p:cTn id="14" presetID="42" presetClass="path" presetSubtype="0" accel="50000" decel="50000" autoRev="1" fill="hold" nodeType="withEffect">
                                  <p:stCondLst>
                                    <p:cond delay="0"/>
                                  </p:stCondLst>
                                  <p:childTnLst>
                                    <p:animMotion origin="layout" path="M 2.77778E-7 1.80191E-6 L -0.06302 -0.00062 " pathEditMode="relative" rAng="0" ptsTypes="AA">
                                      <p:cBhvr>
                                        <p:cTn id="15" dur="250" fill="hold"/>
                                        <p:tgtEl>
                                          <p:spTgt spid="45"/>
                                        </p:tgtEl>
                                        <p:attrNameLst>
                                          <p:attrName>ppt_x</p:attrName>
                                          <p:attrName>ppt_y</p:attrName>
                                        </p:attrNameLst>
                                      </p:cBhvr>
                                      <p:rCtr x="-316000" y="-3100"/>
                                    </p:animMotion>
                                  </p:childTnLst>
                                </p:cTn>
                              </p:par>
                            </p:childTnLst>
                          </p:cTn>
                        </p:par>
                        <p:par>
                          <p:cTn id="16" fill="hold">
                            <p:stCondLst>
                              <p:cond delay="1000"/>
                            </p:stCondLst>
                            <p:childTnLst>
                              <p:par>
                                <p:cTn id="17" presetID="31" presetClass="entr" presetSubtype="0"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p:cTn id="19" dur="500" fill="hold"/>
                                        <p:tgtEl>
                                          <p:spTgt spid="48"/>
                                        </p:tgtEl>
                                        <p:attrNameLst>
                                          <p:attrName>ppt_w</p:attrName>
                                        </p:attrNameLst>
                                      </p:cBhvr>
                                      <p:tavLst>
                                        <p:tav tm="0">
                                          <p:val>
                                            <p:fltVal val="0.000000"/>
                                          </p:val>
                                        </p:tav>
                                        <p:tav tm="100000">
                                          <p:val>
                                            <p:strVal val="#ppt_w"/>
                                          </p:val>
                                        </p:tav>
                                      </p:tavLst>
                                    </p:anim>
                                    <p:anim calcmode="lin" valueType="num">
                                      <p:cBhvr>
                                        <p:cTn id="20" dur="500" fill="hold"/>
                                        <p:tgtEl>
                                          <p:spTgt spid="48"/>
                                        </p:tgtEl>
                                        <p:attrNameLst>
                                          <p:attrName>ppt_h</p:attrName>
                                        </p:attrNameLst>
                                      </p:cBhvr>
                                      <p:tavLst>
                                        <p:tav tm="0">
                                          <p:val>
                                            <p:fltVal val="0.000000"/>
                                          </p:val>
                                        </p:tav>
                                        <p:tav tm="100000">
                                          <p:val>
                                            <p:strVal val="#ppt_h"/>
                                          </p:val>
                                        </p:tav>
                                      </p:tavLst>
                                    </p:anim>
                                    <p:anim calcmode="lin" valueType="num">
                                      <p:cBhvr>
                                        <p:cTn id="21" dur="500" fill="hold"/>
                                        <p:tgtEl>
                                          <p:spTgt spid="48"/>
                                        </p:tgtEl>
                                        <p:attrNameLst>
                                          <p:attrName>style.rotation</p:attrName>
                                        </p:attrNameLst>
                                      </p:cBhvr>
                                      <p:tavLst>
                                        <p:tav tm="0">
                                          <p:val>
                                            <p:fltVal val="90.000000"/>
                                          </p:val>
                                        </p:tav>
                                        <p:tav tm="100000">
                                          <p:val>
                                            <p:fltVal val="0.000000"/>
                                          </p:val>
                                        </p:tav>
                                      </p:tavLst>
                                    </p:anim>
                                    <p:animEffect transition="in" filter="fade">
                                      <p:cBhvr>
                                        <p:cTn id="22" dur="500"/>
                                        <p:tgtEl>
                                          <p:spTgt spid="48"/>
                                        </p:tgtEl>
                                      </p:cBhvr>
                                    </p:animEffect>
                                  </p:childTnLst>
                                </p:cTn>
                              </p:par>
                              <p:par>
                                <p:cTn id="23" presetID="22" presetClass="entr" presetSubtype="8"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left)">
                                      <p:cBhvr>
                                        <p:cTn id="25" dur="500"/>
                                        <p:tgtEl>
                                          <p:spTgt spid="29"/>
                                        </p:tgtEl>
                                      </p:cBhvr>
                                    </p:animEffect>
                                  </p:childTnLst>
                                </p:cTn>
                              </p:par>
                            </p:childTnLst>
                          </p:cTn>
                        </p:par>
                        <p:par>
                          <p:cTn id="26" fill="hold">
                            <p:stCondLst>
                              <p:cond delay="1500"/>
                            </p:stCondLst>
                            <p:childTnLst>
                              <p:par>
                                <p:cTn id="27" presetID="23" presetClass="entr" presetSubtype="528"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000000"/>
                                          </p:val>
                                        </p:tav>
                                        <p:tav tm="100000">
                                          <p:val>
                                            <p:strVal val="#ppt_w"/>
                                          </p:val>
                                        </p:tav>
                                      </p:tavLst>
                                    </p:anim>
                                    <p:anim calcmode="lin" valueType="num">
                                      <p:cBhvr>
                                        <p:cTn id="30" dur="500" fill="hold"/>
                                        <p:tgtEl>
                                          <p:spTgt spid="33"/>
                                        </p:tgtEl>
                                        <p:attrNameLst>
                                          <p:attrName>ppt_h</p:attrName>
                                        </p:attrNameLst>
                                      </p:cBhvr>
                                      <p:tavLst>
                                        <p:tav tm="0">
                                          <p:val>
                                            <p:fltVal val="0.000000"/>
                                          </p:val>
                                        </p:tav>
                                        <p:tav tm="100000">
                                          <p:val>
                                            <p:strVal val="#ppt_h"/>
                                          </p:val>
                                        </p:tav>
                                      </p:tavLst>
                                    </p:anim>
                                    <p:anim calcmode="lin" valueType="num">
                                      <p:cBhvr>
                                        <p:cTn id="31" dur="500" fill="hold"/>
                                        <p:tgtEl>
                                          <p:spTgt spid="33"/>
                                        </p:tgtEl>
                                        <p:attrNameLst>
                                          <p:attrName>ppt_x</p:attrName>
                                        </p:attrNameLst>
                                      </p:cBhvr>
                                      <p:tavLst>
                                        <p:tav tm="0">
                                          <p:val>
                                            <p:fltVal val="0.500000"/>
                                          </p:val>
                                        </p:tav>
                                        <p:tav tm="100000">
                                          <p:val>
                                            <p:strVal val="#ppt_x"/>
                                          </p:val>
                                        </p:tav>
                                      </p:tavLst>
                                    </p:anim>
                                    <p:anim calcmode="lin" valueType="num">
                                      <p:cBhvr>
                                        <p:cTn id="32" dur="500" fill="hold"/>
                                        <p:tgtEl>
                                          <p:spTgt spid="33"/>
                                        </p:tgtEl>
                                        <p:attrNameLst>
                                          <p:attrName>ppt_y</p:attrName>
                                        </p:attrNameLst>
                                      </p:cBhvr>
                                      <p:tavLst>
                                        <p:tav tm="0">
                                          <p:val>
                                            <p:fltVal val="0.500000"/>
                                          </p:val>
                                        </p:tav>
                                        <p:tav tm="100000">
                                          <p:val>
                                            <p:strVal val="#ppt_y"/>
                                          </p:val>
                                        </p:tav>
                                      </p:tavLst>
                                    </p:anim>
                                  </p:childTnLst>
                                </p:cTn>
                              </p:par>
                              <p:par>
                                <p:cTn id="33" presetID="23" presetClass="entr" presetSubtype="528" fill="hold" nodeType="withEffect">
                                  <p:stCondLst>
                                    <p:cond delay="10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000000"/>
                                          </p:val>
                                        </p:tav>
                                        <p:tav tm="100000">
                                          <p:val>
                                            <p:strVal val="#ppt_w"/>
                                          </p:val>
                                        </p:tav>
                                      </p:tavLst>
                                    </p:anim>
                                    <p:anim calcmode="lin" valueType="num">
                                      <p:cBhvr>
                                        <p:cTn id="36" dur="500" fill="hold"/>
                                        <p:tgtEl>
                                          <p:spTgt spid="34"/>
                                        </p:tgtEl>
                                        <p:attrNameLst>
                                          <p:attrName>ppt_h</p:attrName>
                                        </p:attrNameLst>
                                      </p:cBhvr>
                                      <p:tavLst>
                                        <p:tav tm="0">
                                          <p:val>
                                            <p:fltVal val="0.000000"/>
                                          </p:val>
                                        </p:tav>
                                        <p:tav tm="100000">
                                          <p:val>
                                            <p:strVal val="#ppt_h"/>
                                          </p:val>
                                        </p:tav>
                                      </p:tavLst>
                                    </p:anim>
                                    <p:anim calcmode="lin" valueType="num">
                                      <p:cBhvr>
                                        <p:cTn id="37" dur="500" fill="hold"/>
                                        <p:tgtEl>
                                          <p:spTgt spid="34"/>
                                        </p:tgtEl>
                                        <p:attrNameLst>
                                          <p:attrName>ppt_x</p:attrName>
                                        </p:attrNameLst>
                                      </p:cBhvr>
                                      <p:tavLst>
                                        <p:tav tm="0">
                                          <p:val>
                                            <p:fltVal val="0.500000"/>
                                          </p:val>
                                        </p:tav>
                                        <p:tav tm="100000">
                                          <p:val>
                                            <p:strVal val="#ppt_x"/>
                                          </p:val>
                                        </p:tav>
                                      </p:tavLst>
                                    </p:anim>
                                    <p:anim calcmode="lin" valueType="num">
                                      <p:cBhvr>
                                        <p:cTn id="38" dur="500" fill="hold"/>
                                        <p:tgtEl>
                                          <p:spTgt spid="34"/>
                                        </p:tgtEl>
                                        <p:attrNameLst>
                                          <p:attrName>ppt_y</p:attrName>
                                        </p:attrNameLst>
                                      </p:cBhvr>
                                      <p:tavLst>
                                        <p:tav tm="0">
                                          <p:val>
                                            <p:fltVal val="0.500000"/>
                                          </p:val>
                                        </p:tav>
                                        <p:tav tm="100000">
                                          <p:val>
                                            <p:strVal val="#ppt_y"/>
                                          </p:val>
                                        </p:tav>
                                      </p:tavLst>
                                    </p:anim>
                                  </p:childTnLst>
                                </p:cTn>
                              </p:par>
                              <p:par>
                                <p:cTn id="39" presetID="23" presetClass="entr" presetSubtype="528" fill="hold" nodeType="withEffect">
                                  <p:stCondLst>
                                    <p:cond delay="103"/>
                                  </p:stCondLst>
                                  <p:childTnLst>
                                    <p:set>
                                      <p:cBhvr>
                                        <p:cTn id="40" dur="1" fill="hold">
                                          <p:stCondLst>
                                            <p:cond delay="0"/>
                                          </p:stCondLst>
                                        </p:cTn>
                                        <p:tgtEl>
                                          <p:spTgt spid="35"/>
                                        </p:tgtEl>
                                        <p:attrNameLst>
                                          <p:attrName>style.visibility</p:attrName>
                                        </p:attrNameLst>
                                      </p:cBhvr>
                                      <p:to>
                                        <p:strVal val="visible"/>
                                      </p:to>
                                    </p:set>
                                    <p:anim calcmode="lin" valueType="num">
                                      <p:cBhvr>
                                        <p:cTn id="41" dur="589" fill="hold"/>
                                        <p:tgtEl>
                                          <p:spTgt spid="35"/>
                                        </p:tgtEl>
                                        <p:attrNameLst>
                                          <p:attrName>ppt_w</p:attrName>
                                        </p:attrNameLst>
                                      </p:cBhvr>
                                      <p:tavLst>
                                        <p:tav tm="0">
                                          <p:val>
                                            <p:fltVal val="0.000000"/>
                                          </p:val>
                                        </p:tav>
                                        <p:tav tm="100000">
                                          <p:val>
                                            <p:strVal val="#ppt_w"/>
                                          </p:val>
                                        </p:tav>
                                      </p:tavLst>
                                    </p:anim>
                                    <p:anim calcmode="lin" valueType="num">
                                      <p:cBhvr>
                                        <p:cTn id="42" dur="589" fill="hold"/>
                                        <p:tgtEl>
                                          <p:spTgt spid="35"/>
                                        </p:tgtEl>
                                        <p:attrNameLst>
                                          <p:attrName>ppt_h</p:attrName>
                                        </p:attrNameLst>
                                      </p:cBhvr>
                                      <p:tavLst>
                                        <p:tav tm="0">
                                          <p:val>
                                            <p:fltVal val="0.000000"/>
                                          </p:val>
                                        </p:tav>
                                        <p:tav tm="100000">
                                          <p:val>
                                            <p:strVal val="#ppt_h"/>
                                          </p:val>
                                        </p:tav>
                                      </p:tavLst>
                                    </p:anim>
                                    <p:anim calcmode="lin" valueType="num">
                                      <p:cBhvr>
                                        <p:cTn id="43" dur="589" fill="hold"/>
                                        <p:tgtEl>
                                          <p:spTgt spid="35"/>
                                        </p:tgtEl>
                                        <p:attrNameLst>
                                          <p:attrName>ppt_x</p:attrName>
                                        </p:attrNameLst>
                                      </p:cBhvr>
                                      <p:tavLst>
                                        <p:tav tm="0">
                                          <p:val>
                                            <p:fltVal val="0.500000"/>
                                          </p:val>
                                        </p:tav>
                                        <p:tav tm="100000">
                                          <p:val>
                                            <p:strVal val="#ppt_x"/>
                                          </p:val>
                                        </p:tav>
                                      </p:tavLst>
                                    </p:anim>
                                    <p:anim calcmode="lin" valueType="num">
                                      <p:cBhvr>
                                        <p:cTn id="44" dur="589" fill="hold"/>
                                        <p:tgtEl>
                                          <p:spTgt spid="35"/>
                                        </p:tgtEl>
                                        <p:attrNameLst>
                                          <p:attrName>ppt_y</p:attrName>
                                        </p:attrNameLst>
                                      </p:cBhvr>
                                      <p:tavLst>
                                        <p:tav tm="0">
                                          <p:val>
                                            <p:fltVal val="0.500000"/>
                                          </p:val>
                                        </p:tav>
                                        <p:tav tm="100000">
                                          <p:val>
                                            <p:strVal val="#ppt_y"/>
                                          </p:val>
                                        </p:tav>
                                      </p:tavLst>
                                    </p:anim>
                                  </p:childTnLst>
                                </p:cTn>
                              </p:par>
                              <p:par>
                                <p:cTn id="45" presetID="23" presetClass="entr" presetSubtype="528" fill="hold" grpId="0" nodeType="withEffect">
                                  <p:stCondLst>
                                    <p:cond delay="25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000000"/>
                                          </p:val>
                                        </p:tav>
                                        <p:tav tm="100000">
                                          <p:val>
                                            <p:strVal val="#ppt_w"/>
                                          </p:val>
                                        </p:tav>
                                      </p:tavLst>
                                    </p:anim>
                                    <p:anim calcmode="lin" valueType="num">
                                      <p:cBhvr>
                                        <p:cTn id="48" dur="500" fill="hold"/>
                                        <p:tgtEl>
                                          <p:spTgt spid="36"/>
                                        </p:tgtEl>
                                        <p:attrNameLst>
                                          <p:attrName>ppt_h</p:attrName>
                                        </p:attrNameLst>
                                      </p:cBhvr>
                                      <p:tavLst>
                                        <p:tav tm="0">
                                          <p:val>
                                            <p:fltVal val="0.000000"/>
                                          </p:val>
                                        </p:tav>
                                        <p:tav tm="100000">
                                          <p:val>
                                            <p:strVal val="#ppt_h"/>
                                          </p:val>
                                        </p:tav>
                                      </p:tavLst>
                                    </p:anim>
                                    <p:anim calcmode="lin" valueType="num">
                                      <p:cBhvr>
                                        <p:cTn id="49" dur="500" fill="hold"/>
                                        <p:tgtEl>
                                          <p:spTgt spid="36"/>
                                        </p:tgtEl>
                                        <p:attrNameLst>
                                          <p:attrName>ppt_x</p:attrName>
                                        </p:attrNameLst>
                                      </p:cBhvr>
                                      <p:tavLst>
                                        <p:tav tm="0">
                                          <p:val>
                                            <p:fltVal val="0.500000"/>
                                          </p:val>
                                        </p:tav>
                                        <p:tav tm="100000">
                                          <p:val>
                                            <p:strVal val="#ppt_x"/>
                                          </p:val>
                                        </p:tav>
                                      </p:tavLst>
                                    </p:anim>
                                    <p:anim calcmode="lin" valueType="num">
                                      <p:cBhvr>
                                        <p:cTn id="50" dur="500" fill="hold"/>
                                        <p:tgtEl>
                                          <p:spTgt spid="36"/>
                                        </p:tgtEl>
                                        <p:attrNameLst>
                                          <p:attrName>ppt_y</p:attrName>
                                        </p:attrNameLst>
                                      </p:cBhvr>
                                      <p:tavLst>
                                        <p:tav tm="0">
                                          <p:val>
                                            <p:fltVal val="0.500000"/>
                                          </p:val>
                                        </p:tav>
                                        <p:tav tm="100000">
                                          <p:val>
                                            <p:strVal val="#ppt_y"/>
                                          </p:val>
                                        </p:tav>
                                      </p:tavLst>
                                    </p:anim>
                                  </p:childTnLst>
                                </p:cTn>
                              </p:par>
                              <p:par>
                                <p:cTn id="51" presetID="23" presetClass="entr" presetSubtype="528" fill="hold" nodeType="withEffect">
                                  <p:stCondLst>
                                    <p:cond delay="35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000000"/>
                                          </p:val>
                                        </p:tav>
                                        <p:tav tm="100000">
                                          <p:val>
                                            <p:strVal val="#ppt_w"/>
                                          </p:val>
                                        </p:tav>
                                      </p:tavLst>
                                    </p:anim>
                                    <p:anim calcmode="lin" valueType="num">
                                      <p:cBhvr>
                                        <p:cTn id="54" dur="500" fill="hold"/>
                                        <p:tgtEl>
                                          <p:spTgt spid="32"/>
                                        </p:tgtEl>
                                        <p:attrNameLst>
                                          <p:attrName>ppt_h</p:attrName>
                                        </p:attrNameLst>
                                      </p:cBhvr>
                                      <p:tavLst>
                                        <p:tav tm="0">
                                          <p:val>
                                            <p:fltVal val="0.000000"/>
                                          </p:val>
                                        </p:tav>
                                        <p:tav tm="100000">
                                          <p:val>
                                            <p:strVal val="#ppt_h"/>
                                          </p:val>
                                        </p:tav>
                                      </p:tavLst>
                                    </p:anim>
                                    <p:anim calcmode="lin" valueType="num">
                                      <p:cBhvr>
                                        <p:cTn id="55" dur="500" fill="hold"/>
                                        <p:tgtEl>
                                          <p:spTgt spid="32"/>
                                        </p:tgtEl>
                                        <p:attrNameLst>
                                          <p:attrName>ppt_x</p:attrName>
                                        </p:attrNameLst>
                                      </p:cBhvr>
                                      <p:tavLst>
                                        <p:tav tm="0">
                                          <p:val>
                                            <p:fltVal val="0.500000"/>
                                          </p:val>
                                        </p:tav>
                                        <p:tav tm="100000">
                                          <p:val>
                                            <p:strVal val="#ppt_x"/>
                                          </p:val>
                                        </p:tav>
                                      </p:tavLst>
                                    </p:anim>
                                    <p:anim calcmode="lin" valueType="num">
                                      <p:cBhvr>
                                        <p:cTn id="56" dur="500" fill="hold"/>
                                        <p:tgtEl>
                                          <p:spTgt spid="32"/>
                                        </p:tgtEl>
                                        <p:attrNameLst>
                                          <p:attrName>ppt_y</p:attrName>
                                        </p:attrNameLst>
                                      </p:cBhvr>
                                      <p:tavLst>
                                        <p:tav tm="0">
                                          <p:val>
                                            <p:fltVal val="0.500000"/>
                                          </p:val>
                                        </p:tav>
                                        <p:tav tm="100000">
                                          <p:val>
                                            <p:strVal val="#ppt_y"/>
                                          </p:val>
                                        </p:tav>
                                      </p:tavLst>
                                    </p:anim>
                                  </p:childTnLst>
                                </p:cTn>
                              </p:par>
                              <p:par>
                                <p:cTn id="57" presetID="23" presetClass="entr" presetSubtype="528" fill="hold" nodeType="withEffect">
                                  <p:stCondLst>
                                    <p:cond delay="46"/>
                                  </p:stCondLst>
                                  <p:childTnLst>
                                    <p:set>
                                      <p:cBhvr>
                                        <p:cTn id="58" dur="1" fill="hold">
                                          <p:stCondLst>
                                            <p:cond delay="0"/>
                                          </p:stCondLst>
                                        </p:cTn>
                                        <p:tgtEl>
                                          <p:spTgt spid="38"/>
                                        </p:tgtEl>
                                        <p:attrNameLst>
                                          <p:attrName>style.visibility</p:attrName>
                                        </p:attrNameLst>
                                      </p:cBhvr>
                                      <p:to>
                                        <p:strVal val="visible"/>
                                      </p:to>
                                    </p:set>
                                    <p:anim calcmode="lin" valueType="num">
                                      <p:cBhvr>
                                        <p:cTn id="59" dur="227" fill="hold"/>
                                        <p:tgtEl>
                                          <p:spTgt spid="38"/>
                                        </p:tgtEl>
                                        <p:attrNameLst>
                                          <p:attrName>ppt_w</p:attrName>
                                        </p:attrNameLst>
                                      </p:cBhvr>
                                      <p:tavLst>
                                        <p:tav tm="0">
                                          <p:val>
                                            <p:fltVal val="0.000000"/>
                                          </p:val>
                                        </p:tav>
                                        <p:tav tm="100000">
                                          <p:val>
                                            <p:strVal val="#ppt_w"/>
                                          </p:val>
                                        </p:tav>
                                      </p:tavLst>
                                    </p:anim>
                                    <p:anim calcmode="lin" valueType="num">
                                      <p:cBhvr>
                                        <p:cTn id="60" dur="227" fill="hold"/>
                                        <p:tgtEl>
                                          <p:spTgt spid="38"/>
                                        </p:tgtEl>
                                        <p:attrNameLst>
                                          <p:attrName>ppt_h</p:attrName>
                                        </p:attrNameLst>
                                      </p:cBhvr>
                                      <p:tavLst>
                                        <p:tav tm="0">
                                          <p:val>
                                            <p:fltVal val="0.000000"/>
                                          </p:val>
                                        </p:tav>
                                        <p:tav tm="100000">
                                          <p:val>
                                            <p:strVal val="#ppt_h"/>
                                          </p:val>
                                        </p:tav>
                                      </p:tavLst>
                                    </p:anim>
                                    <p:anim calcmode="lin" valueType="num">
                                      <p:cBhvr>
                                        <p:cTn id="61" dur="227" fill="hold"/>
                                        <p:tgtEl>
                                          <p:spTgt spid="38"/>
                                        </p:tgtEl>
                                        <p:attrNameLst>
                                          <p:attrName>ppt_x</p:attrName>
                                        </p:attrNameLst>
                                      </p:cBhvr>
                                      <p:tavLst>
                                        <p:tav tm="0">
                                          <p:val>
                                            <p:fltVal val="0.500000"/>
                                          </p:val>
                                        </p:tav>
                                        <p:tav tm="100000">
                                          <p:val>
                                            <p:strVal val="#ppt_x"/>
                                          </p:val>
                                        </p:tav>
                                      </p:tavLst>
                                    </p:anim>
                                    <p:anim calcmode="lin" valueType="num">
                                      <p:cBhvr>
                                        <p:cTn id="62" dur="227" fill="hold"/>
                                        <p:tgtEl>
                                          <p:spTgt spid="38"/>
                                        </p:tgtEl>
                                        <p:attrNameLst>
                                          <p:attrName>ppt_y</p:attrName>
                                        </p:attrNameLst>
                                      </p:cBhvr>
                                      <p:tavLst>
                                        <p:tav tm="0">
                                          <p:val>
                                            <p:fltVal val="0.500000"/>
                                          </p:val>
                                        </p:tav>
                                        <p:tav tm="100000">
                                          <p:val>
                                            <p:strVal val="#ppt_y"/>
                                          </p:val>
                                        </p:tav>
                                      </p:tavLst>
                                    </p:anim>
                                  </p:childTnLst>
                                </p:cTn>
                              </p:par>
                              <p:par>
                                <p:cTn id="63" presetID="23" presetClass="entr" presetSubtype="528" fill="hold" grpId="0" nodeType="withEffect">
                                  <p:stCondLst>
                                    <p:cond delay="46"/>
                                  </p:stCondLst>
                                  <p:childTnLst>
                                    <p:set>
                                      <p:cBhvr>
                                        <p:cTn id="64" dur="1" fill="hold">
                                          <p:stCondLst>
                                            <p:cond delay="0"/>
                                          </p:stCondLst>
                                        </p:cTn>
                                        <p:tgtEl>
                                          <p:spTgt spid="37"/>
                                        </p:tgtEl>
                                        <p:attrNameLst>
                                          <p:attrName>style.visibility</p:attrName>
                                        </p:attrNameLst>
                                      </p:cBhvr>
                                      <p:to>
                                        <p:strVal val="visible"/>
                                      </p:to>
                                    </p:set>
                                    <p:anim calcmode="lin" valueType="num">
                                      <p:cBhvr>
                                        <p:cTn id="65" dur="500" fill="hold"/>
                                        <p:tgtEl>
                                          <p:spTgt spid="37"/>
                                        </p:tgtEl>
                                        <p:attrNameLst>
                                          <p:attrName>ppt_w</p:attrName>
                                        </p:attrNameLst>
                                      </p:cBhvr>
                                      <p:tavLst>
                                        <p:tav tm="0">
                                          <p:val>
                                            <p:fltVal val="0.000000"/>
                                          </p:val>
                                        </p:tav>
                                        <p:tav tm="100000">
                                          <p:val>
                                            <p:strVal val="#ppt_w"/>
                                          </p:val>
                                        </p:tav>
                                      </p:tavLst>
                                    </p:anim>
                                    <p:anim calcmode="lin" valueType="num">
                                      <p:cBhvr>
                                        <p:cTn id="66" dur="500" fill="hold"/>
                                        <p:tgtEl>
                                          <p:spTgt spid="37"/>
                                        </p:tgtEl>
                                        <p:attrNameLst>
                                          <p:attrName>ppt_h</p:attrName>
                                        </p:attrNameLst>
                                      </p:cBhvr>
                                      <p:tavLst>
                                        <p:tav tm="0">
                                          <p:val>
                                            <p:fltVal val="0.000000"/>
                                          </p:val>
                                        </p:tav>
                                        <p:tav tm="100000">
                                          <p:val>
                                            <p:strVal val="#ppt_h"/>
                                          </p:val>
                                        </p:tav>
                                      </p:tavLst>
                                    </p:anim>
                                    <p:anim calcmode="lin" valueType="num">
                                      <p:cBhvr>
                                        <p:cTn id="67" dur="500" fill="hold"/>
                                        <p:tgtEl>
                                          <p:spTgt spid="37"/>
                                        </p:tgtEl>
                                        <p:attrNameLst>
                                          <p:attrName>ppt_x</p:attrName>
                                        </p:attrNameLst>
                                      </p:cBhvr>
                                      <p:tavLst>
                                        <p:tav tm="0">
                                          <p:val>
                                            <p:fltVal val="0.500000"/>
                                          </p:val>
                                        </p:tav>
                                        <p:tav tm="100000">
                                          <p:val>
                                            <p:strVal val="#ppt_x"/>
                                          </p:val>
                                        </p:tav>
                                      </p:tavLst>
                                    </p:anim>
                                    <p:anim calcmode="lin" valueType="num">
                                      <p:cBhvr>
                                        <p:cTn id="68" dur="500" fill="hold"/>
                                        <p:tgtEl>
                                          <p:spTgt spid="37"/>
                                        </p:tgtEl>
                                        <p:attrNameLst>
                                          <p:attrName>ppt_y</p:attrName>
                                        </p:attrNameLst>
                                      </p:cBhvr>
                                      <p:tavLst>
                                        <p:tav tm="0">
                                          <p:val>
                                            <p:fltVal val="0.500000"/>
                                          </p:val>
                                        </p:tav>
                                        <p:tav tm="100000">
                                          <p:val>
                                            <p:strVal val="#ppt_y"/>
                                          </p:val>
                                        </p:tav>
                                      </p:tavLst>
                                    </p:anim>
                                  </p:childTnLst>
                                </p:cTn>
                              </p:par>
                              <p:par>
                                <p:cTn id="69" presetID="23" presetClass="entr" presetSubtype="528" fill="hold" grpId="0" nodeType="withEffect">
                                  <p:stCondLst>
                                    <p:cond delay="296"/>
                                  </p:stCondLst>
                                  <p:childTnLst>
                                    <p:set>
                                      <p:cBhvr>
                                        <p:cTn id="70" dur="1" fill="hold">
                                          <p:stCondLst>
                                            <p:cond delay="0"/>
                                          </p:stCondLst>
                                        </p:cTn>
                                        <p:tgtEl>
                                          <p:spTgt spid="39"/>
                                        </p:tgtEl>
                                        <p:attrNameLst>
                                          <p:attrName>style.visibility</p:attrName>
                                        </p:attrNameLst>
                                      </p:cBhvr>
                                      <p:to>
                                        <p:strVal val="visible"/>
                                      </p:to>
                                    </p:set>
                                    <p:anim calcmode="lin" valueType="num">
                                      <p:cBhvr>
                                        <p:cTn id="71" dur="695" fill="hold"/>
                                        <p:tgtEl>
                                          <p:spTgt spid="39"/>
                                        </p:tgtEl>
                                        <p:attrNameLst>
                                          <p:attrName>ppt_w</p:attrName>
                                        </p:attrNameLst>
                                      </p:cBhvr>
                                      <p:tavLst>
                                        <p:tav tm="0">
                                          <p:val>
                                            <p:fltVal val="0.000000"/>
                                          </p:val>
                                        </p:tav>
                                        <p:tav tm="100000">
                                          <p:val>
                                            <p:strVal val="#ppt_w"/>
                                          </p:val>
                                        </p:tav>
                                      </p:tavLst>
                                    </p:anim>
                                    <p:anim calcmode="lin" valueType="num">
                                      <p:cBhvr>
                                        <p:cTn id="72" dur="695" fill="hold"/>
                                        <p:tgtEl>
                                          <p:spTgt spid="39"/>
                                        </p:tgtEl>
                                        <p:attrNameLst>
                                          <p:attrName>ppt_h</p:attrName>
                                        </p:attrNameLst>
                                      </p:cBhvr>
                                      <p:tavLst>
                                        <p:tav tm="0">
                                          <p:val>
                                            <p:fltVal val="0.000000"/>
                                          </p:val>
                                        </p:tav>
                                        <p:tav tm="100000">
                                          <p:val>
                                            <p:strVal val="#ppt_h"/>
                                          </p:val>
                                        </p:tav>
                                      </p:tavLst>
                                    </p:anim>
                                    <p:anim calcmode="lin" valueType="num">
                                      <p:cBhvr>
                                        <p:cTn id="73" dur="695" fill="hold"/>
                                        <p:tgtEl>
                                          <p:spTgt spid="39"/>
                                        </p:tgtEl>
                                        <p:attrNameLst>
                                          <p:attrName>ppt_x</p:attrName>
                                        </p:attrNameLst>
                                      </p:cBhvr>
                                      <p:tavLst>
                                        <p:tav tm="0">
                                          <p:val>
                                            <p:fltVal val="0.500000"/>
                                          </p:val>
                                        </p:tav>
                                        <p:tav tm="100000">
                                          <p:val>
                                            <p:strVal val="#ppt_x"/>
                                          </p:val>
                                        </p:tav>
                                      </p:tavLst>
                                    </p:anim>
                                    <p:anim calcmode="lin" valueType="num">
                                      <p:cBhvr>
                                        <p:cTn id="74" dur="695" fill="hold"/>
                                        <p:tgtEl>
                                          <p:spTgt spid="39"/>
                                        </p:tgtEl>
                                        <p:attrNameLst>
                                          <p:attrName>ppt_y</p:attrName>
                                        </p:attrNameLst>
                                      </p:cBhvr>
                                      <p:tavLst>
                                        <p:tav tm="0">
                                          <p:val>
                                            <p:fltVal val="0.500000"/>
                                          </p:val>
                                        </p:tav>
                                        <p:tav tm="100000">
                                          <p:val>
                                            <p:strVal val="#ppt_y"/>
                                          </p:val>
                                        </p:tav>
                                      </p:tavLst>
                                    </p:anim>
                                  </p:childTnLst>
                                </p:cTn>
                              </p:par>
                              <p:par>
                                <p:cTn id="75" presetID="23" presetClass="entr" presetSubtype="528" fill="hold" nodeType="withEffect">
                                  <p:stCondLst>
                                    <p:cond delay="382"/>
                                  </p:stCondLst>
                                  <p:childTnLst>
                                    <p:set>
                                      <p:cBhvr>
                                        <p:cTn id="76" dur="1" fill="hold">
                                          <p:stCondLst>
                                            <p:cond delay="0"/>
                                          </p:stCondLst>
                                        </p:cTn>
                                        <p:tgtEl>
                                          <p:spTgt spid="40"/>
                                        </p:tgtEl>
                                        <p:attrNameLst>
                                          <p:attrName>style.visibility</p:attrName>
                                        </p:attrNameLst>
                                      </p:cBhvr>
                                      <p:to>
                                        <p:strVal val="visible"/>
                                      </p:to>
                                    </p:set>
                                    <p:anim calcmode="lin" valueType="num">
                                      <p:cBhvr>
                                        <p:cTn id="77" dur="500" fill="hold"/>
                                        <p:tgtEl>
                                          <p:spTgt spid="40"/>
                                        </p:tgtEl>
                                        <p:attrNameLst>
                                          <p:attrName>ppt_w</p:attrName>
                                        </p:attrNameLst>
                                      </p:cBhvr>
                                      <p:tavLst>
                                        <p:tav tm="0">
                                          <p:val>
                                            <p:fltVal val="0.000000"/>
                                          </p:val>
                                        </p:tav>
                                        <p:tav tm="100000">
                                          <p:val>
                                            <p:strVal val="#ppt_w"/>
                                          </p:val>
                                        </p:tav>
                                      </p:tavLst>
                                    </p:anim>
                                    <p:anim calcmode="lin" valueType="num">
                                      <p:cBhvr>
                                        <p:cTn id="78" dur="500" fill="hold"/>
                                        <p:tgtEl>
                                          <p:spTgt spid="40"/>
                                        </p:tgtEl>
                                        <p:attrNameLst>
                                          <p:attrName>ppt_h</p:attrName>
                                        </p:attrNameLst>
                                      </p:cBhvr>
                                      <p:tavLst>
                                        <p:tav tm="0">
                                          <p:val>
                                            <p:fltVal val="0.000000"/>
                                          </p:val>
                                        </p:tav>
                                        <p:tav tm="100000">
                                          <p:val>
                                            <p:strVal val="#ppt_h"/>
                                          </p:val>
                                        </p:tav>
                                      </p:tavLst>
                                    </p:anim>
                                    <p:anim calcmode="lin" valueType="num">
                                      <p:cBhvr>
                                        <p:cTn id="79" dur="500" fill="hold"/>
                                        <p:tgtEl>
                                          <p:spTgt spid="40"/>
                                        </p:tgtEl>
                                        <p:attrNameLst>
                                          <p:attrName>ppt_x</p:attrName>
                                        </p:attrNameLst>
                                      </p:cBhvr>
                                      <p:tavLst>
                                        <p:tav tm="0">
                                          <p:val>
                                            <p:fltVal val="0.500000"/>
                                          </p:val>
                                        </p:tav>
                                        <p:tav tm="100000">
                                          <p:val>
                                            <p:strVal val="#ppt_x"/>
                                          </p:val>
                                        </p:tav>
                                      </p:tavLst>
                                    </p:anim>
                                    <p:anim calcmode="lin" valueType="num">
                                      <p:cBhvr>
                                        <p:cTn id="80" dur="500" fill="hold"/>
                                        <p:tgtEl>
                                          <p:spTgt spid="40"/>
                                        </p:tgtEl>
                                        <p:attrNameLst>
                                          <p:attrName>ppt_y</p:attrName>
                                        </p:attrNameLst>
                                      </p:cBhvr>
                                      <p:tavLst>
                                        <p:tav tm="0">
                                          <p:val>
                                            <p:fltVal val="0.500000"/>
                                          </p:val>
                                        </p:tav>
                                        <p:tav tm="100000">
                                          <p:val>
                                            <p:strVal val="#ppt_y"/>
                                          </p:val>
                                        </p:tav>
                                      </p:tavLst>
                                    </p:anim>
                                  </p:childTnLst>
                                </p:cTn>
                              </p:par>
                              <p:par>
                                <p:cTn id="81" presetID="23" presetClass="entr" presetSubtype="528" fill="hold" nodeType="withEffect">
                                  <p:stCondLst>
                                    <p:cond delay="301"/>
                                  </p:stCondLst>
                                  <p:childTnLst>
                                    <p:set>
                                      <p:cBhvr>
                                        <p:cTn id="82" dur="1" fill="hold">
                                          <p:stCondLst>
                                            <p:cond delay="0"/>
                                          </p:stCondLst>
                                        </p:cTn>
                                        <p:tgtEl>
                                          <p:spTgt spid="41"/>
                                        </p:tgtEl>
                                        <p:attrNameLst>
                                          <p:attrName>style.visibility</p:attrName>
                                        </p:attrNameLst>
                                      </p:cBhvr>
                                      <p:to>
                                        <p:strVal val="visible"/>
                                      </p:to>
                                    </p:set>
                                    <p:anim calcmode="lin" valueType="num">
                                      <p:cBhvr>
                                        <p:cTn id="83" dur="244" fill="hold"/>
                                        <p:tgtEl>
                                          <p:spTgt spid="41"/>
                                        </p:tgtEl>
                                        <p:attrNameLst>
                                          <p:attrName>ppt_w</p:attrName>
                                        </p:attrNameLst>
                                      </p:cBhvr>
                                      <p:tavLst>
                                        <p:tav tm="0">
                                          <p:val>
                                            <p:fltVal val="0.000000"/>
                                          </p:val>
                                        </p:tav>
                                        <p:tav tm="100000">
                                          <p:val>
                                            <p:strVal val="#ppt_w"/>
                                          </p:val>
                                        </p:tav>
                                      </p:tavLst>
                                    </p:anim>
                                    <p:anim calcmode="lin" valueType="num">
                                      <p:cBhvr>
                                        <p:cTn id="84" dur="244" fill="hold"/>
                                        <p:tgtEl>
                                          <p:spTgt spid="41"/>
                                        </p:tgtEl>
                                        <p:attrNameLst>
                                          <p:attrName>ppt_h</p:attrName>
                                        </p:attrNameLst>
                                      </p:cBhvr>
                                      <p:tavLst>
                                        <p:tav tm="0">
                                          <p:val>
                                            <p:fltVal val="0.000000"/>
                                          </p:val>
                                        </p:tav>
                                        <p:tav tm="100000">
                                          <p:val>
                                            <p:strVal val="#ppt_h"/>
                                          </p:val>
                                        </p:tav>
                                      </p:tavLst>
                                    </p:anim>
                                    <p:anim calcmode="lin" valueType="num">
                                      <p:cBhvr>
                                        <p:cTn id="85" dur="244" fill="hold"/>
                                        <p:tgtEl>
                                          <p:spTgt spid="41"/>
                                        </p:tgtEl>
                                        <p:attrNameLst>
                                          <p:attrName>ppt_x</p:attrName>
                                        </p:attrNameLst>
                                      </p:cBhvr>
                                      <p:tavLst>
                                        <p:tav tm="0">
                                          <p:val>
                                            <p:fltVal val="0.500000"/>
                                          </p:val>
                                        </p:tav>
                                        <p:tav tm="100000">
                                          <p:val>
                                            <p:strVal val="#ppt_x"/>
                                          </p:val>
                                        </p:tav>
                                      </p:tavLst>
                                    </p:anim>
                                    <p:anim calcmode="lin" valueType="num">
                                      <p:cBhvr>
                                        <p:cTn id="86" dur="244" fill="hold"/>
                                        <p:tgtEl>
                                          <p:spTgt spid="41"/>
                                        </p:tgtEl>
                                        <p:attrNameLst>
                                          <p:attrName>ppt_y</p:attrName>
                                        </p:attrNameLst>
                                      </p:cBhvr>
                                      <p:tavLst>
                                        <p:tav tm="0">
                                          <p:val>
                                            <p:fltVal val="0.500000"/>
                                          </p:val>
                                        </p:tav>
                                        <p:tav tm="100000">
                                          <p:val>
                                            <p:strVal val="#ppt_y"/>
                                          </p:val>
                                        </p:tav>
                                      </p:tavLst>
                                    </p:anim>
                                  </p:childTnLst>
                                </p:cTn>
                              </p:par>
                              <p:par>
                                <p:cTn id="87" presetID="23" presetClass="entr" presetSubtype="528" fill="hold" grpId="0" nodeType="withEffect">
                                  <p:stCondLst>
                                    <p:cond delay="500"/>
                                  </p:stCondLst>
                                  <p:childTnLst>
                                    <p:set>
                                      <p:cBhvr>
                                        <p:cTn id="88" dur="1" fill="hold">
                                          <p:stCondLst>
                                            <p:cond delay="0"/>
                                          </p:stCondLst>
                                        </p:cTn>
                                        <p:tgtEl>
                                          <p:spTgt spid="42"/>
                                        </p:tgtEl>
                                        <p:attrNameLst>
                                          <p:attrName>style.visibility</p:attrName>
                                        </p:attrNameLst>
                                      </p:cBhvr>
                                      <p:to>
                                        <p:strVal val="visible"/>
                                      </p:to>
                                    </p:set>
                                    <p:anim calcmode="lin" valueType="num">
                                      <p:cBhvr>
                                        <p:cTn id="89" dur="534" fill="hold"/>
                                        <p:tgtEl>
                                          <p:spTgt spid="42"/>
                                        </p:tgtEl>
                                        <p:attrNameLst>
                                          <p:attrName>ppt_w</p:attrName>
                                        </p:attrNameLst>
                                      </p:cBhvr>
                                      <p:tavLst>
                                        <p:tav tm="0">
                                          <p:val>
                                            <p:fltVal val="0.000000"/>
                                          </p:val>
                                        </p:tav>
                                        <p:tav tm="100000">
                                          <p:val>
                                            <p:strVal val="#ppt_w"/>
                                          </p:val>
                                        </p:tav>
                                      </p:tavLst>
                                    </p:anim>
                                    <p:anim calcmode="lin" valueType="num">
                                      <p:cBhvr>
                                        <p:cTn id="90" dur="534" fill="hold"/>
                                        <p:tgtEl>
                                          <p:spTgt spid="42"/>
                                        </p:tgtEl>
                                        <p:attrNameLst>
                                          <p:attrName>ppt_h</p:attrName>
                                        </p:attrNameLst>
                                      </p:cBhvr>
                                      <p:tavLst>
                                        <p:tav tm="0">
                                          <p:val>
                                            <p:fltVal val="0.000000"/>
                                          </p:val>
                                        </p:tav>
                                        <p:tav tm="100000">
                                          <p:val>
                                            <p:strVal val="#ppt_h"/>
                                          </p:val>
                                        </p:tav>
                                      </p:tavLst>
                                    </p:anim>
                                    <p:anim calcmode="lin" valueType="num">
                                      <p:cBhvr>
                                        <p:cTn id="91" dur="534" fill="hold"/>
                                        <p:tgtEl>
                                          <p:spTgt spid="42"/>
                                        </p:tgtEl>
                                        <p:attrNameLst>
                                          <p:attrName>ppt_x</p:attrName>
                                        </p:attrNameLst>
                                      </p:cBhvr>
                                      <p:tavLst>
                                        <p:tav tm="0">
                                          <p:val>
                                            <p:fltVal val="0.500000"/>
                                          </p:val>
                                        </p:tav>
                                        <p:tav tm="100000">
                                          <p:val>
                                            <p:strVal val="#ppt_x"/>
                                          </p:val>
                                        </p:tav>
                                      </p:tavLst>
                                    </p:anim>
                                    <p:anim calcmode="lin" valueType="num">
                                      <p:cBhvr>
                                        <p:cTn id="92" dur="534" fill="hold"/>
                                        <p:tgtEl>
                                          <p:spTgt spid="42"/>
                                        </p:tgtEl>
                                        <p:attrNameLst>
                                          <p:attrName>ppt_y</p:attrName>
                                        </p:attrNameLst>
                                      </p:cBhvr>
                                      <p:tavLst>
                                        <p:tav tm="0">
                                          <p:val>
                                            <p:fltVal val="0.500000"/>
                                          </p:val>
                                        </p:tav>
                                        <p:tav tm="100000">
                                          <p:val>
                                            <p:strVal val="#ppt_y"/>
                                          </p:val>
                                        </p:tav>
                                      </p:tavLst>
                                    </p:anim>
                                  </p:childTnLst>
                                </p:cTn>
                              </p:par>
                              <p:par>
                                <p:cTn id="93" presetID="23" presetClass="entr" presetSubtype="528" fill="hold" nodeType="withEffect">
                                  <p:stCondLst>
                                    <p:cond delay="500"/>
                                  </p:stCondLst>
                                  <p:childTnLst>
                                    <p:set>
                                      <p:cBhvr>
                                        <p:cTn id="94" dur="1" fill="hold">
                                          <p:stCondLst>
                                            <p:cond delay="0"/>
                                          </p:stCondLst>
                                        </p:cTn>
                                        <p:tgtEl>
                                          <p:spTgt spid="43"/>
                                        </p:tgtEl>
                                        <p:attrNameLst>
                                          <p:attrName>style.visibility</p:attrName>
                                        </p:attrNameLst>
                                      </p:cBhvr>
                                      <p:to>
                                        <p:strVal val="visible"/>
                                      </p:to>
                                    </p:set>
                                    <p:anim calcmode="lin" valueType="num">
                                      <p:cBhvr>
                                        <p:cTn id="95" dur="106" fill="hold"/>
                                        <p:tgtEl>
                                          <p:spTgt spid="43"/>
                                        </p:tgtEl>
                                        <p:attrNameLst>
                                          <p:attrName>ppt_w</p:attrName>
                                        </p:attrNameLst>
                                      </p:cBhvr>
                                      <p:tavLst>
                                        <p:tav tm="0">
                                          <p:val>
                                            <p:fltVal val="0.000000"/>
                                          </p:val>
                                        </p:tav>
                                        <p:tav tm="100000">
                                          <p:val>
                                            <p:strVal val="#ppt_w"/>
                                          </p:val>
                                        </p:tav>
                                      </p:tavLst>
                                    </p:anim>
                                    <p:anim calcmode="lin" valueType="num">
                                      <p:cBhvr>
                                        <p:cTn id="96" dur="106" fill="hold"/>
                                        <p:tgtEl>
                                          <p:spTgt spid="43"/>
                                        </p:tgtEl>
                                        <p:attrNameLst>
                                          <p:attrName>ppt_h</p:attrName>
                                        </p:attrNameLst>
                                      </p:cBhvr>
                                      <p:tavLst>
                                        <p:tav tm="0">
                                          <p:val>
                                            <p:fltVal val="0.000000"/>
                                          </p:val>
                                        </p:tav>
                                        <p:tav tm="100000">
                                          <p:val>
                                            <p:strVal val="#ppt_h"/>
                                          </p:val>
                                        </p:tav>
                                      </p:tavLst>
                                    </p:anim>
                                    <p:anim calcmode="lin" valueType="num">
                                      <p:cBhvr>
                                        <p:cTn id="97" dur="106" fill="hold"/>
                                        <p:tgtEl>
                                          <p:spTgt spid="43"/>
                                        </p:tgtEl>
                                        <p:attrNameLst>
                                          <p:attrName>ppt_x</p:attrName>
                                        </p:attrNameLst>
                                      </p:cBhvr>
                                      <p:tavLst>
                                        <p:tav tm="0">
                                          <p:val>
                                            <p:fltVal val="0.500000"/>
                                          </p:val>
                                        </p:tav>
                                        <p:tav tm="100000">
                                          <p:val>
                                            <p:strVal val="#ppt_x"/>
                                          </p:val>
                                        </p:tav>
                                      </p:tavLst>
                                    </p:anim>
                                    <p:anim calcmode="lin" valueType="num">
                                      <p:cBhvr>
                                        <p:cTn id="98" dur="106" fill="hold"/>
                                        <p:tgtEl>
                                          <p:spTgt spid="43"/>
                                        </p:tgtEl>
                                        <p:attrNameLst>
                                          <p:attrName>ppt_y</p:attrName>
                                        </p:attrNameLst>
                                      </p:cBhvr>
                                      <p:tavLst>
                                        <p:tav tm="0">
                                          <p:val>
                                            <p:fltVal val="0.500000"/>
                                          </p:val>
                                        </p:tav>
                                        <p:tav tm="100000">
                                          <p:val>
                                            <p:strVal val="#ppt_y"/>
                                          </p:val>
                                        </p:tav>
                                      </p:tavLst>
                                    </p:anim>
                                  </p:childTnLst>
                                </p:cTn>
                              </p:par>
                              <p:par>
                                <p:cTn id="99" presetID="23" presetClass="entr" presetSubtype="528" fill="hold" grpId="0" nodeType="withEffect">
                                  <p:stCondLst>
                                    <p:cond delay="401"/>
                                  </p:stCondLst>
                                  <p:childTnLst>
                                    <p:set>
                                      <p:cBhvr>
                                        <p:cTn id="100" dur="1" fill="hold">
                                          <p:stCondLst>
                                            <p:cond delay="0"/>
                                          </p:stCondLst>
                                        </p:cTn>
                                        <p:tgtEl>
                                          <p:spTgt spid="44"/>
                                        </p:tgtEl>
                                        <p:attrNameLst>
                                          <p:attrName>style.visibility</p:attrName>
                                        </p:attrNameLst>
                                      </p:cBhvr>
                                      <p:to>
                                        <p:strVal val="visible"/>
                                      </p:to>
                                    </p:set>
                                    <p:anim calcmode="lin" valueType="num">
                                      <p:cBhvr>
                                        <p:cTn id="101" dur="500" fill="hold"/>
                                        <p:tgtEl>
                                          <p:spTgt spid="44"/>
                                        </p:tgtEl>
                                        <p:attrNameLst>
                                          <p:attrName>ppt_w</p:attrName>
                                        </p:attrNameLst>
                                      </p:cBhvr>
                                      <p:tavLst>
                                        <p:tav tm="0">
                                          <p:val>
                                            <p:fltVal val="0.000000"/>
                                          </p:val>
                                        </p:tav>
                                        <p:tav tm="100000">
                                          <p:val>
                                            <p:strVal val="#ppt_w"/>
                                          </p:val>
                                        </p:tav>
                                      </p:tavLst>
                                    </p:anim>
                                    <p:anim calcmode="lin" valueType="num">
                                      <p:cBhvr>
                                        <p:cTn id="102" dur="500" fill="hold"/>
                                        <p:tgtEl>
                                          <p:spTgt spid="44"/>
                                        </p:tgtEl>
                                        <p:attrNameLst>
                                          <p:attrName>ppt_h</p:attrName>
                                        </p:attrNameLst>
                                      </p:cBhvr>
                                      <p:tavLst>
                                        <p:tav tm="0">
                                          <p:val>
                                            <p:fltVal val="0.000000"/>
                                          </p:val>
                                        </p:tav>
                                        <p:tav tm="100000">
                                          <p:val>
                                            <p:strVal val="#ppt_h"/>
                                          </p:val>
                                        </p:tav>
                                      </p:tavLst>
                                    </p:anim>
                                    <p:anim calcmode="lin" valueType="num">
                                      <p:cBhvr>
                                        <p:cTn id="103" dur="500" fill="hold"/>
                                        <p:tgtEl>
                                          <p:spTgt spid="44"/>
                                        </p:tgtEl>
                                        <p:attrNameLst>
                                          <p:attrName>ppt_x</p:attrName>
                                        </p:attrNameLst>
                                      </p:cBhvr>
                                      <p:tavLst>
                                        <p:tav tm="0">
                                          <p:val>
                                            <p:fltVal val="0.500000"/>
                                          </p:val>
                                        </p:tav>
                                        <p:tav tm="100000">
                                          <p:val>
                                            <p:strVal val="#ppt_x"/>
                                          </p:val>
                                        </p:tav>
                                      </p:tavLst>
                                    </p:anim>
                                    <p:anim calcmode="lin" valueType="num">
                                      <p:cBhvr>
                                        <p:cTn id="104" dur="500" fill="hold"/>
                                        <p:tgtEl>
                                          <p:spTgt spid="44"/>
                                        </p:tgtEl>
                                        <p:attrNameLst>
                                          <p:attrName>ppt_y</p:attrName>
                                        </p:attrNameLst>
                                      </p:cBhvr>
                                      <p:tavLst>
                                        <p:tav tm="0">
                                          <p:val>
                                            <p:fltVal val="0.500000"/>
                                          </p:val>
                                        </p:tav>
                                        <p:tav tm="100000">
                                          <p:val>
                                            <p:strVal val="#ppt_y"/>
                                          </p:val>
                                        </p:tav>
                                      </p:tavLst>
                                    </p:anim>
                                  </p:childTnLst>
                                </p:cTn>
                              </p:par>
                            </p:childTnLst>
                          </p:cTn>
                        </p:par>
                        <p:par>
                          <p:cTn id="105" fill="hold">
                            <p:stCondLst>
                              <p:cond delay="2000"/>
                            </p:stCondLst>
                            <p:childTnLst>
                              <p:par>
                                <p:cTn id="106" presetID="26" presetClass="emph" presetSubtype="0" repeatCount="3000" fill="hold" nodeType="afterEffect">
                                  <p:stCondLst>
                                    <p:cond delay="0"/>
                                  </p:stCondLst>
                                  <p:childTnLst>
                                    <p:animEffect transition="out" filter="fade">
                                      <p:cBhvr>
                                        <p:cTn id="107" dur="500" tmFilter="0, 0; .2, .5; .8, .5; 1, 0"/>
                                        <p:tgtEl>
                                          <p:spTgt spid="33"/>
                                        </p:tgtEl>
                                      </p:cBhvr>
                                    </p:animEffect>
                                    <p:animScale>
                                      <p:cBhvr>
                                        <p:cTn id="108" dur="250" autoRev="1" fill="hold"/>
                                        <p:tgtEl>
                                          <p:spTgt spid="33"/>
                                        </p:tgtEl>
                                      </p:cBhvr>
                                      <p:by x="105000" y="105000"/>
                                    </p:animScale>
                                  </p:childTnLst>
                                </p:cTn>
                              </p:par>
                              <p:par>
                                <p:cTn id="109" presetID="26" presetClass="emph" presetSubtype="0" repeatCount="3000" fill="hold" nodeType="withEffect">
                                  <p:stCondLst>
                                    <p:cond delay="300"/>
                                  </p:stCondLst>
                                  <p:childTnLst>
                                    <p:animEffect transition="out" filter="fade">
                                      <p:cBhvr>
                                        <p:cTn id="110" dur="350" tmFilter="0, 0; .2, .5; .8, .5; 1, 0"/>
                                        <p:tgtEl>
                                          <p:spTgt spid="34"/>
                                        </p:tgtEl>
                                      </p:cBhvr>
                                    </p:animEffect>
                                    <p:animScale>
                                      <p:cBhvr>
                                        <p:cTn id="111" dur="175" autoRev="1" fill="hold"/>
                                        <p:tgtEl>
                                          <p:spTgt spid="34"/>
                                        </p:tgtEl>
                                      </p:cBhvr>
                                      <p:by x="105000" y="105000"/>
                                    </p:animScale>
                                  </p:childTnLst>
                                </p:cTn>
                              </p:par>
                              <p:par>
                                <p:cTn id="112" presetID="26" presetClass="emph" presetSubtype="0" repeatCount="4000" fill="hold" grpId="1" nodeType="withEffect">
                                  <p:stCondLst>
                                    <p:cond delay="500"/>
                                  </p:stCondLst>
                                  <p:childTnLst>
                                    <p:animEffect transition="out" filter="fade">
                                      <p:cBhvr>
                                        <p:cTn id="113" dur="250" tmFilter="0, 0; .2, .5; .8, .5; 1, 0"/>
                                        <p:tgtEl>
                                          <p:spTgt spid="39"/>
                                        </p:tgtEl>
                                      </p:cBhvr>
                                    </p:animEffect>
                                    <p:animScale>
                                      <p:cBhvr>
                                        <p:cTn id="114" dur="125" autoRev="1" fill="hold"/>
                                        <p:tgtEl>
                                          <p:spTgt spid="39"/>
                                        </p:tgtEl>
                                      </p:cBhvr>
                                      <p:by x="105000" y="105000"/>
                                    </p:animScale>
                                  </p:childTnLst>
                                </p:cTn>
                              </p:par>
                              <p:par>
                                <p:cTn id="115" presetID="26" presetClass="emph" presetSubtype="0" repeatCount="3000" fill="hold" nodeType="withEffect">
                                  <p:stCondLst>
                                    <p:cond delay="150"/>
                                  </p:stCondLst>
                                  <p:childTnLst>
                                    <p:animEffect transition="out" filter="fade">
                                      <p:cBhvr>
                                        <p:cTn id="116" dur="400" tmFilter="0, 0; .2, .5; .8, .5; 1, 0"/>
                                        <p:tgtEl>
                                          <p:spTgt spid="32"/>
                                        </p:tgtEl>
                                      </p:cBhvr>
                                    </p:animEffect>
                                    <p:animScale>
                                      <p:cBhvr>
                                        <p:cTn id="117" dur="200" autoRev="1" fill="hold"/>
                                        <p:tgtEl>
                                          <p:spTgt spid="3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9" grpId="0" animBg="1"/>
      <p:bldP spid="39" grpId="1" animBg="1"/>
      <p:bldP spid="42" grpId="0" animBg="1"/>
      <p:bldP spid="4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3" name="Shape 2057"/>
          <p:cNvSpPr/>
          <p:nvPr/>
        </p:nvSpPr>
        <p:spPr>
          <a:xfrm>
            <a:off x="2859088" y="4824413"/>
            <a:ext cx="469900" cy="469900"/>
          </a:xfrm>
          <a:custGeom>
            <a:avLst/>
            <a:gdLst/>
            <a:ahLst/>
            <a:cxnLst>
              <a:cxn ang="0">
                <a:pos x="235041" y="235041"/>
              </a:cxn>
              <a:cxn ang="5898240">
                <a:pos x="235041" y="235041"/>
              </a:cxn>
              <a:cxn ang="11796480">
                <a:pos x="235041" y="235041"/>
              </a:cxn>
              <a:cxn ang="17694720">
                <a:pos x="235041" y="235041"/>
              </a:cxn>
            </a:cxnLst>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noFill/>
          </a:ln>
        </p:spPr>
        <p:txBody>
          <a:bodyPr/>
          <a:p>
            <a:endParaRPr lang="zh-CN" altLang="en-US"/>
          </a:p>
        </p:txBody>
      </p:sp>
      <p:sp>
        <p:nvSpPr>
          <p:cNvPr id="14" name="Shape 2060"/>
          <p:cNvSpPr/>
          <p:nvPr/>
        </p:nvSpPr>
        <p:spPr>
          <a:xfrm>
            <a:off x="5156200" y="3328988"/>
            <a:ext cx="469900" cy="469900"/>
          </a:xfrm>
          <a:custGeom>
            <a:avLst/>
            <a:gdLst/>
            <a:ahLst/>
            <a:cxnLst>
              <a:cxn ang="0">
                <a:pos x="235041" y="235041"/>
              </a:cxn>
              <a:cxn ang="5898240">
                <a:pos x="235041" y="235041"/>
              </a:cxn>
              <a:cxn ang="11796480">
                <a:pos x="235041" y="235041"/>
              </a:cxn>
              <a:cxn ang="17694720">
                <a:pos x="235041" y="235041"/>
              </a:cxn>
            </a:cxnLst>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noFill/>
          </a:ln>
        </p:spPr>
        <p:txBody>
          <a:bodyPr/>
          <a:p>
            <a:endParaRPr lang="zh-CN" altLang="en-US"/>
          </a:p>
        </p:txBody>
      </p:sp>
      <p:sp>
        <p:nvSpPr>
          <p:cNvPr id="15" name="Shape 2063"/>
          <p:cNvSpPr/>
          <p:nvPr/>
        </p:nvSpPr>
        <p:spPr>
          <a:xfrm>
            <a:off x="9083675" y="2155825"/>
            <a:ext cx="469900" cy="469900"/>
          </a:xfrm>
          <a:custGeom>
            <a:avLst/>
            <a:gdLst/>
            <a:ahLst/>
            <a:cxnLst>
              <a:cxn ang="0">
                <a:pos x="235041" y="235041"/>
              </a:cxn>
              <a:cxn ang="5898240">
                <a:pos x="235041" y="235041"/>
              </a:cxn>
              <a:cxn ang="11796480">
                <a:pos x="235041" y="235041"/>
              </a:cxn>
              <a:cxn ang="17694720">
                <a:pos x="235041" y="235041"/>
              </a:cxn>
            </a:cxnLst>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noFill/>
          </a:ln>
        </p:spPr>
        <p:txBody>
          <a:bodyPr/>
          <a:p>
            <a:endParaRPr lang="zh-CN" altLang="en-US"/>
          </a:p>
        </p:txBody>
      </p:sp>
      <p:sp>
        <p:nvSpPr>
          <p:cNvPr id="62469" name="Text Placeholder 2"/>
          <p:cNvSpPr txBox="1"/>
          <p:nvPr/>
        </p:nvSpPr>
        <p:spPr>
          <a:xfrm>
            <a:off x="5321300" y="3328988"/>
            <a:ext cx="469900" cy="469900"/>
          </a:xfrm>
          <a:prstGeom prst="rect">
            <a:avLst/>
          </a:prstGeom>
          <a:noFill/>
          <a:ln w="9525">
            <a:noFill/>
          </a:ln>
        </p:spPr>
        <p:txBody>
          <a:bodyPr lIns="0" rIns="0" anchor="ctr"/>
          <a:p>
            <a:pPr algn="ctr">
              <a:lnSpc>
                <a:spcPct val="90000"/>
              </a:lnSpc>
              <a:spcBef>
                <a:spcPts val="1000"/>
              </a:spcBef>
            </a:pPr>
            <a:endParaRPr lang="en-GB" altLang="zh-CN" sz="1400">
              <a:solidFill>
                <a:schemeClr val="accent1"/>
              </a:solidFill>
              <a:latin typeface="微软雅黑" panose="020B0503020204020204" pitchFamily="34" charset="-122"/>
              <a:ea typeface="微软雅黑" panose="020B0503020204020204" pitchFamily="34" charset="-122"/>
            </a:endParaRPr>
          </a:p>
        </p:txBody>
      </p:sp>
      <p:sp>
        <p:nvSpPr>
          <p:cNvPr id="62470" name="Text Placeholder 2"/>
          <p:cNvSpPr txBox="1"/>
          <p:nvPr/>
        </p:nvSpPr>
        <p:spPr>
          <a:xfrm>
            <a:off x="9083675" y="2155825"/>
            <a:ext cx="469900" cy="469900"/>
          </a:xfrm>
          <a:prstGeom prst="rect">
            <a:avLst/>
          </a:prstGeom>
          <a:noFill/>
          <a:ln w="9525">
            <a:noFill/>
          </a:ln>
        </p:spPr>
        <p:txBody>
          <a:bodyPr lIns="0" rIns="0" anchor="ctr"/>
          <a:p>
            <a:pPr algn="ctr">
              <a:lnSpc>
                <a:spcPct val="90000"/>
              </a:lnSpc>
              <a:spcBef>
                <a:spcPts val="1000"/>
              </a:spcBef>
            </a:pPr>
            <a:endParaRPr lang="en-GB" altLang="zh-CN" sz="1400">
              <a:solidFill>
                <a:schemeClr val="accent1"/>
              </a:solidFill>
              <a:latin typeface="微软雅黑" panose="020B0503020204020204" pitchFamily="34" charset="-122"/>
              <a:ea typeface="微软雅黑" panose="020B0503020204020204" pitchFamily="34" charset="-122"/>
            </a:endParaRPr>
          </a:p>
        </p:txBody>
      </p:sp>
      <p:cxnSp>
        <p:nvCxnSpPr>
          <p:cNvPr id="23" name="MH_Other_7"/>
          <p:cNvCxnSpPr/>
          <p:nvPr>
            <p:custDataLst>
              <p:tags r:id="rId2"/>
            </p:custDataLst>
          </p:nvPr>
        </p:nvCxnSpPr>
        <p:spPr>
          <a:xfrm>
            <a:off x="3328988" y="6107113"/>
            <a:ext cx="8270875" cy="0"/>
          </a:xfrm>
          <a:prstGeom prst="line">
            <a:avLst/>
          </a:prstGeom>
          <a:ln w="6350" cap="rnd" cmpd="sng">
            <a:solidFill>
              <a:srgbClr val="A8ABB8"/>
            </a:solidFill>
            <a:prstDash val="sysDash"/>
            <a:miter/>
            <a:headEnd type="none" w="med" len="med"/>
            <a:tailEnd type="none" w="med" len="med"/>
          </a:ln>
        </p:spPr>
      </p:cxnSp>
      <p:grpSp>
        <p:nvGrpSpPr>
          <p:cNvPr id="24" name="组合 23"/>
          <p:cNvGrpSpPr/>
          <p:nvPr/>
        </p:nvGrpSpPr>
        <p:grpSpPr>
          <a:xfrm>
            <a:off x="2463800" y="5772150"/>
            <a:ext cx="671513" cy="671513"/>
            <a:chOff x="1031458" y="3043650"/>
            <a:chExt cx="504000" cy="504000"/>
          </a:xfrm>
        </p:grpSpPr>
        <p:sp>
          <p:nvSpPr>
            <p:cNvPr id="25" name="椭圆 24"/>
            <p:cNvSpPr>
              <a:spLocks noChangeAspect="1"/>
            </p:cNvSpPr>
            <p:nvPr/>
          </p:nvSpPr>
          <p:spPr>
            <a:xfrm>
              <a:off x="1031458" y="3043650"/>
              <a:ext cx="504000" cy="50400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26" name="MH_Other_5"/>
            <p:cNvSpPr/>
            <p:nvPr>
              <p:custDataLst>
                <p:tags r:id="rId3"/>
              </p:custDataLst>
            </p:nvPr>
          </p:nvSpPr>
          <p:spPr>
            <a:xfrm>
              <a:off x="1139458" y="3151650"/>
              <a:ext cx="288000" cy="288000"/>
            </a:xfrm>
            <a:prstGeom prst="donut">
              <a:avLst>
                <a:gd name="adj" fmla="val 9123"/>
              </a:avLst>
            </a:prstGeom>
            <a:solidFill>
              <a:srgbClr val="FFFFFF"/>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65" b="0" i="0" u="none" strike="noStrike" kern="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27" name="MH_Other_6"/>
            <p:cNvSpPr>
              <a:spLocks noChangeAspect="1"/>
            </p:cNvSpPr>
            <p:nvPr>
              <p:custDataLst>
                <p:tags r:id="rId4"/>
              </p:custDataLst>
            </p:nvPr>
          </p:nvSpPr>
          <p:spPr>
            <a:xfrm>
              <a:off x="1215596" y="3241030"/>
              <a:ext cx="135724" cy="109241"/>
            </a:xfrm>
            <a:prstGeom prst="rightArrow">
              <a:avLst/>
            </a:prstGeom>
            <a:solidFill>
              <a:srgbClr val="FFFFFF"/>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65"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sp>
        <p:nvSpPr>
          <p:cNvPr id="28" name="文本框 27"/>
          <p:cNvSpPr txBox="1"/>
          <p:nvPr/>
        </p:nvSpPr>
        <p:spPr>
          <a:xfrm>
            <a:off x="1241807" y="340883"/>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弄虚作假舆情直击</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
        <p:nvSpPr>
          <p:cNvPr id="62477" name="文本框 1"/>
          <p:cNvSpPr txBox="1"/>
          <p:nvPr/>
        </p:nvSpPr>
        <p:spPr>
          <a:xfrm>
            <a:off x="458788" y="1209675"/>
            <a:ext cx="2978150" cy="3138488"/>
          </a:xfrm>
          <a:prstGeom prst="rect">
            <a:avLst/>
          </a:prstGeom>
          <a:noFill/>
          <a:ln w="9525">
            <a:noFill/>
          </a:ln>
        </p:spPr>
        <p:txBody>
          <a:bodyPr>
            <a:spAutoFit/>
          </a:bodyPr>
          <a:p>
            <a:r>
              <a:rPr lang="en-US" altLang="zh-CN" sz="2200">
                <a:latin typeface="微软雅黑" panose="020B0503020204020204" pitchFamily="34" charset="-122"/>
                <a:ea typeface="微软雅黑" panose="020B0503020204020204" pitchFamily="34" charset="-122"/>
              </a:rPr>
              <a:t>2017</a:t>
            </a:r>
            <a:r>
              <a:rPr lang="zh-CN" altLang="zh-CN" sz="2200" dirty="0">
                <a:latin typeface="微软雅黑" panose="020B0503020204020204" pitchFamily="34" charset="-122"/>
                <a:ea typeface="微软雅黑" panose="020B0503020204020204" pitchFamily="34" charset="-122"/>
              </a:rPr>
              <a:t>年初，辽宁在政府工作报告中承认</a:t>
            </a:r>
            <a:r>
              <a:rPr lang="en-US" altLang="zh-CN" sz="220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所辖市、县财政普遍存在数据造假行为</a:t>
            </a:r>
            <a:r>
              <a:rPr lang="en-US" altLang="zh-CN" sz="220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。记者了解到，在</a:t>
            </a:r>
            <a:r>
              <a:rPr lang="en-US" altLang="zh-CN" sz="2200">
                <a:latin typeface="微软雅黑" panose="020B0503020204020204" pitchFamily="34" charset="-122"/>
                <a:ea typeface="微软雅黑" panose="020B0503020204020204" pitchFamily="34" charset="-122"/>
              </a:rPr>
              <a:t>2011</a:t>
            </a:r>
            <a:r>
              <a:rPr lang="zh-CN" altLang="zh-CN" sz="2200" dirty="0">
                <a:latin typeface="微软雅黑" panose="020B0503020204020204" pitchFamily="34" charset="-122"/>
                <a:ea typeface="微软雅黑" panose="020B0503020204020204" pitchFamily="34" charset="-122"/>
              </a:rPr>
              <a:t>年至</a:t>
            </a:r>
            <a:r>
              <a:rPr lang="en-US" altLang="zh-CN" sz="2200">
                <a:latin typeface="微软雅黑" panose="020B0503020204020204" pitchFamily="34" charset="-122"/>
                <a:ea typeface="微软雅黑" panose="020B0503020204020204" pitchFamily="34" charset="-122"/>
              </a:rPr>
              <a:t>2014</a:t>
            </a:r>
            <a:r>
              <a:rPr lang="zh-CN" altLang="zh-CN" sz="2200" dirty="0">
                <a:latin typeface="微软雅黑" panose="020B0503020204020204" pitchFamily="34" charset="-122"/>
                <a:ea typeface="微软雅黑" panose="020B0503020204020204" pitchFamily="34" charset="-122"/>
              </a:rPr>
              <a:t>年，辽宁省所辖市、县累计虚增财政收入约占同期财政收入的近</a:t>
            </a:r>
            <a:r>
              <a:rPr lang="en-US" altLang="zh-CN" sz="2200">
                <a:solidFill>
                  <a:srgbClr val="FF0000"/>
                </a:solidFill>
                <a:latin typeface="微软雅黑" panose="020B0503020204020204" pitchFamily="34" charset="-122"/>
                <a:ea typeface="微软雅黑" panose="020B0503020204020204" pitchFamily="34" charset="-122"/>
              </a:rPr>
              <a:t>20%</a:t>
            </a:r>
            <a:r>
              <a:rPr lang="zh-CN" altLang="zh-CN" sz="2200" dirty="0">
                <a:latin typeface="微软雅黑" panose="020B0503020204020204" pitchFamily="34" charset="-122"/>
                <a:ea typeface="微软雅黑" panose="020B0503020204020204" pitchFamily="34" charset="-122"/>
              </a:rPr>
              <a:t>。</a:t>
            </a:r>
            <a:endParaRPr lang="zh-CN" altLang="en-US" sz="2200">
              <a:latin typeface="微软雅黑" panose="020B0503020204020204" pitchFamily="34" charset="-122"/>
              <a:ea typeface="微软雅黑" panose="020B0503020204020204" pitchFamily="34" charset="-122"/>
            </a:endParaRPr>
          </a:p>
        </p:txBody>
      </p:sp>
      <p:sp>
        <p:nvSpPr>
          <p:cNvPr id="62478" name="文本框 2"/>
          <p:cNvSpPr txBox="1"/>
          <p:nvPr/>
        </p:nvSpPr>
        <p:spPr>
          <a:xfrm>
            <a:off x="4130675" y="1825625"/>
            <a:ext cx="4102100" cy="3441700"/>
          </a:xfrm>
          <a:prstGeom prst="rect">
            <a:avLst/>
          </a:prstGeom>
          <a:noFill/>
          <a:ln w="9525">
            <a:noFill/>
          </a:ln>
        </p:spPr>
        <p:txBody>
          <a:bodyPr>
            <a:spAutoFit/>
          </a:bodyPr>
          <a:p>
            <a:r>
              <a:rPr lang="en-US" altLang="zh-CN" sz="2200">
                <a:latin typeface="微软雅黑" panose="020B0503020204020204" pitchFamily="34" charset="-122"/>
                <a:ea typeface="微软雅黑" panose="020B0503020204020204" pitchFamily="34" charset="-122"/>
              </a:rPr>
              <a:t>2018</a:t>
            </a:r>
            <a:r>
              <a:rPr lang="zh-CN" altLang="en-US" sz="2200" dirty="0">
                <a:latin typeface="微软雅黑" panose="020B0503020204020204" pitchFamily="34" charset="-122"/>
                <a:ea typeface="微软雅黑" panose="020B0503020204020204" pitchFamily="34" charset="-122"/>
              </a:rPr>
              <a:t>年</a:t>
            </a:r>
            <a:r>
              <a:rPr lang="en-US" altLang="zh-CN" sz="2200">
                <a:latin typeface="微软雅黑" panose="020B0503020204020204" pitchFamily="34" charset="-122"/>
                <a:ea typeface="微软雅黑" panose="020B0503020204020204" pitchFamily="34" charset="-122"/>
              </a:rPr>
              <a:t>1</a:t>
            </a:r>
            <a:r>
              <a:rPr lang="zh-CN" altLang="en-US" sz="2200" dirty="0">
                <a:latin typeface="微软雅黑" panose="020B0503020204020204" pitchFamily="34" charset="-122"/>
                <a:ea typeface="微软雅黑" panose="020B0503020204020204" pitchFamily="34" charset="-122"/>
              </a:rPr>
              <a:t>月</a:t>
            </a:r>
            <a:r>
              <a:rPr lang="en-US" altLang="zh-CN" sz="2200">
                <a:latin typeface="微软雅黑" panose="020B0503020204020204" pitchFamily="34" charset="-122"/>
                <a:ea typeface="微软雅黑" panose="020B0503020204020204" pitchFamily="34" charset="-122"/>
              </a:rPr>
              <a:t>3</a:t>
            </a:r>
            <a:r>
              <a:rPr lang="zh-CN" altLang="en-US" sz="2200" dirty="0">
                <a:latin typeface="微软雅黑" panose="020B0503020204020204" pitchFamily="34" charset="-122"/>
                <a:ea typeface="微软雅黑" panose="020B0503020204020204" pitchFamily="34" charset="-122"/>
              </a:rPr>
              <a:t>日</a:t>
            </a:r>
            <a:r>
              <a:rPr lang="zh-CN" altLang="zh-CN" sz="2200" dirty="0">
                <a:latin typeface="微软雅黑" panose="020B0503020204020204" pitchFamily="34" charset="-122"/>
                <a:ea typeface="微软雅黑" panose="020B0503020204020204" pitchFamily="34" charset="-122"/>
              </a:rPr>
              <a:t>，内蒙古在全区经济工作会议上</a:t>
            </a:r>
            <a:r>
              <a:rPr lang="en-US" altLang="zh-CN" sz="220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自曝家丑</a:t>
            </a:r>
            <a:r>
              <a:rPr lang="en-US" altLang="zh-CN" sz="220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：自治区政府财政收入虚增空转，部分旗县区工业增加值存在水分。经财政审计部门反复核算后，内蒙古调减</a:t>
            </a:r>
            <a:r>
              <a:rPr lang="en-US" altLang="zh-CN" sz="2200">
                <a:latin typeface="微软雅黑" panose="020B0503020204020204" pitchFamily="34" charset="-122"/>
                <a:ea typeface="微软雅黑" panose="020B0503020204020204" pitchFamily="34" charset="-122"/>
              </a:rPr>
              <a:t>2016</a:t>
            </a:r>
            <a:r>
              <a:rPr lang="zh-CN" altLang="zh-CN" sz="2200" dirty="0">
                <a:latin typeface="微软雅黑" panose="020B0503020204020204" pitchFamily="34" charset="-122"/>
                <a:ea typeface="微软雅黑" panose="020B0503020204020204" pitchFamily="34" charset="-122"/>
              </a:rPr>
              <a:t>年一般公共预算收入</a:t>
            </a:r>
            <a:r>
              <a:rPr lang="en-US" altLang="zh-CN" sz="2200">
                <a:latin typeface="微软雅黑" panose="020B0503020204020204" pitchFamily="34" charset="-122"/>
                <a:ea typeface="微软雅黑" panose="020B0503020204020204" pitchFamily="34" charset="-122"/>
              </a:rPr>
              <a:t>530</a:t>
            </a:r>
            <a:r>
              <a:rPr lang="zh-CN" altLang="zh-CN" sz="2200" dirty="0">
                <a:latin typeface="微软雅黑" panose="020B0503020204020204" pitchFamily="34" charset="-122"/>
                <a:ea typeface="微软雅黑" panose="020B0503020204020204" pitchFamily="34" charset="-122"/>
              </a:rPr>
              <a:t>亿元，占总量的</a:t>
            </a:r>
            <a:r>
              <a:rPr lang="en-US" altLang="zh-CN" sz="2200">
                <a:solidFill>
                  <a:srgbClr val="FF0000"/>
                </a:solidFill>
                <a:latin typeface="微软雅黑" panose="020B0503020204020204" pitchFamily="34" charset="-122"/>
                <a:ea typeface="微软雅黑" panose="020B0503020204020204" pitchFamily="34" charset="-122"/>
              </a:rPr>
              <a:t>26.3%</a:t>
            </a:r>
            <a:r>
              <a:rPr lang="en-US" altLang="zh-CN" sz="220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核减</a:t>
            </a:r>
            <a:r>
              <a:rPr lang="en-US" altLang="zh-CN" sz="2200">
                <a:latin typeface="微软雅黑" panose="020B0503020204020204" pitchFamily="34" charset="-122"/>
                <a:ea typeface="微软雅黑" panose="020B0503020204020204" pitchFamily="34" charset="-122"/>
              </a:rPr>
              <a:t>2016</a:t>
            </a:r>
            <a:r>
              <a:rPr lang="zh-CN" altLang="zh-CN" sz="2200" dirty="0">
                <a:latin typeface="微软雅黑" panose="020B0503020204020204" pitchFamily="34" charset="-122"/>
                <a:ea typeface="微软雅黑" panose="020B0503020204020204" pitchFamily="34" charset="-122"/>
              </a:rPr>
              <a:t>年规模以上工业增加值</a:t>
            </a:r>
            <a:r>
              <a:rPr lang="en-US" altLang="zh-CN" sz="2200">
                <a:latin typeface="微软雅黑" panose="020B0503020204020204" pitchFamily="34" charset="-122"/>
                <a:ea typeface="微软雅黑" panose="020B0503020204020204" pitchFamily="34" charset="-122"/>
              </a:rPr>
              <a:t>2900</a:t>
            </a:r>
            <a:r>
              <a:rPr lang="zh-CN" altLang="zh-CN" sz="2200" dirty="0">
                <a:latin typeface="微软雅黑" panose="020B0503020204020204" pitchFamily="34" charset="-122"/>
                <a:ea typeface="微软雅黑" panose="020B0503020204020204" pitchFamily="34" charset="-122"/>
              </a:rPr>
              <a:t>亿元，占全部工业增加值的</a:t>
            </a:r>
            <a:r>
              <a:rPr lang="en-US" altLang="zh-CN" sz="2200">
                <a:solidFill>
                  <a:srgbClr val="FF0000"/>
                </a:solidFill>
                <a:latin typeface="微软雅黑" panose="020B0503020204020204" pitchFamily="34" charset="-122"/>
                <a:ea typeface="微软雅黑" panose="020B0503020204020204" pitchFamily="34" charset="-122"/>
              </a:rPr>
              <a:t>40%</a:t>
            </a:r>
            <a:r>
              <a:rPr lang="zh-CN" altLang="zh-CN" sz="2200" dirty="0">
                <a:solidFill>
                  <a:srgbClr val="FF0000"/>
                </a:solidFill>
                <a:latin typeface="微软雅黑" panose="020B0503020204020204" pitchFamily="34" charset="-122"/>
                <a:ea typeface="微软雅黑" panose="020B0503020204020204" pitchFamily="34" charset="-122"/>
              </a:rPr>
              <a:t>。</a:t>
            </a:r>
            <a:endParaRPr lang="zh-CN" altLang="zh-CN" sz="2200" dirty="0">
              <a:solidFill>
                <a:srgbClr val="FF0000"/>
              </a:solidFill>
              <a:latin typeface="微软雅黑" panose="020B0503020204020204" pitchFamily="34" charset="-122"/>
              <a:ea typeface="微软雅黑" panose="020B0503020204020204" pitchFamily="34" charset="-122"/>
            </a:endParaRPr>
          </a:p>
        </p:txBody>
      </p:sp>
      <p:sp>
        <p:nvSpPr>
          <p:cNvPr id="62479" name="文本框 3"/>
          <p:cNvSpPr txBox="1"/>
          <p:nvPr/>
        </p:nvSpPr>
        <p:spPr>
          <a:xfrm>
            <a:off x="8945563" y="2633663"/>
            <a:ext cx="2795587" cy="3138487"/>
          </a:xfrm>
          <a:prstGeom prst="rect">
            <a:avLst/>
          </a:prstGeom>
          <a:noFill/>
          <a:ln w="9525">
            <a:noFill/>
          </a:ln>
        </p:spPr>
        <p:txBody>
          <a:bodyPr>
            <a:spAutoFit/>
          </a:bodyPr>
          <a:p>
            <a:r>
              <a:rPr lang="en-US" altLang="zh-CN" sz="2200">
                <a:latin typeface="微软雅黑" panose="020B0503020204020204" pitchFamily="34" charset="-122"/>
                <a:ea typeface="微软雅黑" panose="020B0503020204020204" pitchFamily="34" charset="-122"/>
              </a:rPr>
              <a:t>2018</a:t>
            </a:r>
            <a:r>
              <a:rPr lang="zh-CN" altLang="en-US" sz="2200" dirty="0">
                <a:latin typeface="微软雅黑" panose="020B0503020204020204" pitchFamily="34" charset="-122"/>
                <a:ea typeface="微软雅黑" panose="020B0503020204020204" pitchFamily="34" charset="-122"/>
              </a:rPr>
              <a:t>年</a:t>
            </a:r>
            <a:r>
              <a:rPr lang="en-US" altLang="zh-CN" sz="2200">
                <a:latin typeface="微软雅黑" panose="020B0503020204020204" pitchFamily="34" charset="-122"/>
                <a:ea typeface="微软雅黑" panose="020B0503020204020204" pitchFamily="34" charset="-122"/>
              </a:rPr>
              <a:t>1</a:t>
            </a:r>
            <a:r>
              <a:rPr lang="zh-CN" altLang="en-US" sz="2200" dirty="0">
                <a:latin typeface="微软雅黑" panose="020B0503020204020204" pitchFamily="34" charset="-122"/>
                <a:ea typeface="微软雅黑" panose="020B0503020204020204" pitchFamily="34" charset="-122"/>
              </a:rPr>
              <a:t>月</a:t>
            </a:r>
            <a:r>
              <a:rPr lang="en-US" altLang="zh-CN" sz="2200">
                <a:latin typeface="微软雅黑" panose="020B0503020204020204" pitchFamily="34" charset="-122"/>
                <a:ea typeface="微软雅黑" panose="020B0503020204020204" pitchFamily="34" charset="-122"/>
              </a:rPr>
              <a:t>11</a:t>
            </a:r>
            <a:r>
              <a:rPr lang="zh-CN" altLang="en-US" sz="2200" dirty="0">
                <a:latin typeface="微软雅黑" panose="020B0503020204020204" pitchFamily="34" charset="-122"/>
                <a:ea typeface="微软雅黑" panose="020B0503020204020204" pitchFamily="34" charset="-122"/>
              </a:rPr>
              <a:t>日，</a:t>
            </a:r>
            <a:r>
              <a:rPr lang="zh-CN" altLang="zh-CN" sz="2200" dirty="0">
                <a:latin typeface="微软雅黑" panose="020B0503020204020204" pitchFamily="34" charset="-122"/>
                <a:ea typeface="微软雅黑" panose="020B0503020204020204" pitchFamily="34" charset="-122"/>
              </a:rPr>
              <a:t>天津市滨海新区第三届人民代表大会第四次会议宣布，在更改统计口径、挤掉水分后，滨海新区</a:t>
            </a:r>
            <a:r>
              <a:rPr lang="en-US" altLang="zh-CN" sz="2200">
                <a:latin typeface="微软雅黑" panose="020B0503020204020204" pitchFamily="34" charset="-122"/>
                <a:ea typeface="微软雅黑" panose="020B0503020204020204" pitchFamily="34" charset="-122"/>
              </a:rPr>
              <a:t>2016</a:t>
            </a:r>
            <a:r>
              <a:rPr lang="zh-CN" altLang="zh-CN" sz="2200" dirty="0">
                <a:latin typeface="微软雅黑" panose="020B0503020204020204" pitchFamily="34" charset="-122"/>
                <a:ea typeface="微软雅黑" panose="020B0503020204020204" pitchFamily="34" charset="-122"/>
              </a:rPr>
              <a:t>年的地区生产总值</a:t>
            </a:r>
            <a:r>
              <a:rPr lang="zh-CN" altLang="zh-CN" sz="2200" dirty="0">
                <a:solidFill>
                  <a:srgbClr val="FF0000"/>
                </a:solidFill>
                <a:latin typeface="微软雅黑" panose="020B0503020204020204" pitchFamily="34" charset="-122"/>
                <a:ea typeface="微软雅黑" panose="020B0503020204020204" pitchFamily="34" charset="-122"/>
              </a:rPr>
              <a:t>（</a:t>
            </a:r>
            <a:r>
              <a:rPr lang="en-US" altLang="zh-CN" sz="2200">
                <a:solidFill>
                  <a:srgbClr val="FF0000"/>
                </a:solidFill>
                <a:latin typeface="微软雅黑" panose="020B0503020204020204" pitchFamily="34" charset="-122"/>
                <a:ea typeface="微软雅黑" panose="020B0503020204020204" pitchFamily="34" charset="-122"/>
              </a:rPr>
              <a:t>GDP</a:t>
            </a:r>
            <a:r>
              <a:rPr lang="zh-CN" altLang="zh-CN" sz="2200" dirty="0">
                <a:solidFill>
                  <a:srgbClr val="FF0000"/>
                </a:solidFill>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由</a:t>
            </a:r>
            <a:r>
              <a:rPr lang="en-US" altLang="zh-CN" sz="2200">
                <a:latin typeface="微软雅黑" panose="020B0503020204020204" pitchFamily="34" charset="-122"/>
                <a:ea typeface="微软雅黑" panose="020B0503020204020204" pitchFamily="34" charset="-122"/>
              </a:rPr>
              <a:t>10002.31</a:t>
            </a:r>
            <a:r>
              <a:rPr lang="zh-CN" altLang="zh-CN" sz="2200" dirty="0">
                <a:latin typeface="微软雅黑" panose="020B0503020204020204" pitchFamily="34" charset="-122"/>
                <a:ea typeface="微软雅黑" panose="020B0503020204020204" pitchFamily="34" charset="-122"/>
              </a:rPr>
              <a:t>亿调整为</a:t>
            </a:r>
            <a:r>
              <a:rPr lang="en-US" altLang="zh-CN" sz="2200">
                <a:latin typeface="微软雅黑" panose="020B0503020204020204" pitchFamily="34" charset="-122"/>
                <a:ea typeface="微软雅黑" panose="020B0503020204020204" pitchFamily="34" charset="-122"/>
              </a:rPr>
              <a:t>6654</a:t>
            </a:r>
            <a:r>
              <a:rPr lang="zh-CN" altLang="zh-CN" sz="2200" dirty="0">
                <a:latin typeface="微软雅黑" panose="020B0503020204020204" pitchFamily="34" charset="-122"/>
                <a:ea typeface="微软雅黑" panose="020B0503020204020204" pitchFamily="34" charset="-122"/>
              </a:rPr>
              <a:t>亿。</a:t>
            </a:r>
            <a:endParaRPr lang="zh-CN" altLang="en-US" sz="2200">
              <a:latin typeface="微软雅黑" panose="020B0503020204020204" pitchFamily="34" charset="-122"/>
              <a:ea typeface="微软雅黑" panose="020B0503020204020204" pitchFamily="3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
                                        <p:tgtEl>
                                          <p:spTgt spid="1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200"/>
                                        <p:tgtEl>
                                          <p:spTgt spid="1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200"/>
                                        <p:tgtEl>
                                          <p:spTgt spid="15"/>
                                        </p:tgtEl>
                                      </p:cBhvr>
                                    </p:animEffect>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ppt_x</p:attrName>
                                        </p:attrNameLst>
                                      </p:cBhvr>
                                      <p:tavLst>
                                        <p:tav tm="0">
                                          <p:val>
                                            <p:strVal val="0-#ppt_w/2"/>
                                          </p:val>
                                        </p:tav>
                                        <p:tav tm="100000">
                                          <p:val>
                                            <p:strVal val="#ppt_x"/>
                                          </p:val>
                                        </p:tav>
                                      </p:tavLst>
                                    </p:anim>
                                    <p:anim calcmode="lin" valueType="num">
                                      <p:cBhvr>
                                        <p:cTn id="20" dur="1000" fill="hold"/>
                                        <p:tgtEl>
                                          <p:spTgt spid="24"/>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5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9" grpId="0" build="p"/>
      <p:bldP spid="62470"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文本框 1"/>
          <p:cNvSpPr txBox="1"/>
          <p:nvPr/>
        </p:nvSpPr>
        <p:spPr>
          <a:xfrm>
            <a:off x="450850" y="1103313"/>
            <a:ext cx="7058025" cy="5292725"/>
          </a:xfrm>
          <a:prstGeom prst="rect">
            <a:avLst/>
          </a:prstGeom>
          <a:noFill/>
          <a:ln w="9525">
            <a:noFill/>
          </a:ln>
        </p:spPr>
        <p:txBody>
          <a:bodyPr>
            <a:spAutoFit/>
          </a:bodyPr>
          <a:p>
            <a:pPr>
              <a:spcBef>
                <a:spcPts val="1200"/>
              </a:spcBef>
              <a:spcAft>
                <a:spcPts val="600"/>
              </a:spcAft>
            </a:pPr>
            <a:r>
              <a:rPr lang="zh-CN" altLang="zh-CN" sz="2200" dirty="0">
                <a:solidFill>
                  <a:srgbClr val="0070C0"/>
                </a:solidFill>
                <a:latin typeface="微软雅黑" panose="020B0503020204020204" pitchFamily="34" charset="-122"/>
                <a:ea typeface="微软雅黑" panose="020B0503020204020204" pitchFamily="34" charset="-122"/>
              </a:rPr>
              <a:t>一是财政空转。内蒙古全区经济工作会议曝出</a:t>
            </a:r>
            <a:r>
              <a:rPr lang="en-US" altLang="zh-CN" sz="2200">
                <a:solidFill>
                  <a:srgbClr val="0070C0"/>
                </a:solidFill>
                <a:latin typeface="微软雅黑" panose="020B0503020204020204" pitchFamily="34" charset="-122"/>
                <a:ea typeface="微软雅黑" panose="020B0503020204020204" pitchFamily="34" charset="-122"/>
              </a:rPr>
              <a:t>“</a:t>
            </a:r>
            <a:r>
              <a:rPr lang="zh-CN" altLang="zh-CN" sz="2200" dirty="0">
                <a:solidFill>
                  <a:srgbClr val="0070C0"/>
                </a:solidFill>
                <a:latin typeface="微软雅黑" panose="020B0503020204020204" pitchFamily="34" charset="-122"/>
                <a:ea typeface="微软雅黑" panose="020B0503020204020204" pitchFamily="34" charset="-122"/>
              </a:rPr>
              <a:t>财政收入虚增空转</a:t>
            </a:r>
            <a:r>
              <a:rPr lang="en-US" altLang="zh-CN" sz="2200">
                <a:solidFill>
                  <a:srgbClr val="0070C0"/>
                </a:solidFill>
                <a:latin typeface="微软雅黑" panose="020B0503020204020204" pitchFamily="34" charset="-122"/>
                <a:ea typeface="微软雅黑" panose="020B0503020204020204" pitchFamily="34" charset="-122"/>
              </a:rPr>
              <a:t>”</a:t>
            </a:r>
            <a:r>
              <a:rPr lang="zh-CN" altLang="zh-CN" sz="2200" dirty="0">
                <a:solidFill>
                  <a:srgbClr val="0070C0"/>
                </a:solidFill>
                <a:latin typeface="微软雅黑" panose="020B0503020204020204" pitchFamily="34" charset="-122"/>
                <a:ea typeface="微软雅黑" panose="020B0503020204020204" pitchFamily="34" charset="-122"/>
              </a:rPr>
              <a:t>，对</a:t>
            </a:r>
            <a:r>
              <a:rPr lang="en-US" altLang="zh-CN" sz="2200">
                <a:solidFill>
                  <a:srgbClr val="0070C0"/>
                </a:solidFill>
                <a:latin typeface="微软雅黑" panose="020B0503020204020204" pitchFamily="34" charset="-122"/>
                <a:ea typeface="微软雅黑" panose="020B0503020204020204" pitchFamily="34" charset="-122"/>
              </a:rPr>
              <a:t>“</a:t>
            </a:r>
            <a:r>
              <a:rPr lang="zh-CN" altLang="zh-CN" sz="2200" dirty="0">
                <a:solidFill>
                  <a:srgbClr val="0070C0"/>
                </a:solidFill>
                <a:latin typeface="微软雅黑" panose="020B0503020204020204" pitchFamily="34" charset="-122"/>
                <a:ea typeface="微软雅黑" panose="020B0503020204020204" pitchFamily="34" charset="-122"/>
              </a:rPr>
              <a:t>空转</a:t>
            </a:r>
            <a:r>
              <a:rPr lang="en-US" altLang="zh-CN" sz="2200">
                <a:solidFill>
                  <a:srgbClr val="0070C0"/>
                </a:solidFill>
                <a:latin typeface="微软雅黑" panose="020B0503020204020204" pitchFamily="34" charset="-122"/>
                <a:ea typeface="微软雅黑" panose="020B0503020204020204" pitchFamily="34" charset="-122"/>
              </a:rPr>
              <a:t>”</a:t>
            </a:r>
            <a:r>
              <a:rPr lang="zh-CN" altLang="zh-CN" sz="2200" dirty="0">
                <a:solidFill>
                  <a:srgbClr val="0070C0"/>
                </a:solidFill>
                <a:latin typeface="微软雅黑" panose="020B0503020204020204" pitchFamily="34" charset="-122"/>
                <a:ea typeface="微软雅黑" panose="020B0503020204020204" pitchFamily="34" charset="-122"/>
              </a:rPr>
              <a:t>这一概念，天津一家国企负责人用实例给出了解释：过去每到年底，有关部门经常会要求其交一些税费，转年再通过其他方式退还，这部分钱被</a:t>
            </a:r>
            <a:r>
              <a:rPr lang="en-US" altLang="zh-CN" sz="2200">
                <a:solidFill>
                  <a:srgbClr val="0070C0"/>
                </a:solidFill>
                <a:latin typeface="微软雅黑" panose="020B0503020204020204" pitchFamily="34" charset="-122"/>
                <a:ea typeface="微软雅黑" panose="020B0503020204020204" pitchFamily="34" charset="-122"/>
              </a:rPr>
              <a:t>“</a:t>
            </a:r>
            <a:r>
              <a:rPr lang="zh-CN" altLang="zh-CN" sz="2200" dirty="0">
                <a:solidFill>
                  <a:srgbClr val="0070C0"/>
                </a:solidFill>
                <a:latin typeface="微软雅黑" panose="020B0503020204020204" pitchFamily="34" charset="-122"/>
                <a:ea typeface="微软雅黑" panose="020B0503020204020204" pitchFamily="34" charset="-122"/>
              </a:rPr>
              <a:t>空转</a:t>
            </a:r>
            <a:r>
              <a:rPr lang="en-US" altLang="zh-CN" sz="2200">
                <a:solidFill>
                  <a:srgbClr val="0070C0"/>
                </a:solidFill>
                <a:latin typeface="微软雅黑" panose="020B0503020204020204" pitchFamily="34" charset="-122"/>
                <a:ea typeface="微软雅黑" panose="020B0503020204020204" pitchFamily="34" charset="-122"/>
              </a:rPr>
              <a:t>”</a:t>
            </a:r>
            <a:r>
              <a:rPr lang="zh-CN" altLang="zh-CN" sz="2200" dirty="0">
                <a:solidFill>
                  <a:srgbClr val="0070C0"/>
                </a:solidFill>
                <a:latin typeface="微软雅黑" panose="020B0503020204020204" pitchFamily="34" charset="-122"/>
                <a:ea typeface="微软雅黑" panose="020B0503020204020204" pitchFamily="34" charset="-122"/>
              </a:rPr>
              <a:t>计入了财政收入。</a:t>
            </a:r>
            <a:endParaRPr lang="zh-CN" altLang="zh-CN" sz="2200" dirty="0">
              <a:solidFill>
                <a:srgbClr val="0070C0"/>
              </a:solidFill>
              <a:latin typeface="微软雅黑" panose="020B0503020204020204" pitchFamily="34" charset="-122"/>
              <a:ea typeface="微软雅黑" panose="020B0503020204020204" pitchFamily="34" charset="-122"/>
            </a:endParaRPr>
          </a:p>
          <a:p>
            <a:pPr>
              <a:spcBef>
                <a:spcPts val="1200"/>
              </a:spcBef>
              <a:spcAft>
                <a:spcPts val="600"/>
              </a:spcAft>
            </a:pPr>
            <a:r>
              <a:rPr lang="zh-CN" altLang="zh-CN" sz="2200" dirty="0">
                <a:solidFill>
                  <a:srgbClr val="0070C0"/>
                </a:solidFill>
                <a:latin typeface="微软雅黑" panose="020B0503020204020204" pitchFamily="34" charset="-122"/>
                <a:ea typeface="微软雅黑" panose="020B0503020204020204" pitchFamily="34" charset="-122"/>
              </a:rPr>
              <a:t>二是重复计算。滨海新区官方表示，以往</a:t>
            </a:r>
            <a:r>
              <a:rPr lang="en-US" altLang="zh-CN" sz="2200">
                <a:solidFill>
                  <a:srgbClr val="0070C0"/>
                </a:solidFill>
                <a:latin typeface="微软雅黑" panose="020B0503020204020204" pitchFamily="34" charset="-122"/>
                <a:ea typeface="微软雅黑" panose="020B0503020204020204" pitchFamily="34" charset="-122"/>
              </a:rPr>
              <a:t>GDP</a:t>
            </a:r>
            <a:r>
              <a:rPr lang="zh-CN" altLang="zh-CN" sz="2200" dirty="0">
                <a:solidFill>
                  <a:srgbClr val="0070C0"/>
                </a:solidFill>
                <a:latin typeface="微软雅黑" panose="020B0503020204020204" pitchFamily="34" charset="-122"/>
                <a:ea typeface="微软雅黑" panose="020B0503020204020204" pitchFamily="34" charset="-122"/>
              </a:rPr>
              <a:t>统计以公司注册地为标准，但许多公司实际生产都在外地，造成</a:t>
            </a:r>
            <a:r>
              <a:rPr lang="en-US" altLang="zh-CN" sz="2200">
                <a:solidFill>
                  <a:srgbClr val="0070C0"/>
                </a:solidFill>
                <a:latin typeface="微软雅黑" panose="020B0503020204020204" pitchFamily="34" charset="-122"/>
                <a:ea typeface="微软雅黑" panose="020B0503020204020204" pitchFamily="34" charset="-122"/>
              </a:rPr>
              <a:t>GDP</a:t>
            </a:r>
            <a:r>
              <a:rPr lang="zh-CN" altLang="zh-CN" sz="2200" dirty="0">
                <a:solidFill>
                  <a:srgbClr val="0070C0"/>
                </a:solidFill>
                <a:latin typeface="微软雅黑" panose="020B0503020204020204" pitchFamily="34" charset="-122"/>
                <a:ea typeface="微软雅黑" panose="020B0503020204020204" pitchFamily="34" charset="-122"/>
              </a:rPr>
              <a:t>两地重复计算，因此将</a:t>
            </a:r>
            <a:r>
              <a:rPr lang="en-US" altLang="zh-CN" sz="2200">
                <a:solidFill>
                  <a:srgbClr val="0070C0"/>
                </a:solidFill>
                <a:latin typeface="微软雅黑" panose="020B0503020204020204" pitchFamily="34" charset="-122"/>
                <a:ea typeface="微软雅黑" panose="020B0503020204020204" pitchFamily="34" charset="-122"/>
              </a:rPr>
              <a:t>GDP</a:t>
            </a:r>
            <a:r>
              <a:rPr lang="zh-CN" altLang="zh-CN" sz="2200" dirty="0">
                <a:solidFill>
                  <a:srgbClr val="0070C0"/>
                </a:solidFill>
                <a:latin typeface="微软雅黑" panose="020B0503020204020204" pitchFamily="34" charset="-122"/>
                <a:ea typeface="微软雅黑" panose="020B0503020204020204" pitchFamily="34" charset="-122"/>
              </a:rPr>
              <a:t>统计口径由注册地改为在地。</a:t>
            </a:r>
            <a:endParaRPr lang="zh-CN" altLang="zh-CN" sz="2200" dirty="0">
              <a:solidFill>
                <a:srgbClr val="00B0F0"/>
              </a:solidFill>
              <a:latin typeface="微软雅黑" panose="020B0503020204020204" pitchFamily="34" charset="-122"/>
              <a:ea typeface="微软雅黑" panose="020B0503020204020204" pitchFamily="34" charset="-122"/>
            </a:endParaRPr>
          </a:p>
          <a:p>
            <a:pPr>
              <a:spcBef>
                <a:spcPts val="1200"/>
              </a:spcBef>
              <a:spcAft>
                <a:spcPts val="600"/>
              </a:spcAft>
            </a:pPr>
            <a:r>
              <a:rPr lang="zh-CN" altLang="zh-CN" sz="2200" dirty="0">
                <a:solidFill>
                  <a:srgbClr val="7030A0"/>
                </a:solidFill>
                <a:latin typeface="微软雅黑" panose="020B0503020204020204" pitchFamily="34" charset="-122"/>
                <a:ea typeface="微软雅黑" panose="020B0503020204020204" pitchFamily="34" charset="-122"/>
              </a:rPr>
              <a:t>三是故意虚报。</a:t>
            </a:r>
            <a:r>
              <a:rPr lang="en-US" altLang="zh-CN" sz="2200">
                <a:solidFill>
                  <a:srgbClr val="7030A0"/>
                </a:solidFill>
                <a:latin typeface="微软雅黑" panose="020B0503020204020204" pitchFamily="34" charset="-122"/>
                <a:ea typeface="微软雅黑" panose="020B0503020204020204" pitchFamily="34" charset="-122"/>
              </a:rPr>
              <a:t>2017</a:t>
            </a:r>
            <a:r>
              <a:rPr lang="zh-CN" altLang="zh-CN" sz="2200" dirty="0">
                <a:solidFill>
                  <a:srgbClr val="7030A0"/>
                </a:solidFill>
                <a:latin typeface="微软雅黑" panose="020B0503020204020204" pitchFamily="34" charset="-122"/>
                <a:ea typeface="微软雅黑" panose="020B0503020204020204" pitchFamily="34" charset="-122"/>
              </a:rPr>
              <a:t>年全国两会期间，时任辽宁省有关负责同志在代表团审议时举了省内弄虚作假两个例子：有一个镇，一年财政收入</a:t>
            </a:r>
            <a:r>
              <a:rPr lang="en-US" altLang="zh-CN" sz="2200">
                <a:solidFill>
                  <a:srgbClr val="7030A0"/>
                </a:solidFill>
                <a:latin typeface="微软雅黑" panose="020B0503020204020204" pitchFamily="34" charset="-122"/>
                <a:ea typeface="微软雅黑" panose="020B0503020204020204" pitchFamily="34" charset="-122"/>
              </a:rPr>
              <a:t>160</a:t>
            </a:r>
            <a:r>
              <a:rPr lang="zh-CN" altLang="zh-CN" sz="2200" dirty="0">
                <a:solidFill>
                  <a:srgbClr val="7030A0"/>
                </a:solidFill>
                <a:latin typeface="微软雅黑" panose="020B0503020204020204" pitchFamily="34" charset="-122"/>
                <a:ea typeface="微软雅黑" panose="020B0503020204020204" pitchFamily="34" charset="-122"/>
              </a:rPr>
              <a:t>万元，最后报成</a:t>
            </a:r>
            <a:r>
              <a:rPr lang="en-US" altLang="zh-CN" sz="2200">
                <a:solidFill>
                  <a:srgbClr val="7030A0"/>
                </a:solidFill>
                <a:latin typeface="微软雅黑" panose="020B0503020204020204" pitchFamily="34" charset="-122"/>
                <a:ea typeface="微软雅黑" panose="020B0503020204020204" pitchFamily="34" charset="-122"/>
              </a:rPr>
              <a:t>2900</a:t>
            </a:r>
            <a:r>
              <a:rPr lang="zh-CN" altLang="zh-CN" sz="2200" dirty="0">
                <a:solidFill>
                  <a:srgbClr val="7030A0"/>
                </a:solidFill>
                <a:latin typeface="微软雅黑" panose="020B0503020204020204" pitchFamily="34" charset="-122"/>
                <a:ea typeface="微软雅黑" panose="020B0503020204020204" pitchFamily="34" charset="-122"/>
              </a:rPr>
              <a:t>多万元</a:t>
            </a:r>
            <a:r>
              <a:rPr lang="en-US" altLang="zh-CN" sz="2200">
                <a:solidFill>
                  <a:srgbClr val="7030A0"/>
                </a:solidFill>
                <a:latin typeface="微软雅黑" panose="020B0503020204020204" pitchFamily="34" charset="-122"/>
                <a:ea typeface="微软雅黑" panose="020B0503020204020204" pitchFamily="34" charset="-122"/>
              </a:rPr>
              <a:t>;</a:t>
            </a:r>
            <a:r>
              <a:rPr lang="zh-CN" altLang="zh-CN" sz="2200" dirty="0">
                <a:solidFill>
                  <a:srgbClr val="7030A0"/>
                </a:solidFill>
                <a:latin typeface="微软雅黑" panose="020B0503020204020204" pitchFamily="34" charset="-122"/>
                <a:ea typeface="微软雅黑" panose="020B0503020204020204" pitchFamily="34" charset="-122"/>
              </a:rPr>
              <a:t>一个市，规模以上企业只有</a:t>
            </a:r>
            <a:r>
              <a:rPr lang="en-US" altLang="zh-CN" sz="2200">
                <a:solidFill>
                  <a:srgbClr val="7030A0"/>
                </a:solidFill>
                <a:latin typeface="微软雅黑" panose="020B0503020204020204" pitchFamily="34" charset="-122"/>
                <a:ea typeface="微软雅黑" panose="020B0503020204020204" pitchFamily="34" charset="-122"/>
              </a:rPr>
              <a:t>281</a:t>
            </a:r>
            <a:r>
              <a:rPr lang="zh-CN" altLang="zh-CN" sz="2200" dirty="0">
                <a:solidFill>
                  <a:srgbClr val="7030A0"/>
                </a:solidFill>
                <a:latin typeface="微软雅黑" panose="020B0503020204020204" pitchFamily="34" charset="-122"/>
                <a:ea typeface="微软雅黑" panose="020B0503020204020204" pitchFamily="34" charset="-122"/>
              </a:rPr>
              <a:t>家，却上报成</a:t>
            </a:r>
            <a:r>
              <a:rPr lang="en-US" altLang="zh-CN" sz="2200">
                <a:solidFill>
                  <a:srgbClr val="7030A0"/>
                </a:solidFill>
                <a:latin typeface="微软雅黑" panose="020B0503020204020204" pitchFamily="34" charset="-122"/>
                <a:ea typeface="微软雅黑" panose="020B0503020204020204" pitchFamily="34" charset="-122"/>
              </a:rPr>
              <a:t>1600</a:t>
            </a:r>
            <a:r>
              <a:rPr lang="zh-CN" altLang="zh-CN" sz="2200" dirty="0">
                <a:solidFill>
                  <a:srgbClr val="7030A0"/>
                </a:solidFill>
                <a:latin typeface="微软雅黑" panose="020B0503020204020204" pitchFamily="34" charset="-122"/>
                <a:ea typeface="微软雅黑" panose="020B0503020204020204" pitchFamily="34" charset="-122"/>
              </a:rPr>
              <a:t>多家</a:t>
            </a:r>
            <a:r>
              <a:rPr lang="zh-CN" altLang="en-US" sz="2200" dirty="0">
                <a:solidFill>
                  <a:srgbClr val="7030A0"/>
                </a:solidFill>
                <a:latin typeface="微软雅黑" panose="020B0503020204020204" pitchFamily="34" charset="-122"/>
                <a:ea typeface="微软雅黑" panose="020B0503020204020204" pitchFamily="34" charset="-122"/>
              </a:rPr>
              <a:t>。</a:t>
            </a:r>
            <a:endParaRPr lang="zh-CN" altLang="en-US" sz="2200" dirty="0">
              <a:solidFill>
                <a:srgbClr val="7030A0"/>
              </a:solidFill>
              <a:latin typeface="微软雅黑" panose="020B0503020204020204" pitchFamily="34" charset="-122"/>
              <a:ea typeface="微软雅黑" panose="020B0503020204020204" pitchFamily="34" charset="-122"/>
            </a:endParaRPr>
          </a:p>
        </p:txBody>
      </p:sp>
      <p:pic>
        <p:nvPicPr>
          <p:cNvPr id="64514" name="内容占位符 3"/>
          <p:cNvPicPr>
            <a:picLocks noGrp="1" noChangeAspect="1"/>
          </p:cNvPicPr>
          <p:nvPr>
            <p:ph idx="1"/>
          </p:nvPr>
        </p:nvPicPr>
        <p:blipFill>
          <a:blip r:embed="rId1"/>
          <a:stretch>
            <a:fillRect/>
          </a:stretch>
        </p:blipFill>
        <p:spPr>
          <a:xfrm>
            <a:off x="8153400" y="323850"/>
            <a:ext cx="3702050" cy="4721225"/>
          </a:xfrm>
        </p:spPr>
      </p:pic>
      <p:cxnSp>
        <p:nvCxnSpPr>
          <p:cNvPr id="23" name="MH_Other_7"/>
          <p:cNvCxnSpPr/>
          <p:nvPr>
            <p:custDataLst>
              <p:tags r:id="rId2"/>
            </p:custDataLst>
          </p:nvPr>
        </p:nvCxnSpPr>
        <p:spPr>
          <a:xfrm>
            <a:off x="3495675" y="6580188"/>
            <a:ext cx="8270875" cy="0"/>
          </a:xfrm>
          <a:prstGeom prst="line">
            <a:avLst/>
          </a:prstGeom>
          <a:ln w="6350" cap="rnd" cmpd="sng">
            <a:solidFill>
              <a:srgbClr val="A8ABB8"/>
            </a:solidFill>
            <a:prstDash val="sysDash"/>
            <a:miter/>
            <a:headEnd type="none" w="med" len="med"/>
            <a:tailEnd type="non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cxnSp>
        <p:nvCxnSpPr>
          <p:cNvPr id="28" name="直接连接符 27"/>
          <p:cNvCxnSpPr>
            <a:stCxn id="33" idx="0"/>
            <a:endCxn id="47" idx="4"/>
          </p:cNvCxnSpPr>
          <p:nvPr/>
        </p:nvCxnSpPr>
        <p:spPr>
          <a:xfrm>
            <a:off x="1965325" y="2476500"/>
            <a:ext cx="4763" cy="3587750"/>
          </a:xfrm>
          <a:prstGeom prst="line">
            <a:avLst/>
          </a:prstGeom>
          <a:ln>
            <a:solidFill>
              <a:schemeClr val="bg1">
                <a:lumMod val="50000"/>
              </a:schemeClr>
            </a:solidFill>
          </a:ln>
        </p:spPr>
        <p:style>
          <a:lnRef idx="1">
            <a:schemeClr val="accent6"/>
          </a:lnRef>
          <a:fillRef idx="0">
            <a:schemeClr val="accent6"/>
          </a:fillRef>
          <a:effectRef idx="0">
            <a:schemeClr val="accent6"/>
          </a:effectRef>
          <a:fontRef idx="minor">
            <a:schemeClr val="tx1"/>
          </a:fontRef>
        </p:style>
      </p:cxnSp>
      <p:sp>
        <p:nvSpPr>
          <p:cNvPr id="29" name="内容占位符 2"/>
          <p:cNvSpPr txBox="1"/>
          <p:nvPr/>
        </p:nvSpPr>
        <p:spPr>
          <a:xfrm>
            <a:off x="1606550" y="1439863"/>
            <a:ext cx="3694113" cy="563563"/>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defRPr/>
            </a:pPr>
            <a:r>
              <a:rPr kumimoji="0" lang="en-US"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rPr>
              <a:t>2017</a:t>
            </a:r>
            <a:r>
              <a:rPr kumimoji="0" lang="zh-CN" altLang="en-US"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rPr>
              <a:t>年至</a:t>
            </a:r>
            <a:r>
              <a:rPr kumimoji="0" lang="en-US"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rPr>
              <a:t>2018</a:t>
            </a:r>
            <a:r>
              <a:rPr kumimoji="0" lang="zh-CN" altLang="en-US"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rPr>
              <a:t>年</a:t>
            </a:r>
            <a:r>
              <a:rPr kumimoji="0" lang="en-US"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rPr>
              <a:t>4</a:t>
            </a:r>
            <a:r>
              <a:rPr kumimoji="0" lang="zh-CN" altLang="en-US"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rPr>
              <a:t>月</a:t>
            </a:r>
            <a:endParaRPr kumimoji="0" lang="en-US" altLang="zh-CN"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28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grpSp>
        <p:nvGrpSpPr>
          <p:cNvPr id="30" name="组合 29"/>
          <p:cNvGrpSpPr/>
          <p:nvPr/>
        </p:nvGrpSpPr>
        <p:grpSpPr>
          <a:xfrm>
            <a:off x="1673225" y="2308225"/>
            <a:ext cx="9043988" cy="800100"/>
            <a:chOff x="1367579" y="1953669"/>
            <a:chExt cx="9044338" cy="799706"/>
          </a:xfrm>
        </p:grpSpPr>
        <p:grpSp>
          <p:nvGrpSpPr>
            <p:cNvPr id="67589" name="组合 30"/>
            <p:cNvGrpSpPr/>
            <p:nvPr/>
          </p:nvGrpSpPr>
          <p:grpSpPr>
            <a:xfrm>
              <a:off x="2123229" y="1953669"/>
              <a:ext cx="8288688" cy="799706"/>
              <a:chOff x="7483989" y="3390070"/>
              <a:chExt cx="8288688" cy="799706"/>
            </a:xfrm>
          </p:grpSpPr>
          <p:sp>
            <p:nvSpPr>
              <p:cNvPr id="35" name="矩形 34"/>
              <p:cNvSpPr/>
              <p:nvPr/>
            </p:nvSpPr>
            <p:spPr>
              <a:xfrm>
                <a:off x="7521701" y="3390070"/>
                <a:ext cx="8250976" cy="799706"/>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国家统计局共查处了</a:t>
                </a:r>
                <a:r>
                  <a:rPr kumimoji="0" lang="en-US" altLang="zh-CN"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26</a:t>
                </a: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个省（区、市）的</a:t>
                </a:r>
                <a:r>
                  <a:rPr kumimoji="0" lang="en-US" altLang="zh-CN"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72</a:t>
                </a: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起重大统计违法案件。在已结案的</a:t>
                </a:r>
                <a:r>
                  <a:rPr kumimoji="0" lang="en-US" altLang="zh-CN"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10</a:t>
                </a: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起案件中，共处分处理统计违纪违法责任人</a:t>
                </a:r>
                <a:r>
                  <a:rPr kumimoji="0" lang="en-US" altLang="zh-CN"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151</a:t>
                </a: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名。</a:t>
                </a:r>
                <a:endPar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endParaRPr>
              </a:p>
            </p:txBody>
          </p:sp>
          <p:sp>
            <p:nvSpPr>
              <p:cNvPr id="36" name="矩形 35"/>
              <p:cNvSpPr/>
              <p:nvPr/>
            </p:nvSpPr>
            <p:spPr>
              <a:xfrm>
                <a:off x="7483989"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0"/>
                  </a:spcBef>
                  <a:spcAft>
                    <a:spcPts val="0"/>
                  </a:spcAft>
                  <a:buClrTx/>
                  <a:buSzTx/>
                  <a:buFontTx/>
                  <a:buNone/>
                  <a:defRPr/>
                </a:pPr>
                <a:endParaRPr kumimoji="0" lang="zh-CN" altLang="en-US" sz="1600" b="1" i="0" u="none" strike="noStrike" kern="1200" cap="none" spc="0" normalizeH="0" baseline="0" noProof="0" dirty="0">
                  <a:ln>
                    <a:noFill/>
                  </a:ln>
                  <a:solidFill>
                    <a:schemeClr val="tx1">
                      <a:lumMod val="65000"/>
                      <a:lumOff val="35000"/>
                    </a:schemeClr>
                  </a:solidFill>
                  <a:effectLst/>
                  <a:uLnTx/>
                  <a:uFillTx/>
                  <a:latin typeface="+mn-ea"/>
                  <a:ea typeface="+mn-ea"/>
                  <a:cs typeface="+mn-cs"/>
                </a:endParaRPr>
              </a:p>
            </p:txBody>
          </p:sp>
        </p:grpSp>
        <p:grpSp>
          <p:nvGrpSpPr>
            <p:cNvPr id="67592" name="组合 31"/>
            <p:cNvGrpSpPr/>
            <p:nvPr/>
          </p:nvGrpSpPr>
          <p:grpSpPr>
            <a:xfrm>
              <a:off x="1367579" y="2122141"/>
              <a:ext cx="584200" cy="584200"/>
              <a:chOff x="1028700" y="1853169"/>
              <a:chExt cx="787400" cy="787400"/>
            </a:xfrm>
          </p:grpSpPr>
          <p:sp>
            <p:nvSpPr>
              <p:cNvPr id="33" name="椭圆 32"/>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34" name="椭圆 11"/>
              <p:cNvSpPr/>
              <p:nvPr/>
            </p:nvSpPr>
            <p:spPr>
              <a:xfrm>
                <a:off x="1237694" y="2062303"/>
                <a:ext cx="369412" cy="369131"/>
              </a:xfrm>
              <a:custGeom>
                <a:avLst/>
                <a:gdLst>
                  <a:gd name="connsiteX0" fmla="*/ 145025 w 331788"/>
                  <a:gd name="connsiteY0" fmla="*/ 104594 h 331536"/>
                  <a:gd name="connsiteX1" fmla="*/ 198438 w 331788"/>
                  <a:gd name="connsiteY1" fmla="*/ 123670 h 331536"/>
                  <a:gd name="connsiteX2" fmla="*/ 198438 w 331788"/>
                  <a:gd name="connsiteY2" fmla="*/ 152614 h 331536"/>
                  <a:gd name="connsiteX3" fmla="*/ 169334 w 331788"/>
                  <a:gd name="connsiteY3" fmla="*/ 152614 h 331536"/>
                  <a:gd name="connsiteX4" fmla="*/ 113771 w 331788"/>
                  <a:gd name="connsiteY4" fmla="*/ 167085 h 331536"/>
                  <a:gd name="connsiteX5" fmla="*/ 51594 w 331788"/>
                  <a:gd name="connsiteY5" fmla="*/ 227603 h 331536"/>
                  <a:gd name="connsiteX6" fmla="*/ 41010 w 331788"/>
                  <a:gd name="connsiteY6" fmla="*/ 253915 h 331536"/>
                  <a:gd name="connsiteX7" fmla="*/ 51594 w 331788"/>
                  <a:gd name="connsiteY7" fmla="*/ 280228 h 331536"/>
                  <a:gd name="connsiteX8" fmla="*/ 105833 w 331788"/>
                  <a:gd name="connsiteY8" fmla="*/ 280228 h 331536"/>
                  <a:gd name="connsiteX9" fmla="*/ 121708 w 331788"/>
                  <a:gd name="connsiteY9" fmla="*/ 263125 h 331536"/>
                  <a:gd name="connsiteX10" fmla="*/ 150813 w 331788"/>
                  <a:gd name="connsiteY10" fmla="*/ 263125 h 331536"/>
                  <a:gd name="connsiteX11" fmla="*/ 150813 w 331788"/>
                  <a:gd name="connsiteY11" fmla="*/ 292068 h 331536"/>
                  <a:gd name="connsiteX12" fmla="*/ 134938 w 331788"/>
                  <a:gd name="connsiteY12" fmla="*/ 309171 h 331536"/>
                  <a:gd name="connsiteX13" fmla="*/ 78052 w 331788"/>
                  <a:gd name="connsiteY13" fmla="*/ 331536 h 331536"/>
                  <a:gd name="connsiteX14" fmla="*/ 22489 w 331788"/>
                  <a:gd name="connsiteY14" fmla="*/ 309171 h 331536"/>
                  <a:gd name="connsiteX15" fmla="*/ 0 w 331788"/>
                  <a:gd name="connsiteY15" fmla="*/ 253915 h 331536"/>
                  <a:gd name="connsiteX16" fmla="*/ 22489 w 331788"/>
                  <a:gd name="connsiteY16" fmla="*/ 198660 h 331536"/>
                  <a:gd name="connsiteX17" fmla="*/ 84666 w 331788"/>
                  <a:gd name="connsiteY17" fmla="*/ 136826 h 331536"/>
                  <a:gd name="connsiteX18" fmla="*/ 145025 w 331788"/>
                  <a:gd name="connsiteY18" fmla="*/ 104594 h 331536"/>
                  <a:gd name="connsiteX19" fmla="*/ 254829 w 331788"/>
                  <a:gd name="connsiteY19" fmla="*/ 43 h 331536"/>
                  <a:gd name="connsiteX20" fmla="*/ 309472 w 331788"/>
                  <a:gd name="connsiteY20" fmla="*/ 24739 h 331536"/>
                  <a:gd name="connsiteX21" fmla="*/ 331788 w 331788"/>
                  <a:gd name="connsiteY21" fmla="*/ 80057 h 331536"/>
                  <a:gd name="connsiteX22" fmla="*/ 309472 w 331788"/>
                  <a:gd name="connsiteY22" fmla="*/ 135376 h 331536"/>
                  <a:gd name="connsiteX23" fmla="*/ 242522 w 331788"/>
                  <a:gd name="connsiteY23" fmla="*/ 199914 h 331536"/>
                  <a:gd name="connsiteX24" fmla="*/ 180823 w 331788"/>
                  <a:gd name="connsiteY24" fmla="*/ 231524 h 331536"/>
                  <a:gd name="connsiteX25" fmla="*/ 134877 w 331788"/>
                  <a:gd name="connsiteY25" fmla="*/ 210451 h 331536"/>
                  <a:gd name="connsiteX26" fmla="*/ 134877 w 331788"/>
                  <a:gd name="connsiteY26" fmla="*/ 181474 h 331536"/>
                  <a:gd name="connsiteX27" fmla="*/ 163757 w 331788"/>
                  <a:gd name="connsiteY27" fmla="*/ 181474 h 331536"/>
                  <a:gd name="connsiteX28" fmla="*/ 213641 w 331788"/>
                  <a:gd name="connsiteY28" fmla="*/ 170937 h 331536"/>
                  <a:gd name="connsiteX29" fmla="*/ 280591 w 331788"/>
                  <a:gd name="connsiteY29" fmla="*/ 106399 h 331536"/>
                  <a:gd name="connsiteX30" fmla="*/ 291093 w 331788"/>
                  <a:gd name="connsiteY30" fmla="*/ 80057 h 331536"/>
                  <a:gd name="connsiteX31" fmla="*/ 280591 w 331788"/>
                  <a:gd name="connsiteY31" fmla="*/ 53715 h 331536"/>
                  <a:gd name="connsiteX32" fmla="*/ 232020 w 331788"/>
                  <a:gd name="connsiteY32" fmla="*/ 49764 h 331536"/>
                  <a:gd name="connsiteX33" fmla="*/ 211016 w 331788"/>
                  <a:gd name="connsiteY33" fmla="*/ 70838 h 331536"/>
                  <a:gd name="connsiteX34" fmla="*/ 182135 w 331788"/>
                  <a:gd name="connsiteY34" fmla="*/ 70838 h 331536"/>
                  <a:gd name="connsiteX35" fmla="*/ 182135 w 331788"/>
                  <a:gd name="connsiteY35" fmla="*/ 41861 h 331536"/>
                  <a:gd name="connsiteX36" fmla="*/ 203139 w 331788"/>
                  <a:gd name="connsiteY36" fmla="*/ 20788 h 331536"/>
                  <a:gd name="connsiteX37" fmla="*/ 254829 w 331788"/>
                  <a:gd name="connsiteY37" fmla="*/ 43 h 33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31788" h="331536">
                    <a:moveTo>
                      <a:pt x="145025" y="104594"/>
                    </a:moveTo>
                    <a:cubicBezTo>
                      <a:pt x="164703" y="102292"/>
                      <a:pt x="183224" y="108541"/>
                      <a:pt x="198438" y="123670"/>
                    </a:cubicBezTo>
                    <a:cubicBezTo>
                      <a:pt x="206375" y="131564"/>
                      <a:pt x="206375" y="144720"/>
                      <a:pt x="198438" y="152614"/>
                    </a:cubicBezTo>
                    <a:cubicBezTo>
                      <a:pt x="190500" y="160507"/>
                      <a:pt x="177271" y="160507"/>
                      <a:pt x="169334" y="152614"/>
                    </a:cubicBezTo>
                    <a:cubicBezTo>
                      <a:pt x="150813" y="135511"/>
                      <a:pt x="127000" y="153929"/>
                      <a:pt x="113771" y="167085"/>
                    </a:cubicBezTo>
                    <a:cubicBezTo>
                      <a:pt x="113771" y="167085"/>
                      <a:pt x="113771" y="167085"/>
                      <a:pt x="51594" y="227603"/>
                    </a:cubicBezTo>
                    <a:cubicBezTo>
                      <a:pt x="44979" y="234181"/>
                      <a:pt x="41010" y="243391"/>
                      <a:pt x="41010" y="253915"/>
                    </a:cubicBezTo>
                    <a:cubicBezTo>
                      <a:pt x="41010" y="263125"/>
                      <a:pt x="44979" y="272334"/>
                      <a:pt x="51594" y="280228"/>
                    </a:cubicBezTo>
                    <a:cubicBezTo>
                      <a:pt x="66146" y="294699"/>
                      <a:pt x="89958" y="294699"/>
                      <a:pt x="105833" y="280228"/>
                    </a:cubicBezTo>
                    <a:cubicBezTo>
                      <a:pt x="105833" y="280228"/>
                      <a:pt x="105833" y="280228"/>
                      <a:pt x="121708" y="263125"/>
                    </a:cubicBezTo>
                    <a:cubicBezTo>
                      <a:pt x="129646" y="255231"/>
                      <a:pt x="142875" y="255231"/>
                      <a:pt x="150813" y="263125"/>
                    </a:cubicBezTo>
                    <a:cubicBezTo>
                      <a:pt x="158750" y="271018"/>
                      <a:pt x="158750" y="284174"/>
                      <a:pt x="150813" y="292068"/>
                    </a:cubicBezTo>
                    <a:cubicBezTo>
                      <a:pt x="150813" y="292068"/>
                      <a:pt x="150813" y="292068"/>
                      <a:pt x="134938" y="309171"/>
                    </a:cubicBezTo>
                    <a:cubicBezTo>
                      <a:pt x="119062" y="323643"/>
                      <a:pt x="99219" y="331536"/>
                      <a:pt x="78052" y="331536"/>
                    </a:cubicBezTo>
                    <a:cubicBezTo>
                      <a:pt x="58208" y="331536"/>
                      <a:pt x="38364" y="323643"/>
                      <a:pt x="22489" y="309171"/>
                    </a:cubicBezTo>
                    <a:cubicBezTo>
                      <a:pt x="7937" y="294699"/>
                      <a:pt x="0" y="274965"/>
                      <a:pt x="0" y="253915"/>
                    </a:cubicBezTo>
                    <a:cubicBezTo>
                      <a:pt x="0" y="232866"/>
                      <a:pt x="7937" y="213132"/>
                      <a:pt x="22489" y="198660"/>
                    </a:cubicBezTo>
                    <a:cubicBezTo>
                      <a:pt x="22489" y="198660"/>
                      <a:pt x="22489" y="198660"/>
                      <a:pt x="84666" y="136826"/>
                    </a:cubicBezTo>
                    <a:cubicBezTo>
                      <a:pt x="104510" y="117750"/>
                      <a:pt x="125346" y="106896"/>
                      <a:pt x="145025" y="104594"/>
                    </a:cubicBezTo>
                    <a:close/>
                    <a:moveTo>
                      <a:pt x="254829" y="43"/>
                    </a:moveTo>
                    <a:cubicBezTo>
                      <a:pt x="273700" y="702"/>
                      <a:pt x="293063" y="8934"/>
                      <a:pt x="309472" y="24739"/>
                    </a:cubicBezTo>
                    <a:cubicBezTo>
                      <a:pt x="323912" y="39227"/>
                      <a:pt x="331788" y="58984"/>
                      <a:pt x="331788" y="80057"/>
                    </a:cubicBezTo>
                    <a:cubicBezTo>
                      <a:pt x="331788" y="101131"/>
                      <a:pt x="323912" y="120887"/>
                      <a:pt x="309472" y="135376"/>
                    </a:cubicBezTo>
                    <a:cubicBezTo>
                      <a:pt x="309472" y="135376"/>
                      <a:pt x="309472" y="135376"/>
                      <a:pt x="242522" y="199914"/>
                    </a:cubicBezTo>
                    <a:cubicBezTo>
                      <a:pt x="222831" y="220987"/>
                      <a:pt x="201827" y="231524"/>
                      <a:pt x="180823" y="231524"/>
                    </a:cubicBezTo>
                    <a:cubicBezTo>
                      <a:pt x="165070" y="231524"/>
                      <a:pt x="149317" y="223622"/>
                      <a:pt x="134877" y="210451"/>
                    </a:cubicBezTo>
                    <a:cubicBezTo>
                      <a:pt x="127000" y="202548"/>
                      <a:pt x="127000" y="189377"/>
                      <a:pt x="134877" y="181474"/>
                    </a:cubicBezTo>
                    <a:cubicBezTo>
                      <a:pt x="142753" y="173572"/>
                      <a:pt x="155881" y="173572"/>
                      <a:pt x="163757" y="181474"/>
                    </a:cubicBezTo>
                    <a:cubicBezTo>
                      <a:pt x="170321" y="186743"/>
                      <a:pt x="184761" y="201231"/>
                      <a:pt x="213641" y="170937"/>
                    </a:cubicBezTo>
                    <a:cubicBezTo>
                      <a:pt x="213641" y="170937"/>
                      <a:pt x="213641" y="170937"/>
                      <a:pt x="280591" y="106399"/>
                    </a:cubicBezTo>
                    <a:cubicBezTo>
                      <a:pt x="287155" y="98497"/>
                      <a:pt x="291093" y="89277"/>
                      <a:pt x="291093" y="80057"/>
                    </a:cubicBezTo>
                    <a:cubicBezTo>
                      <a:pt x="291093" y="69520"/>
                      <a:pt x="287155" y="60301"/>
                      <a:pt x="280591" y="53715"/>
                    </a:cubicBezTo>
                    <a:cubicBezTo>
                      <a:pt x="267464" y="40544"/>
                      <a:pt x="246460" y="33959"/>
                      <a:pt x="232020" y="49764"/>
                    </a:cubicBezTo>
                    <a:cubicBezTo>
                      <a:pt x="232020" y="49764"/>
                      <a:pt x="232020" y="49764"/>
                      <a:pt x="211016" y="70838"/>
                    </a:cubicBezTo>
                    <a:cubicBezTo>
                      <a:pt x="203139" y="78740"/>
                      <a:pt x="190012" y="78740"/>
                      <a:pt x="182135" y="70838"/>
                    </a:cubicBezTo>
                    <a:cubicBezTo>
                      <a:pt x="174259" y="62935"/>
                      <a:pt x="174259" y="49764"/>
                      <a:pt x="182135" y="41861"/>
                    </a:cubicBezTo>
                    <a:cubicBezTo>
                      <a:pt x="182135" y="41861"/>
                      <a:pt x="182135" y="41861"/>
                      <a:pt x="203139" y="20788"/>
                    </a:cubicBezTo>
                    <a:cubicBezTo>
                      <a:pt x="217579" y="6300"/>
                      <a:pt x="235958" y="-615"/>
                      <a:pt x="254829" y="4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grpSp>
      </p:grpSp>
      <p:grpSp>
        <p:nvGrpSpPr>
          <p:cNvPr id="37" name="组合 36"/>
          <p:cNvGrpSpPr/>
          <p:nvPr/>
        </p:nvGrpSpPr>
        <p:grpSpPr>
          <a:xfrm>
            <a:off x="1673225" y="3549650"/>
            <a:ext cx="9191625" cy="1538288"/>
            <a:chOff x="1367579" y="1590441"/>
            <a:chExt cx="9192050" cy="1538370"/>
          </a:xfrm>
        </p:grpSpPr>
        <p:grpSp>
          <p:nvGrpSpPr>
            <p:cNvPr id="67596" name="组合 37"/>
            <p:cNvGrpSpPr/>
            <p:nvPr/>
          </p:nvGrpSpPr>
          <p:grpSpPr>
            <a:xfrm>
              <a:off x="2123229" y="1590441"/>
              <a:ext cx="8436400" cy="1538370"/>
              <a:chOff x="7483989" y="3026842"/>
              <a:chExt cx="8436400" cy="1538370"/>
            </a:xfrm>
          </p:grpSpPr>
          <p:sp>
            <p:nvSpPr>
              <p:cNvPr id="42" name="矩形 41"/>
              <p:cNvSpPr/>
              <p:nvPr/>
            </p:nvSpPr>
            <p:spPr>
              <a:xfrm>
                <a:off x="7483989" y="3026842"/>
                <a:ext cx="8436400" cy="153837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受处分处理人员中，厅级干部</a:t>
                </a:r>
                <a:r>
                  <a:rPr kumimoji="0" lang="en-US" altLang="zh-CN"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9</a:t>
                </a: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人，均为地方党委、政府领导；处级干部</a:t>
                </a:r>
                <a:r>
                  <a:rPr kumimoji="0" lang="en-US" altLang="zh-CN"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33</a:t>
                </a: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名，包括地方党委、政府领导</a:t>
                </a:r>
                <a:r>
                  <a:rPr kumimoji="0" lang="en-US" altLang="zh-CN"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22</a:t>
                </a: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名、有关部门负责人</a:t>
                </a:r>
                <a:r>
                  <a:rPr kumimoji="0" lang="en-US" altLang="zh-CN"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7</a:t>
                </a: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名、统计机构负责人</a:t>
                </a:r>
                <a:r>
                  <a:rPr kumimoji="0" lang="en-US" altLang="zh-CN"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4</a:t>
                </a: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名；科级及以下干部</a:t>
                </a:r>
                <a:r>
                  <a:rPr kumimoji="0" lang="en-US" altLang="zh-CN"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103</a:t>
                </a: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名。其中撤销党内职务</a:t>
                </a:r>
                <a:r>
                  <a:rPr kumimoji="0" lang="en-US" altLang="zh-CN"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8</a:t>
                </a: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人，开除党籍</a:t>
                </a:r>
                <a:r>
                  <a:rPr kumimoji="0" lang="en-US" altLang="zh-CN"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1</a:t>
                </a: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人，撤职</a:t>
                </a:r>
                <a:r>
                  <a:rPr kumimoji="0" lang="en-US" altLang="zh-CN"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11</a:t>
                </a: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人。</a:t>
                </a:r>
                <a:endPar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endParaRPr>
              </a:p>
            </p:txBody>
          </p:sp>
          <p:sp>
            <p:nvSpPr>
              <p:cNvPr id="43" name="矩形 42"/>
              <p:cNvSpPr/>
              <p:nvPr/>
            </p:nvSpPr>
            <p:spPr>
              <a:xfrm>
                <a:off x="7483989"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0"/>
                  </a:spcBef>
                  <a:spcAft>
                    <a:spcPts val="0"/>
                  </a:spcAft>
                  <a:buClrTx/>
                  <a:buSzTx/>
                  <a:buFontTx/>
                  <a:buNone/>
                  <a:defRPr/>
                </a:pPr>
                <a:endParaRPr kumimoji="0" lang="zh-CN" altLang="en-US" sz="1600" b="1" i="0" u="none" strike="noStrike" kern="1200" cap="none" spc="0" normalizeH="0" baseline="0" noProof="0" dirty="0">
                  <a:ln>
                    <a:noFill/>
                  </a:ln>
                  <a:solidFill>
                    <a:schemeClr val="tx1">
                      <a:lumMod val="65000"/>
                      <a:lumOff val="35000"/>
                    </a:schemeClr>
                  </a:solidFill>
                  <a:effectLst/>
                  <a:uLnTx/>
                  <a:uFillTx/>
                  <a:latin typeface="+mn-ea"/>
                  <a:ea typeface="+mn-ea"/>
                  <a:cs typeface="+mn-cs"/>
                </a:endParaRPr>
              </a:p>
            </p:txBody>
          </p:sp>
        </p:grpSp>
        <p:grpSp>
          <p:nvGrpSpPr>
            <p:cNvPr id="67599" name="组合 38"/>
            <p:cNvGrpSpPr/>
            <p:nvPr/>
          </p:nvGrpSpPr>
          <p:grpSpPr>
            <a:xfrm>
              <a:off x="1367579" y="2122141"/>
              <a:ext cx="584200" cy="584200"/>
              <a:chOff x="1028700" y="1853169"/>
              <a:chExt cx="787400" cy="787400"/>
            </a:xfrm>
          </p:grpSpPr>
          <p:sp>
            <p:nvSpPr>
              <p:cNvPr id="40" name="椭圆 39"/>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1" name="椭圆 18"/>
              <p:cNvSpPr/>
              <p:nvPr/>
            </p:nvSpPr>
            <p:spPr>
              <a:xfrm>
                <a:off x="1242536" y="2062163"/>
                <a:ext cx="359727" cy="369412"/>
              </a:xfrm>
              <a:custGeom>
                <a:avLst/>
                <a:gdLst>
                  <a:gd name="connsiteX0" fmla="*/ 5145 w 317509"/>
                  <a:gd name="connsiteY0" fmla="*/ 226044 h 326057"/>
                  <a:gd name="connsiteX1" fmla="*/ 69467 w 317509"/>
                  <a:gd name="connsiteY1" fmla="*/ 226044 h 326057"/>
                  <a:gd name="connsiteX2" fmla="*/ 74613 w 317509"/>
                  <a:gd name="connsiteY2" fmla="*/ 231240 h 326057"/>
                  <a:gd name="connsiteX3" fmla="*/ 74613 w 317509"/>
                  <a:gd name="connsiteY3" fmla="*/ 322160 h 326057"/>
                  <a:gd name="connsiteX4" fmla="*/ 69467 w 317509"/>
                  <a:gd name="connsiteY4" fmla="*/ 326057 h 326057"/>
                  <a:gd name="connsiteX5" fmla="*/ 5145 w 317509"/>
                  <a:gd name="connsiteY5" fmla="*/ 326057 h 326057"/>
                  <a:gd name="connsiteX6" fmla="*/ 0 w 317509"/>
                  <a:gd name="connsiteY6" fmla="*/ 322160 h 326057"/>
                  <a:gd name="connsiteX7" fmla="*/ 0 w 317509"/>
                  <a:gd name="connsiteY7" fmla="*/ 231240 h 326057"/>
                  <a:gd name="connsiteX8" fmla="*/ 5145 w 317509"/>
                  <a:gd name="connsiteY8" fmla="*/ 226044 h 326057"/>
                  <a:gd name="connsiteX9" fmla="*/ 119555 w 317509"/>
                  <a:gd name="connsiteY9" fmla="*/ 156194 h 326057"/>
                  <a:gd name="connsiteX10" fmla="*/ 185245 w 317509"/>
                  <a:gd name="connsiteY10" fmla="*/ 156194 h 326057"/>
                  <a:gd name="connsiteX11" fmla="*/ 190500 w 317509"/>
                  <a:gd name="connsiteY11" fmla="*/ 161381 h 326057"/>
                  <a:gd name="connsiteX12" fmla="*/ 190500 w 317509"/>
                  <a:gd name="connsiteY12" fmla="*/ 322167 h 326057"/>
                  <a:gd name="connsiteX13" fmla="*/ 185245 w 317509"/>
                  <a:gd name="connsiteY13" fmla="*/ 326057 h 326057"/>
                  <a:gd name="connsiteX14" fmla="*/ 119555 w 317509"/>
                  <a:gd name="connsiteY14" fmla="*/ 326057 h 326057"/>
                  <a:gd name="connsiteX15" fmla="*/ 114300 w 317509"/>
                  <a:gd name="connsiteY15" fmla="*/ 322167 h 326057"/>
                  <a:gd name="connsiteX16" fmla="*/ 114300 w 317509"/>
                  <a:gd name="connsiteY16" fmla="*/ 161381 h 326057"/>
                  <a:gd name="connsiteX17" fmla="*/ 119555 w 317509"/>
                  <a:gd name="connsiteY17" fmla="*/ 156194 h 326057"/>
                  <a:gd name="connsiteX18" fmla="*/ 258042 w 317509"/>
                  <a:gd name="connsiteY18" fmla="*/ 2909 h 326057"/>
                  <a:gd name="connsiteX19" fmla="*/ 265835 w 317509"/>
                  <a:gd name="connsiteY19" fmla="*/ 2909 h 326057"/>
                  <a:gd name="connsiteX20" fmla="*/ 316491 w 317509"/>
                  <a:gd name="connsiteY20" fmla="*/ 89512 h 326057"/>
                  <a:gd name="connsiteX21" fmla="*/ 311295 w 317509"/>
                  <a:gd name="connsiteY21" fmla="*/ 97268 h 326057"/>
                  <a:gd name="connsiteX22" fmla="*/ 294410 w 317509"/>
                  <a:gd name="connsiteY22" fmla="*/ 97268 h 326057"/>
                  <a:gd name="connsiteX23" fmla="*/ 294410 w 317509"/>
                  <a:gd name="connsiteY23" fmla="*/ 322178 h 326057"/>
                  <a:gd name="connsiteX24" fmla="*/ 289214 w 317509"/>
                  <a:gd name="connsiteY24" fmla="*/ 326056 h 326057"/>
                  <a:gd name="connsiteX25" fmla="*/ 234662 w 317509"/>
                  <a:gd name="connsiteY25" fmla="*/ 326056 h 326057"/>
                  <a:gd name="connsiteX26" fmla="*/ 229467 w 317509"/>
                  <a:gd name="connsiteY26" fmla="*/ 322178 h 326057"/>
                  <a:gd name="connsiteX27" fmla="*/ 229467 w 317509"/>
                  <a:gd name="connsiteY27" fmla="*/ 97268 h 326057"/>
                  <a:gd name="connsiteX28" fmla="*/ 212581 w 317509"/>
                  <a:gd name="connsiteY28" fmla="*/ 97268 h 326057"/>
                  <a:gd name="connsiteX29" fmla="*/ 207386 w 317509"/>
                  <a:gd name="connsiteY29" fmla="*/ 89512 h 326057"/>
                  <a:gd name="connsiteX30" fmla="*/ 258042 w 317509"/>
                  <a:gd name="connsiteY30" fmla="*/ 2909 h 326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7509" h="326057">
                    <a:moveTo>
                      <a:pt x="5145" y="226044"/>
                    </a:moveTo>
                    <a:cubicBezTo>
                      <a:pt x="69467" y="226044"/>
                      <a:pt x="69467" y="226044"/>
                      <a:pt x="69467" y="226044"/>
                    </a:cubicBezTo>
                    <a:cubicBezTo>
                      <a:pt x="72040" y="226044"/>
                      <a:pt x="74613" y="228642"/>
                      <a:pt x="74613" y="231240"/>
                    </a:cubicBezTo>
                    <a:cubicBezTo>
                      <a:pt x="74613" y="322160"/>
                      <a:pt x="74613" y="322160"/>
                      <a:pt x="74613" y="322160"/>
                    </a:cubicBezTo>
                    <a:cubicBezTo>
                      <a:pt x="74613" y="324758"/>
                      <a:pt x="72040" y="326057"/>
                      <a:pt x="69467" y="326057"/>
                    </a:cubicBezTo>
                    <a:cubicBezTo>
                      <a:pt x="5145" y="326057"/>
                      <a:pt x="5145" y="326057"/>
                      <a:pt x="5145" y="326057"/>
                    </a:cubicBezTo>
                    <a:cubicBezTo>
                      <a:pt x="2573" y="326057"/>
                      <a:pt x="0" y="324758"/>
                      <a:pt x="0" y="322160"/>
                    </a:cubicBezTo>
                    <a:cubicBezTo>
                      <a:pt x="0" y="231240"/>
                      <a:pt x="0" y="231240"/>
                      <a:pt x="0" y="231240"/>
                    </a:cubicBezTo>
                    <a:cubicBezTo>
                      <a:pt x="0" y="228642"/>
                      <a:pt x="2573" y="226044"/>
                      <a:pt x="5145" y="226044"/>
                    </a:cubicBezTo>
                    <a:close/>
                    <a:moveTo>
                      <a:pt x="119555" y="156194"/>
                    </a:moveTo>
                    <a:cubicBezTo>
                      <a:pt x="119555" y="156194"/>
                      <a:pt x="119555" y="156194"/>
                      <a:pt x="185245" y="156194"/>
                    </a:cubicBezTo>
                    <a:cubicBezTo>
                      <a:pt x="187872" y="156194"/>
                      <a:pt x="190500" y="158787"/>
                      <a:pt x="190500" y="161381"/>
                    </a:cubicBezTo>
                    <a:cubicBezTo>
                      <a:pt x="190500" y="161381"/>
                      <a:pt x="190500" y="161381"/>
                      <a:pt x="190500" y="322167"/>
                    </a:cubicBezTo>
                    <a:cubicBezTo>
                      <a:pt x="190500" y="324760"/>
                      <a:pt x="187872" y="326057"/>
                      <a:pt x="185245" y="326057"/>
                    </a:cubicBezTo>
                    <a:cubicBezTo>
                      <a:pt x="185245" y="326057"/>
                      <a:pt x="185245" y="326057"/>
                      <a:pt x="119555" y="326057"/>
                    </a:cubicBezTo>
                    <a:cubicBezTo>
                      <a:pt x="116927" y="326057"/>
                      <a:pt x="114300" y="324760"/>
                      <a:pt x="114300" y="322167"/>
                    </a:cubicBezTo>
                    <a:cubicBezTo>
                      <a:pt x="114300" y="322167"/>
                      <a:pt x="114300" y="322167"/>
                      <a:pt x="114300" y="161381"/>
                    </a:cubicBezTo>
                    <a:cubicBezTo>
                      <a:pt x="114300" y="158787"/>
                      <a:pt x="116927" y="156194"/>
                      <a:pt x="119555" y="156194"/>
                    </a:cubicBezTo>
                    <a:close/>
                    <a:moveTo>
                      <a:pt x="258042" y="2909"/>
                    </a:moveTo>
                    <a:cubicBezTo>
                      <a:pt x="259341" y="-969"/>
                      <a:pt x="263237" y="-969"/>
                      <a:pt x="265835" y="2909"/>
                    </a:cubicBezTo>
                    <a:cubicBezTo>
                      <a:pt x="265835" y="2909"/>
                      <a:pt x="265835" y="2909"/>
                      <a:pt x="316491" y="89512"/>
                    </a:cubicBezTo>
                    <a:cubicBezTo>
                      <a:pt x="319088" y="93390"/>
                      <a:pt x="316491" y="97268"/>
                      <a:pt x="311295" y="97268"/>
                    </a:cubicBezTo>
                    <a:cubicBezTo>
                      <a:pt x="311295" y="97268"/>
                      <a:pt x="311295" y="97268"/>
                      <a:pt x="294410" y="97268"/>
                    </a:cubicBezTo>
                    <a:cubicBezTo>
                      <a:pt x="294410" y="97268"/>
                      <a:pt x="294410" y="97268"/>
                      <a:pt x="294410" y="322178"/>
                    </a:cubicBezTo>
                    <a:cubicBezTo>
                      <a:pt x="294410" y="324763"/>
                      <a:pt x="291812" y="326056"/>
                      <a:pt x="289214" y="326056"/>
                    </a:cubicBezTo>
                    <a:cubicBezTo>
                      <a:pt x="289214" y="326056"/>
                      <a:pt x="289214" y="326056"/>
                      <a:pt x="234662" y="326056"/>
                    </a:cubicBezTo>
                    <a:cubicBezTo>
                      <a:pt x="232064" y="326056"/>
                      <a:pt x="229467" y="324763"/>
                      <a:pt x="229467" y="322178"/>
                    </a:cubicBezTo>
                    <a:cubicBezTo>
                      <a:pt x="229467" y="322178"/>
                      <a:pt x="229467" y="322178"/>
                      <a:pt x="229467" y="97268"/>
                    </a:cubicBezTo>
                    <a:cubicBezTo>
                      <a:pt x="229467" y="97268"/>
                      <a:pt x="229467" y="97268"/>
                      <a:pt x="212581" y="97268"/>
                    </a:cubicBezTo>
                    <a:cubicBezTo>
                      <a:pt x="207386" y="97268"/>
                      <a:pt x="204788" y="93390"/>
                      <a:pt x="207386" y="89512"/>
                    </a:cubicBezTo>
                    <a:cubicBezTo>
                      <a:pt x="207386" y="89512"/>
                      <a:pt x="207386" y="89512"/>
                      <a:pt x="258042" y="290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grpSp>
      </p:grpSp>
      <p:grpSp>
        <p:nvGrpSpPr>
          <p:cNvPr id="44" name="组合 43"/>
          <p:cNvGrpSpPr/>
          <p:nvPr/>
        </p:nvGrpSpPr>
        <p:grpSpPr>
          <a:xfrm>
            <a:off x="1677988" y="5457825"/>
            <a:ext cx="9043987" cy="706438"/>
            <a:chOff x="1367579" y="2099046"/>
            <a:chExt cx="9044338" cy="707886"/>
          </a:xfrm>
        </p:grpSpPr>
        <p:sp>
          <p:nvSpPr>
            <p:cNvPr id="45" name="矩形 44"/>
            <p:cNvSpPr/>
            <p:nvPr/>
          </p:nvSpPr>
          <p:spPr>
            <a:xfrm>
              <a:off x="2123229" y="2099046"/>
              <a:ext cx="8288688" cy="707886"/>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并对</a:t>
              </a:r>
              <a:r>
                <a:rPr kumimoji="0" lang="en-US" altLang="zh-CN"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174</a:t>
              </a: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家统计违法企业进行行政处罚，其中警告</a:t>
              </a:r>
              <a:r>
                <a:rPr kumimoji="0" lang="en-US" altLang="zh-CN"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29</a:t>
              </a: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家，警告并罚款</a:t>
              </a:r>
              <a:r>
                <a:rPr kumimoji="0" lang="en-US" altLang="zh-CN"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145</a:t>
              </a: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家，罚款金额共计</a:t>
              </a:r>
              <a:r>
                <a:rPr kumimoji="0" lang="en-US" altLang="zh-CN"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400.7</a:t>
              </a: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万元，在失信平台公示</a:t>
              </a:r>
              <a:r>
                <a:rPr kumimoji="0" lang="en-US" altLang="zh-CN"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15</a:t>
              </a:r>
              <a:r>
                <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家统计严重失信企业。</a:t>
              </a:r>
              <a:endPar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endParaRPr>
            </a:p>
          </p:txBody>
        </p:sp>
        <p:grpSp>
          <p:nvGrpSpPr>
            <p:cNvPr id="67604" name="组合 45"/>
            <p:cNvGrpSpPr/>
            <p:nvPr/>
          </p:nvGrpSpPr>
          <p:grpSpPr>
            <a:xfrm>
              <a:off x="1367579" y="2122141"/>
              <a:ext cx="584200" cy="584200"/>
              <a:chOff x="1028700" y="1853169"/>
              <a:chExt cx="787400" cy="787400"/>
            </a:xfrm>
          </p:grpSpPr>
          <p:sp>
            <p:nvSpPr>
              <p:cNvPr id="47" name="椭圆 46"/>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8" name="椭圆 25"/>
              <p:cNvSpPr/>
              <p:nvPr/>
            </p:nvSpPr>
            <p:spPr>
              <a:xfrm>
                <a:off x="1303038" y="2062163"/>
                <a:ext cx="238724" cy="369412"/>
              </a:xfrm>
              <a:custGeom>
                <a:avLst/>
                <a:gdLst>
                  <a:gd name="connsiteX0" fmla="*/ 108744 w 217488"/>
                  <a:gd name="connsiteY0" fmla="*/ 74613 h 336550"/>
                  <a:gd name="connsiteX1" fmla="*/ 144463 w 217488"/>
                  <a:gd name="connsiteY1" fmla="*/ 108745 h 336550"/>
                  <a:gd name="connsiteX2" fmla="*/ 108744 w 217488"/>
                  <a:gd name="connsiteY2" fmla="*/ 142877 h 336550"/>
                  <a:gd name="connsiteX3" fmla="*/ 73025 w 217488"/>
                  <a:gd name="connsiteY3" fmla="*/ 108745 h 336550"/>
                  <a:gd name="connsiteX4" fmla="*/ 108744 w 217488"/>
                  <a:gd name="connsiteY4" fmla="*/ 74613 h 336550"/>
                  <a:gd name="connsiteX5" fmla="*/ 108745 w 217488"/>
                  <a:gd name="connsiteY5" fmla="*/ 20638 h 336550"/>
                  <a:gd name="connsiteX6" fmla="*/ 20638 w 217488"/>
                  <a:gd name="connsiteY6" fmla="*/ 109181 h 336550"/>
                  <a:gd name="connsiteX7" fmla="*/ 108745 w 217488"/>
                  <a:gd name="connsiteY7" fmla="*/ 273051 h 336550"/>
                  <a:gd name="connsiteX8" fmla="*/ 196851 w 217488"/>
                  <a:gd name="connsiteY8" fmla="*/ 109181 h 336550"/>
                  <a:gd name="connsiteX9" fmla="*/ 108745 w 217488"/>
                  <a:gd name="connsiteY9" fmla="*/ 20638 h 336550"/>
                  <a:gd name="connsiteX10" fmla="*/ 108744 w 217488"/>
                  <a:gd name="connsiteY10" fmla="*/ 0 h 336550"/>
                  <a:gd name="connsiteX11" fmla="*/ 217488 w 217488"/>
                  <a:gd name="connsiteY11" fmla="*/ 109116 h 336550"/>
                  <a:gd name="connsiteX12" fmla="*/ 121846 w 217488"/>
                  <a:gd name="connsiteY12" fmla="*/ 289223 h 336550"/>
                  <a:gd name="connsiteX13" fmla="*/ 110054 w 217488"/>
                  <a:gd name="connsiteY13" fmla="*/ 304999 h 336550"/>
                  <a:gd name="connsiteX14" fmla="*/ 200456 w 217488"/>
                  <a:gd name="connsiteY14" fmla="*/ 320774 h 336550"/>
                  <a:gd name="connsiteX15" fmla="*/ 108744 w 217488"/>
                  <a:gd name="connsiteY15" fmla="*/ 336550 h 336550"/>
                  <a:gd name="connsiteX16" fmla="*/ 17032 w 217488"/>
                  <a:gd name="connsiteY16" fmla="*/ 320774 h 336550"/>
                  <a:gd name="connsiteX17" fmla="*/ 107434 w 217488"/>
                  <a:gd name="connsiteY17" fmla="*/ 304999 h 336550"/>
                  <a:gd name="connsiteX18" fmla="*/ 95642 w 217488"/>
                  <a:gd name="connsiteY18" fmla="*/ 289223 h 336550"/>
                  <a:gd name="connsiteX19" fmla="*/ 0 w 217488"/>
                  <a:gd name="connsiteY19" fmla="*/ 109116 h 336550"/>
                  <a:gd name="connsiteX20" fmla="*/ 108744 w 217488"/>
                  <a:gd name="connsiteY2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7488" h="336550">
                    <a:moveTo>
                      <a:pt x="108744" y="74613"/>
                    </a:moveTo>
                    <a:cubicBezTo>
                      <a:pt x="128471" y="74613"/>
                      <a:pt x="144463" y="89894"/>
                      <a:pt x="144463" y="108745"/>
                    </a:cubicBezTo>
                    <a:cubicBezTo>
                      <a:pt x="144463" y="127596"/>
                      <a:pt x="128471" y="142877"/>
                      <a:pt x="108744" y="142877"/>
                    </a:cubicBezTo>
                    <a:cubicBezTo>
                      <a:pt x="89017" y="142877"/>
                      <a:pt x="73025" y="127596"/>
                      <a:pt x="73025" y="108745"/>
                    </a:cubicBezTo>
                    <a:cubicBezTo>
                      <a:pt x="73025" y="89894"/>
                      <a:pt x="89017" y="74613"/>
                      <a:pt x="108744" y="74613"/>
                    </a:cubicBezTo>
                    <a:close/>
                    <a:moveTo>
                      <a:pt x="108745" y="20638"/>
                    </a:moveTo>
                    <a:cubicBezTo>
                      <a:pt x="54829" y="20638"/>
                      <a:pt x="20638" y="54998"/>
                      <a:pt x="20638" y="109181"/>
                    </a:cubicBezTo>
                    <a:cubicBezTo>
                      <a:pt x="20638" y="146184"/>
                      <a:pt x="71924" y="225476"/>
                      <a:pt x="108745" y="273051"/>
                    </a:cubicBezTo>
                    <a:cubicBezTo>
                      <a:pt x="153455" y="214904"/>
                      <a:pt x="196851" y="142219"/>
                      <a:pt x="196851" y="109181"/>
                    </a:cubicBezTo>
                    <a:cubicBezTo>
                      <a:pt x="196851" y="54998"/>
                      <a:pt x="162660" y="20638"/>
                      <a:pt x="108745" y="20638"/>
                    </a:cubicBezTo>
                    <a:close/>
                    <a:moveTo>
                      <a:pt x="108744" y="0"/>
                    </a:moveTo>
                    <a:cubicBezTo>
                      <a:pt x="174252" y="0"/>
                      <a:pt x="217488" y="43383"/>
                      <a:pt x="217488" y="109116"/>
                    </a:cubicBezTo>
                    <a:cubicBezTo>
                      <a:pt x="217488" y="165646"/>
                      <a:pt x="132327" y="276076"/>
                      <a:pt x="121846" y="289223"/>
                    </a:cubicBezTo>
                    <a:cubicBezTo>
                      <a:pt x="121846" y="289223"/>
                      <a:pt x="121846" y="289223"/>
                      <a:pt x="110054" y="304999"/>
                    </a:cubicBezTo>
                    <a:cubicBezTo>
                      <a:pt x="159841" y="304999"/>
                      <a:pt x="200456" y="311572"/>
                      <a:pt x="200456" y="320774"/>
                    </a:cubicBezTo>
                    <a:cubicBezTo>
                      <a:pt x="200456" y="329977"/>
                      <a:pt x="159841" y="336550"/>
                      <a:pt x="108744" y="336550"/>
                    </a:cubicBezTo>
                    <a:cubicBezTo>
                      <a:pt x="57647" y="336550"/>
                      <a:pt x="17032" y="329977"/>
                      <a:pt x="17032" y="320774"/>
                    </a:cubicBezTo>
                    <a:cubicBezTo>
                      <a:pt x="17032" y="311572"/>
                      <a:pt x="57647" y="304999"/>
                      <a:pt x="107434" y="304999"/>
                    </a:cubicBezTo>
                    <a:cubicBezTo>
                      <a:pt x="107434" y="304999"/>
                      <a:pt x="107434" y="304999"/>
                      <a:pt x="95642" y="289223"/>
                    </a:cubicBezTo>
                    <a:cubicBezTo>
                      <a:pt x="85161" y="276076"/>
                      <a:pt x="0" y="165646"/>
                      <a:pt x="0" y="109116"/>
                    </a:cubicBezTo>
                    <a:cubicBezTo>
                      <a:pt x="0" y="43383"/>
                      <a:pt x="43236"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grpSp>
      </p:grpSp>
      <p:sp>
        <p:nvSpPr>
          <p:cNvPr id="49" name="文本框 48"/>
          <p:cNvSpPr txBox="1"/>
          <p:nvPr/>
        </p:nvSpPr>
        <p:spPr>
          <a:xfrm>
            <a:off x="1241807" y="340883"/>
            <a:ext cx="5253450" cy="461663"/>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统计执法力度空前</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1+#ppt_w/2"/>
                                          </p:val>
                                        </p:tav>
                                        <p:tav tm="100000">
                                          <p:val>
                                            <p:strVal val="#ppt_x"/>
                                          </p:val>
                                        </p:tav>
                                      </p:tavLst>
                                    </p:anim>
                                    <p:anim calcmode="lin" valueType="num">
                                      <p:cBhvr additive="base">
                                        <p:cTn id="16" dur="500" fill="hold"/>
                                        <p:tgtEl>
                                          <p:spTgt spid="30"/>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 calcmode="lin" valueType="num">
                                      <p:cBhvr additive="base">
                                        <p:cTn id="20" dur="500" fill="hold"/>
                                        <p:tgtEl>
                                          <p:spTgt spid="37"/>
                                        </p:tgtEl>
                                        <p:attrNameLst>
                                          <p:attrName>ppt_x</p:attrName>
                                        </p:attrNameLst>
                                      </p:cBhvr>
                                      <p:tavLst>
                                        <p:tav tm="0">
                                          <p:val>
                                            <p:strVal val="1+#ppt_w/2"/>
                                          </p:val>
                                        </p:tav>
                                        <p:tav tm="100000">
                                          <p:val>
                                            <p:strVal val="#ppt_x"/>
                                          </p:val>
                                        </p:tav>
                                      </p:tavLst>
                                    </p:anim>
                                    <p:anim calcmode="lin" valueType="num">
                                      <p:cBhvr additive="base">
                                        <p:cTn id="21" dur="500" fill="hold"/>
                                        <p:tgtEl>
                                          <p:spTgt spid="37"/>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1+#ppt_w/2"/>
                                          </p:val>
                                        </p:tav>
                                        <p:tav tm="100000">
                                          <p:val>
                                            <p:strVal val="#ppt_x"/>
                                          </p:val>
                                        </p:tav>
                                      </p:tavLst>
                                    </p:anim>
                                    <p:anim calcmode="lin" valueType="num">
                                      <p:cBhvr additive="base">
                                        <p:cTn id="26"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8" name="直接连接符 27"/>
          <p:cNvCxnSpPr>
            <a:stCxn id="33" idx="0"/>
            <a:endCxn id="47" idx="4"/>
          </p:cNvCxnSpPr>
          <p:nvPr/>
        </p:nvCxnSpPr>
        <p:spPr>
          <a:xfrm>
            <a:off x="1965325" y="2476500"/>
            <a:ext cx="4763" cy="3587750"/>
          </a:xfrm>
          <a:prstGeom prst="line">
            <a:avLst/>
          </a:prstGeom>
          <a:ln>
            <a:solidFill>
              <a:schemeClr val="bg1">
                <a:lumMod val="50000"/>
              </a:schemeClr>
            </a:solidFill>
          </a:ln>
        </p:spPr>
        <p:style>
          <a:lnRef idx="1">
            <a:schemeClr val="accent6"/>
          </a:lnRef>
          <a:fillRef idx="0">
            <a:schemeClr val="accent6"/>
          </a:fillRef>
          <a:effectRef idx="0">
            <a:schemeClr val="accent6"/>
          </a:effectRef>
          <a:fontRef idx="minor">
            <a:schemeClr val="tx1"/>
          </a:fontRef>
        </p:style>
      </p:cxnSp>
      <p:sp>
        <p:nvSpPr>
          <p:cNvPr id="29" name="内容占位符 2"/>
          <p:cNvSpPr txBox="1"/>
          <p:nvPr/>
        </p:nvSpPr>
        <p:spPr>
          <a:xfrm>
            <a:off x="1606550" y="1439863"/>
            <a:ext cx="6646863" cy="563563"/>
          </a:xfrm>
          <a:prstGeom prst="rect">
            <a:avLst/>
          </a:prstGeom>
        </p:spPr>
        <p:txBody>
          <a:bodyPr/>
          <a:p>
            <a:pPr marL="228600" indent="-228600">
              <a:lnSpc>
                <a:spcPct val="90000"/>
              </a:lnSpc>
              <a:spcBef>
                <a:spcPts val="1000"/>
              </a:spcBef>
              <a:buFont typeface="Arial" panose="020B0604020202020204" pitchFamily="34" charset="0"/>
              <a:buChar char="•"/>
            </a:pPr>
            <a:r>
              <a:rPr lang="en-US" altLang="zh-CN" sz="2800">
                <a:solidFill>
                  <a:schemeClr val="accent1"/>
                </a:solidFill>
                <a:latin typeface="Arial" panose="020B0604020202020204" pitchFamily="34" charset="0"/>
                <a:ea typeface="微软雅黑" panose="020B0503020204020204" pitchFamily="34" charset="-122"/>
              </a:rPr>
              <a:t>《</a:t>
            </a:r>
            <a:r>
              <a:rPr lang="zh-CN" altLang="en-US" sz="2800" dirty="0">
                <a:solidFill>
                  <a:schemeClr val="accent1"/>
                </a:solidFill>
                <a:latin typeface="Arial" panose="020B0604020202020204" pitchFamily="34" charset="0"/>
                <a:ea typeface="微软雅黑" panose="020B0503020204020204" pitchFamily="34" charset="-122"/>
              </a:rPr>
              <a:t>统计违法违纪行为处分规定</a:t>
            </a:r>
            <a:r>
              <a:rPr lang="en-US" altLang="zh-CN" sz="2800">
                <a:solidFill>
                  <a:schemeClr val="accent1"/>
                </a:solidFill>
                <a:latin typeface="Arial" panose="020B0604020202020204" pitchFamily="34" charset="0"/>
                <a:ea typeface="微软雅黑" panose="020B0503020204020204" pitchFamily="34" charset="-122"/>
              </a:rPr>
              <a:t>》</a:t>
            </a:r>
            <a:r>
              <a:rPr lang="zh-CN" altLang="en-US" sz="2800" dirty="0">
                <a:solidFill>
                  <a:schemeClr val="accent1"/>
                </a:solidFill>
                <a:latin typeface="Arial" panose="020B0604020202020204" pitchFamily="34" charset="0"/>
                <a:ea typeface="微软雅黑" panose="020B0503020204020204" pitchFamily="34" charset="-122"/>
              </a:rPr>
              <a:t>第</a:t>
            </a:r>
            <a:r>
              <a:rPr lang="en-US" altLang="zh-CN" sz="2800">
                <a:solidFill>
                  <a:schemeClr val="accent1"/>
                </a:solidFill>
                <a:latin typeface="Arial" panose="020B0604020202020204" pitchFamily="34" charset="0"/>
                <a:ea typeface="微软雅黑" panose="020B0503020204020204" pitchFamily="34" charset="-122"/>
              </a:rPr>
              <a:t>3</a:t>
            </a:r>
            <a:r>
              <a:rPr lang="zh-CN" altLang="en-US" sz="2800" dirty="0">
                <a:solidFill>
                  <a:schemeClr val="accent1"/>
                </a:solidFill>
                <a:latin typeface="Arial" panose="020B0604020202020204" pitchFamily="34" charset="0"/>
                <a:ea typeface="微软雅黑" panose="020B0503020204020204" pitchFamily="34" charset="-122"/>
              </a:rPr>
              <a:t>条</a:t>
            </a:r>
            <a:r>
              <a:rPr lang="zh-CN" altLang="en-US" sz="2800" dirty="0">
                <a:solidFill>
                  <a:schemeClr val="accent1"/>
                </a:solidFill>
                <a:latin typeface="Arial" panose="020B0604020202020204" pitchFamily="34" charset="0"/>
              </a:rPr>
              <a:t> </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1241807" y="340883"/>
            <a:ext cx="5253450" cy="461663"/>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统计执法力度空前</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pic>
        <p:nvPicPr>
          <p:cNvPr id="97304" name="图片 97303"/>
          <p:cNvPicPr>
            <a:picLocks noChangeAspect="1"/>
          </p:cNvPicPr>
          <p:nvPr/>
        </p:nvPicPr>
        <p:blipFill>
          <a:blip r:embed="rId1">
            <a:lum contrast="6000"/>
          </a:blip>
          <a:stretch>
            <a:fillRect/>
          </a:stretch>
        </p:blipFill>
        <p:spPr>
          <a:xfrm>
            <a:off x="1852613" y="2514600"/>
            <a:ext cx="219075" cy="228600"/>
          </a:xfrm>
          <a:prstGeom prst="rect">
            <a:avLst/>
          </a:prstGeom>
          <a:noFill/>
          <a:ln w="9525">
            <a:noFill/>
          </a:ln>
        </p:spPr>
      </p:pic>
      <p:sp>
        <p:nvSpPr>
          <p:cNvPr id="97305" name="文本框 97304"/>
          <p:cNvSpPr txBox="1"/>
          <p:nvPr/>
        </p:nvSpPr>
        <p:spPr>
          <a:xfrm>
            <a:off x="2324100" y="2571750"/>
            <a:ext cx="9010650" cy="1187450"/>
          </a:xfrm>
          <a:prstGeom prst="rect">
            <a:avLst/>
          </a:prstGeom>
          <a:noFill/>
          <a:ln w="9525">
            <a:noFill/>
          </a:ln>
        </p:spPr>
        <p:txBody>
          <a:bodyPr>
            <a:spAutoFit/>
          </a:bodyPr>
          <a:p>
            <a:pPr>
              <a:spcBef>
                <a:spcPct val="50000"/>
              </a:spcBef>
            </a:pPr>
            <a:r>
              <a:rPr lang="zh-CN" altLang="en-US" sz="2400" dirty="0">
                <a:latin typeface="Arial" panose="020B0604020202020204" pitchFamily="34" charset="0"/>
                <a:ea typeface="微软雅黑" panose="020B0503020204020204" pitchFamily="34" charset="-122"/>
              </a:rPr>
              <a:t>        地方、部门以及企业、事业单位、社会团体的领导人员有下列行为之一的，给予记过或者记大过处分；情节较重的，给予降级或者撤职处分；情节严重的，给予开除处分：</a:t>
            </a:r>
            <a:r>
              <a:rPr lang="zh-CN" altLang="en-US" dirty="0">
                <a:latin typeface="Arial" panose="020B0604020202020204" pitchFamily="34" charset="0"/>
              </a:rPr>
              <a:t> </a:t>
            </a:r>
            <a:endParaRPr lang="zh-CN" altLang="en-US" dirty="0">
              <a:latin typeface="Arial" panose="020B0604020202020204" pitchFamily="34" charset="0"/>
            </a:endParaRPr>
          </a:p>
        </p:txBody>
      </p:sp>
      <p:sp>
        <p:nvSpPr>
          <p:cNvPr id="97306" name="文本框 97305"/>
          <p:cNvSpPr txBox="1"/>
          <p:nvPr/>
        </p:nvSpPr>
        <p:spPr>
          <a:xfrm>
            <a:off x="2781300" y="4286250"/>
            <a:ext cx="7696200" cy="457200"/>
          </a:xfrm>
          <a:prstGeom prst="rect">
            <a:avLst/>
          </a:prstGeom>
          <a:noFill/>
          <a:ln w="9525">
            <a:noFill/>
          </a:ln>
        </p:spPr>
        <p:txBody>
          <a:bodyPr>
            <a:spAutoFit/>
          </a:bodyPr>
          <a:p>
            <a:pPr>
              <a:spcBef>
                <a:spcPct val="50000"/>
              </a:spcBef>
            </a:pPr>
            <a:r>
              <a:rPr lang="zh-CN" altLang="en-US" sz="2400" dirty="0">
                <a:latin typeface="Arial" panose="020B0604020202020204" pitchFamily="34" charset="0"/>
                <a:ea typeface="微软雅黑" panose="020B0503020204020204" pitchFamily="34" charset="-122"/>
              </a:rPr>
              <a:t> （一）自行修改统计资料、编造虚假数据的；</a:t>
            </a:r>
            <a:r>
              <a:rPr lang="zh-CN" altLang="en-US" sz="2400" dirty="0">
                <a:latin typeface="Arial" panose="020B0604020202020204" pitchFamily="34" charset="0"/>
              </a:rPr>
              <a:t> </a:t>
            </a:r>
            <a:endParaRPr lang="zh-CN" altLang="en-US" sz="2400" dirty="0">
              <a:latin typeface="Arial" panose="020B0604020202020204" pitchFamily="34" charset="0"/>
            </a:endParaRPr>
          </a:p>
        </p:txBody>
      </p:sp>
      <p:sp>
        <p:nvSpPr>
          <p:cNvPr id="97307" name="文本框 97306"/>
          <p:cNvSpPr txBox="1"/>
          <p:nvPr/>
        </p:nvSpPr>
        <p:spPr>
          <a:xfrm>
            <a:off x="2419350" y="5010150"/>
            <a:ext cx="8610600" cy="1187450"/>
          </a:xfrm>
          <a:prstGeom prst="rect">
            <a:avLst/>
          </a:prstGeom>
          <a:noFill/>
          <a:ln w="9525">
            <a:noFill/>
          </a:ln>
        </p:spPr>
        <p:txBody>
          <a:bodyPr>
            <a:spAutoFit/>
          </a:bodyPr>
          <a:p>
            <a:pPr>
              <a:spcBef>
                <a:spcPct val="50000"/>
              </a:spcBef>
            </a:pPr>
            <a:r>
              <a:rPr lang="zh-CN" altLang="en-US" sz="2400" dirty="0">
                <a:latin typeface="Arial" panose="020B0604020202020204" pitchFamily="34" charset="0"/>
                <a:ea typeface="微软雅黑" panose="020B0503020204020204" pitchFamily="34" charset="-122"/>
              </a:rPr>
              <a:t>     （二）强令、授意本地区、本部门、本单位统计机构、统计人员或者其他有关机构、人员拒报、虚报、瞒报或者篡改统计资料、编造虚假数据的；</a:t>
            </a:r>
            <a:r>
              <a:rPr lang="zh-CN" altLang="en-US" dirty="0">
                <a:latin typeface="Arial" panose="020B0604020202020204" pitchFamily="34" charset="0"/>
              </a:rPr>
              <a:t> </a:t>
            </a:r>
            <a:endParaRPr lang="zh-CN" altLang="en-US" dirty="0">
              <a:latin typeface="Arial" panose="020B0604020202020204" pitchFamily="34" charset="0"/>
            </a:endParaRPr>
          </a:p>
        </p:txBody>
      </p:sp>
      <p:pic>
        <p:nvPicPr>
          <p:cNvPr id="97309" name="图片 97308"/>
          <p:cNvPicPr>
            <a:picLocks noChangeAspect="1"/>
          </p:cNvPicPr>
          <p:nvPr/>
        </p:nvPicPr>
        <p:blipFill>
          <a:blip r:embed="rId2"/>
          <a:stretch>
            <a:fillRect/>
          </a:stretch>
        </p:blipFill>
        <p:spPr>
          <a:xfrm>
            <a:off x="11353800" y="0"/>
            <a:ext cx="838200" cy="685800"/>
          </a:xfrm>
          <a:prstGeom prst="rect">
            <a:avLst/>
          </a:prstGeom>
          <a:noFill/>
          <a:ln w="9525">
            <a:noFill/>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8" name="直接连接符 27"/>
          <p:cNvCxnSpPr>
            <a:stCxn id="33" idx="0"/>
            <a:endCxn id="47" idx="4"/>
          </p:cNvCxnSpPr>
          <p:nvPr/>
        </p:nvCxnSpPr>
        <p:spPr>
          <a:xfrm>
            <a:off x="1965325" y="2476500"/>
            <a:ext cx="4763" cy="3587750"/>
          </a:xfrm>
          <a:prstGeom prst="line">
            <a:avLst/>
          </a:prstGeom>
          <a:ln>
            <a:solidFill>
              <a:schemeClr val="bg1">
                <a:lumMod val="50000"/>
              </a:schemeClr>
            </a:solidFill>
          </a:ln>
        </p:spPr>
        <p:style>
          <a:lnRef idx="1">
            <a:schemeClr val="accent6"/>
          </a:lnRef>
          <a:fillRef idx="0">
            <a:schemeClr val="accent6"/>
          </a:fillRef>
          <a:effectRef idx="0">
            <a:schemeClr val="accent6"/>
          </a:effectRef>
          <a:fontRef idx="minor">
            <a:schemeClr val="tx1"/>
          </a:fontRef>
        </p:style>
      </p:cxnSp>
      <p:sp>
        <p:nvSpPr>
          <p:cNvPr id="29" name="内容占位符 2"/>
          <p:cNvSpPr txBox="1"/>
          <p:nvPr/>
        </p:nvSpPr>
        <p:spPr>
          <a:xfrm>
            <a:off x="1606550" y="1439863"/>
            <a:ext cx="7275513" cy="563563"/>
          </a:xfrm>
          <a:prstGeom prst="rect">
            <a:avLst/>
          </a:prstGeom>
        </p:spPr>
        <p:txBody>
          <a:bodyPr/>
          <a:p>
            <a:pPr marL="228600" indent="-228600">
              <a:lnSpc>
                <a:spcPct val="90000"/>
              </a:lnSpc>
              <a:spcBef>
                <a:spcPts val="1000"/>
              </a:spcBef>
              <a:buFont typeface="Arial" panose="020B0604020202020204" pitchFamily="34" charset="0"/>
              <a:buChar char="•"/>
            </a:pPr>
            <a:r>
              <a:rPr lang="en-US" altLang="zh-CN" sz="2800">
                <a:solidFill>
                  <a:schemeClr val="accent1"/>
                </a:solidFill>
                <a:latin typeface="Arial" panose="020B0604020202020204" pitchFamily="34" charset="0"/>
                <a:ea typeface="微软雅黑" panose="020B0503020204020204" pitchFamily="34" charset="-122"/>
              </a:rPr>
              <a:t>《</a:t>
            </a:r>
            <a:r>
              <a:rPr lang="zh-CN" altLang="en-US" sz="2800" dirty="0">
                <a:solidFill>
                  <a:schemeClr val="accent1"/>
                </a:solidFill>
                <a:latin typeface="Arial" panose="020B0604020202020204" pitchFamily="34" charset="0"/>
                <a:ea typeface="微软雅黑" panose="020B0503020204020204" pitchFamily="34" charset="-122"/>
              </a:rPr>
              <a:t>统计违法违纪行为处分规定</a:t>
            </a:r>
            <a:r>
              <a:rPr lang="en-US" altLang="zh-CN" sz="2800">
                <a:solidFill>
                  <a:schemeClr val="accent1"/>
                </a:solidFill>
                <a:latin typeface="Arial" panose="020B0604020202020204" pitchFamily="34" charset="0"/>
                <a:ea typeface="微软雅黑" panose="020B0503020204020204" pitchFamily="34" charset="-122"/>
              </a:rPr>
              <a:t>》</a:t>
            </a:r>
            <a:r>
              <a:rPr lang="zh-CN" altLang="en-US" sz="2800" dirty="0">
                <a:solidFill>
                  <a:schemeClr val="accent1"/>
                </a:solidFill>
                <a:latin typeface="Arial" panose="020B0604020202020204" pitchFamily="34" charset="0"/>
                <a:ea typeface="微软雅黑" panose="020B0503020204020204" pitchFamily="34" charset="-122"/>
              </a:rPr>
              <a:t>第</a:t>
            </a:r>
            <a:r>
              <a:rPr lang="en-US" altLang="zh-CN" sz="2800">
                <a:solidFill>
                  <a:schemeClr val="accent1"/>
                </a:solidFill>
                <a:latin typeface="Arial" panose="020B0604020202020204" pitchFamily="34" charset="0"/>
                <a:ea typeface="微软雅黑" panose="020B0503020204020204" pitchFamily="34" charset="-122"/>
              </a:rPr>
              <a:t>4</a:t>
            </a:r>
            <a:r>
              <a:rPr lang="zh-CN" altLang="en-US" sz="2800" dirty="0">
                <a:solidFill>
                  <a:schemeClr val="accent1"/>
                </a:solidFill>
                <a:latin typeface="Arial" panose="020B0604020202020204" pitchFamily="34" charset="0"/>
                <a:ea typeface="微软雅黑" panose="020B0503020204020204" pitchFamily="34" charset="-122"/>
              </a:rPr>
              <a:t>条</a:t>
            </a:r>
            <a:r>
              <a:rPr lang="zh-CN" altLang="en-US" sz="2800" dirty="0">
                <a:solidFill>
                  <a:schemeClr val="accent1"/>
                </a:solidFill>
                <a:latin typeface="Arial" panose="020B0604020202020204" pitchFamily="34" charset="0"/>
              </a:rPr>
              <a:t> </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1241807" y="340883"/>
            <a:ext cx="5253450" cy="461663"/>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统计执法力度空前</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pic>
        <p:nvPicPr>
          <p:cNvPr id="99333" name="图片 99332"/>
          <p:cNvPicPr>
            <a:picLocks noChangeAspect="1"/>
          </p:cNvPicPr>
          <p:nvPr/>
        </p:nvPicPr>
        <p:blipFill>
          <a:blip r:embed="rId1">
            <a:lum contrast="6000"/>
          </a:blip>
          <a:stretch>
            <a:fillRect/>
          </a:stretch>
        </p:blipFill>
        <p:spPr>
          <a:xfrm>
            <a:off x="1852613" y="2514600"/>
            <a:ext cx="219075" cy="228600"/>
          </a:xfrm>
          <a:prstGeom prst="rect">
            <a:avLst/>
          </a:prstGeom>
          <a:noFill/>
          <a:ln w="9525">
            <a:noFill/>
          </a:ln>
        </p:spPr>
      </p:pic>
      <p:sp>
        <p:nvSpPr>
          <p:cNvPr id="99334" name="文本框 99333"/>
          <p:cNvSpPr txBox="1"/>
          <p:nvPr/>
        </p:nvSpPr>
        <p:spPr>
          <a:xfrm>
            <a:off x="2286000" y="2800350"/>
            <a:ext cx="9010650" cy="2282825"/>
          </a:xfrm>
          <a:prstGeom prst="rect">
            <a:avLst/>
          </a:prstGeom>
          <a:noFill/>
          <a:ln w="9525">
            <a:noFill/>
          </a:ln>
        </p:spPr>
        <p:txBody>
          <a:bodyPr>
            <a:spAutoFit/>
          </a:bodyPr>
          <a:p>
            <a:pPr>
              <a:lnSpc>
                <a:spcPct val="120000"/>
              </a:lnSpc>
              <a:spcBef>
                <a:spcPct val="50000"/>
              </a:spcBef>
            </a:pPr>
            <a:r>
              <a:rPr lang="zh-CN" altLang="en-US" sz="2400" dirty="0">
                <a:latin typeface="Arial" panose="020B0604020202020204" pitchFamily="34" charset="0"/>
                <a:ea typeface="微软雅黑" panose="020B0503020204020204" pitchFamily="34" charset="-122"/>
              </a:rPr>
              <a:t>        地方、部门以及企业、事业单位、社会团体的领导人员，对本地区、本部门、本单位严重失实的统计数据，应当发现而未发现或者发现后不予纠正，造成不良后果的，给予警告或者记过处分；造成严重后果的，给予记大过或者降级处分；造成特别严重后果的，给予撤职或者开除处分。</a:t>
            </a:r>
            <a:r>
              <a:rPr lang="zh-CN" altLang="en-US" dirty="0">
                <a:latin typeface="Arial" panose="020B0604020202020204" pitchFamily="34" charset="0"/>
              </a:rPr>
              <a:t> </a:t>
            </a:r>
            <a:endParaRPr lang="zh-CN" altLang="en-US" dirty="0">
              <a:latin typeface="Arial" panose="020B0604020202020204" pitchFamily="34" charset="0"/>
            </a:endParaRPr>
          </a:p>
        </p:txBody>
      </p:sp>
      <p:pic>
        <p:nvPicPr>
          <p:cNvPr id="99339" name="图片 99338"/>
          <p:cNvPicPr>
            <a:picLocks noChangeAspect="1"/>
          </p:cNvPicPr>
          <p:nvPr/>
        </p:nvPicPr>
        <p:blipFill>
          <a:blip r:embed="rId2"/>
          <a:stretch>
            <a:fillRect/>
          </a:stretch>
        </p:blipFill>
        <p:spPr>
          <a:xfrm>
            <a:off x="11315700" y="0"/>
            <a:ext cx="876300" cy="717550"/>
          </a:xfrm>
          <a:prstGeom prst="rect">
            <a:avLst/>
          </a:prstGeom>
          <a:noFill/>
          <a:ln w="9525">
            <a:noFill/>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cxnSp>
        <p:nvCxnSpPr>
          <p:cNvPr id="28" name="直接连接符 27"/>
          <p:cNvCxnSpPr>
            <a:stCxn id="33" idx="0"/>
            <a:endCxn id="47" idx="4"/>
          </p:cNvCxnSpPr>
          <p:nvPr/>
        </p:nvCxnSpPr>
        <p:spPr>
          <a:xfrm>
            <a:off x="1969770" y="2449195"/>
            <a:ext cx="635" cy="3614420"/>
          </a:xfrm>
          <a:prstGeom prst="line">
            <a:avLst/>
          </a:prstGeom>
          <a:ln>
            <a:solidFill>
              <a:schemeClr val="bg1">
                <a:lumMod val="50000"/>
              </a:schemeClr>
            </a:solidFill>
          </a:ln>
        </p:spPr>
        <p:style>
          <a:lnRef idx="1">
            <a:schemeClr val="accent6"/>
          </a:lnRef>
          <a:fillRef idx="0">
            <a:schemeClr val="accent6"/>
          </a:fillRef>
          <a:effectRef idx="0">
            <a:schemeClr val="accent6"/>
          </a:effectRef>
          <a:fontRef idx="minor">
            <a:schemeClr val="tx1"/>
          </a:fontRef>
        </p:style>
      </p:cxnSp>
      <p:sp>
        <p:nvSpPr>
          <p:cNvPr id="29" name="内容占位符 2"/>
          <p:cNvSpPr txBox="1"/>
          <p:nvPr/>
        </p:nvSpPr>
        <p:spPr>
          <a:xfrm>
            <a:off x="1606550" y="1439863"/>
            <a:ext cx="3694113" cy="56356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defRPr/>
            </a:pPr>
            <a:r>
              <a:rPr kumimoji="0" lang="zh-CN" altLang="en-US"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rPr>
              <a:t>行政处罚</a:t>
            </a:r>
            <a:endParaRPr kumimoji="0" lang="en-US" altLang="zh-CN"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28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grpSp>
        <p:nvGrpSpPr>
          <p:cNvPr id="30" name="组合 29"/>
          <p:cNvGrpSpPr/>
          <p:nvPr/>
        </p:nvGrpSpPr>
        <p:grpSpPr>
          <a:xfrm>
            <a:off x="1677670" y="2280920"/>
            <a:ext cx="9043988" cy="829945"/>
            <a:chOff x="1367579" y="1953669"/>
            <a:chExt cx="9044338" cy="829536"/>
          </a:xfrm>
        </p:grpSpPr>
        <p:grpSp>
          <p:nvGrpSpPr>
            <p:cNvPr id="67589" name="组合 30"/>
            <p:cNvGrpSpPr/>
            <p:nvPr/>
          </p:nvGrpSpPr>
          <p:grpSpPr>
            <a:xfrm>
              <a:off x="2123229" y="1953669"/>
              <a:ext cx="8288688" cy="829536"/>
              <a:chOff x="7483989" y="3390070"/>
              <a:chExt cx="8288688" cy="829536"/>
            </a:xfrm>
          </p:grpSpPr>
          <p:sp>
            <p:nvSpPr>
              <p:cNvPr id="35" name="矩形 34"/>
              <p:cNvSpPr/>
              <p:nvPr/>
            </p:nvSpPr>
            <p:spPr>
              <a:xfrm>
                <a:off x="7521701" y="3390070"/>
                <a:ext cx="8250976" cy="829536"/>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4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警告</a:t>
                </a:r>
                <a:endParaRPr kumimoji="0" lang="zh-CN" altLang="en-US" sz="4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endParaRPr>
              </a:p>
            </p:txBody>
          </p:sp>
          <p:sp>
            <p:nvSpPr>
              <p:cNvPr id="36" name="矩形 35"/>
              <p:cNvSpPr/>
              <p:nvPr/>
            </p:nvSpPr>
            <p:spPr>
              <a:xfrm>
                <a:off x="7483989"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0"/>
                  </a:spcBef>
                  <a:spcAft>
                    <a:spcPts val="0"/>
                  </a:spcAft>
                  <a:buClrTx/>
                  <a:buSzTx/>
                  <a:buFontTx/>
                  <a:buNone/>
                  <a:defRPr/>
                </a:pPr>
                <a:endParaRPr kumimoji="0" lang="zh-CN" altLang="en-US" sz="1600" b="1" i="0" u="none" strike="noStrike" kern="1200" cap="none" spc="0" normalizeH="0" baseline="0" noProof="0" dirty="0">
                  <a:ln>
                    <a:noFill/>
                  </a:ln>
                  <a:solidFill>
                    <a:schemeClr val="tx1">
                      <a:lumMod val="65000"/>
                      <a:lumOff val="35000"/>
                    </a:schemeClr>
                  </a:solidFill>
                  <a:effectLst/>
                  <a:uLnTx/>
                  <a:uFillTx/>
                  <a:latin typeface="+mn-ea"/>
                  <a:ea typeface="+mn-ea"/>
                  <a:cs typeface="+mn-cs"/>
                </a:endParaRPr>
              </a:p>
            </p:txBody>
          </p:sp>
        </p:grpSp>
        <p:grpSp>
          <p:nvGrpSpPr>
            <p:cNvPr id="67592" name="组合 31"/>
            <p:cNvGrpSpPr/>
            <p:nvPr/>
          </p:nvGrpSpPr>
          <p:grpSpPr>
            <a:xfrm>
              <a:off x="1367579" y="2122141"/>
              <a:ext cx="584200" cy="584200"/>
              <a:chOff x="1028700" y="1853169"/>
              <a:chExt cx="787400" cy="787400"/>
            </a:xfrm>
          </p:grpSpPr>
          <p:sp>
            <p:nvSpPr>
              <p:cNvPr id="33" name="椭圆 32"/>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34" name="椭圆 11"/>
              <p:cNvSpPr/>
              <p:nvPr/>
            </p:nvSpPr>
            <p:spPr>
              <a:xfrm>
                <a:off x="1237694" y="2062303"/>
                <a:ext cx="369412" cy="369131"/>
              </a:xfrm>
              <a:custGeom>
                <a:avLst/>
                <a:gdLst>
                  <a:gd name="connsiteX0" fmla="*/ 145025 w 331788"/>
                  <a:gd name="connsiteY0" fmla="*/ 104594 h 331536"/>
                  <a:gd name="connsiteX1" fmla="*/ 198438 w 331788"/>
                  <a:gd name="connsiteY1" fmla="*/ 123670 h 331536"/>
                  <a:gd name="connsiteX2" fmla="*/ 198438 w 331788"/>
                  <a:gd name="connsiteY2" fmla="*/ 152614 h 331536"/>
                  <a:gd name="connsiteX3" fmla="*/ 169334 w 331788"/>
                  <a:gd name="connsiteY3" fmla="*/ 152614 h 331536"/>
                  <a:gd name="connsiteX4" fmla="*/ 113771 w 331788"/>
                  <a:gd name="connsiteY4" fmla="*/ 167085 h 331536"/>
                  <a:gd name="connsiteX5" fmla="*/ 51594 w 331788"/>
                  <a:gd name="connsiteY5" fmla="*/ 227603 h 331536"/>
                  <a:gd name="connsiteX6" fmla="*/ 41010 w 331788"/>
                  <a:gd name="connsiteY6" fmla="*/ 253915 h 331536"/>
                  <a:gd name="connsiteX7" fmla="*/ 51594 w 331788"/>
                  <a:gd name="connsiteY7" fmla="*/ 280228 h 331536"/>
                  <a:gd name="connsiteX8" fmla="*/ 105833 w 331788"/>
                  <a:gd name="connsiteY8" fmla="*/ 280228 h 331536"/>
                  <a:gd name="connsiteX9" fmla="*/ 121708 w 331788"/>
                  <a:gd name="connsiteY9" fmla="*/ 263125 h 331536"/>
                  <a:gd name="connsiteX10" fmla="*/ 150813 w 331788"/>
                  <a:gd name="connsiteY10" fmla="*/ 263125 h 331536"/>
                  <a:gd name="connsiteX11" fmla="*/ 150813 w 331788"/>
                  <a:gd name="connsiteY11" fmla="*/ 292068 h 331536"/>
                  <a:gd name="connsiteX12" fmla="*/ 134938 w 331788"/>
                  <a:gd name="connsiteY12" fmla="*/ 309171 h 331536"/>
                  <a:gd name="connsiteX13" fmla="*/ 78052 w 331788"/>
                  <a:gd name="connsiteY13" fmla="*/ 331536 h 331536"/>
                  <a:gd name="connsiteX14" fmla="*/ 22489 w 331788"/>
                  <a:gd name="connsiteY14" fmla="*/ 309171 h 331536"/>
                  <a:gd name="connsiteX15" fmla="*/ 0 w 331788"/>
                  <a:gd name="connsiteY15" fmla="*/ 253915 h 331536"/>
                  <a:gd name="connsiteX16" fmla="*/ 22489 w 331788"/>
                  <a:gd name="connsiteY16" fmla="*/ 198660 h 331536"/>
                  <a:gd name="connsiteX17" fmla="*/ 84666 w 331788"/>
                  <a:gd name="connsiteY17" fmla="*/ 136826 h 331536"/>
                  <a:gd name="connsiteX18" fmla="*/ 145025 w 331788"/>
                  <a:gd name="connsiteY18" fmla="*/ 104594 h 331536"/>
                  <a:gd name="connsiteX19" fmla="*/ 254829 w 331788"/>
                  <a:gd name="connsiteY19" fmla="*/ 43 h 331536"/>
                  <a:gd name="connsiteX20" fmla="*/ 309472 w 331788"/>
                  <a:gd name="connsiteY20" fmla="*/ 24739 h 331536"/>
                  <a:gd name="connsiteX21" fmla="*/ 331788 w 331788"/>
                  <a:gd name="connsiteY21" fmla="*/ 80057 h 331536"/>
                  <a:gd name="connsiteX22" fmla="*/ 309472 w 331788"/>
                  <a:gd name="connsiteY22" fmla="*/ 135376 h 331536"/>
                  <a:gd name="connsiteX23" fmla="*/ 242522 w 331788"/>
                  <a:gd name="connsiteY23" fmla="*/ 199914 h 331536"/>
                  <a:gd name="connsiteX24" fmla="*/ 180823 w 331788"/>
                  <a:gd name="connsiteY24" fmla="*/ 231524 h 331536"/>
                  <a:gd name="connsiteX25" fmla="*/ 134877 w 331788"/>
                  <a:gd name="connsiteY25" fmla="*/ 210451 h 331536"/>
                  <a:gd name="connsiteX26" fmla="*/ 134877 w 331788"/>
                  <a:gd name="connsiteY26" fmla="*/ 181474 h 331536"/>
                  <a:gd name="connsiteX27" fmla="*/ 163757 w 331788"/>
                  <a:gd name="connsiteY27" fmla="*/ 181474 h 331536"/>
                  <a:gd name="connsiteX28" fmla="*/ 213641 w 331788"/>
                  <a:gd name="connsiteY28" fmla="*/ 170937 h 331536"/>
                  <a:gd name="connsiteX29" fmla="*/ 280591 w 331788"/>
                  <a:gd name="connsiteY29" fmla="*/ 106399 h 331536"/>
                  <a:gd name="connsiteX30" fmla="*/ 291093 w 331788"/>
                  <a:gd name="connsiteY30" fmla="*/ 80057 h 331536"/>
                  <a:gd name="connsiteX31" fmla="*/ 280591 w 331788"/>
                  <a:gd name="connsiteY31" fmla="*/ 53715 h 331536"/>
                  <a:gd name="connsiteX32" fmla="*/ 232020 w 331788"/>
                  <a:gd name="connsiteY32" fmla="*/ 49764 h 331536"/>
                  <a:gd name="connsiteX33" fmla="*/ 211016 w 331788"/>
                  <a:gd name="connsiteY33" fmla="*/ 70838 h 331536"/>
                  <a:gd name="connsiteX34" fmla="*/ 182135 w 331788"/>
                  <a:gd name="connsiteY34" fmla="*/ 70838 h 331536"/>
                  <a:gd name="connsiteX35" fmla="*/ 182135 w 331788"/>
                  <a:gd name="connsiteY35" fmla="*/ 41861 h 331536"/>
                  <a:gd name="connsiteX36" fmla="*/ 203139 w 331788"/>
                  <a:gd name="connsiteY36" fmla="*/ 20788 h 331536"/>
                  <a:gd name="connsiteX37" fmla="*/ 254829 w 331788"/>
                  <a:gd name="connsiteY37" fmla="*/ 43 h 33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31788" h="331536">
                    <a:moveTo>
                      <a:pt x="145025" y="104594"/>
                    </a:moveTo>
                    <a:cubicBezTo>
                      <a:pt x="164703" y="102292"/>
                      <a:pt x="183224" y="108541"/>
                      <a:pt x="198438" y="123670"/>
                    </a:cubicBezTo>
                    <a:cubicBezTo>
                      <a:pt x="206375" y="131564"/>
                      <a:pt x="206375" y="144720"/>
                      <a:pt x="198438" y="152614"/>
                    </a:cubicBezTo>
                    <a:cubicBezTo>
                      <a:pt x="190500" y="160507"/>
                      <a:pt x="177271" y="160507"/>
                      <a:pt x="169334" y="152614"/>
                    </a:cubicBezTo>
                    <a:cubicBezTo>
                      <a:pt x="150813" y="135511"/>
                      <a:pt x="127000" y="153929"/>
                      <a:pt x="113771" y="167085"/>
                    </a:cubicBezTo>
                    <a:cubicBezTo>
                      <a:pt x="113771" y="167085"/>
                      <a:pt x="113771" y="167085"/>
                      <a:pt x="51594" y="227603"/>
                    </a:cubicBezTo>
                    <a:cubicBezTo>
                      <a:pt x="44979" y="234181"/>
                      <a:pt x="41010" y="243391"/>
                      <a:pt x="41010" y="253915"/>
                    </a:cubicBezTo>
                    <a:cubicBezTo>
                      <a:pt x="41010" y="263125"/>
                      <a:pt x="44979" y="272334"/>
                      <a:pt x="51594" y="280228"/>
                    </a:cubicBezTo>
                    <a:cubicBezTo>
                      <a:pt x="66146" y="294699"/>
                      <a:pt x="89958" y="294699"/>
                      <a:pt x="105833" y="280228"/>
                    </a:cubicBezTo>
                    <a:cubicBezTo>
                      <a:pt x="105833" y="280228"/>
                      <a:pt x="105833" y="280228"/>
                      <a:pt x="121708" y="263125"/>
                    </a:cubicBezTo>
                    <a:cubicBezTo>
                      <a:pt x="129646" y="255231"/>
                      <a:pt x="142875" y="255231"/>
                      <a:pt x="150813" y="263125"/>
                    </a:cubicBezTo>
                    <a:cubicBezTo>
                      <a:pt x="158750" y="271018"/>
                      <a:pt x="158750" y="284174"/>
                      <a:pt x="150813" y="292068"/>
                    </a:cubicBezTo>
                    <a:cubicBezTo>
                      <a:pt x="150813" y="292068"/>
                      <a:pt x="150813" y="292068"/>
                      <a:pt x="134938" y="309171"/>
                    </a:cubicBezTo>
                    <a:cubicBezTo>
                      <a:pt x="119062" y="323643"/>
                      <a:pt x="99219" y="331536"/>
                      <a:pt x="78052" y="331536"/>
                    </a:cubicBezTo>
                    <a:cubicBezTo>
                      <a:pt x="58208" y="331536"/>
                      <a:pt x="38364" y="323643"/>
                      <a:pt x="22489" y="309171"/>
                    </a:cubicBezTo>
                    <a:cubicBezTo>
                      <a:pt x="7937" y="294699"/>
                      <a:pt x="0" y="274965"/>
                      <a:pt x="0" y="253915"/>
                    </a:cubicBezTo>
                    <a:cubicBezTo>
                      <a:pt x="0" y="232866"/>
                      <a:pt x="7937" y="213132"/>
                      <a:pt x="22489" y="198660"/>
                    </a:cubicBezTo>
                    <a:cubicBezTo>
                      <a:pt x="22489" y="198660"/>
                      <a:pt x="22489" y="198660"/>
                      <a:pt x="84666" y="136826"/>
                    </a:cubicBezTo>
                    <a:cubicBezTo>
                      <a:pt x="104510" y="117750"/>
                      <a:pt x="125346" y="106896"/>
                      <a:pt x="145025" y="104594"/>
                    </a:cubicBezTo>
                    <a:close/>
                    <a:moveTo>
                      <a:pt x="254829" y="43"/>
                    </a:moveTo>
                    <a:cubicBezTo>
                      <a:pt x="273700" y="702"/>
                      <a:pt x="293063" y="8934"/>
                      <a:pt x="309472" y="24739"/>
                    </a:cubicBezTo>
                    <a:cubicBezTo>
                      <a:pt x="323912" y="39227"/>
                      <a:pt x="331788" y="58984"/>
                      <a:pt x="331788" y="80057"/>
                    </a:cubicBezTo>
                    <a:cubicBezTo>
                      <a:pt x="331788" y="101131"/>
                      <a:pt x="323912" y="120887"/>
                      <a:pt x="309472" y="135376"/>
                    </a:cubicBezTo>
                    <a:cubicBezTo>
                      <a:pt x="309472" y="135376"/>
                      <a:pt x="309472" y="135376"/>
                      <a:pt x="242522" y="199914"/>
                    </a:cubicBezTo>
                    <a:cubicBezTo>
                      <a:pt x="222831" y="220987"/>
                      <a:pt x="201827" y="231524"/>
                      <a:pt x="180823" y="231524"/>
                    </a:cubicBezTo>
                    <a:cubicBezTo>
                      <a:pt x="165070" y="231524"/>
                      <a:pt x="149317" y="223622"/>
                      <a:pt x="134877" y="210451"/>
                    </a:cubicBezTo>
                    <a:cubicBezTo>
                      <a:pt x="127000" y="202548"/>
                      <a:pt x="127000" y="189377"/>
                      <a:pt x="134877" y="181474"/>
                    </a:cubicBezTo>
                    <a:cubicBezTo>
                      <a:pt x="142753" y="173572"/>
                      <a:pt x="155881" y="173572"/>
                      <a:pt x="163757" y="181474"/>
                    </a:cubicBezTo>
                    <a:cubicBezTo>
                      <a:pt x="170321" y="186743"/>
                      <a:pt x="184761" y="201231"/>
                      <a:pt x="213641" y="170937"/>
                    </a:cubicBezTo>
                    <a:cubicBezTo>
                      <a:pt x="213641" y="170937"/>
                      <a:pt x="213641" y="170937"/>
                      <a:pt x="280591" y="106399"/>
                    </a:cubicBezTo>
                    <a:cubicBezTo>
                      <a:pt x="287155" y="98497"/>
                      <a:pt x="291093" y="89277"/>
                      <a:pt x="291093" y="80057"/>
                    </a:cubicBezTo>
                    <a:cubicBezTo>
                      <a:pt x="291093" y="69520"/>
                      <a:pt x="287155" y="60301"/>
                      <a:pt x="280591" y="53715"/>
                    </a:cubicBezTo>
                    <a:cubicBezTo>
                      <a:pt x="267464" y="40544"/>
                      <a:pt x="246460" y="33959"/>
                      <a:pt x="232020" y="49764"/>
                    </a:cubicBezTo>
                    <a:cubicBezTo>
                      <a:pt x="232020" y="49764"/>
                      <a:pt x="232020" y="49764"/>
                      <a:pt x="211016" y="70838"/>
                    </a:cubicBezTo>
                    <a:cubicBezTo>
                      <a:pt x="203139" y="78740"/>
                      <a:pt x="190012" y="78740"/>
                      <a:pt x="182135" y="70838"/>
                    </a:cubicBezTo>
                    <a:cubicBezTo>
                      <a:pt x="174259" y="62935"/>
                      <a:pt x="174259" y="49764"/>
                      <a:pt x="182135" y="41861"/>
                    </a:cubicBezTo>
                    <a:cubicBezTo>
                      <a:pt x="182135" y="41861"/>
                      <a:pt x="182135" y="41861"/>
                      <a:pt x="203139" y="20788"/>
                    </a:cubicBezTo>
                    <a:cubicBezTo>
                      <a:pt x="217579" y="6300"/>
                      <a:pt x="235958" y="-615"/>
                      <a:pt x="254829" y="4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grpSp>
      </p:grpSp>
      <p:grpSp>
        <p:nvGrpSpPr>
          <p:cNvPr id="37" name="组合 36"/>
          <p:cNvGrpSpPr/>
          <p:nvPr/>
        </p:nvGrpSpPr>
        <p:grpSpPr>
          <a:xfrm>
            <a:off x="1677670" y="3549650"/>
            <a:ext cx="7543130" cy="1198880"/>
            <a:chOff x="1367579" y="1590441"/>
            <a:chExt cx="7543479" cy="1198944"/>
          </a:xfrm>
        </p:grpSpPr>
        <p:grpSp>
          <p:nvGrpSpPr>
            <p:cNvPr id="67596" name="组合 37"/>
            <p:cNvGrpSpPr/>
            <p:nvPr/>
          </p:nvGrpSpPr>
          <p:grpSpPr>
            <a:xfrm>
              <a:off x="2123229" y="1590441"/>
              <a:ext cx="6787829" cy="1198944"/>
              <a:chOff x="7483989" y="3026842"/>
              <a:chExt cx="6787829" cy="1198944"/>
            </a:xfrm>
          </p:grpSpPr>
          <p:sp>
            <p:nvSpPr>
              <p:cNvPr id="42" name="矩形 41"/>
              <p:cNvSpPr/>
              <p:nvPr/>
            </p:nvSpPr>
            <p:spPr>
              <a:xfrm>
                <a:off x="7483989" y="3026842"/>
                <a:ext cx="6787829" cy="1198944"/>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4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罚款</a:t>
                </a:r>
                <a:endParaRPr kumimoji="0" lang="zh-CN" altLang="en-US" sz="4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endParaRPr>
              </a:p>
            </p:txBody>
          </p:sp>
          <p:sp>
            <p:nvSpPr>
              <p:cNvPr id="43" name="矩形 42"/>
              <p:cNvSpPr/>
              <p:nvPr/>
            </p:nvSpPr>
            <p:spPr>
              <a:xfrm>
                <a:off x="7483989" y="3433235"/>
                <a:ext cx="2050552" cy="38610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0"/>
                  </a:spcBef>
                  <a:spcAft>
                    <a:spcPts val="0"/>
                  </a:spcAft>
                  <a:buClrTx/>
                  <a:buSzTx/>
                  <a:buFontTx/>
                  <a:buNone/>
                  <a:defRPr/>
                </a:pPr>
                <a:endParaRPr kumimoji="0" lang="zh-CN" altLang="en-US" sz="1600" b="1" i="0" u="none" strike="noStrike" kern="1200" cap="none" spc="0" normalizeH="0" baseline="0" noProof="0" dirty="0">
                  <a:ln>
                    <a:noFill/>
                  </a:ln>
                  <a:solidFill>
                    <a:schemeClr val="tx1">
                      <a:lumMod val="65000"/>
                      <a:lumOff val="35000"/>
                    </a:schemeClr>
                  </a:solidFill>
                  <a:effectLst/>
                  <a:uLnTx/>
                  <a:uFillTx/>
                  <a:latin typeface="+mn-ea"/>
                  <a:ea typeface="+mn-ea"/>
                  <a:cs typeface="+mn-cs"/>
                </a:endParaRPr>
              </a:p>
            </p:txBody>
          </p:sp>
        </p:grpSp>
        <p:grpSp>
          <p:nvGrpSpPr>
            <p:cNvPr id="67599" name="组合 38"/>
            <p:cNvGrpSpPr/>
            <p:nvPr/>
          </p:nvGrpSpPr>
          <p:grpSpPr>
            <a:xfrm>
              <a:off x="1367579" y="2122141"/>
              <a:ext cx="584200" cy="584200"/>
              <a:chOff x="1028700" y="1853169"/>
              <a:chExt cx="787400" cy="787400"/>
            </a:xfrm>
          </p:grpSpPr>
          <p:sp>
            <p:nvSpPr>
              <p:cNvPr id="40" name="椭圆 39"/>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1" name="椭圆 18"/>
              <p:cNvSpPr/>
              <p:nvPr/>
            </p:nvSpPr>
            <p:spPr>
              <a:xfrm>
                <a:off x="1242536" y="2062163"/>
                <a:ext cx="359727" cy="369412"/>
              </a:xfrm>
              <a:custGeom>
                <a:avLst/>
                <a:gdLst>
                  <a:gd name="connsiteX0" fmla="*/ 5145 w 317509"/>
                  <a:gd name="connsiteY0" fmla="*/ 226044 h 326057"/>
                  <a:gd name="connsiteX1" fmla="*/ 69467 w 317509"/>
                  <a:gd name="connsiteY1" fmla="*/ 226044 h 326057"/>
                  <a:gd name="connsiteX2" fmla="*/ 74613 w 317509"/>
                  <a:gd name="connsiteY2" fmla="*/ 231240 h 326057"/>
                  <a:gd name="connsiteX3" fmla="*/ 74613 w 317509"/>
                  <a:gd name="connsiteY3" fmla="*/ 322160 h 326057"/>
                  <a:gd name="connsiteX4" fmla="*/ 69467 w 317509"/>
                  <a:gd name="connsiteY4" fmla="*/ 326057 h 326057"/>
                  <a:gd name="connsiteX5" fmla="*/ 5145 w 317509"/>
                  <a:gd name="connsiteY5" fmla="*/ 326057 h 326057"/>
                  <a:gd name="connsiteX6" fmla="*/ 0 w 317509"/>
                  <a:gd name="connsiteY6" fmla="*/ 322160 h 326057"/>
                  <a:gd name="connsiteX7" fmla="*/ 0 w 317509"/>
                  <a:gd name="connsiteY7" fmla="*/ 231240 h 326057"/>
                  <a:gd name="connsiteX8" fmla="*/ 5145 w 317509"/>
                  <a:gd name="connsiteY8" fmla="*/ 226044 h 326057"/>
                  <a:gd name="connsiteX9" fmla="*/ 119555 w 317509"/>
                  <a:gd name="connsiteY9" fmla="*/ 156194 h 326057"/>
                  <a:gd name="connsiteX10" fmla="*/ 185245 w 317509"/>
                  <a:gd name="connsiteY10" fmla="*/ 156194 h 326057"/>
                  <a:gd name="connsiteX11" fmla="*/ 190500 w 317509"/>
                  <a:gd name="connsiteY11" fmla="*/ 161381 h 326057"/>
                  <a:gd name="connsiteX12" fmla="*/ 190500 w 317509"/>
                  <a:gd name="connsiteY12" fmla="*/ 322167 h 326057"/>
                  <a:gd name="connsiteX13" fmla="*/ 185245 w 317509"/>
                  <a:gd name="connsiteY13" fmla="*/ 326057 h 326057"/>
                  <a:gd name="connsiteX14" fmla="*/ 119555 w 317509"/>
                  <a:gd name="connsiteY14" fmla="*/ 326057 h 326057"/>
                  <a:gd name="connsiteX15" fmla="*/ 114300 w 317509"/>
                  <a:gd name="connsiteY15" fmla="*/ 322167 h 326057"/>
                  <a:gd name="connsiteX16" fmla="*/ 114300 w 317509"/>
                  <a:gd name="connsiteY16" fmla="*/ 161381 h 326057"/>
                  <a:gd name="connsiteX17" fmla="*/ 119555 w 317509"/>
                  <a:gd name="connsiteY17" fmla="*/ 156194 h 326057"/>
                  <a:gd name="connsiteX18" fmla="*/ 258042 w 317509"/>
                  <a:gd name="connsiteY18" fmla="*/ 2909 h 326057"/>
                  <a:gd name="connsiteX19" fmla="*/ 265835 w 317509"/>
                  <a:gd name="connsiteY19" fmla="*/ 2909 h 326057"/>
                  <a:gd name="connsiteX20" fmla="*/ 316491 w 317509"/>
                  <a:gd name="connsiteY20" fmla="*/ 89512 h 326057"/>
                  <a:gd name="connsiteX21" fmla="*/ 311295 w 317509"/>
                  <a:gd name="connsiteY21" fmla="*/ 97268 h 326057"/>
                  <a:gd name="connsiteX22" fmla="*/ 294410 w 317509"/>
                  <a:gd name="connsiteY22" fmla="*/ 97268 h 326057"/>
                  <a:gd name="connsiteX23" fmla="*/ 294410 w 317509"/>
                  <a:gd name="connsiteY23" fmla="*/ 322178 h 326057"/>
                  <a:gd name="connsiteX24" fmla="*/ 289214 w 317509"/>
                  <a:gd name="connsiteY24" fmla="*/ 326056 h 326057"/>
                  <a:gd name="connsiteX25" fmla="*/ 234662 w 317509"/>
                  <a:gd name="connsiteY25" fmla="*/ 326056 h 326057"/>
                  <a:gd name="connsiteX26" fmla="*/ 229467 w 317509"/>
                  <a:gd name="connsiteY26" fmla="*/ 322178 h 326057"/>
                  <a:gd name="connsiteX27" fmla="*/ 229467 w 317509"/>
                  <a:gd name="connsiteY27" fmla="*/ 97268 h 326057"/>
                  <a:gd name="connsiteX28" fmla="*/ 212581 w 317509"/>
                  <a:gd name="connsiteY28" fmla="*/ 97268 h 326057"/>
                  <a:gd name="connsiteX29" fmla="*/ 207386 w 317509"/>
                  <a:gd name="connsiteY29" fmla="*/ 89512 h 326057"/>
                  <a:gd name="connsiteX30" fmla="*/ 258042 w 317509"/>
                  <a:gd name="connsiteY30" fmla="*/ 2909 h 326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7509" h="326057">
                    <a:moveTo>
                      <a:pt x="5145" y="226044"/>
                    </a:moveTo>
                    <a:cubicBezTo>
                      <a:pt x="69467" y="226044"/>
                      <a:pt x="69467" y="226044"/>
                      <a:pt x="69467" y="226044"/>
                    </a:cubicBezTo>
                    <a:cubicBezTo>
                      <a:pt x="72040" y="226044"/>
                      <a:pt x="74613" y="228642"/>
                      <a:pt x="74613" y="231240"/>
                    </a:cubicBezTo>
                    <a:cubicBezTo>
                      <a:pt x="74613" y="322160"/>
                      <a:pt x="74613" y="322160"/>
                      <a:pt x="74613" y="322160"/>
                    </a:cubicBezTo>
                    <a:cubicBezTo>
                      <a:pt x="74613" y="324758"/>
                      <a:pt x="72040" y="326057"/>
                      <a:pt x="69467" y="326057"/>
                    </a:cubicBezTo>
                    <a:cubicBezTo>
                      <a:pt x="5145" y="326057"/>
                      <a:pt x="5145" y="326057"/>
                      <a:pt x="5145" y="326057"/>
                    </a:cubicBezTo>
                    <a:cubicBezTo>
                      <a:pt x="2573" y="326057"/>
                      <a:pt x="0" y="324758"/>
                      <a:pt x="0" y="322160"/>
                    </a:cubicBezTo>
                    <a:cubicBezTo>
                      <a:pt x="0" y="231240"/>
                      <a:pt x="0" y="231240"/>
                      <a:pt x="0" y="231240"/>
                    </a:cubicBezTo>
                    <a:cubicBezTo>
                      <a:pt x="0" y="228642"/>
                      <a:pt x="2573" y="226044"/>
                      <a:pt x="5145" y="226044"/>
                    </a:cubicBezTo>
                    <a:close/>
                    <a:moveTo>
                      <a:pt x="119555" y="156194"/>
                    </a:moveTo>
                    <a:cubicBezTo>
                      <a:pt x="119555" y="156194"/>
                      <a:pt x="119555" y="156194"/>
                      <a:pt x="185245" y="156194"/>
                    </a:cubicBezTo>
                    <a:cubicBezTo>
                      <a:pt x="187872" y="156194"/>
                      <a:pt x="190500" y="158787"/>
                      <a:pt x="190500" y="161381"/>
                    </a:cubicBezTo>
                    <a:cubicBezTo>
                      <a:pt x="190500" y="161381"/>
                      <a:pt x="190500" y="161381"/>
                      <a:pt x="190500" y="322167"/>
                    </a:cubicBezTo>
                    <a:cubicBezTo>
                      <a:pt x="190500" y="324760"/>
                      <a:pt x="187872" y="326057"/>
                      <a:pt x="185245" y="326057"/>
                    </a:cubicBezTo>
                    <a:cubicBezTo>
                      <a:pt x="185245" y="326057"/>
                      <a:pt x="185245" y="326057"/>
                      <a:pt x="119555" y="326057"/>
                    </a:cubicBezTo>
                    <a:cubicBezTo>
                      <a:pt x="116927" y="326057"/>
                      <a:pt x="114300" y="324760"/>
                      <a:pt x="114300" y="322167"/>
                    </a:cubicBezTo>
                    <a:cubicBezTo>
                      <a:pt x="114300" y="322167"/>
                      <a:pt x="114300" y="322167"/>
                      <a:pt x="114300" y="161381"/>
                    </a:cubicBezTo>
                    <a:cubicBezTo>
                      <a:pt x="114300" y="158787"/>
                      <a:pt x="116927" y="156194"/>
                      <a:pt x="119555" y="156194"/>
                    </a:cubicBezTo>
                    <a:close/>
                    <a:moveTo>
                      <a:pt x="258042" y="2909"/>
                    </a:moveTo>
                    <a:cubicBezTo>
                      <a:pt x="259341" y="-969"/>
                      <a:pt x="263237" y="-969"/>
                      <a:pt x="265835" y="2909"/>
                    </a:cubicBezTo>
                    <a:cubicBezTo>
                      <a:pt x="265835" y="2909"/>
                      <a:pt x="265835" y="2909"/>
                      <a:pt x="316491" y="89512"/>
                    </a:cubicBezTo>
                    <a:cubicBezTo>
                      <a:pt x="319088" y="93390"/>
                      <a:pt x="316491" y="97268"/>
                      <a:pt x="311295" y="97268"/>
                    </a:cubicBezTo>
                    <a:cubicBezTo>
                      <a:pt x="311295" y="97268"/>
                      <a:pt x="311295" y="97268"/>
                      <a:pt x="294410" y="97268"/>
                    </a:cubicBezTo>
                    <a:cubicBezTo>
                      <a:pt x="294410" y="97268"/>
                      <a:pt x="294410" y="97268"/>
                      <a:pt x="294410" y="322178"/>
                    </a:cubicBezTo>
                    <a:cubicBezTo>
                      <a:pt x="294410" y="324763"/>
                      <a:pt x="291812" y="326056"/>
                      <a:pt x="289214" y="326056"/>
                    </a:cubicBezTo>
                    <a:cubicBezTo>
                      <a:pt x="289214" y="326056"/>
                      <a:pt x="289214" y="326056"/>
                      <a:pt x="234662" y="326056"/>
                    </a:cubicBezTo>
                    <a:cubicBezTo>
                      <a:pt x="232064" y="326056"/>
                      <a:pt x="229467" y="324763"/>
                      <a:pt x="229467" y="322178"/>
                    </a:cubicBezTo>
                    <a:cubicBezTo>
                      <a:pt x="229467" y="322178"/>
                      <a:pt x="229467" y="322178"/>
                      <a:pt x="229467" y="97268"/>
                    </a:cubicBezTo>
                    <a:cubicBezTo>
                      <a:pt x="229467" y="97268"/>
                      <a:pt x="229467" y="97268"/>
                      <a:pt x="212581" y="97268"/>
                    </a:cubicBezTo>
                    <a:cubicBezTo>
                      <a:pt x="207386" y="97268"/>
                      <a:pt x="204788" y="93390"/>
                      <a:pt x="207386" y="89512"/>
                    </a:cubicBezTo>
                    <a:cubicBezTo>
                      <a:pt x="207386" y="89512"/>
                      <a:pt x="207386" y="89512"/>
                      <a:pt x="258042" y="290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grpSp>
      </p:grpSp>
      <p:grpSp>
        <p:nvGrpSpPr>
          <p:cNvPr id="44" name="组合 43"/>
          <p:cNvGrpSpPr/>
          <p:nvPr/>
        </p:nvGrpSpPr>
        <p:grpSpPr>
          <a:xfrm>
            <a:off x="1677988" y="5457825"/>
            <a:ext cx="9043987" cy="706755"/>
            <a:chOff x="1367579" y="2099046"/>
            <a:chExt cx="9044338" cy="708204"/>
          </a:xfrm>
        </p:grpSpPr>
        <p:sp>
          <p:nvSpPr>
            <p:cNvPr id="45" name="矩形 44"/>
            <p:cNvSpPr/>
            <p:nvPr/>
          </p:nvSpPr>
          <p:spPr>
            <a:xfrm>
              <a:off x="2123229" y="2099046"/>
              <a:ext cx="8288688" cy="708204"/>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rPr>
                <a:t>没收违法所得</a:t>
              </a:r>
              <a:endParaRPr kumimoji="0" lang="zh-CN" altLang="en-US" sz="40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mn-cs"/>
              </a:endParaRPr>
            </a:p>
          </p:txBody>
        </p:sp>
        <p:grpSp>
          <p:nvGrpSpPr>
            <p:cNvPr id="67604" name="组合 45"/>
            <p:cNvGrpSpPr/>
            <p:nvPr/>
          </p:nvGrpSpPr>
          <p:grpSpPr>
            <a:xfrm>
              <a:off x="1367579" y="2122141"/>
              <a:ext cx="584200" cy="584200"/>
              <a:chOff x="1028700" y="1853169"/>
              <a:chExt cx="787400" cy="787400"/>
            </a:xfrm>
          </p:grpSpPr>
          <p:sp>
            <p:nvSpPr>
              <p:cNvPr id="47" name="椭圆 46"/>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8" name="椭圆 25"/>
              <p:cNvSpPr/>
              <p:nvPr/>
            </p:nvSpPr>
            <p:spPr>
              <a:xfrm>
                <a:off x="1303038" y="2062163"/>
                <a:ext cx="238724" cy="369412"/>
              </a:xfrm>
              <a:custGeom>
                <a:avLst/>
                <a:gdLst>
                  <a:gd name="connsiteX0" fmla="*/ 108744 w 217488"/>
                  <a:gd name="connsiteY0" fmla="*/ 74613 h 336550"/>
                  <a:gd name="connsiteX1" fmla="*/ 144463 w 217488"/>
                  <a:gd name="connsiteY1" fmla="*/ 108745 h 336550"/>
                  <a:gd name="connsiteX2" fmla="*/ 108744 w 217488"/>
                  <a:gd name="connsiteY2" fmla="*/ 142877 h 336550"/>
                  <a:gd name="connsiteX3" fmla="*/ 73025 w 217488"/>
                  <a:gd name="connsiteY3" fmla="*/ 108745 h 336550"/>
                  <a:gd name="connsiteX4" fmla="*/ 108744 w 217488"/>
                  <a:gd name="connsiteY4" fmla="*/ 74613 h 336550"/>
                  <a:gd name="connsiteX5" fmla="*/ 108745 w 217488"/>
                  <a:gd name="connsiteY5" fmla="*/ 20638 h 336550"/>
                  <a:gd name="connsiteX6" fmla="*/ 20638 w 217488"/>
                  <a:gd name="connsiteY6" fmla="*/ 109181 h 336550"/>
                  <a:gd name="connsiteX7" fmla="*/ 108745 w 217488"/>
                  <a:gd name="connsiteY7" fmla="*/ 273051 h 336550"/>
                  <a:gd name="connsiteX8" fmla="*/ 196851 w 217488"/>
                  <a:gd name="connsiteY8" fmla="*/ 109181 h 336550"/>
                  <a:gd name="connsiteX9" fmla="*/ 108745 w 217488"/>
                  <a:gd name="connsiteY9" fmla="*/ 20638 h 336550"/>
                  <a:gd name="connsiteX10" fmla="*/ 108744 w 217488"/>
                  <a:gd name="connsiteY10" fmla="*/ 0 h 336550"/>
                  <a:gd name="connsiteX11" fmla="*/ 217488 w 217488"/>
                  <a:gd name="connsiteY11" fmla="*/ 109116 h 336550"/>
                  <a:gd name="connsiteX12" fmla="*/ 121846 w 217488"/>
                  <a:gd name="connsiteY12" fmla="*/ 289223 h 336550"/>
                  <a:gd name="connsiteX13" fmla="*/ 110054 w 217488"/>
                  <a:gd name="connsiteY13" fmla="*/ 304999 h 336550"/>
                  <a:gd name="connsiteX14" fmla="*/ 200456 w 217488"/>
                  <a:gd name="connsiteY14" fmla="*/ 320774 h 336550"/>
                  <a:gd name="connsiteX15" fmla="*/ 108744 w 217488"/>
                  <a:gd name="connsiteY15" fmla="*/ 336550 h 336550"/>
                  <a:gd name="connsiteX16" fmla="*/ 17032 w 217488"/>
                  <a:gd name="connsiteY16" fmla="*/ 320774 h 336550"/>
                  <a:gd name="connsiteX17" fmla="*/ 107434 w 217488"/>
                  <a:gd name="connsiteY17" fmla="*/ 304999 h 336550"/>
                  <a:gd name="connsiteX18" fmla="*/ 95642 w 217488"/>
                  <a:gd name="connsiteY18" fmla="*/ 289223 h 336550"/>
                  <a:gd name="connsiteX19" fmla="*/ 0 w 217488"/>
                  <a:gd name="connsiteY19" fmla="*/ 109116 h 336550"/>
                  <a:gd name="connsiteX20" fmla="*/ 108744 w 217488"/>
                  <a:gd name="connsiteY2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7488" h="336550">
                    <a:moveTo>
                      <a:pt x="108744" y="74613"/>
                    </a:moveTo>
                    <a:cubicBezTo>
                      <a:pt x="128471" y="74613"/>
                      <a:pt x="144463" y="89894"/>
                      <a:pt x="144463" y="108745"/>
                    </a:cubicBezTo>
                    <a:cubicBezTo>
                      <a:pt x="144463" y="127596"/>
                      <a:pt x="128471" y="142877"/>
                      <a:pt x="108744" y="142877"/>
                    </a:cubicBezTo>
                    <a:cubicBezTo>
                      <a:pt x="89017" y="142877"/>
                      <a:pt x="73025" y="127596"/>
                      <a:pt x="73025" y="108745"/>
                    </a:cubicBezTo>
                    <a:cubicBezTo>
                      <a:pt x="73025" y="89894"/>
                      <a:pt x="89017" y="74613"/>
                      <a:pt x="108744" y="74613"/>
                    </a:cubicBezTo>
                    <a:close/>
                    <a:moveTo>
                      <a:pt x="108745" y="20638"/>
                    </a:moveTo>
                    <a:cubicBezTo>
                      <a:pt x="54829" y="20638"/>
                      <a:pt x="20638" y="54998"/>
                      <a:pt x="20638" y="109181"/>
                    </a:cubicBezTo>
                    <a:cubicBezTo>
                      <a:pt x="20638" y="146184"/>
                      <a:pt x="71924" y="225476"/>
                      <a:pt x="108745" y="273051"/>
                    </a:cubicBezTo>
                    <a:cubicBezTo>
                      <a:pt x="153455" y="214904"/>
                      <a:pt x="196851" y="142219"/>
                      <a:pt x="196851" y="109181"/>
                    </a:cubicBezTo>
                    <a:cubicBezTo>
                      <a:pt x="196851" y="54998"/>
                      <a:pt x="162660" y="20638"/>
                      <a:pt x="108745" y="20638"/>
                    </a:cubicBezTo>
                    <a:close/>
                    <a:moveTo>
                      <a:pt x="108744" y="0"/>
                    </a:moveTo>
                    <a:cubicBezTo>
                      <a:pt x="174252" y="0"/>
                      <a:pt x="217488" y="43383"/>
                      <a:pt x="217488" y="109116"/>
                    </a:cubicBezTo>
                    <a:cubicBezTo>
                      <a:pt x="217488" y="165646"/>
                      <a:pt x="132327" y="276076"/>
                      <a:pt x="121846" y="289223"/>
                    </a:cubicBezTo>
                    <a:cubicBezTo>
                      <a:pt x="121846" y="289223"/>
                      <a:pt x="121846" y="289223"/>
                      <a:pt x="110054" y="304999"/>
                    </a:cubicBezTo>
                    <a:cubicBezTo>
                      <a:pt x="159841" y="304999"/>
                      <a:pt x="200456" y="311572"/>
                      <a:pt x="200456" y="320774"/>
                    </a:cubicBezTo>
                    <a:cubicBezTo>
                      <a:pt x="200456" y="329977"/>
                      <a:pt x="159841" y="336550"/>
                      <a:pt x="108744" y="336550"/>
                    </a:cubicBezTo>
                    <a:cubicBezTo>
                      <a:pt x="57647" y="336550"/>
                      <a:pt x="17032" y="329977"/>
                      <a:pt x="17032" y="320774"/>
                    </a:cubicBezTo>
                    <a:cubicBezTo>
                      <a:pt x="17032" y="311572"/>
                      <a:pt x="57647" y="304999"/>
                      <a:pt x="107434" y="304999"/>
                    </a:cubicBezTo>
                    <a:cubicBezTo>
                      <a:pt x="107434" y="304999"/>
                      <a:pt x="107434" y="304999"/>
                      <a:pt x="95642" y="289223"/>
                    </a:cubicBezTo>
                    <a:cubicBezTo>
                      <a:pt x="85161" y="276076"/>
                      <a:pt x="0" y="165646"/>
                      <a:pt x="0" y="109116"/>
                    </a:cubicBezTo>
                    <a:cubicBezTo>
                      <a:pt x="0" y="43383"/>
                      <a:pt x="43236"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grpSp>
      </p:grpSp>
      <p:sp>
        <p:nvSpPr>
          <p:cNvPr id="49" name="文本框 48"/>
          <p:cNvSpPr txBox="1"/>
          <p:nvPr/>
        </p:nvSpPr>
        <p:spPr>
          <a:xfrm>
            <a:off x="1241807" y="340883"/>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统计调查对象违法统计法律后果</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pic>
        <p:nvPicPr>
          <p:cNvPr id="2" name="图片 1"/>
          <p:cNvPicPr>
            <a:picLocks noChangeAspect="1"/>
          </p:cNvPicPr>
          <p:nvPr/>
        </p:nvPicPr>
        <p:blipFill>
          <a:blip r:embed="rId2"/>
          <a:stretch>
            <a:fillRect/>
          </a:stretch>
        </p:blipFill>
        <p:spPr>
          <a:xfrm>
            <a:off x="6149975" y="2324100"/>
            <a:ext cx="4762500" cy="2981325"/>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1+#ppt_w/2"/>
                                          </p:val>
                                        </p:tav>
                                        <p:tav tm="100000">
                                          <p:val>
                                            <p:strVal val="#ppt_x"/>
                                          </p:val>
                                        </p:tav>
                                      </p:tavLst>
                                    </p:anim>
                                    <p:anim calcmode="lin" valueType="num">
                                      <p:cBhvr additive="base">
                                        <p:cTn id="16" dur="500" fill="hold"/>
                                        <p:tgtEl>
                                          <p:spTgt spid="30"/>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 calcmode="lin" valueType="num">
                                      <p:cBhvr additive="base">
                                        <p:cTn id="20" dur="500" fill="hold"/>
                                        <p:tgtEl>
                                          <p:spTgt spid="37"/>
                                        </p:tgtEl>
                                        <p:attrNameLst>
                                          <p:attrName>ppt_x</p:attrName>
                                        </p:attrNameLst>
                                      </p:cBhvr>
                                      <p:tavLst>
                                        <p:tav tm="0">
                                          <p:val>
                                            <p:strVal val="1+#ppt_w/2"/>
                                          </p:val>
                                        </p:tav>
                                        <p:tav tm="100000">
                                          <p:val>
                                            <p:strVal val="#ppt_x"/>
                                          </p:val>
                                        </p:tav>
                                      </p:tavLst>
                                    </p:anim>
                                    <p:anim calcmode="lin" valueType="num">
                                      <p:cBhvr additive="base">
                                        <p:cTn id="21" dur="500" fill="hold"/>
                                        <p:tgtEl>
                                          <p:spTgt spid="37"/>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1+#ppt_w/2"/>
                                          </p:val>
                                        </p:tav>
                                        <p:tav tm="100000">
                                          <p:val>
                                            <p:strVal val="#ppt_x"/>
                                          </p:val>
                                        </p:tav>
                                      </p:tavLst>
                                    </p:anim>
                                    <p:anim calcmode="lin" valueType="num">
                                      <p:cBhvr additive="base">
                                        <p:cTn id="26"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blinds(horizontal)">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8" name="直接连接符 27"/>
          <p:cNvCxnSpPr>
            <a:stCxn id="33" idx="0"/>
            <a:endCxn id="47" idx="4"/>
          </p:cNvCxnSpPr>
          <p:nvPr/>
        </p:nvCxnSpPr>
        <p:spPr>
          <a:xfrm>
            <a:off x="1965325" y="2451735"/>
            <a:ext cx="5080" cy="3611880"/>
          </a:xfrm>
          <a:prstGeom prst="line">
            <a:avLst/>
          </a:prstGeom>
          <a:ln>
            <a:solidFill>
              <a:schemeClr val="bg1">
                <a:lumMod val="50000"/>
              </a:schemeClr>
            </a:solidFill>
          </a:ln>
        </p:spPr>
        <p:style>
          <a:lnRef idx="1">
            <a:schemeClr val="accent6"/>
          </a:lnRef>
          <a:fillRef idx="0">
            <a:schemeClr val="accent6"/>
          </a:fillRef>
          <a:effectRef idx="0">
            <a:schemeClr val="accent6"/>
          </a:effectRef>
          <a:fontRef idx="minor">
            <a:schemeClr val="tx1"/>
          </a:fontRef>
        </p:style>
      </p:cxnSp>
      <p:sp>
        <p:nvSpPr>
          <p:cNvPr id="29" name="内容占位符 2"/>
          <p:cNvSpPr txBox="1"/>
          <p:nvPr/>
        </p:nvSpPr>
        <p:spPr>
          <a:xfrm>
            <a:off x="1606550" y="1439863"/>
            <a:ext cx="3694113" cy="56356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defRPr/>
            </a:pPr>
            <a:r>
              <a:rPr kumimoji="0" lang="zh-CN" altLang="en-US"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rPr>
              <a:t>什么是统计法律体系</a:t>
            </a:r>
            <a:endParaRPr kumimoji="0" lang="en-US" altLang="zh-CN"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28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grpSp>
        <p:nvGrpSpPr>
          <p:cNvPr id="30" name="组合 29"/>
          <p:cNvGrpSpPr/>
          <p:nvPr/>
        </p:nvGrpSpPr>
        <p:grpSpPr>
          <a:xfrm>
            <a:off x="1345565" y="2451735"/>
            <a:ext cx="4842510" cy="2306955"/>
            <a:chOff x="1522639" y="2121861"/>
            <a:chExt cx="8948652" cy="510418"/>
          </a:xfrm>
        </p:grpSpPr>
        <p:sp>
          <p:nvSpPr>
            <p:cNvPr id="35" name="矩形 34"/>
            <p:cNvSpPr/>
            <p:nvPr/>
          </p:nvSpPr>
          <p:spPr>
            <a:xfrm>
              <a:off x="2273759" y="2121861"/>
              <a:ext cx="8197532" cy="51041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SzPct val="75000"/>
              </a:pPr>
              <a:r>
                <a:rPr lang="en-US" altLang="zh-CN" sz="2400" noProof="0" dirty="0" smtClean="0">
                  <a:ln>
                    <a:noFill/>
                  </a:ln>
                  <a:solidFill>
                    <a:srgbClr val="003399"/>
                  </a:solidFill>
                  <a:effectLst/>
                  <a:uLnTx/>
                  <a:uFillTx/>
                  <a:ea typeface="仿宋_GB2312" pitchFamily="49" charset="-122"/>
                  <a:sym typeface="+mn-ea"/>
                </a:rPr>
                <a:t>   </a:t>
              </a:r>
              <a:r>
                <a:rPr lang="en-US" altLang="zh-CN" sz="2400" noProof="0" dirty="0" smtClean="0">
                  <a:ln>
                    <a:noFill/>
                  </a:ln>
                  <a:solidFill>
                    <a:srgbClr val="003399"/>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sym typeface="+mn-ea"/>
                </a:rPr>
                <a:t>统计法律规章（</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sym typeface="+mn-ea"/>
                </a:rPr>
                <a:t>50</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altLang="zh-CN" sz="2400" b="1" kern="1200" dirty="0">
                <a:latin typeface="微软雅黑" panose="020B0503020204020204" pitchFamily="34" charset="-122"/>
                <a:ea typeface="微软雅黑" panose="020B0503020204020204" pitchFamily="34" charset="-122"/>
                <a:cs typeface="微软雅黑" panose="020B0503020204020204" pitchFamily="34" charset="-122"/>
              </a:endParaRPr>
            </a:p>
            <a:p>
              <a:pPr algn="l">
                <a:buSzPct val="75000"/>
              </a:pPr>
              <a:endParaRPr lang="en-US" altLang="zh-CN" sz="2400" kern="1200" dirty="0">
                <a:latin typeface="微软雅黑" panose="020B0503020204020204" pitchFamily="34" charset="-122"/>
                <a:ea typeface="微软雅黑" panose="020B0503020204020204" pitchFamily="34" charset="-122"/>
                <a:cs typeface="微软雅黑" panose="020B0503020204020204" pitchFamily="34" charset="-122"/>
              </a:endParaRPr>
            </a:p>
            <a:p>
              <a:pPr lvl="1">
                <a:buClr>
                  <a:schemeClr val="accent2"/>
                </a:buClr>
                <a:buSzPct val="85000"/>
                <a:buFont typeface="Wingdings" panose="05000000000000000000" pitchFamily="2" charset="2"/>
                <a:buChar char="Ø"/>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统计法律（</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altLang="zh-CN" sz="2400" dirty="0">
                <a:latin typeface="微软雅黑" panose="020B0503020204020204" pitchFamily="34" charset="-122"/>
                <a:ea typeface="微软雅黑" panose="020B0503020204020204" pitchFamily="34" charset="-122"/>
                <a:cs typeface="微软雅黑" panose="020B0503020204020204" pitchFamily="34" charset="-122"/>
              </a:endParaRPr>
            </a:p>
            <a:p>
              <a:pPr lvl="1">
                <a:buClr>
                  <a:schemeClr val="accent2"/>
                </a:buClr>
                <a:buSzPct val="85000"/>
                <a:buFont typeface="Wingdings" panose="05000000000000000000" pitchFamily="2" charset="2"/>
                <a:buChar char="Ø"/>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统计行政法规（</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sym typeface="+mn-ea"/>
                </a:rPr>
                <a:t>9</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altLang="zh-CN" sz="2400" dirty="0">
                <a:latin typeface="微软雅黑" panose="020B0503020204020204" pitchFamily="34" charset="-122"/>
                <a:ea typeface="微软雅黑" panose="020B0503020204020204" pitchFamily="34" charset="-122"/>
                <a:cs typeface="微软雅黑" panose="020B0503020204020204" pitchFamily="34" charset="-122"/>
              </a:endParaRPr>
            </a:p>
            <a:p>
              <a:pPr lvl="1">
                <a:buClr>
                  <a:schemeClr val="accent2"/>
                </a:buClr>
                <a:buSzPct val="85000"/>
                <a:buFont typeface="Wingdings" panose="05000000000000000000" pitchFamily="2" charset="2"/>
                <a:buChar char="Ø"/>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统计规章（</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sym typeface="+mn-ea"/>
                </a:rPr>
                <a:t>7</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altLang="zh-CN" sz="2400" dirty="0">
                <a:latin typeface="微软雅黑" panose="020B0503020204020204" pitchFamily="34" charset="-122"/>
                <a:ea typeface="微软雅黑" panose="020B0503020204020204" pitchFamily="34" charset="-122"/>
                <a:cs typeface="微软雅黑" panose="020B0503020204020204" pitchFamily="34" charset="-122"/>
              </a:endParaRPr>
            </a:p>
            <a:p>
              <a:pPr lvl="1">
                <a:buClr>
                  <a:schemeClr val="accent2"/>
                </a:buClr>
                <a:buSzPct val="85000"/>
                <a:buFont typeface="Wingdings" panose="05000000000000000000" pitchFamily="2" charset="2"/>
                <a:buChar char="Ø"/>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统计地方性法规（</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sym typeface="+mn-ea"/>
                </a:rPr>
                <a:t>33</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a:t>
              </a:r>
              <a:endParaRPr kumimoji="0" lang="zh-CN" altLang="en-US" sz="2400" b="0"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4" name="椭圆 11"/>
            <p:cNvSpPr/>
            <p:nvPr/>
          </p:nvSpPr>
          <p:spPr>
            <a:xfrm>
              <a:off x="1522639" y="2277305"/>
              <a:ext cx="274080" cy="273871"/>
            </a:xfrm>
            <a:custGeom>
              <a:avLst/>
              <a:gdLst>
                <a:gd name="connsiteX0" fmla="*/ 145025 w 331788"/>
                <a:gd name="connsiteY0" fmla="*/ 104594 h 331536"/>
                <a:gd name="connsiteX1" fmla="*/ 198438 w 331788"/>
                <a:gd name="connsiteY1" fmla="*/ 123670 h 331536"/>
                <a:gd name="connsiteX2" fmla="*/ 198438 w 331788"/>
                <a:gd name="connsiteY2" fmla="*/ 152614 h 331536"/>
                <a:gd name="connsiteX3" fmla="*/ 169334 w 331788"/>
                <a:gd name="connsiteY3" fmla="*/ 152614 h 331536"/>
                <a:gd name="connsiteX4" fmla="*/ 113771 w 331788"/>
                <a:gd name="connsiteY4" fmla="*/ 167085 h 331536"/>
                <a:gd name="connsiteX5" fmla="*/ 51594 w 331788"/>
                <a:gd name="connsiteY5" fmla="*/ 227603 h 331536"/>
                <a:gd name="connsiteX6" fmla="*/ 41010 w 331788"/>
                <a:gd name="connsiteY6" fmla="*/ 253915 h 331536"/>
                <a:gd name="connsiteX7" fmla="*/ 51594 w 331788"/>
                <a:gd name="connsiteY7" fmla="*/ 280228 h 331536"/>
                <a:gd name="connsiteX8" fmla="*/ 105833 w 331788"/>
                <a:gd name="connsiteY8" fmla="*/ 280228 h 331536"/>
                <a:gd name="connsiteX9" fmla="*/ 121708 w 331788"/>
                <a:gd name="connsiteY9" fmla="*/ 263125 h 331536"/>
                <a:gd name="connsiteX10" fmla="*/ 150813 w 331788"/>
                <a:gd name="connsiteY10" fmla="*/ 263125 h 331536"/>
                <a:gd name="connsiteX11" fmla="*/ 150813 w 331788"/>
                <a:gd name="connsiteY11" fmla="*/ 292068 h 331536"/>
                <a:gd name="connsiteX12" fmla="*/ 134938 w 331788"/>
                <a:gd name="connsiteY12" fmla="*/ 309171 h 331536"/>
                <a:gd name="connsiteX13" fmla="*/ 78052 w 331788"/>
                <a:gd name="connsiteY13" fmla="*/ 331536 h 331536"/>
                <a:gd name="connsiteX14" fmla="*/ 22489 w 331788"/>
                <a:gd name="connsiteY14" fmla="*/ 309171 h 331536"/>
                <a:gd name="connsiteX15" fmla="*/ 0 w 331788"/>
                <a:gd name="connsiteY15" fmla="*/ 253915 h 331536"/>
                <a:gd name="connsiteX16" fmla="*/ 22489 w 331788"/>
                <a:gd name="connsiteY16" fmla="*/ 198660 h 331536"/>
                <a:gd name="connsiteX17" fmla="*/ 84666 w 331788"/>
                <a:gd name="connsiteY17" fmla="*/ 136826 h 331536"/>
                <a:gd name="connsiteX18" fmla="*/ 145025 w 331788"/>
                <a:gd name="connsiteY18" fmla="*/ 104594 h 331536"/>
                <a:gd name="connsiteX19" fmla="*/ 254829 w 331788"/>
                <a:gd name="connsiteY19" fmla="*/ 43 h 331536"/>
                <a:gd name="connsiteX20" fmla="*/ 309472 w 331788"/>
                <a:gd name="connsiteY20" fmla="*/ 24739 h 331536"/>
                <a:gd name="connsiteX21" fmla="*/ 331788 w 331788"/>
                <a:gd name="connsiteY21" fmla="*/ 80057 h 331536"/>
                <a:gd name="connsiteX22" fmla="*/ 309472 w 331788"/>
                <a:gd name="connsiteY22" fmla="*/ 135376 h 331536"/>
                <a:gd name="connsiteX23" fmla="*/ 242522 w 331788"/>
                <a:gd name="connsiteY23" fmla="*/ 199914 h 331536"/>
                <a:gd name="connsiteX24" fmla="*/ 180823 w 331788"/>
                <a:gd name="connsiteY24" fmla="*/ 231524 h 331536"/>
                <a:gd name="connsiteX25" fmla="*/ 134877 w 331788"/>
                <a:gd name="connsiteY25" fmla="*/ 210451 h 331536"/>
                <a:gd name="connsiteX26" fmla="*/ 134877 w 331788"/>
                <a:gd name="connsiteY26" fmla="*/ 181474 h 331536"/>
                <a:gd name="connsiteX27" fmla="*/ 163757 w 331788"/>
                <a:gd name="connsiteY27" fmla="*/ 181474 h 331536"/>
                <a:gd name="connsiteX28" fmla="*/ 213641 w 331788"/>
                <a:gd name="connsiteY28" fmla="*/ 170937 h 331536"/>
                <a:gd name="connsiteX29" fmla="*/ 280591 w 331788"/>
                <a:gd name="connsiteY29" fmla="*/ 106399 h 331536"/>
                <a:gd name="connsiteX30" fmla="*/ 291093 w 331788"/>
                <a:gd name="connsiteY30" fmla="*/ 80057 h 331536"/>
                <a:gd name="connsiteX31" fmla="*/ 280591 w 331788"/>
                <a:gd name="connsiteY31" fmla="*/ 53715 h 331536"/>
                <a:gd name="connsiteX32" fmla="*/ 232020 w 331788"/>
                <a:gd name="connsiteY32" fmla="*/ 49764 h 331536"/>
                <a:gd name="connsiteX33" fmla="*/ 211016 w 331788"/>
                <a:gd name="connsiteY33" fmla="*/ 70838 h 331536"/>
                <a:gd name="connsiteX34" fmla="*/ 182135 w 331788"/>
                <a:gd name="connsiteY34" fmla="*/ 70838 h 331536"/>
                <a:gd name="connsiteX35" fmla="*/ 182135 w 331788"/>
                <a:gd name="connsiteY35" fmla="*/ 41861 h 331536"/>
                <a:gd name="connsiteX36" fmla="*/ 203139 w 331788"/>
                <a:gd name="connsiteY36" fmla="*/ 20788 h 331536"/>
                <a:gd name="connsiteX37" fmla="*/ 254829 w 331788"/>
                <a:gd name="connsiteY37" fmla="*/ 43 h 33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31788" h="331536">
                  <a:moveTo>
                    <a:pt x="145025" y="104594"/>
                  </a:moveTo>
                  <a:cubicBezTo>
                    <a:pt x="164703" y="102292"/>
                    <a:pt x="183224" y="108541"/>
                    <a:pt x="198438" y="123670"/>
                  </a:cubicBezTo>
                  <a:cubicBezTo>
                    <a:pt x="206375" y="131564"/>
                    <a:pt x="206375" y="144720"/>
                    <a:pt x="198438" y="152614"/>
                  </a:cubicBezTo>
                  <a:cubicBezTo>
                    <a:pt x="190500" y="160507"/>
                    <a:pt x="177271" y="160507"/>
                    <a:pt x="169334" y="152614"/>
                  </a:cubicBezTo>
                  <a:cubicBezTo>
                    <a:pt x="150813" y="135511"/>
                    <a:pt x="127000" y="153929"/>
                    <a:pt x="113771" y="167085"/>
                  </a:cubicBezTo>
                  <a:cubicBezTo>
                    <a:pt x="113771" y="167085"/>
                    <a:pt x="113771" y="167085"/>
                    <a:pt x="51594" y="227603"/>
                  </a:cubicBezTo>
                  <a:cubicBezTo>
                    <a:pt x="44979" y="234181"/>
                    <a:pt x="41010" y="243391"/>
                    <a:pt x="41010" y="253915"/>
                  </a:cubicBezTo>
                  <a:cubicBezTo>
                    <a:pt x="41010" y="263125"/>
                    <a:pt x="44979" y="272334"/>
                    <a:pt x="51594" y="280228"/>
                  </a:cubicBezTo>
                  <a:cubicBezTo>
                    <a:pt x="66146" y="294699"/>
                    <a:pt x="89958" y="294699"/>
                    <a:pt x="105833" y="280228"/>
                  </a:cubicBezTo>
                  <a:cubicBezTo>
                    <a:pt x="105833" y="280228"/>
                    <a:pt x="105833" y="280228"/>
                    <a:pt x="121708" y="263125"/>
                  </a:cubicBezTo>
                  <a:cubicBezTo>
                    <a:pt x="129646" y="255231"/>
                    <a:pt x="142875" y="255231"/>
                    <a:pt x="150813" y="263125"/>
                  </a:cubicBezTo>
                  <a:cubicBezTo>
                    <a:pt x="158750" y="271018"/>
                    <a:pt x="158750" y="284174"/>
                    <a:pt x="150813" y="292068"/>
                  </a:cubicBezTo>
                  <a:cubicBezTo>
                    <a:pt x="150813" y="292068"/>
                    <a:pt x="150813" y="292068"/>
                    <a:pt x="134938" y="309171"/>
                  </a:cubicBezTo>
                  <a:cubicBezTo>
                    <a:pt x="119062" y="323643"/>
                    <a:pt x="99219" y="331536"/>
                    <a:pt x="78052" y="331536"/>
                  </a:cubicBezTo>
                  <a:cubicBezTo>
                    <a:pt x="58208" y="331536"/>
                    <a:pt x="38364" y="323643"/>
                    <a:pt x="22489" y="309171"/>
                  </a:cubicBezTo>
                  <a:cubicBezTo>
                    <a:pt x="7937" y="294699"/>
                    <a:pt x="0" y="274965"/>
                    <a:pt x="0" y="253915"/>
                  </a:cubicBezTo>
                  <a:cubicBezTo>
                    <a:pt x="0" y="232866"/>
                    <a:pt x="7937" y="213132"/>
                    <a:pt x="22489" y="198660"/>
                  </a:cubicBezTo>
                  <a:cubicBezTo>
                    <a:pt x="22489" y="198660"/>
                    <a:pt x="22489" y="198660"/>
                    <a:pt x="84666" y="136826"/>
                  </a:cubicBezTo>
                  <a:cubicBezTo>
                    <a:pt x="104510" y="117750"/>
                    <a:pt x="125346" y="106896"/>
                    <a:pt x="145025" y="104594"/>
                  </a:cubicBezTo>
                  <a:close/>
                  <a:moveTo>
                    <a:pt x="254829" y="43"/>
                  </a:moveTo>
                  <a:cubicBezTo>
                    <a:pt x="273700" y="702"/>
                    <a:pt x="293063" y="8934"/>
                    <a:pt x="309472" y="24739"/>
                  </a:cubicBezTo>
                  <a:cubicBezTo>
                    <a:pt x="323912" y="39227"/>
                    <a:pt x="331788" y="58984"/>
                    <a:pt x="331788" y="80057"/>
                  </a:cubicBezTo>
                  <a:cubicBezTo>
                    <a:pt x="331788" y="101131"/>
                    <a:pt x="323912" y="120887"/>
                    <a:pt x="309472" y="135376"/>
                  </a:cubicBezTo>
                  <a:cubicBezTo>
                    <a:pt x="309472" y="135376"/>
                    <a:pt x="309472" y="135376"/>
                    <a:pt x="242522" y="199914"/>
                  </a:cubicBezTo>
                  <a:cubicBezTo>
                    <a:pt x="222831" y="220987"/>
                    <a:pt x="201827" y="231524"/>
                    <a:pt x="180823" y="231524"/>
                  </a:cubicBezTo>
                  <a:cubicBezTo>
                    <a:pt x="165070" y="231524"/>
                    <a:pt x="149317" y="223622"/>
                    <a:pt x="134877" y="210451"/>
                  </a:cubicBezTo>
                  <a:cubicBezTo>
                    <a:pt x="127000" y="202548"/>
                    <a:pt x="127000" y="189377"/>
                    <a:pt x="134877" y="181474"/>
                  </a:cubicBezTo>
                  <a:cubicBezTo>
                    <a:pt x="142753" y="173572"/>
                    <a:pt x="155881" y="173572"/>
                    <a:pt x="163757" y="181474"/>
                  </a:cubicBezTo>
                  <a:cubicBezTo>
                    <a:pt x="170321" y="186743"/>
                    <a:pt x="184761" y="201231"/>
                    <a:pt x="213641" y="170937"/>
                  </a:cubicBezTo>
                  <a:cubicBezTo>
                    <a:pt x="213641" y="170937"/>
                    <a:pt x="213641" y="170937"/>
                    <a:pt x="280591" y="106399"/>
                  </a:cubicBezTo>
                  <a:cubicBezTo>
                    <a:pt x="287155" y="98497"/>
                    <a:pt x="291093" y="89277"/>
                    <a:pt x="291093" y="80057"/>
                  </a:cubicBezTo>
                  <a:cubicBezTo>
                    <a:pt x="291093" y="69520"/>
                    <a:pt x="287155" y="60301"/>
                    <a:pt x="280591" y="53715"/>
                  </a:cubicBezTo>
                  <a:cubicBezTo>
                    <a:pt x="267464" y="40544"/>
                    <a:pt x="246460" y="33959"/>
                    <a:pt x="232020" y="49764"/>
                  </a:cubicBezTo>
                  <a:cubicBezTo>
                    <a:pt x="232020" y="49764"/>
                    <a:pt x="232020" y="49764"/>
                    <a:pt x="211016" y="70838"/>
                  </a:cubicBezTo>
                  <a:cubicBezTo>
                    <a:pt x="203139" y="78740"/>
                    <a:pt x="190012" y="78740"/>
                    <a:pt x="182135" y="70838"/>
                  </a:cubicBezTo>
                  <a:cubicBezTo>
                    <a:pt x="174259" y="62935"/>
                    <a:pt x="174259" y="49764"/>
                    <a:pt x="182135" y="41861"/>
                  </a:cubicBezTo>
                  <a:cubicBezTo>
                    <a:pt x="182135" y="41861"/>
                    <a:pt x="182135" y="41861"/>
                    <a:pt x="203139" y="20788"/>
                  </a:cubicBezTo>
                  <a:cubicBezTo>
                    <a:pt x="217579" y="6300"/>
                    <a:pt x="235958" y="-615"/>
                    <a:pt x="254829" y="4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grpSp>
      <p:sp>
        <p:nvSpPr>
          <p:cNvPr id="49" name="文本框 48"/>
          <p:cNvSpPr txBox="1"/>
          <p:nvPr/>
        </p:nvSpPr>
        <p:spPr>
          <a:xfrm>
            <a:off x="1241807" y="340882"/>
            <a:ext cx="5253449"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前言</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
        <p:nvSpPr>
          <p:cNvPr id="2" name="文本框 1"/>
          <p:cNvSpPr txBox="1"/>
          <p:nvPr/>
        </p:nvSpPr>
        <p:spPr>
          <a:xfrm>
            <a:off x="6035040" y="2801620"/>
            <a:ext cx="3291840" cy="2676525"/>
          </a:xfrm>
          <a:prstGeom prst="rect">
            <a:avLst/>
          </a:prstGeom>
          <a:noFill/>
        </p:spPr>
        <p:txBody>
          <a:bodyPr wrap="square" rtlCol="0" anchor="t">
            <a:spAutoFit/>
          </a:bodyPr>
          <a:p>
            <a:pPr algn="l">
              <a:buSzPct val="75000"/>
            </a:pPr>
            <a:r>
              <a:rPr lang="zh-CN" altLang="en-US" sz="2400" b="1">
                <a:latin typeface="微软雅黑" panose="020B0503020204020204" pitchFamily="34" charset="-122"/>
                <a:ea typeface="微软雅黑" panose="020B0503020204020204" pitchFamily="34" charset="-122"/>
              </a:rPr>
              <a:t>统计党内规范性文件</a:t>
            </a:r>
            <a:endParaRPr lang="zh-CN" altLang="en-US" sz="2400" b="1">
              <a:latin typeface="微软雅黑" panose="020B0503020204020204" pitchFamily="34" charset="-122"/>
              <a:ea typeface="微软雅黑" panose="020B0503020204020204" pitchFamily="34" charset="-122"/>
            </a:endParaRPr>
          </a:p>
          <a:p>
            <a:pPr algn="l">
              <a:buSzPct val="75000"/>
            </a:pPr>
            <a:endParaRPr lang="zh-CN" altLang="en-US" sz="2400" b="1">
              <a:latin typeface="微软雅黑" panose="020B0503020204020204" pitchFamily="34" charset="-122"/>
              <a:ea typeface="微软雅黑" panose="020B0503020204020204" pitchFamily="34" charset="-122"/>
            </a:endParaRPr>
          </a:p>
          <a:p>
            <a:pPr marL="800100" lvl="1" indent="-342900" algn="l">
              <a:buSzPct val="75000"/>
              <a:buFont typeface="Wingdings" panose="05000000000000000000" charset="0"/>
              <a:buChar char="u"/>
            </a:pPr>
            <a:r>
              <a:rPr lang="zh-CN" altLang="en-US" sz="2400">
                <a:latin typeface="微软雅黑" panose="020B0503020204020204" pitchFamily="34" charset="-122"/>
                <a:ea typeface="微软雅黑" panose="020B0503020204020204" pitchFamily="34" charset="-122"/>
              </a:rPr>
              <a:t>意见</a:t>
            </a:r>
            <a:endParaRPr lang="zh-CN" altLang="en-US" sz="2400">
              <a:latin typeface="微软雅黑" panose="020B0503020204020204" pitchFamily="34" charset="-122"/>
              <a:ea typeface="微软雅黑" panose="020B0503020204020204" pitchFamily="34" charset="-122"/>
            </a:endParaRPr>
          </a:p>
          <a:p>
            <a:pPr marL="800100" lvl="1" indent="-342900" algn="l">
              <a:buSzPct val="75000"/>
              <a:buFont typeface="Wingdings" panose="05000000000000000000" charset="0"/>
              <a:buChar char="u"/>
            </a:pPr>
            <a:r>
              <a:rPr lang="zh-CN" altLang="en-US" sz="2400">
                <a:latin typeface="微软雅黑" panose="020B0503020204020204" pitchFamily="34" charset="-122"/>
                <a:ea typeface="微软雅黑" panose="020B0503020204020204" pitchFamily="34" charset="-122"/>
              </a:rPr>
              <a:t>办法</a:t>
            </a:r>
            <a:endParaRPr lang="zh-CN" altLang="en-US" sz="2400">
              <a:latin typeface="微软雅黑" panose="020B0503020204020204" pitchFamily="34" charset="-122"/>
              <a:ea typeface="微软雅黑" panose="020B0503020204020204" pitchFamily="34" charset="-122"/>
            </a:endParaRPr>
          </a:p>
          <a:p>
            <a:pPr marL="800100" lvl="1" indent="-342900" algn="l">
              <a:buSzPct val="75000"/>
              <a:buFont typeface="Wingdings" panose="05000000000000000000" charset="0"/>
              <a:buChar char="u"/>
            </a:pPr>
            <a:r>
              <a:rPr lang="zh-CN" altLang="en-US" sz="2400">
                <a:latin typeface="微软雅黑" panose="020B0503020204020204" pitchFamily="34" charset="-122"/>
                <a:ea typeface="微软雅黑" panose="020B0503020204020204" pitchFamily="34" charset="-122"/>
              </a:rPr>
              <a:t>规定</a:t>
            </a:r>
            <a:endParaRPr lang="zh-CN" altLang="en-US" sz="2400" b="1">
              <a:latin typeface="微软雅黑" panose="020B0503020204020204" pitchFamily="34" charset="-122"/>
              <a:ea typeface="微软雅黑" panose="020B0503020204020204" pitchFamily="34" charset="-122"/>
            </a:endParaRPr>
          </a:p>
          <a:p>
            <a:pPr algn="l">
              <a:buSzPct val="75000"/>
            </a:pPr>
            <a:endParaRPr lang="zh-CN" altLang="en-US" sz="2400" b="1">
              <a:latin typeface="微软雅黑" panose="020B0503020204020204" pitchFamily="34" charset="-122"/>
              <a:ea typeface="微软雅黑" panose="020B0503020204020204" pitchFamily="34" charset="-122"/>
            </a:endParaRPr>
          </a:p>
          <a:p>
            <a:pPr algn="l">
              <a:buSzPct val="75000"/>
            </a:pPr>
            <a:endParaRPr lang="zh-CN" altLang="en-US" sz="2400" b="1">
              <a:latin typeface="微软雅黑" panose="020B0503020204020204" pitchFamily="34" charset="-122"/>
              <a:ea typeface="微软雅黑" panose="020B0503020204020204" pitchFamily="34" charset="-122"/>
            </a:endParaRPr>
          </a:p>
        </p:txBody>
      </p:sp>
      <p:sp>
        <p:nvSpPr>
          <p:cNvPr id="3" name="文本框 2"/>
          <p:cNvSpPr txBox="1"/>
          <p:nvPr/>
        </p:nvSpPr>
        <p:spPr>
          <a:xfrm>
            <a:off x="9719310" y="3588385"/>
            <a:ext cx="1534795" cy="460375"/>
          </a:xfrm>
          <a:prstGeom prst="rect">
            <a:avLst/>
          </a:prstGeom>
          <a:noFill/>
        </p:spPr>
        <p:txBody>
          <a:bodyPr wrap="square" rtlCol="0">
            <a:spAutoFit/>
          </a:bodyPr>
          <a:p>
            <a:r>
              <a:rPr lang="zh-CN" altLang="en-US" sz="2400" b="1">
                <a:latin typeface="微软雅黑" panose="020B0503020204020204" pitchFamily="34" charset="-122"/>
                <a:ea typeface="微软雅黑" panose="020B0503020204020204" pitchFamily="34" charset="-122"/>
              </a:rPr>
              <a:t>统计政令</a:t>
            </a:r>
            <a:endParaRPr lang="zh-CN" altLang="en-US" sz="2400" b="1">
              <a:latin typeface="微软雅黑" panose="020B0503020204020204" pitchFamily="34" charset="-122"/>
              <a:ea typeface="微软雅黑" panose="020B0503020204020204" pitchFamily="3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1+#ppt_w/2"/>
                                          </p:val>
                                        </p:tav>
                                        <p:tav tm="100000">
                                          <p:val>
                                            <p:strVal val="#ppt_x"/>
                                          </p:val>
                                        </p:tav>
                                      </p:tavLst>
                                    </p:anim>
                                    <p:anim calcmode="lin" valueType="num">
                                      <p:cBhvr additive="base">
                                        <p:cTn id="16"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38200" y="200025"/>
            <a:ext cx="10515600" cy="570865"/>
          </a:xfrm>
        </p:spPr>
        <p:txBody>
          <a:bodyPr/>
          <a:p>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失信公示</a:t>
            </a:r>
            <a:endPar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p:txBody>
      </p:sp>
      <p:pic>
        <p:nvPicPr>
          <p:cNvPr id="4" name="内容占位符 3"/>
          <p:cNvPicPr>
            <a:picLocks noChangeAspect="1"/>
          </p:cNvPicPr>
          <p:nvPr>
            <p:ph idx="1"/>
          </p:nvPr>
        </p:nvPicPr>
        <p:blipFill>
          <a:blip r:embed="rId1"/>
          <a:stretch>
            <a:fillRect/>
          </a:stretch>
        </p:blipFill>
        <p:spPr>
          <a:xfrm>
            <a:off x="644525" y="891540"/>
            <a:ext cx="11264265" cy="5478145"/>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4" name="内容占位符 3"/>
          <p:cNvPicPr>
            <a:picLocks noChangeAspect="1"/>
          </p:cNvPicPr>
          <p:nvPr>
            <p:ph idx="1"/>
          </p:nvPr>
        </p:nvPicPr>
        <p:blipFill>
          <a:blip r:embed="rId1"/>
          <a:stretch>
            <a:fillRect/>
          </a:stretch>
        </p:blipFill>
        <p:spPr>
          <a:xfrm>
            <a:off x="838200" y="365125"/>
            <a:ext cx="10498455" cy="5850255"/>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9" name="内容占位符 2"/>
          <p:cNvSpPr txBox="1"/>
          <p:nvPr/>
        </p:nvSpPr>
        <p:spPr>
          <a:xfrm>
            <a:off x="1606550" y="1439863"/>
            <a:ext cx="3694113" cy="56356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defRPr/>
            </a:pPr>
            <a:r>
              <a:rPr kumimoji="0" lang="zh-CN" altLang="en-US"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rPr>
              <a:t>信用惩戒</a:t>
            </a:r>
            <a:endParaRPr kumimoji="0" lang="en-US" altLang="zh-CN"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28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49" name="文本框 48"/>
          <p:cNvSpPr txBox="1"/>
          <p:nvPr/>
        </p:nvSpPr>
        <p:spPr>
          <a:xfrm>
            <a:off x="1241807" y="340883"/>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统计调查对象违法统计法律后果</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
        <p:nvSpPr>
          <p:cNvPr id="2" name="文本框 1"/>
          <p:cNvSpPr txBox="1"/>
          <p:nvPr/>
        </p:nvSpPr>
        <p:spPr>
          <a:xfrm>
            <a:off x="1858645" y="2481580"/>
            <a:ext cx="8475345" cy="2584450"/>
          </a:xfrm>
          <a:prstGeom prst="rect">
            <a:avLst/>
          </a:prstGeom>
          <a:noFill/>
        </p:spPr>
        <p:txBody>
          <a:bodyPr wrap="square" rtlCol="0" anchor="t">
            <a:spAutoFit/>
          </a:bodyPr>
          <a:p>
            <a:pPr algn="ctr">
              <a:lnSpc>
                <a:spcPct val="150000"/>
              </a:lnSpc>
            </a:pPr>
            <a:r>
              <a:rPr lang="en-US" altLang="zh-CN">
                <a:sym typeface="黑体" panose="02010609060101010101" pitchFamily="49" charset="-122"/>
              </a:rPr>
              <a:t> </a:t>
            </a:r>
            <a:r>
              <a:rPr lang="en-US" altLang="zh-CN" sz="3600" u="sng">
                <a:ln w="22225">
                  <a:solidFill>
                    <a:schemeClr val="accent2"/>
                  </a:solidFill>
                  <a:prstDash val="solid"/>
                </a:ln>
                <a:solidFill>
                  <a:schemeClr val="accent2">
                    <a:lumMod val="40000"/>
                    <a:lumOff val="60000"/>
                  </a:schemeClr>
                </a:solidFill>
                <a:effectLst/>
                <a:latin typeface="微软雅黑" panose="020B0503020204020204" pitchFamily="34" charset="-122"/>
                <a:ea typeface="微软雅黑" panose="020B0503020204020204" pitchFamily="34" charset="-122"/>
                <a:cs typeface="微软雅黑" panose="020B0503020204020204" pitchFamily="34" charset="-122"/>
                <a:sym typeface="黑体" panose="02010609060101010101" pitchFamily="49" charset="-122"/>
              </a:rPr>
              <a:t>44</a:t>
            </a:r>
            <a:r>
              <a:rPr lang="zh-CN" altLang="en-US" sz="3600" u="sng" dirty="0">
                <a:ln w="22225">
                  <a:solidFill>
                    <a:schemeClr val="accent2"/>
                  </a:solidFill>
                  <a:prstDash val="solid"/>
                </a:ln>
                <a:solidFill>
                  <a:schemeClr val="accent2">
                    <a:lumMod val="40000"/>
                    <a:lumOff val="60000"/>
                  </a:schemeClr>
                </a:solidFill>
                <a:effectLst/>
                <a:latin typeface="微软雅黑" panose="020B0503020204020204" pitchFamily="34" charset="-122"/>
                <a:ea typeface="微软雅黑" panose="020B0503020204020204" pitchFamily="34" charset="-122"/>
                <a:cs typeface="微软雅黑" panose="020B0503020204020204" pitchFamily="34" charset="-122"/>
                <a:sym typeface="黑体" panose="02010609060101010101" pitchFamily="49" charset="-122"/>
              </a:rPr>
              <a:t>部门</a:t>
            </a:r>
            <a:r>
              <a:rPr lang="zh-CN" altLang="zh-CN" sz="3600" u="sng" dirty="0">
                <a:ln w="22225">
                  <a:solidFill>
                    <a:schemeClr val="accent2"/>
                  </a:solidFill>
                  <a:prstDash val="solid"/>
                </a:ln>
                <a:solidFill>
                  <a:schemeClr val="accent2">
                    <a:lumMod val="40000"/>
                    <a:lumOff val="60000"/>
                  </a:schemeClr>
                </a:solidFill>
                <a:effectLst/>
                <a:latin typeface="微软雅黑" panose="020B0503020204020204" pitchFamily="34" charset="-122"/>
                <a:ea typeface="微软雅黑" panose="020B0503020204020204" pitchFamily="34" charset="-122"/>
                <a:cs typeface="微软雅黑" panose="020B0503020204020204" pitchFamily="34" charset="-122"/>
                <a:sym typeface="黑体" panose="02010609060101010101" pitchFamily="49" charset="-122"/>
              </a:rPr>
              <a:t>关于对统计领域严重失信企业及其有关人员开展联合惩戒的合作备忘录</a:t>
            </a:r>
            <a:r>
              <a:rPr lang="zh-CN" altLang="en-US" sz="3600" u="sng" dirty="0">
                <a:ln w="22225">
                  <a:solidFill>
                    <a:schemeClr val="accent2"/>
                  </a:solidFill>
                  <a:prstDash val="solid"/>
                </a:ln>
                <a:solidFill>
                  <a:schemeClr val="accent2">
                    <a:lumMod val="40000"/>
                    <a:lumOff val="60000"/>
                  </a:schemeClr>
                </a:solidFill>
                <a:effectLst/>
                <a:latin typeface="微软雅黑" panose="020B0503020204020204" pitchFamily="34" charset="-122"/>
                <a:ea typeface="微软雅黑" panose="020B0503020204020204" pitchFamily="34" charset="-122"/>
                <a:cs typeface="微软雅黑" panose="020B0503020204020204" pitchFamily="34" charset="-122"/>
                <a:sym typeface="黑体" panose="02010609060101010101" pitchFamily="49" charset="-122"/>
              </a:rPr>
              <a:t>（</a:t>
            </a:r>
            <a:r>
              <a:rPr lang="en-US" altLang="zh-CN" sz="3600" u="sng">
                <a:ln w="22225">
                  <a:solidFill>
                    <a:schemeClr val="accent2"/>
                  </a:solidFill>
                  <a:prstDash val="solid"/>
                </a:ln>
                <a:solidFill>
                  <a:schemeClr val="accent2">
                    <a:lumMod val="40000"/>
                    <a:lumOff val="60000"/>
                  </a:schemeClr>
                </a:solidFill>
                <a:effectLst/>
                <a:latin typeface="微软雅黑" panose="020B0503020204020204" pitchFamily="34" charset="-122"/>
                <a:ea typeface="微软雅黑" panose="020B0503020204020204" pitchFamily="34" charset="-122"/>
                <a:cs typeface="微软雅黑" panose="020B0503020204020204" pitchFamily="34" charset="-122"/>
                <a:sym typeface="黑体" panose="02010609060101010101" pitchFamily="49" charset="-122"/>
              </a:rPr>
              <a:t>2019</a:t>
            </a:r>
            <a:r>
              <a:rPr lang="zh-CN" altLang="en-US" sz="3600" u="sng" dirty="0">
                <a:ln w="22225">
                  <a:solidFill>
                    <a:schemeClr val="accent2"/>
                  </a:solidFill>
                  <a:prstDash val="solid"/>
                </a:ln>
                <a:solidFill>
                  <a:schemeClr val="accent2">
                    <a:lumMod val="40000"/>
                    <a:lumOff val="60000"/>
                  </a:schemeClr>
                </a:solidFill>
                <a:effectLst/>
                <a:latin typeface="微软雅黑" panose="020B0503020204020204" pitchFamily="34" charset="-122"/>
                <a:ea typeface="微软雅黑" panose="020B0503020204020204" pitchFamily="34" charset="-122"/>
                <a:cs typeface="微软雅黑" panose="020B0503020204020204" pitchFamily="34" charset="-122"/>
                <a:sym typeface="黑体" panose="02010609060101010101" pitchFamily="49" charset="-122"/>
              </a:rPr>
              <a:t>年修订版）</a:t>
            </a:r>
            <a:endParaRPr lang="zh-CN" altLang="en-US" sz="3600" u="sng" dirty="0">
              <a:ln w="22225">
                <a:solidFill>
                  <a:schemeClr val="accent2"/>
                </a:solidFill>
                <a:prstDash val="solid"/>
              </a:ln>
              <a:solidFill>
                <a:schemeClr val="accent2">
                  <a:lumMod val="40000"/>
                  <a:lumOff val="60000"/>
                </a:schemeClr>
              </a:solidFill>
              <a:effectLst/>
              <a:latin typeface="微软雅黑" panose="020B0503020204020204" pitchFamily="34" charset="-122"/>
              <a:ea typeface="微软雅黑" panose="020B0503020204020204" pitchFamily="34" charset="-122"/>
              <a:cs typeface="微软雅黑" panose="020B0503020204020204" pitchFamily="34" charset="-122"/>
              <a:sym typeface="黑体" panose="02010609060101010101" pitchFamily="49"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4817" name="组合 121"/>
          <p:cNvGrpSpPr/>
          <p:nvPr/>
        </p:nvGrpSpPr>
        <p:grpSpPr>
          <a:xfrm>
            <a:off x="4079875" y="1484313"/>
            <a:ext cx="4341813" cy="3703637"/>
            <a:chOff x="3929572" y="1748614"/>
            <a:chExt cx="5359400" cy="4572000"/>
          </a:xfrm>
        </p:grpSpPr>
        <p:grpSp>
          <p:nvGrpSpPr>
            <p:cNvPr id="34818" name="Group 4"/>
            <p:cNvGrpSpPr>
              <a:grpSpLocks noChangeAspect="1"/>
            </p:cNvGrpSpPr>
            <p:nvPr/>
          </p:nvGrpSpPr>
          <p:grpSpPr>
            <a:xfrm>
              <a:off x="3929572" y="1748614"/>
              <a:ext cx="5359400" cy="4572000"/>
              <a:chOff x="2151" y="721"/>
              <a:chExt cx="3376" cy="2880"/>
            </a:xfrm>
          </p:grpSpPr>
          <p:sp>
            <p:nvSpPr>
              <p:cNvPr id="34819" name="Freeform 5"/>
              <p:cNvSpPr/>
              <p:nvPr/>
            </p:nvSpPr>
            <p:spPr>
              <a:xfrm>
                <a:off x="3427" y="721"/>
                <a:ext cx="824" cy="1052"/>
              </a:xfrm>
              <a:custGeom>
                <a:avLst/>
                <a:gdLst/>
                <a:ahLst/>
                <a:cxnLst>
                  <a:cxn ang="0">
                    <a:pos x="5472" y="0"/>
                  </a:cxn>
                  <a:cxn ang="0">
                    <a:pos x="1856" y="3615"/>
                  </a:cxn>
                  <a:cxn ang="0">
                    <a:pos x="1856" y="10335"/>
                  </a:cxn>
                  <a:cxn ang="0">
                    <a:pos x="5472" y="13995"/>
                  </a:cxn>
                  <a:cxn ang="0">
                    <a:pos x="9120" y="10335"/>
                  </a:cxn>
                  <a:cxn ang="0">
                    <a:pos x="9120" y="3615"/>
                  </a:cxn>
                  <a:cxn ang="0">
                    <a:pos x="5472" y="0"/>
                  </a:cxn>
                </a:cxnLst>
                <a:pathLst>
                  <a:path w="348" h="444">
                    <a:moveTo>
                      <a:pt x="174" y="0"/>
                    </a:moveTo>
                    <a:cubicBezTo>
                      <a:pt x="59" y="115"/>
                      <a:pt x="59" y="115"/>
                      <a:pt x="59" y="115"/>
                    </a:cubicBezTo>
                    <a:cubicBezTo>
                      <a:pt x="0" y="174"/>
                      <a:pt x="0" y="270"/>
                      <a:pt x="59" y="328"/>
                    </a:cubicBezTo>
                    <a:cubicBezTo>
                      <a:pt x="174" y="444"/>
                      <a:pt x="174" y="444"/>
                      <a:pt x="174" y="444"/>
                    </a:cubicBezTo>
                    <a:cubicBezTo>
                      <a:pt x="290" y="328"/>
                      <a:pt x="290" y="328"/>
                      <a:pt x="290" y="328"/>
                    </a:cubicBezTo>
                    <a:cubicBezTo>
                      <a:pt x="348" y="270"/>
                      <a:pt x="348" y="174"/>
                      <a:pt x="290" y="115"/>
                    </a:cubicBezTo>
                    <a:cubicBezTo>
                      <a:pt x="174" y="0"/>
                      <a:pt x="174" y="0"/>
                      <a:pt x="174" y="0"/>
                    </a:cubicBezTo>
                  </a:path>
                </a:pathLst>
              </a:custGeom>
              <a:solidFill>
                <a:srgbClr val="E69BBD"/>
              </a:solidFill>
              <a:ln w="9525">
                <a:noFill/>
              </a:ln>
            </p:spPr>
            <p:txBody>
              <a:bodyPr/>
              <a:p>
                <a:endParaRPr lang="zh-CN" altLang="en-US"/>
              </a:p>
            </p:txBody>
          </p:sp>
          <p:sp>
            <p:nvSpPr>
              <p:cNvPr id="34820" name="Freeform 6"/>
              <p:cNvSpPr/>
              <p:nvPr/>
            </p:nvSpPr>
            <p:spPr>
              <a:xfrm>
                <a:off x="4478" y="2033"/>
                <a:ext cx="1049" cy="754"/>
              </a:xfrm>
              <a:custGeom>
                <a:avLst/>
                <a:gdLst/>
                <a:ahLst/>
                <a:cxnLst>
                  <a:cxn ang="0">
                    <a:pos x="6985" y="0"/>
                  </a:cxn>
                  <a:cxn ang="0">
                    <a:pos x="3611" y="1389"/>
                  </a:cxn>
                  <a:cxn ang="0">
                    <a:pos x="0" y="5026"/>
                  </a:cxn>
                  <a:cxn ang="0">
                    <a:pos x="3611" y="8663"/>
                  </a:cxn>
                  <a:cxn ang="0">
                    <a:pos x="6985" y="10050"/>
                  </a:cxn>
                  <a:cxn ang="0">
                    <a:pos x="10317" y="8663"/>
                  </a:cxn>
                  <a:cxn ang="0">
                    <a:pos x="13928" y="5026"/>
                  </a:cxn>
                  <a:cxn ang="0">
                    <a:pos x="10317" y="1389"/>
                  </a:cxn>
                  <a:cxn ang="0">
                    <a:pos x="6985" y="0"/>
                  </a:cxn>
                </a:cxnLst>
                <a:pathLst>
                  <a:path w="443" h="318">
                    <a:moveTo>
                      <a:pt x="222" y="0"/>
                    </a:moveTo>
                    <a:cubicBezTo>
                      <a:pt x="183" y="0"/>
                      <a:pt x="144" y="14"/>
                      <a:pt x="115" y="44"/>
                    </a:cubicBezTo>
                    <a:cubicBezTo>
                      <a:pt x="0" y="159"/>
                      <a:pt x="0" y="159"/>
                      <a:pt x="0" y="159"/>
                    </a:cubicBezTo>
                    <a:cubicBezTo>
                      <a:pt x="115" y="274"/>
                      <a:pt x="115" y="274"/>
                      <a:pt x="115" y="274"/>
                    </a:cubicBezTo>
                    <a:cubicBezTo>
                      <a:pt x="144" y="304"/>
                      <a:pt x="183" y="318"/>
                      <a:pt x="222" y="318"/>
                    </a:cubicBezTo>
                    <a:cubicBezTo>
                      <a:pt x="260" y="318"/>
                      <a:pt x="299" y="304"/>
                      <a:pt x="328" y="274"/>
                    </a:cubicBezTo>
                    <a:cubicBezTo>
                      <a:pt x="443" y="159"/>
                      <a:pt x="443" y="159"/>
                      <a:pt x="443" y="159"/>
                    </a:cubicBezTo>
                    <a:cubicBezTo>
                      <a:pt x="328" y="44"/>
                      <a:pt x="328" y="44"/>
                      <a:pt x="328" y="44"/>
                    </a:cubicBezTo>
                    <a:cubicBezTo>
                      <a:pt x="299" y="14"/>
                      <a:pt x="260" y="0"/>
                      <a:pt x="222" y="0"/>
                    </a:cubicBezTo>
                  </a:path>
                </a:pathLst>
              </a:custGeom>
              <a:solidFill>
                <a:srgbClr val="E69BBD"/>
              </a:solidFill>
              <a:ln w="9525">
                <a:noFill/>
              </a:ln>
            </p:spPr>
            <p:txBody>
              <a:bodyPr/>
              <a:p>
                <a:endParaRPr lang="zh-CN" altLang="en-US"/>
              </a:p>
            </p:txBody>
          </p:sp>
          <p:sp>
            <p:nvSpPr>
              <p:cNvPr id="34821" name="Freeform 7"/>
              <p:cNvSpPr/>
              <p:nvPr/>
            </p:nvSpPr>
            <p:spPr>
              <a:xfrm>
                <a:off x="2151" y="2033"/>
                <a:ext cx="1051" cy="754"/>
              </a:xfrm>
              <a:custGeom>
                <a:avLst/>
                <a:gdLst/>
                <a:ahLst/>
                <a:cxnLst>
                  <a:cxn ang="0">
                    <a:pos x="6975" y="0"/>
                  </a:cxn>
                  <a:cxn ang="0">
                    <a:pos x="3647" y="1389"/>
                  </a:cxn>
                  <a:cxn ang="0">
                    <a:pos x="0" y="5026"/>
                  </a:cxn>
                  <a:cxn ang="0">
                    <a:pos x="3647" y="8663"/>
                  </a:cxn>
                  <a:cxn ang="0">
                    <a:pos x="6975" y="10050"/>
                  </a:cxn>
                  <a:cxn ang="0">
                    <a:pos x="10332" y="8663"/>
                  </a:cxn>
                  <a:cxn ang="0">
                    <a:pos x="13939" y="5026"/>
                  </a:cxn>
                  <a:cxn ang="0">
                    <a:pos x="10332" y="1389"/>
                  </a:cxn>
                  <a:cxn ang="0">
                    <a:pos x="6975" y="0"/>
                  </a:cxn>
                </a:cxnLst>
                <a:pathLst>
                  <a:path w="444" h="318">
                    <a:moveTo>
                      <a:pt x="222" y="0"/>
                    </a:moveTo>
                    <a:cubicBezTo>
                      <a:pt x="184" y="0"/>
                      <a:pt x="145" y="14"/>
                      <a:pt x="116" y="44"/>
                    </a:cubicBezTo>
                    <a:cubicBezTo>
                      <a:pt x="0" y="159"/>
                      <a:pt x="0" y="159"/>
                      <a:pt x="0" y="159"/>
                    </a:cubicBezTo>
                    <a:cubicBezTo>
                      <a:pt x="116" y="274"/>
                      <a:pt x="116" y="274"/>
                      <a:pt x="116" y="274"/>
                    </a:cubicBezTo>
                    <a:cubicBezTo>
                      <a:pt x="145" y="304"/>
                      <a:pt x="184" y="318"/>
                      <a:pt x="222" y="318"/>
                    </a:cubicBezTo>
                    <a:cubicBezTo>
                      <a:pt x="261" y="318"/>
                      <a:pt x="299" y="304"/>
                      <a:pt x="329" y="274"/>
                    </a:cubicBezTo>
                    <a:cubicBezTo>
                      <a:pt x="444" y="159"/>
                      <a:pt x="444" y="159"/>
                      <a:pt x="444" y="159"/>
                    </a:cubicBezTo>
                    <a:cubicBezTo>
                      <a:pt x="329" y="44"/>
                      <a:pt x="329" y="44"/>
                      <a:pt x="329" y="44"/>
                    </a:cubicBezTo>
                    <a:cubicBezTo>
                      <a:pt x="299" y="14"/>
                      <a:pt x="261" y="0"/>
                      <a:pt x="222" y="0"/>
                    </a:cubicBezTo>
                  </a:path>
                </a:pathLst>
              </a:custGeom>
              <a:solidFill>
                <a:srgbClr val="E69BBD"/>
              </a:solidFill>
              <a:ln w="9525">
                <a:noFill/>
              </a:ln>
            </p:spPr>
            <p:txBody>
              <a:bodyPr/>
              <a:p>
                <a:endParaRPr lang="zh-CN" altLang="en-US"/>
              </a:p>
            </p:txBody>
          </p:sp>
          <p:sp>
            <p:nvSpPr>
              <p:cNvPr id="34822" name="Freeform 8"/>
              <p:cNvSpPr/>
              <p:nvPr/>
            </p:nvSpPr>
            <p:spPr>
              <a:xfrm>
                <a:off x="2648" y="1214"/>
                <a:ext cx="748" cy="739"/>
              </a:xfrm>
              <a:custGeom>
                <a:avLst/>
                <a:gdLst/>
                <a:ahLst/>
                <a:cxnLst>
                  <a:cxn ang="0">
                    <a:pos x="5082" y="0"/>
                  </a:cxn>
                  <a:cxn ang="0">
                    <a:pos x="0" y="0"/>
                  </a:cxn>
                  <a:cxn ang="0">
                    <a:pos x="0" y="5156"/>
                  </a:cxn>
                  <a:cxn ang="0">
                    <a:pos x="4705" y="9817"/>
                  </a:cxn>
                  <a:cxn ang="0">
                    <a:pos x="9922" y="9817"/>
                  </a:cxn>
                  <a:cxn ang="0">
                    <a:pos x="9922" y="4784"/>
                  </a:cxn>
                  <a:cxn ang="0">
                    <a:pos x="5082" y="0"/>
                  </a:cxn>
                </a:cxnLst>
                <a:pathLst>
                  <a:path w="316" h="312">
                    <a:moveTo>
                      <a:pt x="162" y="0"/>
                    </a:moveTo>
                    <a:cubicBezTo>
                      <a:pt x="0" y="0"/>
                      <a:pt x="0" y="0"/>
                      <a:pt x="0" y="0"/>
                    </a:cubicBezTo>
                    <a:cubicBezTo>
                      <a:pt x="0" y="164"/>
                      <a:pt x="0" y="164"/>
                      <a:pt x="0" y="164"/>
                    </a:cubicBezTo>
                    <a:cubicBezTo>
                      <a:pt x="0" y="247"/>
                      <a:pt x="67" y="312"/>
                      <a:pt x="150" y="312"/>
                    </a:cubicBezTo>
                    <a:cubicBezTo>
                      <a:pt x="316" y="312"/>
                      <a:pt x="316" y="312"/>
                      <a:pt x="316" y="312"/>
                    </a:cubicBezTo>
                    <a:cubicBezTo>
                      <a:pt x="316" y="152"/>
                      <a:pt x="316" y="152"/>
                      <a:pt x="316" y="152"/>
                    </a:cubicBezTo>
                    <a:cubicBezTo>
                      <a:pt x="316" y="68"/>
                      <a:pt x="245" y="0"/>
                      <a:pt x="162" y="0"/>
                    </a:cubicBezTo>
                  </a:path>
                </a:pathLst>
              </a:custGeom>
              <a:solidFill>
                <a:srgbClr val="E69BBD"/>
              </a:solidFill>
              <a:ln w="9525">
                <a:noFill/>
              </a:ln>
            </p:spPr>
            <p:txBody>
              <a:bodyPr/>
              <a:p>
                <a:endParaRPr lang="zh-CN" altLang="en-US"/>
              </a:p>
            </p:txBody>
          </p:sp>
          <p:sp>
            <p:nvSpPr>
              <p:cNvPr id="34823" name="Freeform 9"/>
              <p:cNvSpPr/>
              <p:nvPr/>
            </p:nvSpPr>
            <p:spPr>
              <a:xfrm>
                <a:off x="4286" y="2862"/>
                <a:ext cx="739" cy="739"/>
              </a:xfrm>
              <a:custGeom>
                <a:avLst/>
                <a:gdLst/>
                <a:ahLst/>
                <a:cxnLst>
                  <a:cxn ang="0">
                    <a:pos x="5194" y="0"/>
                  </a:cxn>
                  <a:cxn ang="0">
                    <a:pos x="0" y="0"/>
                  </a:cxn>
                  <a:cxn ang="0">
                    <a:pos x="0" y="5104"/>
                  </a:cxn>
                  <a:cxn ang="0">
                    <a:pos x="4808" y="9817"/>
                  </a:cxn>
                  <a:cxn ang="0">
                    <a:pos x="9817" y="9817"/>
                  </a:cxn>
                  <a:cxn ang="0">
                    <a:pos x="9817" y="4718"/>
                  </a:cxn>
                  <a:cxn ang="0">
                    <a:pos x="5194" y="0"/>
                  </a:cxn>
                </a:cxnLst>
                <a:pathLst>
                  <a:path w="312" h="312">
                    <a:moveTo>
                      <a:pt x="165" y="0"/>
                    </a:moveTo>
                    <a:cubicBezTo>
                      <a:pt x="0" y="0"/>
                      <a:pt x="0" y="0"/>
                      <a:pt x="0" y="0"/>
                    </a:cubicBezTo>
                    <a:cubicBezTo>
                      <a:pt x="0" y="162"/>
                      <a:pt x="0" y="162"/>
                      <a:pt x="0" y="162"/>
                    </a:cubicBezTo>
                    <a:cubicBezTo>
                      <a:pt x="0" y="246"/>
                      <a:pt x="69" y="312"/>
                      <a:pt x="153" y="312"/>
                    </a:cubicBezTo>
                    <a:cubicBezTo>
                      <a:pt x="312" y="312"/>
                      <a:pt x="312" y="312"/>
                      <a:pt x="312" y="312"/>
                    </a:cubicBezTo>
                    <a:cubicBezTo>
                      <a:pt x="312" y="150"/>
                      <a:pt x="312" y="150"/>
                      <a:pt x="312" y="150"/>
                    </a:cubicBezTo>
                    <a:cubicBezTo>
                      <a:pt x="312" y="67"/>
                      <a:pt x="248" y="0"/>
                      <a:pt x="165" y="0"/>
                    </a:cubicBezTo>
                  </a:path>
                </a:pathLst>
              </a:custGeom>
              <a:solidFill>
                <a:srgbClr val="E69BBD"/>
              </a:solidFill>
              <a:ln w="9525">
                <a:noFill/>
              </a:ln>
            </p:spPr>
            <p:txBody>
              <a:bodyPr/>
              <a:p>
                <a:endParaRPr lang="zh-CN" altLang="en-US"/>
              </a:p>
            </p:txBody>
          </p:sp>
          <p:sp>
            <p:nvSpPr>
              <p:cNvPr id="34824" name="Freeform 10"/>
              <p:cNvSpPr/>
              <p:nvPr/>
            </p:nvSpPr>
            <p:spPr>
              <a:xfrm>
                <a:off x="4286" y="1214"/>
                <a:ext cx="739" cy="739"/>
              </a:xfrm>
              <a:custGeom>
                <a:avLst/>
                <a:gdLst/>
                <a:ahLst/>
                <a:cxnLst>
                  <a:cxn ang="0">
                    <a:pos x="9817" y="0"/>
                  </a:cxn>
                  <a:cxn ang="0">
                    <a:pos x="4808" y="0"/>
                  </a:cxn>
                  <a:cxn ang="0">
                    <a:pos x="0" y="4784"/>
                  </a:cxn>
                  <a:cxn ang="0">
                    <a:pos x="0" y="9817"/>
                  </a:cxn>
                  <a:cxn ang="0">
                    <a:pos x="5194" y="9817"/>
                  </a:cxn>
                  <a:cxn ang="0">
                    <a:pos x="9817" y="5156"/>
                  </a:cxn>
                  <a:cxn ang="0">
                    <a:pos x="9817" y="0"/>
                  </a:cxn>
                </a:cxnLst>
                <a:pathLst>
                  <a:path w="312" h="312">
                    <a:moveTo>
                      <a:pt x="312" y="0"/>
                    </a:moveTo>
                    <a:cubicBezTo>
                      <a:pt x="153" y="0"/>
                      <a:pt x="153" y="0"/>
                      <a:pt x="153" y="0"/>
                    </a:cubicBezTo>
                    <a:cubicBezTo>
                      <a:pt x="69" y="0"/>
                      <a:pt x="0" y="68"/>
                      <a:pt x="0" y="152"/>
                    </a:cubicBezTo>
                    <a:cubicBezTo>
                      <a:pt x="0" y="312"/>
                      <a:pt x="0" y="312"/>
                      <a:pt x="0" y="312"/>
                    </a:cubicBezTo>
                    <a:cubicBezTo>
                      <a:pt x="165" y="312"/>
                      <a:pt x="165" y="312"/>
                      <a:pt x="165" y="312"/>
                    </a:cubicBezTo>
                    <a:cubicBezTo>
                      <a:pt x="248" y="312"/>
                      <a:pt x="312" y="247"/>
                      <a:pt x="312" y="164"/>
                    </a:cubicBezTo>
                    <a:cubicBezTo>
                      <a:pt x="312" y="0"/>
                      <a:pt x="312" y="0"/>
                      <a:pt x="312" y="0"/>
                    </a:cubicBezTo>
                  </a:path>
                </a:pathLst>
              </a:custGeom>
              <a:solidFill>
                <a:srgbClr val="E69BBD"/>
              </a:solidFill>
              <a:ln w="9525">
                <a:noFill/>
              </a:ln>
            </p:spPr>
            <p:txBody>
              <a:bodyPr/>
              <a:p>
                <a:endParaRPr lang="zh-CN" altLang="en-US"/>
              </a:p>
            </p:txBody>
          </p:sp>
          <p:sp>
            <p:nvSpPr>
              <p:cNvPr id="34825" name="Freeform 11"/>
              <p:cNvSpPr/>
              <p:nvPr/>
            </p:nvSpPr>
            <p:spPr>
              <a:xfrm>
                <a:off x="2648" y="2862"/>
                <a:ext cx="748" cy="739"/>
              </a:xfrm>
              <a:custGeom>
                <a:avLst/>
                <a:gdLst/>
                <a:ahLst/>
                <a:cxnLst>
                  <a:cxn ang="0">
                    <a:pos x="9922" y="0"/>
                  </a:cxn>
                  <a:cxn ang="0">
                    <a:pos x="4705" y="0"/>
                  </a:cxn>
                  <a:cxn ang="0">
                    <a:pos x="0" y="4718"/>
                  </a:cxn>
                  <a:cxn ang="0">
                    <a:pos x="0" y="9817"/>
                  </a:cxn>
                  <a:cxn ang="0">
                    <a:pos x="5082" y="9817"/>
                  </a:cxn>
                  <a:cxn ang="0">
                    <a:pos x="9922" y="5104"/>
                  </a:cxn>
                  <a:cxn ang="0">
                    <a:pos x="9922" y="0"/>
                  </a:cxn>
                </a:cxnLst>
                <a:pathLst>
                  <a:path w="316" h="312">
                    <a:moveTo>
                      <a:pt x="316" y="0"/>
                    </a:moveTo>
                    <a:cubicBezTo>
                      <a:pt x="150" y="0"/>
                      <a:pt x="150" y="0"/>
                      <a:pt x="150" y="0"/>
                    </a:cubicBezTo>
                    <a:cubicBezTo>
                      <a:pt x="67" y="0"/>
                      <a:pt x="0" y="67"/>
                      <a:pt x="0" y="150"/>
                    </a:cubicBezTo>
                    <a:cubicBezTo>
                      <a:pt x="0" y="312"/>
                      <a:pt x="0" y="312"/>
                      <a:pt x="0" y="312"/>
                    </a:cubicBezTo>
                    <a:cubicBezTo>
                      <a:pt x="162" y="312"/>
                      <a:pt x="162" y="312"/>
                      <a:pt x="162" y="312"/>
                    </a:cubicBezTo>
                    <a:cubicBezTo>
                      <a:pt x="245" y="312"/>
                      <a:pt x="316" y="246"/>
                      <a:pt x="316" y="162"/>
                    </a:cubicBezTo>
                    <a:cubicBezTo>
                      <a:pt x="316" y="0"/>
                      <a:pt x="316" y="0"/>
                      <a:pt x="316" y="0"/>
                    </a:cubicBezTo>
                  </a:path>
                </a:pathLst>
              </a:custGeom>
              <a:solidFill>
                <a:srgbClr val="E69BBD"/>
              </a:solidFill>
              <a:ln w="9525">
                <a:noFill/>
              </a:ln>
            </p:spPr>
            <p:txBody>
              <a:bodyPr/>
              <a:p>
                <a:endParaRPr lang="zh-CN" altLang="en-US"/>
              </a:p>
            </p:txBody>
          </p:sp>
          <p:sp>
            <p:nvSpPr>
              <p:cNvPr id="34826" name="Freeform 12"/>
              <p:cNvSpPr/>
              <p:nvPr/>
            </p:nvSpPr>
            <p:spPr>
              <a:xfrm>
                <a:off x="3668" y="3232"/>
                <a:ext cx="344" cy="59"/>
              </a:xfrm>
              <a:custGeom>
                <a:avLst/>
                <a:gdLst/>
                <a:ahLst/>
                <a:cxnLst>
                  <a:cxn ang="0">
                    <a:pos x="344" y="28"/>
                  </a:cxn>
                  <a:cxn ang="0">
                    <a:pos x="306" y="59"/>
                  </a:cxn>
                  <a:cxn ang="0">
                    <a:pos x="37" y="59"/>
                  </a:cxn>
                  <a:cxn ang="0">
                    <a:pos x="0" y="28"/>
                  </a:cxn>
                  <a:cxn ang="0">
                    <a:pos x="37" y="0"/>
                  </a:cxn>
                  <a:cxn ang="0">
                    <a:pos x="306" y="0"/>
                  </a:cxn>
                  <a:cxn ang="0">
                    <a:pos x="344" y="28"/>
                  </a:cxn>
                </a:cxnLst>
                <a:pathLst>
                  <a:path w="145" h="25">
                    <a:moveTo>
                      <a:pt x="145" y="12"/>
                    </a:moveTo>
                    <a:cubicBezTo>
                      <a:pt x="145" y="19"/>
                      <a:pt x="138" y="25"/>
                      <a:pt x="129" y="25"/>
                    </a:cubicBezTo>
                    <a:cubicBezTo>
                      <a:pt x="16" y="25"/>
                      <a:pt x="16" y="25"/>
                      <a:pt x="16" y="25"/>
                    </a:cubicBezTo>
                    <a:cubicBezTo>
                      <a:pt x="7" y="25"/>
                      <a:pt x="0" y="19"/>
                      <a:pt x="0" y="12"/>
                    </a:cubicBezTo>
                    <a:cubicBezTo>
                      <a:pt x="0" y="6"/>
                      <a:pt x="7" y="0"/>
                      <a:pt x="16" y="0"/>
                    </a:cubicBezTo>
                    <a:cubicBezTo>
                      <a:pt x="129" y="0"/>
                      <a:pt x="129" y="0"/>
                      <a:pt x="129" y="0"/>
                    </a:cubicBezTo>
                    <a:cubicBezTo>
                      <a:pt x="138" y="0"/>
                      <a:pt x="145" y="6"/>
                      <a:pt x="145" y="12"/>
                    </a:cubicBezTo>
                    <a:close/>
                  </a:path>
                </a:pathLst>
              </a:custGeom>
              <a:solidFill>
                <a:srgbClr val="595959"/>
              </a:solidFill>
              <a:ln w="9525">
                <a:noFill/>
              </a:ln>
            </p:spPr>
            <p:txBody>
              <a:bodyPr/>
              <a:p>
                <a:endParaRPr lang="zh-CN" altLang="en-US"/>
              </a:p>
            </p:txBody>
          </p:sp>
          <p:sp>
            <p:nvSpPr>
              <p:cNvPr id="34827" name="Freeform 13"/>
              <p:cNvSpPr/>
              <p:nvPr/>
            </p:nvSpPr>
            <p:spPr>
              <a:xfrm>
                <a:off x="3668" y="3298"/>
                <a:ext cx="344" cy="59"/>
              </a:xfrm>
              <a:custGeom>
                <a:avLst/>
                <a:gdLst/>
                <a:ahLst/>
                <a:cxnLst>
                  <a:cxn ang="0">
                    <a:pos x="344" y="30"/>
                  </a:cxn>
                  <a:cxn ang="0">
                    <a:pos x="306" y="59"/>
                  </a:cxn>
                  <a:cxn ang="0">
                    <a:pos x="37" y="59"/>
                  </a:cxn>
                  <a:cxn ang="0">
                    <a:pos x="0" y="30"/>
                  </a:cxn>
                  <a:cxn ang="0">
                    <a:pos x="37" y="0"/>
                  </a:cxn>
                  <a:cxn ang="0">
                    <a:pos x="306" y="0"/>
                  </a:cxn>
                  <a:cxn ang="0">
                    <a:pos x="344" y="30"/>
                  </a:cxn>
                </a:cxnLst>
                <a:pathLst>
                  <a:path w="145" h="25">
                    <a:moveTo>
                      <a:pt x="145" y="13"/>
                    </a:moveTo>
                    <a:cubicBezTo>
                      <a:pt x="145" y="20"/>
                      <a:pt x="138" y="25"/>
                      <a:pt x="129" y="25"/>
                    </a:cubicBezTo>
                    <a:cubicBezTo>
                      <a:pt x="16" y="25"/>
                      <a:pt x="16" y="25"/>
                      <a:pt x="16" y="25"/>
                    </a:cubicBezTo>
                    <a:cubicBezTo>
                      <a:pt x="7" y="25"/>
                      <a:pt x="0" y="20"/>
                      <a:pt x="0" y="13"/>
                    </a:cubicBezTo>
                    <a:cubicBezTo>
                      <a:pt x="0" y="6"/>
                      <a:pt x="7" y="0"/>
                      <a:pt x="16" y="0"/>
                    </a:cubicBezTo>
                    <a:cubicBezTo>
                      <a:pt x="129" y="0"/>
                      <a:pt x="129" y="0"/>
                      <a:pt x="129" y="0"/>
                    </a:cubicBezTo>
                    <a:cubicBezTo>
                      <a:pt x="138" y="0"/>
                      <a:pt x="145" y="6"/>
                      <a:pt x="145" y="13"/>
                    </a:cubicBezTo>
                    <a:close/>
                  </a:path>
                </a:pathLst>
              </a:custGeom>
              <a:solidFill>
                <a:srgbClr val="595959"/>
              </a:solidFill>
              <a:ln w="9525">
                <a:noFill/>
              </a:ln>
            </p:spPr>
            <p:txBody>
              <a:bodyPr/>
              <a:p>
                <a:endParaRPr lang="zh-CN" altLang="en-US"/>
              </a:p>
            </p:txBody>
          </p:sp>
          <p:sp>
            <p:nvSpPr>
              <p:cNvPr id="34828" name="Freeform 14"/>
              <p:cNvSpPr/>
              <p:nvPr/>
            </p:nvSpPr>
            <p:spPr>
              <a:xfrm>
                <a:off x="3668" y="3367"/>
                <a:ext cx="344" cy="59"/>
              </a:xfrm>
              <a:custGeom>
                <a:avLst/>
                <a:gdLst/>
                <a:ahLst/>
                <a:cxnLst>
                  <a:cxn ang="0">
                    <a:pos x="344" y="28"/>
                  </a:cxn>
                  <a:cxn ang="0">
                    <a:pos x="306" y="59"/>
                  </a:cxn>
                  <a:cxn ang="0">
                    <a:pos x="37" y="59"/>
                  </a:cxn>
                  <a:cxn ang="0">
                    <a:pos x="0" y="28"/>
                  </a:cxn>
                  <a:cxn ang="0">
                    <a:pos x="37" y="0"/>
                  </a:cxn>
                  <a:cxn ang="0">
                    <a:pos x="306" y="0"/>
                  </a:cxn>
                  <a:cxn ang="0">
                    <a:pos x="344" y="28"/>
                  </a:cxn>
                </a:cxnLst>
                <a:pathLst>
                  <a:path w="145" h="25">
                    <a:moveTo>
                      <a:pt x="145" y="12"/>
                    </a:moveTo>
                    <a:cubicBezTo>
                      <a:pt x="145" y="19"/>
                      <a:pt x="138" y="25"/>
                      <a:pt x="129" y="25"/>
                    </a:cubicBezTo>
                    <a:cubicBezTo>
                      <a:pt x="16" y="25"/>
                      <a:pt x="16" y="25"/>
                      <a:pt x="16" y="25"/>
                    </a:cubicBezTo>
                    <a:cubicBezTo>
                      <a:pt x="7" y="25"/>
                      <a:pt x="0" y="19"/>
                      <a:pt x="0" y="12"/>
                    </a:cubicBezTo>
                    <a:cubicBezTo>
                      <a:pt x="0" y="5"/>
                      <a:pt x="7" y="0"/>
                      <a:pt x="16" y="0"/>
                    </a:cubicBezTo>
                    <a:cubicBezTo>
                      <a:pt x="129" y="0"/>
                      <a:pt x="129" y="0"/>
                      <a:pt x="129" y="0"/>
                    </a:cubicBezTo>
                    <a:cubicBezTo>
                      <a:pt x="138" y="0"/>
                      <a:pt x="145" y="5"/>
                      <a:pt x="145" y="12"/>
                    </a:cubicBezTo>
                    <a:close/>
                  </a:path>
                </a:pathLst>
              </a:custGeom>
              <a:solidFill>
                <a:srgbClr val="595959"/>
              </a:solidFill>
              <a:ln w="9525">
                <a:noFill/>
              </a:ln>
            </p:spPr>
            <p:txBody>
              <a:bodyPr/>
              <a:p>
                <a:endParaRPr lang="zh-CN" altLang="en-US"/>
              </a:p>
            </p:txBody>
          </p:sp>
          <p:sp>
            <p:nvSpPr>
              <p:cNvPr id="34829" name="Freeform 15"/>
              <p:cNvSpPr/>
              <p:nvPr/>
            </p:nvSpPr>
            <p:spPr>
              <a:xfrm>
                <a:off x="3742" y="3433"/>
                <a:ext cx="194" cy="60"/>
              </a:xfrm>
              <a:custGeom>
                <a:avLst/>
                <a:gdLst/>
                <a:ahLst/>
                <a:cxnLst>
                  <a:cxn ang="0">
                    <a:pos x="194" y="0"/>
                  </a:cxn>
                  <a:cxn ang="0">
                    <a:pos x="97" y="60"/>
                  </a:cxn>
                  <a:cxn ang="0">
                    <a:pos x="0" y="0"/>
                  </a:cxn>
                  <a:cxn ang="0">
                    <a:pos x="194" y="0"/>
                  </a:cxn>
                </a:cxnLst>
                <a:pathLst>
                  <a:path w="82" h="25">
                    <a:moveTo>
                      <a:pt x="82" y="0"/>
                    </a:moveTo>
                    <a:cubicBezTo>
                      <a:pt x="82" y="14"/>
                      <a:pt x="64" y="25"/>
                      <a:pt x="41" y="25"/>
                    </a:cubicBezTo>
                    <a:cubicBezTo>
                      <a:pt x="18" y="25"/>
                      <a:pt x="0" y="14"/>
                      <a:pt x="0" y="0"/>
                    </a:cubicBezTo>
                    <a:lnTo>
                      <a:pt x="82" y="0"/>
                    </a:lnTo>
                    <a:close/>
                  </a:path>
                </a:pathLst>
              </a:custGeom>
              <a:solidFill>
                <a:srgbClr val="595959"/>
              </a:solidFill>
              <a:ln w="9525">
                <a:noFill/>
              </a:ln>
            </p:spPr>
            <p:txBody>
              <a:bodyPr/>
              <a:p>
                <a:endParaRPr lang="zh-CN" altLang="en-US"/>
              </a:p>
            </p:txBody>
          </p:sp>
          <p:sp>
            <p:nvSpPr>
              <p:cNvPr id="34830" name="Freeform 16"/>
              <p:cNvSpPr>
                <a:spLocks noEditPoints="1"/>
              </p:cNvSpPr>
              <p:nvPr/>
            </p:nvSpPr>
            <p:spPr>
              <a:xfrm>
                <a:off x="3268" y="1839"/>
                <a:ext cx="1144" cy="1374"/>
              </a:xfrm>
              <a:custGeom>
                <a:avLst/>
                <a:gdLst/>
                <a:ahLst/>
                <a:cxnLst>
                  <a:cxn ang="0">
                    <a:pos x="570" y="0"/>
                  </a:cxn>
                  <a:cxn ang="0">
                    <a:pos x="0" y="570"/>
                  </a:cxn>
                  <a:cxn ang="0">
                    <a:pos x="146" y="952"/>
                  </a:cxn>
                  <a:cxn ang="0">
                    <a:pos x="146" y="952"/>
                  </a:cxn>
                  <a:cxn ang="0">
                    <a:pos x="149" y="954"/>
                  </a:cxn>
                  <a:cxn ang="0">
                    <a:pos x="172" y="980"/>
                  </a:cxn>
                  <a:cxn ang="0">
                    <a:pos x="305" y="1144"/>
                  </a:cxn>
                  <a:cxn ang="0">
                    <a:pos x="471" y="1374"/>
                  </a:cxn>
                  <a:cxn ang="0">
                    <a:pos x="556" y="1374"/>
                  </a:cxn>
                  <a:cxn ang="0">
                    <a:pos x="585" y="1374"/>
                  </a:cxn>
                  <a:cxn ang="0">
                    <a:pos x="672" y="1374"/>
                  </a:cxn>
                  <a:cxn ang="0">
                    <a:pos x="836" y="1144"/>
                  </a:cxn>
                  <a:cxn ang="0">
                    <a:pos x="963" y="985"/>
                  </a:cxn>
                  <a:cxn ang="0">
                    <a:pos x="1144" y="570"/>
                  </a:cxn>
                  <a:cxn ang="0">
                    <a:pos x="570" y="0"/>
                  </a:cxn>
                  <a:cxn ang="0">
                    <a:pos x="783" y="826"/>
                  </a:cxn>
                  <a:cxn ang="0">
                    <a:pos x="715" y="919"/>
                  </a:cxn>
                  <a:cxn ang="0">
                    <a:pos x="625" y="1049"/>
                  </a:cxn>
                  <a:cxn ang="0">
                    <a:pos x="580" y="1049"/>
                  </a:cxn>
                  <a:cxn ang="0">
                    <a:pos x="563" y="1049"/>
                  </a:cxn>
                  <a:cxn ang="0">
                    <a:pos x="516" y="1049"/>
                  </a:cxn>
                  <a:cxn ang="0">
                    <a:pos x="428" y="919"/>
                  </a:cxn>
                  <a:cxn ang="0">
                    <a:pos x="355" y="824"/>
                  </a:cxn>
                  <a:cxn ang="0">
                    <a:pos x="343" y="807"/>
                  </a:cxn>
                  <a:cxn ang="0">
                    <a:pos x="341" y="807"/>
                  </a:cxn>
                  <a:cxn ang="0">
                    <a:pos x="341" y="807"/>
                  </a:cxn>
                  <a:cxn ang="0">
                    <a:pos x="262" y="587"/>
                  </a:cxn>
                  <a:cxn ang="0">
                    <a:pos x="570" y="258"/>
                  </a:cxn>
                  <a:cxn ang="0">
                    <a:pos x="881" y="587"/>
                  </a:cxn>
                  <a:cxn ang="0">
                    <a:pos x="783" y="826"/>
                  </a:cxn>
                </a:cxnLst>
                <a:pathLst>
                  <a:path w="483" h="580">
                    <a:moveTo>
                      <a:pt x="241" y="0"/>
                    </a:moveTo>
                    <a:cubicBezTo>
                      <a:pt x="108" y="0"/>
                      <a:pt x="0" y="108"/>
                      <a:pt x="0" y="241"/>
                    </a:cubicBezTo>
                    <a:cubicBezTo>
                      <a:pt x="0" y="303"/>
                      <a:pt x="23" y="359"/>
                      <a:pt x="62" y="402"/>
                    </a:cubicBezTo>
                    <a:cubicBezTo>
                      <a:pt x="62" y="402"/>
                      <a:pt x="62" y="402"/>
                      <a:pt x="62" y="402"/>
                    </a:cubicBezTo>
                    <a:cubicBezTo>
                      <a:pt x="62" y="402"/>
                      <a:pt x="62" y="402"/>
                      <a:pt x="63" y="403"/>
                    </a:cubicBezTo>
                    <a:cubicBezTo>
                      <a:pt x="66" y="407"/>
                      <a:pt x="70" y="410"/>
                      <a:pt x="73" y="414"/>
                    </a:cubicBezTo>
                    <a:cubicBezTo>
                      <a:pt x="88" y="429"/>
                      <a:pt x="112" y="457"/>
                      <a:pt x="129" y="483"/>
                    </a:cubicBezTo>
                    <a:cubicBezTo>
                      <a:pt x="154" y="523"/>
                      <a:pt x="141" y="580"/>
                      <a:pt x="199" y="580"/>
                    </a:cubicBezTo>
                    <a:cubicBezTo>
                      <a:pt x="235" y="580"/>
                      <a:pt x="235" y="580"/>
                      <a:pt x="235" y="580"/>
                    </a:cubicBezTo>
                    <a:cubicBezTo>
                      <a:pt x="247" y="580"/>
                      <a:pt x="247" y="580"/>
                      <a:pt x="247" y="580"/>
                    </a:cubicBezTo>
                    <a:cubicBezTo>
                      <a:pt x="284" y="580"/>
                      <a:pt x="284" y="580"/>
                      <a:pt x="284" y="580"/>
                    </a:cubicBezTo>
                    <a:cubicBezTo>
                      <a:pt x="341" y="580"/>
                      <a:pt x="329" y="523"/>
                      <a:pt x="353" y="483"/>
                    </a:cubicBezTo>
                    <a:cubicBezTo>
                      <a:pt x="369" y="458"/>
                      <a:pt x="393" y="431"/>
                      <a:pt x="407" y="416"/>
                    </a:cubicBezTo>
                    <a:cubicBezTo>
                      <a:pt x="454" y="372"/>
                      <a:pt x="483" y="310"/>
                      <a:pt x="483" y="241"/>
                    </a:cubicBezTo>
                    <a:cubicBezTo>
                      <a:pt x="483" y="108"/>
                      <a:pt x="375" y="0"/>
                      <a:pt x="241" y="0"/>
                    </a:cubicBezTo>
                    <a:close/>
                    <a:moveTo>
                      <a:pt x="331" y="349"/>
                    </a:moveTo>
                    <a:cubicBezTo>
                      <a:pt x="323" y="358"/>
                      <a:pt x="311" y="373"/>
                      <a:pt x="302" y="388"/>
                    </a:cubicBezTo>
                    <a:cubicBezTo>
                      <a:pt x="289" y="411"/>
                      <a:pt x="295" y="443"/>
                      <a:pt x="264" y="443"/>
                    </a:cubicBezTo>
                    <a:cubicBezTo>
                      <a:pt x="245" y="443"/>
                      <a:pt x="245" y="443"/>
                      <a:pt x="245" y="443"/>
                    </a:cubicBezTo>
                    <a:cubicBezTo>
                      <a:pt x="238" y="443"/>
                      <a:pt x="238" y="443"/>
                      <a:pt x="238" y="443"/>
                    </a:cubicBezTo>
                    <a:cubicBezTo>
                      <a:pt x="218" y="443"/>
                      <a:pt x="218" y="443"/>
                      <a:pt x="218" y="443"/>
                    </a:cubicBezTo>
                    <a:cubicBezTo>
                      <a:pt x="187" y="443"/>
                      <a:pt x="194" y="411"/>
                      <a:pt x="181" y="388"/>
                    </a:cubicBezTo>
                    <a:cubicBezTo>
                      <a:pt x="172" y="372"/>
                      <a:pt x="158" y="356"/>
                      <a:pt x="150" y="348"/>
                    </a:cubicBezTo>
                    <a:cubicBezTo>
                      <a:pt x="148" y="345"/>
                      <a:pt x="146" y="343"/>
                      <a:pt x="145" y="341"/>
                    </a:cubicBezTo>
                    <a:cubicBezTo>
                      <a:pt x="144" y="341"/>
                      <a:pt x="144" y="341"/>
                      <a:pt x="144" y="341"/>
                    </a:cubicBezTo>
                    <a:cubicBezTo>
                      <a:pt x="144" y="341"/>
                      <a:pt x="144" y="341"/>
                      <a:pt x="144" y="341"/>
                    </a:cubicBezTo>
                    <a:cubicBezTo>
                      <a:pt x="123" y="316"/>
                      <a:pt x="111" y="284"/>
                      <a:pt x="111" y="248"/>
                    </a:cubicBezTo>
                    <a:cubicBezTo>
                      <a:pt x="111" y="171"/>
                      <a:pt x="169" y="109"/>
                      <a:pt x="241" y="109"/>
                    </a:cubicBezTo>
                    <a:cubicBezTo>
                      <a:pt x="314" y="109"/>
                      <a:pt x="372" y="171"/>
                      <a:pt x="372" y="248"/>
                    </a:cubicBezTo>
                    <a:cubicBezTo>
                      <a:pt x="372" y="288"/>
                      <a:pt x="356" y="323"/>
                      <a:pt x="331" y="349"/>
                    </a:cubicBezTo>
                    <a:close/>
                  </a:path>
                </a:pathLst>
              </a:custGeom>
              <a:solidFill>
                <a:srgbClr val="595959"/>
              </a:solidFill>
              <a:ln w="9525">
                <a:noFill/>
              </a:ln>
            </p:spPr>
            <p:txBody>
              <a:bodyPr/>
              <a:p>
                <a:endParaRPr lang="zh-CN" altLang="en-US"/>
              </a:p>
            </p:txBody>
          </p:sp>
        </p:grpSp>
        <p:grpSp>
          <p:nvGrpSpPr>
            <p:cNvPr id="34831" name="组合 17"/>
            <p:cNvGrpSpPr/>
            <p:nvPr/>
          </p:nvGrpSpPr>
          <p:grpSpPr>
            <a:xfrm>
              <a:off x="4555840" y="4221145"/>
              <a:ext cx="415925" cy="417512"/>
              <a:chOff x="3937000" y="4611688"/>
              <a:chExt cx="415925" cy="417512"/>
            </a:xfrm>
          </p:grpSpPr>
          <p:sp>
            <p:nvSpPr>
              <p:cNvPr id="34832" name="Freeform 83"/>
              <p:cNvSpPr/>
              <p:nvPr/>
            </p:nvSpPr>
            <p:spPr>
              <a:xfrm>
                <a:off x="4134645" y="4610895"/>
                <a:ext cx="217487" cy="219075"/>
              </a:xfrm>
              <a:custGeom>
                <a:avLst/>
                <a:gdLst/>
                <a:ahLst/>
                <a:cxnLst>
                  <a:cxn ang="0">
                    <a:pos x="215244" y="108408"/>
                  </a:cxn>
                  <a:cxn ang="0">
                    <a:pos x="109864" y="219075"/>
                  </a:cxn>
                  <a:cxn ang="0">
                    <a:pos x="0" y="112925"/>
                  </a:cxn>
                  <a:cxn ang="0">
                    <a:pos x="105380" y="2258"/>
                  </a:cxn>
                  <a:cxn ang="0">
                    <a:pos x="215244" y="108408"/>
                  </a:cxn>
                </a:cxnLst>
                <a:pathLst>
                  <a:path w="97" h="97">
                    <a:moveTo>
                      <a:pt x="96" y="48"/>
                    </a:moveTo>
                    <a:cubicBezTo>
                      <a:pt x="97" y="74"/>
                      <a:pt x="76" y="96"/>
                      <a:pt x="49" y="97"/>
                    </a:cubicBezTo>
                    <a:cubicBezTo>
                      <a:pt x="23" y="97"/>
                      <a:pt x="1" y="76"/>
                      <a:pt x="0" y="50"/>
                    </a:cubicBezTo>
                    <a:cubicBezTo>
                      <a:pt x="0" y="23"/>
                      <a:pt x="21" y="1"/>
                      <a:pt x="47" y="1"/>
                    </a:cubicBezTo>
                    <a:cubicBezTo>
                      <a:pt x="74" y="0"/>
                      <a:pt x="96" y="21"/>
                      <a:pt x="96" y="48"/>
                    </a:cubicBezTo>
                    <a:close/>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33" name="Line 84"/>
              <p:cNvSpPr/>
              <p:nvPr/>
            </p:nvSpPr>
            <p:spPr>
              <a:xfrm>
                <a:off x="4171157" y="4722020"/>
                <a:ext cx="71438" cy="0"/>
              </a:xfrm>
              <a:prstGeom prst="line">
                <a:avLst/>
              </a:prstGeom>
              <a:ln w="30163" cap="rnd" cmpd="sng">
                <a:solidFill>
                  <a:srgbClr val="FFFFFF"/>
                </a:solidFill>
                <a:prstDash val="solid"/>
                <a:headEnd type="none" w="med" len="med"/>
                <a:tailEnd type="none" w="med" len="med"/>
              </a:ln>
            </p:spPr>
            <p:txBody>
              <a:bodyPr lIns="60222" tIns="30111" rIns="60222" bIns="30111"/>
              <a:p>
                <a:endParaRPr lang="zh-CN" altLang="en-US" sz="1200" u="none" dirty="0">
                  <a:solidFill>
                    <a:srgbClr val="000000"/>
                  </a:solidFill>
                  <a:latin typeface="Calibri" panose="020F0502020204030204" pitchFamily="34" charset="0"/>
                  <a:ea typeface="黑体" panose="02010609060101010101" pitchFamily="49" charset="-122"/>
                </a:endParaRPr>
              </a:p>
            </p:txBody>
          </p:sp>
          <p:sp>
            <p:nvSpPr>
              <p:cNvPr id="34834" name="Line 85"/>
              <p:cNvSpPr/>
              <p:nvPr/>
            </p:nvSpPr>
            <p:spPr>
              <a:xfrm>
                <a:off x="4242595" y="4650582"/>
                <a:ext cx="0" cy="71438"/>
              </a:xfrm>
              <a:prstGeom prst="line">
                <a:avLst/>
              </a:prstGeom>
              <a:ln w="30163" cap="rnd" cmpd="sng">
                <a:solidFill>
                  <a:srgbClr val="FFFFFF"/>
                </a:solidFill>
                <a:prstDash val="solid"/>
                <a:headEnd type="none" w="med" len="med"/>
                <a:tailEnd type="none" w="med" len="med"/>
              </a:ln>
            </p:spPr>
            <p:txBody>
              <a:bodyPr lIns="60222" tIns="30111" rIns="60222" bIns="30111"/>
              <a:p>
                <a:endParaRPr lang="zh-CN" altLang="en-US" sz="1200" u="none" dirty="0">
                  <a:solidFill>
                    <a:srgbClr val="000000"/>
                  </a:solidFill>
                  <a:latin typeface="Calibri" panose="020F0502020204030204" pitchFamily="34" charset="0"/>
                  <a:ea typeface="黑体" panose="02010609060101010101" pitchFamily="49" charset="-122"/>
                </a:endParaRPr>
              </a:p>
            </p:txBody>
          </p:sp>
          <p:sp>
            <p:nvSpPr>
              <p:cNvPr id="34835" name="Freeform 86"/>
              <p:cNvSpPr/>
              <p:nvPr/>
            </p:nvSpPr>
            <p:spPr>
              <a:xfrm>
                <a:off x="3936207" y="4614070"/>
                <a:ext cx="414338" cy="414337"/>
              </a:xfrm>
              <a:custGeom>
                <a:avLst/>
                <a:gdLst/>
                <a:ahLst/>
                <a:cxnLst>
                  <a:cxn ang="0">
                    <a:pos x="265716" y="6755"/>
                  </a:cxn>
                  <a:cxn ang="0">
                    <a:pos x="207169" y="0"/>
                  </a:cxn>
                  <a:cxn ang="0">
                    <a:pos x="0" y="207168"/>
                  </a:cxn>
                  <a:cxn ang="0">
                    <a:pos x="207169" y="414337"/>
                  </a:cxn>
                  <a:cxn ang="0">
                    <a:pos x="414338" y="207168"/>
                  </a:cxn>
                  <a:cxn ang="0">
                    <a:pos x="407582" y="148620"/>
                  </a:cxn>
                </a:cxnLst>
                <a:pathLst>
                  <a:path w="184" h="184">
                    <a:moveTo>
                      <a:pt x="118" y="3"/>
                    </a:moveTo>
                    <a:cubicBezTo>
                      <a:pt x="110" y="1"/>
                      <a:pt x="101" y="0"/>
                      <a:pt x="92" y="0"/>
                    </a:cubicBezTo>
                    <a:cubicBezTo>
                      <a:pt x="41" y="0"/>
                      <a:pt x="0" y="41"/>
                      <a:pt x="0" y="92"/>
                    </a:cubicBezTo>
                    <a:cubicBezTo>
                      <a:pt x="0" y="143"/>
                      <a:pt x="41" y="184"/>
                      <a:pt x="92" y="184"/>
                    </a:cubicBezTo>
                    <a:cubicBezTo>
                      <a:pt x="143" y="184"/>
                      <a:pt x="184" y="143"/>
                      <a:pt x="184" y="92"/>
                    </a:cubicBezTo>
                    <a:cubicBezTo>
                      <a:pt x="184" y="83"/>
                      <a:pt x="183" y="74"/>
                      <a:pt x="181" y="66"/>
                    </a:cubicBez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36" name="Freeform 87"/>
              <p:cNvSpPr/>
              <p:nvPr/>
            </p:nvSpPr>
            <p:spPr>
              <a:xfrm>
                <a:off x="3999707" y="4668045"/>
                <a:ext cx="142875" cy="195262"/>
              </a:xfrm>
              <a:custGeom>
                <a:avLst/>
                <a:gdLst/>
                <a:ahLst/>
                <a:cxnLst>
                  <a:cxn ang="0">
                    <a:pos x="140642" y="17955"/>
                  </a:cxn>
                  <a:cxn ang="0">
                    <a:pos x="95994" y="6733"/>
                  </a:cxn>
                  <a:cxn ang="0">
                    <a:pos x="13394" y="31421"/>
                  </a:cxn>
                  <a:cxn ang="0">
                    <a:pos x="17859" y="74064"/>
                  </a:cxn>
                  <a:cxn ang="0">
                    <a:pos x="64740" y="166084"/>
                  </a:cxn>
                  <a:cxn ang="0">
                    <a:pos x="127248" y="190773"/>
                  </a:cxn>
                  <a:cxn ang="0">
                    <a:pos x="120550" y="181795"/>
                  </a:cxn>
                  <a:cxn ang="0">
                    <a:pos x="107156" y="170573"/>
                  </a:cxn>
                  <a:cxn ang="0">
                    <a:pos x="100458" y="150374"/>
                  </a:cxn>
                  <a:cxn ang="0">
                    <a:pos x="80367" y="143641"/>
                  </a:cxn>
                  <a:cxn ang="0">
                    <a:pos x="100458" y="116708"/>
                  </a:cxn>
                  <a:cxn ang="0">
                    <a:pos x="142875" y="94264"/>
                  </a:cxn>
                </a:cxnLst>
                <a:pathLst>
                  <a:path w="64" h="87">
                    <a:moveTo>
                      <a:pt x="63" y="8"/>
                    </a:moveTo>
                    <a:cubicBezTo>
                      <a:pt x="56" y="5"/>
                      <a:pt x="48" y="4"/>
                      <a:pt x="43" y="3"/>
                    </a:cubicBezTo>
                    <a:cubicBezTo>
                      <a:pt x="25" y="0"/>
                      <a:pt x="0" y="7"/>
                      <a:pt x="6" y="14"/>
                    </a:cubicBezTo>
                    <a:cubicBezTo>
                      <a:pt x="12" y="20"/>
                      <a:pt x="9" y="30"/>
                      <a:pt x="8" y="33"/>
                    </a:cubicBez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57" y="56"/>
                      <a:pt x="59" y="49"/>
                      <a:pt x="64" y="42"/>
                    </a:cubicBez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37" name="Freeform 88"/>
              <p:cNvSpPr/>
              <p:nvPr/>
            </p:nvSpPr>
            <p:spPr>
              <a:xfrm>
                <a:off x="4114007" y="4818857"/>
                <a:ext cx="163513" cy="190500"/>
              </a:xfrm>
              <a:custGeom>
                <a:avLst/>
                <a:gdLst/>
                <a:ahLst/>
                <a:cxnLst>
                  <a:cxn ang="0">
                    <a:pos x="26878" y="71717"/>
                  </a:cxn>
                  <a:cxn ang="0">
                    <a:pos x="26878" y="100852"/>
                  </a:cxn>
                  <a:cxn ang="0">
                    <a:pos x="55997" y="129988"/>
                  </a:cxn>
                  <a:cxn ang="0">
                    <a:pos x="42558" y="179294"/>
                  </a:cxn>
                  <a:cxn ang="0">
                    <a:pos x="100795" y="147917"/>
                  </a:cxn>
                  <a:cxn ang="0">
                    <a:pos x="147833" y="82923"/>
                  </a:cxn>
                  <a:cxn ang="0">
                    <a:pos x="120954" y="53788"/>
                  </a:cxn>
                  <a:cxn ang="0">
                    <a:pos x="53757" y="24652"/>
                  </a:cxn>
                  <a:cxn ang="0">
                    <a:pos x="26878" y="71717"/>
                  </a:cxn>
                </a:cxnLst>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38" name="Freeform 89"/>
              <p:cNvSpPr/>
              <p:nvPr/>
            </p:nvSpPr>
            <p:spPr>
              <a:xfrm>
                <a:off x="4296570" y="4793457"/>
                <a:ext cx="47625" cy="96838"/>
              </a:xfrm>
              <a:custGeom>
                <a:avLst/>
                <a:gdLst/>
                <a:ahLst/>
                <a:cxnLst>
                  <a:cxn ang="0">
                    <a:pos x="29482" y="0"/>
                  </a:cxn>
                  <a:cxn ang="0">
                    <a:pos x="27214" y="11260"/>
                  </a:cxn>
                  <a:cxn ang="0">
                    <a:pos x="22678" y="78821"/>
                  </a:cxn>
                  <a:cxn ang="0">
                    <a:pos x="47625" y="83325"/>
                  </a:cxn>
                </a:cxnLst>
                <a:pathLst>
                  <a:path w="21" h="43">
                    <a:moveTo>
                      <a:pt x="13" y="0"/>
                    </a:moveTo>
                    <a:cubicBezTo>
                      <a:pt x="14" y="2"/>
                      <a:pt x="13" y="2"/>
                      <a:pt x="12" y="5"/>
                    </a:cubicBezTo>
                    <a:cubicBezTo>
                      <a:pt x="8" y="14"/>
                      <a:pt x="0" y="27"/>
                      <a:pt x="10" y="35"/>
                    </a:cubicBezTo>
                    <a:cubicBezTo>
                      <a:pt x="19" y="43"/>
                      <a:pt x="21" y="37"/>
                      <a:pt x="21" y="37"/>
                    </a:cubicBezTo>
                  </a:path>
                </a:pathLst>
              </a:custGeom>
              <a:noFill/>
              <a:ln w="30163" cap="rnd" cmpd="sng">
                <a:solidFill>
                  <a:srgbClr val="FFFFFF"/>
                </a:solidFill>
                <a:prstDash val="solid"/>
                <a:round/>
                <a:headEnd type="none" w="med" len="med"/>
                <a:tailEnd type="none" w="med" len="med"/>
              </a:ln>
            </p:spPr>
            <p:txBody>
              <a:bodyPr/>
              <a:p>
                <a:endParaRPr lang="zh-CN" altLang="en-US"/>
              </a:p>
            </p:txBody>
          </p:sp>
        </p:grpSp>
        <p:grpSp>
          <p:nvGrpSpPr>
            <p:cNvPr id="34839" name="组合 46"/>
            <p:cNvGrpSpPr/>
            <p:nvPr/>
          </p:nvGrpSpPr>
          <p:grpSpPr>
            <a:xfrm>
              <a:off x="8248366" y="4243370"/>
              <a:ext cx="415925" cy="417512"/>
              <a:chOff x="3937000" y="4611688"/>
              <a:chExt cx="415925" cy="417512"/>
            </a:xfrm>
          </p:grpSpPr>
          <p:sp>
            <p:nvSpPr>
              <p:cNvPr id="34840" name="Freeform 83"/>
              <p:cNvSpPr/>
              <p:nvPr/>
            </p:nvSpPr>
            <p:spPr>
              <a:xfrm>
                <a:off x="4136231" y="4610895"/>
                <a:ext cx="219075" cy="219075"/>
              </a:xfrm>
              <a:custGeom>
                <a:avLst/>
                <a:gdLst/>
                <a:ahLst/>
                <a:cxnLst>
                  <a:cxn ang="0">
                    <a:pos x="216816" y="108408"/>
                  </a:cxn>
                  <a:cxn ang="0">
                    <a:pos x="110666" y="219075"/>
                  </a:cxn>
                  <a:cxn ang="0">
                    <a:pos x="0" y="112925"/>
                  </a:cxn>
                  <a:cxn ang="0">
                    <a:pos x="106149" y="2258"/>
                  </a:cxn>
                  <a:cxn ang="0">
                    <a:pos x="216816" y="108408"/>
                  </a:cxn>
                </a:cxnLst>
                <a:pathLst>
                  <a:path w="97" h="97">
                    <a:moveTo>
                      <a:pt x="96" y="48"/>
                    </a:moveTo>
                    <a:cubicBezTo>
                      <a:pt x="97" y="74"/>
                      <a:pt x="76" y="96"/>
                      <a:pt x="49" y="97"/>
                    </a:cubicBezTo>
                    <a:cubicBezTo>
                      <a:pt x="23" y="97"/>
                      <a:pt x="1" y="76"/>
                      <a:pt x="0" y="50"/>
                    </a:cubicBezTo>
                    <a:cubicBezTo>
                      <a:pt x="0" y="23"/>
                      <a:pt x="21" y="1"/>
                      <a:pt x="47" y="1"/>
                    </a:cubicBezTo>
                    <a:cubicBezTo>
                      <a:pt x="74" y="0"/>
                      <a:pt x="96" y="21"/>
                      <a:pt x="96" y="48"/>
                    </a:cubicBezTo>
                    <a:close/>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41" name="Line 84"/>
              <p:cNvSpPr/>
              <p:nvPr/>
            </p:nvSpPr>
            <p:spPr>
              <a:xfrm>
                <a:off x="4174331" y="4722020"/>
                <a:ext cx="69850" cy="0"/>
              </a:xfrm>
              <a:prstGeom prst="line">
                <a:avLst/>
              </a:prstGeom>
              <a:ln w="30163" cap="rnd" cmpd="sng">
                <a:solidFill>
                  <a:srgbClr val="FFFFFF"/>
                </a:solidFill>
                <a:prstDash val="solid"/>
                <a:headEnd type="none" w="med" len="med"/>
                <a:tailEnd type="none" w="med" len="med"/>
              </a:ln>
            </p:spPr>
            <p:txBody>
              <a:bodyPr lIns="60222" tIns="30111" rIns="60222" bIns="30111"/>
              <a:p>
                <a:endParaRPr lang="zh-CN" altLang="en-US" sz="1200" u="none" dirty="0">
                  <a:solidFill>
                    <a:srgbClr val="000000"/>
                  </a:solidFill>
                  <a:latin typeface="Calibri" panose="020F0502020204030204" pitchFamily="34" charset="0"/>
                  <a:ea typeface="黑体" panose="02010609060101010101" pitchFamily="49" charset="-122"/>
                </a:endParaRPr>
              </a:p>
            </p:txBody>
          </p:sp>
          <p:sp>
            <p:nvSpPr>
              <p:cNvPr id="34842" name="Line 85"/>
              <p:cNvSpPr/>
              <p:nvPr/>
            </p:nvSpPr>
            <p:spPr>
              <a:xfrm>
                <a:off x="4244181" y="4650582"/>
                <a:ext cx="0" cy="71438"/>
              </a:xfrm>
              <a:prstGeom prst="line">
                <a:avLst/>
              </a:prstGeom>
              <a:ln w="30163" cap="rnd" cmpd="sng">
                <a:solidFill>
                  <a:srgbClr val="FFFFFF"/>
                </a:solidFill>
                <a:prstDash val="solid"/>
                <a:headEnd type="none" w="med" len="med"/>
                <a:tailEnd type="none" w="med" len="med"/>
              </a:ln>
            </p:spPr>
            <p:txBody>
              <a:bodyPr lIns="60222" tIns="30111" rIns="60222" bIns="30111"/>
              <a:p>
                <a:endParaRPr lang="zh-CN" altLang="en-US" sz="1200" u="none" dirty="0">
                  <a:solidFill>
                    <a:srgbClr val="000000"/>
                  </a:solidFill>
                  <a:latin typeface="Calibri" panose="020F0502020204030204" pitchFamily="34" charset="0"/>
                  <a:ea typeface="黑体" panose="02010609060101010101" pitchFamily="49" charset="-122"/>
                </a:endParaRPr>
              </a:p>
            </p:txBody>
          </p:sp>
          <p:sp>
            <p:nvSpPr>
              <p:cNvPr id="34843" name="Freeform 86"/>
              <p:cNvSpPr/>
              <p:nvPr/>
            </p:nvSpPr>
            <p:spPr>
              <a:xfrm>
                <a:off x="3939381" y="4614070"/>
                <a:ext cx="412750" cy="414337"/>
              </a:xfrm>
              <a:custGeom>
                <a:avLst/>
                <a:gdLst/>
                <a:ahLst/>
                <a:cxnLst>
                  <a:cxn ang="0">
                    <a:pos x="264698" y="6755"/>
                  </a:cxn>
                  <a:cxn ang="0">
                    <a:pos x="206375" y="0"/>
                  </a:cxn>
                  <a:cxn ang="0">
                    <a:pos x="0" y="207168"/>
                  </a:cxn>
                  <a:cxn ang="0">
                    <a:pos x="206375" y="414337"/>
                  </a:cxn>
                  <a:cxn ang="0">
                    <a:pos x="412750" y="207168"/>
                  </a:cxn>
                  <a:cxn ang="0">
                    <a:pos x="406020" y="148620"/>
                  </a:cxn>
                </a:cxnLst>
                <a:pathLst>
                  <a:path w="184" h="184">
                    <a:moveTo>
                      <a:pt x="118" y="3"/>
                    </a:moveTo>
                    <a:cubicBezTo>
                      <a:pt x="110" y="1"/>
                      <a:pt x="101" y="0"/>
                      <a:pt x="92" y="0"/>
                    </a:cubicBezTo>
                    <a:cubicBezTo>
                      <a:pt x="41" y="0"/>
                      <a:pt x="0" y="41"/>
                      <a:pt x="0" y="92"/>
                    </a:cubicBezTo>
                    <a:cubicBezTo>
                      <a:pt x="0" y="143"/>
                      <a:pt x="41" y="184"/>
                      <a:pt x="92" y="184"/>
                    </a:cubicBezTo>
                    <a:cubicBezTo>
                      <a:pt x="143" y="184"/>
                      <a:pt x="184" y="143"/>
                      <a:pt x="184" y="92"/>
                    </a:cubicBezTo>
                    <a:cubicBezTo>
                      <a:pt x="184" y="83"/>
                      <a:pt x="183" y="74"/>
                      <a:pt x="181" y="66"/>
                    </a:cubicBez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44" name="Freeform 87"/>
              <p:cNvSpPr/>
              <p:nvPr/>
            </p:nvSpPr>
            <p:spPr>
              <a:xfrm>
                <a:off x="4002881" y="4668045"/>
                <a:ext cx="142875" cy="195262"/>
              </a:xfrm>
              <a:custGeom>
                <a:avLst/>
                <a:gdLst/>
                <a:ahLst/>
                <a:cxnLst>
                  <a:cxn ang="0">
                    <a:pos x="140642" y="17955"/>
                  </a:cxn>
                  <a:cxn ang="0">
                    <a:pos x="95994" y="6733"/>
                  </a:cxn>
                  <a:cxn ang="0">
                    <a:pos x="13394" y="31421"/>
                  </a:cxn>
                  <a:cxn ang="0">
                    <a:pos x="17859" y="74064"/>
                  </a:cxn>
                  <a:cxn ang="0">
                    <a:pos x="64740" y="166084"/>
                  </a:cxn>
                  <a:cxn ang="0">
                    <a:pos x="127248" y="190773"/>
                  </a:cxn>
                  <a:cxn ang="0">
                    <a:pos x="120550" y="181795"/>
                  </a:cxn>
                  <a:cxn ang="0">
                    <a:pos x="107156" y="170573"/>
                  </a:cxn>
                  <a:cxn ang="0">
                    <a:pos x="100458" y="150374"/>
                  </a:cxn>
                  <a:cxn ang="0">
                    <a:pos x="80367" y="143641"/>
                  </a:cxn>
                  <a:cxn ang="0">
                    <a:pos x="100458" y="116708"/>
                  </a:cxn>
                  <a:cxn ang="0">
                    <a:pos x="142875" y="94264"/>
                  </a:cxn>
                </a:cxnLst>
                <a:pathLst>
                  <a:path w="64" h="87">
                    <a:moveTo>
                      <a:pt x="63" y="8"/>
                    </a:moveTo>
                    <a:cubicBezTo>
                      <a:pt x="56" y="5"/>
                      <a:pt x="48" y="4"/>
                      <a:pt x="43" y="3"/>
                    </a:cubicBezTo>
                    <a:cubicBezTo>
                      <a:pt x="25" y="0"/>
                      <a:pt x="0" y="7"/>
                      <a:pt x="6" y="14"/>
                    </a:cubicBezTo>
                    <a:cubicBezTo>
                      <a:pt x="12" y="20"/>
                      <a:pt x="9" y="30"/>
                      <a:pt x="8" y="33"/>
                    </a:cubicBez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57" y="56"/>
                      <a:pt x="59" y="49"/>
                      <a:pt x="64" y="42"/>
                    </a:cubicBez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45" name="Freeform 88"/>
              <p:cNvSpPr/>
              <p:nvPr/>
            </p:nvSpPr>
            <p:spPr>
              <a:xfrm>
                <a:off x="4117181" y="4818857"/>
                <a:ext cx="161925" cy="190500"/>
              </a:xfrm>
              <a:custGeom>
                <a:avLst/>
                <a:gdLst/>
                <a:ahLst/>
                <a:cxnLst>
                  <a:cxn ang="0">
                    <a:pos x="26617" y="71717"/>
                  </a:cxn>
                  <a:cxn ang="0">
                    <a:pos x="26617" y="100852"/>
                  </a:cxn>
                  <a:cxn ang="0">
                    <a:pos x="55453" y="129988"/>
                  </a:cxn>
                  <a:cxn ang="0">
                    <a:pos x="42144" y="179294"/>
                  </a:cxn>
                  <a:cxn ang="0">
                    <a:pos x="99816" y="147917"/>
                  </a:cxn>
                  <a:cxn ang="0">
                    <a:pos x="146397" y="82923"/>
                  </a:cxn>
                  <a:cxn ang="0">
                    <a:pos x="119780" y="53788"/>
                  </a:cxn>
                  <a:cxn ang="0">
                    <a:pos x="53235" y="24652"/>
                  </a:cxn>
                  <a:cxn ang="0">
                    <a:pos x="26617" y="71717"/>
                  </a:cxn>
                </a:cxnLst>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46" name="Freeform 89"/>
              <p:cNvSpPr/>
              <p:nvPr/>
            </p:nvSpPr>
            <p:spPr>
              <a:xfrm>
                <a:off x="4298156" y="4793457"/>
                <a:ext cx="47625" cy="96838"/>
              </a:xfrm>
              <a:custGeom>
                <a:avLst/>
                <a:gdLst/>
                <a:ahLst/>
                <a:cxnLst>
                  <a:cxn ang="0">
                    <a:pos x="29482" y="0"/>
                  </a:cxn>
                  <a:cxn ang="0">
                    <a:pos x="27214" y="11260"/>
                  </a:cxn>
                  <a:cxn ang="0">
                    <a:pos x="22678" y="78821"/>
                  </a:cxn>
                  <a:cxn ang="0">
                    <a:pos x="47625" y="83325"/>
                  </a:cxn>
                </a:cxnLst>
                <a:pathLst>
                  <a:path w="21" h="43">
                    <a:moveTo>
                      <a:pt x="13" y="0"/>
                    </a:moveTo>
                    <a:cubicBezTo>
                      <a:pt x="14" y="2"/>
                      <a:pt x="13" y="2"/>
                      <a:pt x="12" y="5"/>
                    </a:cubicBezTo>
                    <a:cubicBezTo>
                      <a:pt x="8" y="14"/>
                      <a:pt x="0" y="27"/>
                      <a:pt x="10" y="35"/>
                    </a:cubicBezTo>
                    <a:cubicBezTo>
                      <a:pt x="19" y="43"/>
                      <a:pt x="21" y="37"/>
                      <a:pt x="21" y="37"/>
                    </a:cubicBezTo>
                  </a:path>
                </a:pathLst>
              </a:custGeom>
              <a:noFill/>
              <a:ln w="30163" cap="rnd" cmpd="sng">
                <a:solidFill>
                  <a:srgbClr val="FFFFFF"/>
                </a:solidFill>
                <a:prstDash val="solid"/>
                <a:round/>
                <a:headEnd type="none" w="med" len="med"/>
                <a:tailEnd type="none" w="med" len="med"/>
              </a:ln>
            </p:spPr>
            <p:txBody>
              <a:bodyPr/>
              <a:p>
                <a:endParaRPr lang="zh-CN" altLang="en-US"/>
              </a:p>
            </p:txBody>
          </p:sp>
        </p:grpSp>
        <p:grpSp>
          <p:nvGrpSpPr>
            <p:cNvPr id="34847" name="组合 75"/>
            <p:cNvGrpSpPr/>
            <p:nvPr/>
          </p:nvGrpSpPr>
          <p:grpSpPr>
            <a:xfrm>
              <a:off x="7695122" y="5495114"/>
              <a:ext cx="420688" cy="419100"/>
              <a:chOff x="7153275" y="4622800"/>
              <a:chExt cx="420688" cy="419100"/>
            </a:xfrm>
          </p:grpSpPr>
          <p:sp>
            <p:nvSpPr>
              <p:cNvPr id="34848" name="Oval 233"/>
              <p:cNvSpPr/>
              <p:nvPr/>
            </p:nvSpPr>
            <p:spPr>
              <a:xfrm>
                <a:off x="7300913" y="4859338"/>
                <a:ext cx="127000" cy="128587"/>
              </a:xfrm>
              <a:prstGeom prst="ellipse">
                <a:avLst/>
              </a:prstGeom>
              <a:noFill/>
              <a:ln w="30163" cap="rnd" cmpd="sng">
                <a:solidFill>
                  <a:srgbClr val="FFFFFF"/>
                </a:solidFill>
                <a:prstDash val="solid"/>
                <a:headEnd type="none" w="med" len="med"/>
                <a:tailEnd type="none" w="med" len="med"/>
              </a:ln>
            </p:spPr>
            <p:txBody>
              <a:bodyPr lIns="60222" tIns="30111" rIns="60222" bIns="30111"/>
              <a:p>
                <a:endParaRPr lang="zh-CN" altLang="en-US" sz="1800" u="none" dirty="0">
                  <a:solidFill>
                    <a:srgbClr val="000000"/>
                  </a:solidFill>
                  <a:latin typeface="Calibri" panose="020F0502020204030204" pitchFamily="34" charset="0"/>
                  <a:ea typeface="黑体" panose="02010609060101010101" pitchFamily="49" charset="-122"/>
                </a:endParaRPr>
              </a:p>
            </p:txBody>
          </p:sp>
          <p:sp>
            <p:nvSpPr>
              <p:cNvPr id="34849" name="Freeform 234"/>
              <p:cNvSpPr/>
              <p:nvPr/>
            </p:nvSpPr>
            <p:spPr>
              <a:xfrm>
                <a:off x="7300913" y="4732338"/>
                <a:ext cx="127000" cy="63500"/>
              </a:xfrm>
              <a:custGeom>
                <a:avLst/>
                <a:gdLst/>
                <a:ahLst/>
                <a:cxnLst>
                  <a:cxn ang="0">
                    <a:pos x="0" y="63500"/>
                  </a:cxn>
                  <a:cxn ang="0">
                    <a:pos x="63500" y="0"/>
                  </a:cxn>
                  <a:cxn ang="0">
                    <a:pos x="127000" y="63500"/>
                  </a:cxn>
                </a:cxnLst>
                <a:pathLst>
                  <a:path w="56" h="28">
                    <a:moveTo>
                      <a:pt x="0" y="28"/>
                    </a:moveTo>
                    <a:cubicBezTo>
                      <a:pt x="0" y="12"/>
                      <a:pt x="13" y="0"/>
                      <a:pt x="28" y="0"/>
                    </a:cubicBezTo>
                    <a:cubicBezTo>
                      <a:pt x="44" y="0"/>
                      <a:pt x="56" y="12"/>
                      <a:pt x="56" y="28"/>
                    </a:cubicBez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50" name="Rectangle 235"/>
              <p:cNvSpPr/>
              <p:nvPr/>
            </p:nvSpPr>
            <p:spPr>
              <a:xfrm>
                <a:off x="7172325" y="4805363"/>
                <a:ext cx="382588" cy="236537"/>
              </a:xfrm>
              <a:prstGeom prst="rect">
                <a:avLst/>
              </a:prstGeom>
              <a:noFill/>
              <a:ln w="30163" cap="rnd" cmpd="sng">
                <a:solidFill>
                  <a:srgbClr val="FFFFFF"/>
                </a:solidFill>
                <a:prstDash val="solid"/>
                <a:round/>
                <a:headEnd type="none" w="med" len="med"/>
                <a:tailEnd type="none" w="med" len="med"/>
              </a:ln>
            </p:spPr>
            <p:txBody>
              <a:bodyPr lIns="60222" tIns="30111" rIns="60222" bIns="30111"/>
              <a:p>
                <a:endParaRPr lang="zh-CN" altLang="en-US" sz="1800" u="none" dirty="0">
                  <a:solidFill>
                    <a:srgbClr val="000000"/>
                  </a:solidFill>
                  <a:latin typeface="Calibri" panose="020F0502020204030204" pitchFamily="34" charset="0"/>
                  <a:ea typeface="黑体" panose="02010609060101010101" pitchFamily="49" charset="-122"/>
                </a:endParaRPr>
              </a:p>
            </p:txBody>
          </p:sp>
          <p:sp>
            <p:nvSpPr>
              <p:cNvPr id="34851" name="Freeform 236"/>
              <p:cNvSpPr/>
              <p:nvPr/>
            </p:nvSpPr>
            <p:spPr>
              <a:xfrm>
                <a:off x="7172325" y="4805363"/>
                <a:ext cx="55563" cy="53975"/>
              </a:xfrm>
              <a:custGeom>
                <a:avLst/>
                <a:gdLst/>
                <a:ahLst/>
                <a:cxnLst>
                  <a:cxn ang="0">
                    <a:pos x="55563" y="0"/>
                  </a:cxn>
                  <a:cxn ang="0">
                    <a:pos x="0" y="53975"/>
                  </a:cxn>
                </a:cxnLst>
                <a:pathLst>
                  <a:path w="24" h="24">
                    <a:moveTo>
                      <a:pt x="24" y="0"/>
                    </a:moveTo>
                    <a:cubicBezTo>
                      <a:pt x="24" y="13"/>
                      <a:pt x="13" y="24"/>
                      <a:pt x="0" y="24"/>
                    </a:cubicBez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52" name="Freeform 237"/>
              <p:cNvSpPr/>
              <p:nvPr/>
            </p:nvSpPr>
            <p:spPr>
              <a:xfrm>
                <a:off x="7497763" y="4805363"/>
                <a:ext cx="55562" cy="53975"/>
              </a:xfrm>
              <a:custGeom>
                <a:avLst/>
                <a:gdLst/>
                <a:ahLst/>
                <a:cxnLst>
                  <a:cxn ang="0">
                    <a:pos x="55562" y="53975"/>
                  </a:cxn>
                  <a:cxn ang="0">
                    <a:pos x="0" y="0"/>
                  </a:cxn>
                </a:cxnLst>
                <a:pathLst>
                  <a:path w="24" h="24">
                    <a:moveTo>
                      <a:pt x="24" y="24"/>
                    </a:moveTo>
                    <a:cubicBezTo>
                      <a:pt x="11" y="24"/>
                      <a:pt x="0" y="13"/>
                      <a:pt x="0" y="0"/>
                    </a:cubicBez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53" name="Freeform 238"/>
              <p:cNvSpPr/>
              <p:nvPr/>
            </p:nvSpPr>
            <p:spPr>
              <a:xfrm>
                <a:off x="7500938" y="4987925"/>
                <a:ext cx="53975" cy="53975"/>
              </a:xfrm>
              <a:custGeom>
                <a:avLst/>
                <a:gdLst/>
                <a:ahLst/>
                <a:cxnLst>
                  <a:cxn ang="0">
                    <a:pos x="0" y="53975"/>
                  </a:cxn>
                  <a:cxn ang="0">
                    <a:pos x="53975" y="0"/>
                  </a:cxn>
                </a:cxnLst>
                <a:pathLst>
                  <a:path w="24" h="24">
                    <a:moveTo>
                      <a:pt x="0" y="24"/>
                    </a:moveTo>
                    <a:cubicBezTo>
                      <a:pt x="0" y="11"/>
                      <a:pt x="11" y="0"/>
                      <a:pt x="24" y="0"/>
                    </a:cubicBez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54" name="Freeform 239"/>
              <p:cNvSpPr/>
              <p:nvPr/>
            </p:nvSpPr>
            <p:spPr>
              <a:xfrm>
                <a:off x="7172325" y="4987925"/>
                <a:ext cx="55563" cy="53975"/>
              </a:xfrm>
              <a:custGeom>
                <a:avLst/>
                <a:gdLst/>
                <a:ahLst/>
                <a:cxnLst>
                  <a:cxn ang="0">
                    <a:pos x="0" y="0"/>
                  </a:cxn>
                  <a:cxn ang="0">
                    <a:pos x="55563" y="53975"/>
                  </a:cxn>
                </a:cxnLst>
                <a:pathLst>
                  <a:path w="24" h="24">
                    <a:moveTo>
                      <a:pt x="0" y="0"/>
                    </a:moveTo>
                    <a:cubicBezTo>
                      <a:pt x="13" y="0"/>
                      <a:pt x="24" y="11"/>
                      <a:pt x="24" y="24"/>
                    </a:cubicBez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55" name="Freeform 240"/>
              <p:cNvSpPr/>
              <p:nvPr/>
            </p:nvSpPr>
            <p:spPr>
              <a:xfrm>
                <a:off x="7153275" y="4622800"/>
                <a:ext cx="420688" cy="246063"/>
              </a:xfrm>
              <a:custGeom>
                <a:avLst/>
                <a:gdLst/>
                <a:ahLst/>
                <a:cxnLst>
                  <a:cxn ang="0">
                    <a:pos x="18332" y="181663"/>
                  </a:cxn>
                  <a:cxn ang="0">
                    <a:pos x="0" y="70166"/>
                  </a:cxn>
                  <a:cxn ang="0">
                    <a:pos x="379198" y="0"/>
                  </a:cxn>
                  <a:cxn ang="0">
                    <a:pos x="420688" y="239334"/>
                  </a:cxn>
                  <a:cxn ang="0">
                    <a:pos x="402355" y="246063"/>
                  </a:cxn>
                </a:cxnLst>
                <a:pathLst>
                  <a:path w="436" h="256">
                    <a:moveTo>
                      <a:pt x="19" y="189"/>
                    </a:moveTo>
                    <a:lnTo>
                      <a:pt x="0" y="73"/>
                    </a:lnTo>
                    <a:lnTo>
                      <a:pt x="393" y="0"/>
                    </a:lnTo>
                    <a:lnTo>
                      <a:pt x="436" y="249"/>
                    </a:lnTo>
                    <a:lnTo>
                      <a:pt x="417" y="256"/>
                    </a:ln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56" name="Freeform 241"/>
              <p:cNvSpPr/>
              <p:nvPr/>
            </p:nvSpPr>
            <p:spPr>
              <a:xfrm>
                <a:off x="7164388" y="4683125"/>
                <a:ext cx="49212" cy="65088"/>
              </a:xfrm>
              <a:custGeom>
                <a:avLst/>
                <a:gdLst/>
                <a:ahLst/>
                <a:cxnLst>
                  <a:cxn ang="0">
                    <a:pos x="44738" y="0"/>
                  </a:cxn>
                  <a:cxn ang="0">
                    <a:pos x="0" y="65088"/>
                  </a:cxn>
                </a:cxnLst>
                <a:pathLst>
                  <a:path w="22" h="29">
                    <a:moveTo>
                      <a:pt x="20" y="0"/>
                    </a:moveTo>
                    <a:cubicBezTo>
                      <a:pt x="22" y="14"/>
                      <a:pt x="13" y="27"/>
                      <a:pt x="0" y="29"/>
                    </a:cubicBez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57" name="Freeform 242"/>
              <p:cNvSpPr/>
              <p:nvPr/>
            </p:nvSpPr>
            <p:spPr>
              <a:xfrm>
                <a:off x="7478713" y="4632325"/>
                <a:ext cx="63500" cy="52388"/>
              </a:xfrm>
              <a:custGeom>
                <a:avLst/>
                <a:gdLst/>
                <a:ahLst/>
                <a:cxnLst>
                  <a:cxn ang="0">
                    <a:pos x="63500" y="45554"/>
                  </a:cxn>
                  <a:cxn ang="0">
                    <a:pos x="0" y="0"/>
                  </a:cxn>
                </a:cxnLst>
                <a:pathLst>
                  <a:path w="28" h="23">
                    <a:moveTo>
                      <a:pt x="28" y="20"/>
                    </a:moveTo>
                    <a:cubicBezTo>
                      <a:pt x="15" y="23"/>
                      <a:pt x="2" y="14"/>
                      <a:pt x="0" y="0"/>
                    </a:cubicBezTo>
                  </a:path>
                </a:pathLst>
              </a:custGeom>
              <a:noFill/>
              <a:ln w="30163" cap="rnd" cmpd="sng">
                <a:solidFill>
                  <a:srgbClr val="FFFFFF"/>
                </a:solidFill>
                <a:prstDash val="solid"/>
                <a:round/>
                <a:headEnd type="none" w="med" len="med"/>
                <a:tailEnd type="none" w="med" len="med"/>
              </a:ln>
            </p:spPr>
            <p:txBody>
              <a:bodyPr/>
              <a:p>
                <a:endParaRPr lang="zh-CN" altLang="en-US"/>
              </a:p>
            </p:txBody>
          </p:sp>
        </p:grpSp>
        <p:grpSp>
          <p:nvGrpSpPr>
            <p:cNvPr id="34858" name="组合 86"/>
            <p:cNvGrpSpPr/>
            <p:nvPr/>
          </p:nvGrpSpPr>
          <p:grpSpPr>
            <a:xfrm>
              <a:off x="5101941" y="5495114"/>
              <a:ext cx="420688" cy="419100"/>
              <a:chOff x="7153275" y="4622800"/>
              <a:chExt cx="420688" cy="419100"/>
            </a:xfrm>
          </p:grpSpPr>
          <p:sp>
            <p:nvSpPr>
              <p:cNvPr id="34859" name="Oval 233"/>
              <p:cNvSpPr/>
              <p:nvPr/>
            </p:nvSpPr>
            <p:spPr>
              <a:xfrm>
                <a:off x="7301706" y="4859338"/>
                <a:ext cx="127000" cy="128587"/>
              </a:xfrm>
              <a:prstGeom prst="ellipse">
                <a:avLst/>
              </a:prstGeom>
              <a:noFill/>
              <a:ln w="30163" cap="rnd" cmpd="sng">
                <a:solidFill>
                  <a:srgbClr val="FFFFFF"/>
                </a:solidFill>
                <a:prstDash val="solid"/>
                <a:headEnd type="none" w="med" len="med"/>
                <a:tailEnd type="none" w="med" len="med"/>
              </a:ln>
            </p:spPr>
            <p:txBody>
              <a:bodyPr lIns="60222" tIns="30111" rIns="60222" bIns="30111"/>
              <a:p>
                <a:endParaRPr lang="zh-CN" altLang="en-US" sz="1800" u="none" dirty="0">
                  <a:solidFill>
                    <a:srgbClr val="000000"/>
                  </a:solidFill>
                  <a:latin typeface="Calibri" panose="020F0502020204030204" pitchFamily="34" charset="0"/>
                  <a:ea typeface="黑体" panose="02010609060101010101" pitchFamily="49" charset="-122"/>
                </a:endParaRPr>
              </a:p>
            </p:txBody>
          </p:sp>
          <p:sp>
            <p:nvSpPr>
              <p:cNvPr id="34860" name="Freeform 234"/>
              <p:cNvSpPr/>
              <p:nvPr/>
            </p:nvSpPr>
            <p:spPr>
              <a:xfrm>
                <a:off x="7301706" y="4732338"/>
                <a:ext cx="127000" cy="63500"/>
              </a:xfrm>
              <a:custGeom>
                <a:avLst/>
                <a:gdLst/>
                <a:ahLst/>
                <a:cxnLst>
                  <a:cxn ang="0">
                    <a:pos x="0" y="63500"/>
                  </a:cxn>
                  <a:cxn ang="0">
                    <a:pos x="63500" y="0"/>
                  </a:cxn>
                  <a:cxn ang="0">
                    <a:pos x="127000" y="63500"/>
                  </a:cxn>
                </a:cxnLst>
                <a:pathLst>
                  <a:path w="56" h="28">
                    <a:moveTo>
                      <a:pt x="0" y="28"/>
                    </a:moveTo>
                    <a:cubicBezTo>
                      <a:pt x="0" y="12"/>
                      <a:pt x="13" y="0"/>
                      <a:pt x="28" y="0"/>
                    </a:cubicBezTo>
                    <a:cubicBezTo>
                      <a:pt x="44" y="0"/>
                      <a:pt x="56" y="12"/>
                      <a:pt x="56" y="28"/>
                    </a:cubicBez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61" name="Rectangle 235"/>
              <p:cNvSpPr/>
              <p:nvPr/>
            </p:nvSpPr>
            <p:spPr>
              <a:xfrm>
                <a:off x="7174706" y="4805363"/>
                <a:ext cx="381000" cy="236537"/>
              </a:xfrm>
              <a:prstGeom prst="rect">
                <a:avLst/>
              </a:prstGeom>
              <a:noFill/>
              <a:ln w="30163" cap="rnd" cmpd="sng">
                <a:solidFill>
                  <a:srgbClr val="FFFFFF"/>
                </a:solidFill>
                <a:prstDash val="solid"/>
                <a:round/>
                <a:headEnd type="none" w="med" len="med"/>
                <a:tailEnd type="none" w="med" len="med"/>
              </a:ln>
            </p:spPr>
            <p:txBody>
              <a:bodyPr lIns="60222" tIns="30111" rIns="60222" bIns="30111"/>
              <a:p>
                <a:endParaRPr lang="zh-CN" altLang="en-US" sz="1800" u="none" dirty="0">
                  <a:solidFill>
                    <a:srgbClr val="000000"/>
                  </a:solidFill>
                  <a:latin typeface="Calibri" panose="020F0502020204030204" pitchFamily="34" charset="0"/>
                  <a:ea typeface="黑体" panose="02010609060101010101" pitchFamily="49" charset="-122"/>
                </a:endParaRPr>
              </a:p>
            </p:txBody>
          </p:sp>
          <p:sp>
            <p:nvSpPr>
              <p:cNvPr id="34862" name="Freeform 236"/>
              <p:cNvSpPr/>
              <p:nvPr/>
            </p:nvSpPr>
            <p:spPr>
              <a:xfrm>
                <a:off x="7174706" y="4805363"/>
                <a:ext cx="53975" cy="53975"/>
              </a:xfrm>
              <a:custGeom>
                <a:avLst/>
                <a:gdLst/>
                <a:ahLst/>
                <a:cxnLst>
                  <a:cxn ang="0">
                    <a:pos x="53975" y="0"/>
                  </a:cxn>
                  <a:cxn ang="0">
                    <a:pos x="0" y="53975"/>
                  </a:cxn>
                </a:cxnLst>
                <a:pathLst>
                  <a:path w="24" h="24">
                    <a:moveTo>
                      <a:pt x="24" y="0"/>
                    </a:moveTo>
                    <a:cubicBezTo>
                      <a:pt x="24" y="13"/>
                      <a:pt x="13" y="24"/>
                      <a:pt x="0" y="24"/>
                    </a:cubicBez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63" name="Freeform 237"/>
              <p:cNvSpPr/>
              <p:nvPr/>
            </p:nvSpPr>
            <p:spPr>
              <a:xfrm>
                <a:off x="7498556" y="4805363"/>
                <a:ext cx="55563" cy="53975"/>
              </a:xfrm>
              <a:custGeom>
                <a:avLst/>
                <a:gdLst/>
                <a:ahLst/>
                <a:cxnLst>
                  <a:cxn ang="0">
                    <a:pos x="55563" y="53975"/>
                  </a:cxn>
                  <a:cxn ang="0">
                    <a:pos x="0" y="0"/>
                  </a:cxn>
                </a:cxnLst>
                <a:pathLst>
                  <a:path w="24" h="24">
                    <a:moveTo>
                      <a:pt x="24" y="24"/>
                    </a:moveTo>
                    <a:cubicBezTo>
                      <a:pt x="11" y="24"/>
                      <a:pt x="0" y="13"/>
                      <a:pt x="0" y="0"/>
                    </a:cubicBez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64" name="Freeform 238"/>
              <p:cNvSpPr/>
              <p:nvPr/>
            </p:nvSpPr>
            <p:spPr>
              <a:xfrm>
                <a:off x="7501731" y="4987925"/>
                <a:ext cx="53975" cy="53975"/>
              </a:xfrm>
              <a:custGeom>
                <a:avLst/>
                <a:gdLst/>
                <a:ahLst/>
                <a:cxnLst>
                  <a:cxn ang="0">
                    <a:pos x="0" y="53975"/>
                  </a:cxn>
                  <a:cxn ang="0">
                    <a:pos x="53975" y="0"/>
                  </a:cxn>
                </a:cxnLst>
                <a:pathLst>
                  <a:path w="24" h="24">
                    <a:moveTo>
                      <a:pt x="0" y="24"/>
                    </a:moveTo>
                    <a:cubicBezTo>
                      <a:pt x="0" y="11"/>
                      <a:pt x="11" y="0"/>
                      <a:pt x="24" y="0"/>
                    </a:cubicBez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65" name="Freeform 239"/>
              <p:cNvSpPr/>
              <p:nvPr/>
            </p:nvSpPr>
            <p:spPr>
              <a:xfrm>
                <a:off x="7174706" y="4987925"/>
                <a:ext cx="53975" cy="53975"/>
              </a:xfrm>
              <a:custGeom>
                <a:avLst/>
                <a:gdLst/>
                <a:ahLst/>
                <a:cxnLst>
                  <a:cxn ang="0">
                    <a:pos x="0" y="0"/>
                  </a:cxn>
                  <a:cxn ang="0">
                    <a:pos x="53975" y="53975"/>
                  </a:cxn>
                </a:cxnLst>
                <a:pathLst>
                  <a:path w="24" h="24">
                    <a:moveTo>
                      <a:pt x="0" y="0"/>
                    </a:moveTo>
                    <a:cubicBezTo>
                      <a:pt x="13" y="0"/>
                      <a:pt x="24" y="11"/>
                      <a:pt x="24" y="24"/>
                    </a:cubicBez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66" name="Freeform 240"/>
              <p:cNvSpPr/>
              <p:nvPr/>
            </p:nvSpPr>
            <p:spPr>
              <a:xfrm>
                <a:off x="7155656" y="4622800"/>
                <a:ext cx="419100" cy="246063"/>
              </a:xfrm>
              <a:custGeom>
                <a:avLst/>
                <a:gdLst/>
                <a:ahLst/>
                <a:cxnLst>
                  <a:cxn ang="0">
                    <a:pos x="18263" y="181663"/>
                  </a:cxn>
                  <a:cxn ang="0">
                    <a:pos x="0" y="70166"/>
                  </a:cxn>
                  <a:cxn ang="0">
                    <a:pos x="377766" y="0"/>
                  </a:cxn>
                  <a:cxn ang="0">
                    <a:pos x="419100" y="239334"/>
                  </a:cxn>
                  <a:cxn ang="0">
                    <a:pos x="400836" y="246063"/>
                  </a:cxn>
                </a:cxnLst>
                <a:pathLst>
                  <a:path w="436" h="256">
                    <a:moveTo>
                      <a:pt x="19" y="189"/>
                    </a:moveTo>
                    <a:lnTo>
                      <a:pt x="0" y="73"/>
                    </a:lnTo>
                    <a:lnTo>
                      <a:pt x="393" y="0"/>
                    </a:lnTo>
                    <a:lnTo>
                      <a:pt x="436" y="249"/>
                    </a:lnTo>
                    <a:lnTo>
                      <a:pt x="417" y="256"/>
                    </a:ln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67" name="Freeform 241"/>
              <p:cNvSpPr/>
              <p:nvPr/>
            </p:nvSpPr>
            <p:spPr>
              <a:xfrm>
                <a:off x="7165181" y="4683125"/>
                <a:ext cx="50800" cy="65088"/>
              </a:xfrm>
              <a:custGeom>
                <a:avLst/>
                <a:gdLst/>
                <a:ahLst/>
                <a:cxnLst>
                  <a:cxn ang="0">
                    <a:pos x="46181" y="0"/>
                  </a:cxn>
                  <a:cxn ang="0">
                    <a:pos x="0" y="65088"/>
                  </a:cxn>
                </a:cxnLst>
                <a:pathLst>
                  <a:path w="22" h="29">
                    <a:moveTo>
                      <a:pt x="20" y="0"/>
                    </a:moveTo>
                    <a:cubicBezTo>
                      <a:pt x="22" y="14"/>
                      <a:pt x="13" y="27"/>
                      <a:pt x="0" y="29"/>
                    </a:cubicBez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68" name="Freeform 242"/>
              <p:cNvSpPr/>
              <p:nvPr/>
            </p:nvSpPr>
            <p:spPr>
              <a:xfrm>
                <a:off x="7479506" y="4632325"/>
                <a:ext cx="63500" cy="52388"/>
              </a:xfrm>
              <a:custGeom>
                <a:avLst/>
                <a:gdLst/>
                <a:ahLst/>
                <a:cxnLst>
                  <a:cxn ang="0">
                    <a:pos x="63500" y="45554"/>
                  </a:cxn>
                  <a:cxn ang="0">
                    <a:pos x="0" y="0"/>
                  </a:cxn>
                </a:cxnLst>
                <a:pathLst>
                  <a:path w="28" h="23">
                    <a:moveTo>
                      <a:pt x="28" y="20"/>
                    </a:moveTo>
                    <a:cubicBezTo>
                      <a:pt x="15" y="23"/>
                      <a:pt x="2" y="14"/>
                      <a:pt x="0" y="0"/>
                    </a:cubicBezTo>
                  </a:path>
                </a:pathLst>
              </a:custGeom>
              <a:noFill/>
              <a:ln w="30163" cap="rnd" cmpd="sng">
                <a:solidFill>
                  <a:srgbClr val="FFFFFF"/>
                </a:solidFill>
                <a:prstDash val="solid"/>
                <a:round/>
                <a:headEnd type="none" w="med" len="med"/>
                <a:tailEnd type="none" w="med" len="med"/>
              </a:ln>
            </p:spPr>
            <p:txBody>
              <a:bodyPr/>
              <a:p>
                <a:endParaRPr lang="zh-CN" altLang="en-US"/>
              </a:p>
            </p:txBody>
          </p:sp>
        </p:grpSp>
        <p:grpSp>
          <p:nvGrpSpPr>
            <p:cNvPr id="34869" name="组合 97"/>
            <p:cNvGrpSpPr/>
            <p:nvPr/>
          </p:nvGrpSpPr>
          <p:grpSpPr>
            <a:xfrm>
              <a:off x="5137660" y="2908283"/>
              <a:ext cx="346075" cy="419100"/>
              <a:chOff x="5041900" y="5697538"/>
              <a:chExt cx="346075" cy="419100"/>
            </a:xfrm>
          </p:grpSpPr>
          <p:sp>
            <p:nvSpPr>
              <p:cNvPr id="34870" name="Freeform 243"/>
              <p:cNvSpPr/>
              <p:nvPr/>
            </p:nvSpPr>
            <p:spPr>
              <a:xfrm>
                <a:off x="5114925" y="5699919"/>
                <a:ext cx="273050" cy="419100"/>
              </a:xfrm>
              <a:custGeom>
                <a:avLst/>
                <a:gdLst/>
                <a:ahLst/>
                <a:cxnLst>
                  <a:cxn ang="0">
                    <a:pos x="273050" y="136663"/>
                  </a:cxn>
                  <a:cxn ang="0">
                    <a:pos x="136525" y="0"/>
                  </a:cxn>
                  <a:cxn ang="0">
                    <a:pos x="0" y="136663"/>
                  </a:cxn>
                  <a:cxn ang="0">
                    <a:pos x="0" y="282436"/>
                  </a:cxn>
                  <a:cxn ang="0">
                    <a:pos x="136525" y="419100"/>
                  </a:cxn>
                  <a:cxn ang="0">
                    <a:pos x="273050" y="282436"/>
                  </a:cxn>
                </a:cxnLst>
                <a:pathLst>
                  <a:path w="120" h="184">
                    <a:moveTo>
                      <a:pt x="120" y="60"/>
                    </a:moveTo>
                    <a:cubicBezTo>
                      <a:pt x="120" y="27"/>
                      <a:pt x="93" y="0"/>
                      <a:pt x="60" y="0"/>
                    </a:cubicBezTo>
                    <a:cubicBezTo>
                      <a:pt x="27" y="0"/>
                      <a:pt x="0" y="27"/>
                      <a:pt x="0" y="60"/>
                    </a:cubicBezTo>
                    <a:cubicBezTo>
                      <a:pt x="0" y="124"/>
                      <a:pt x="0" y="124"/>
                      <a:pt x="0" y="124"/>
                    </a:cubicBezTo>
                    <a:cubicBezTo>
                      <a:pt x="0" y="157"/>
                      <a:pt x="27" y="184"/>
                      <a:pt x="60" y="184"/>
                    </a:cubicBezTo>
                    <a:cubicBezTo>
                      <a:pt x="93" y="184"/>
                      <a:pt x="120" y="157"/>
                      <a:pt x="120" y="124"/>
                    </a:cubicBez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71" name="Line 244"/>
              <p:cNvSpPr/>
              <p:nvPr/>
            </p:nvSpPr>
            <p:spPr>
              <a:xfrm flipH="1">
                <a:off x="5041900" y="5880894"/>
                <a:ext cx="217487" cy="0"/>
              </a:xfrm>
              <a:prstGeom prst="line">
                <a:avLst/>
              </a:prstGeom>
              <a:ln w="30163" cap="rnd" cmpd="sng">
                <a:solidFill>
                  <a:srgbClr val="FFFFFF"/>
                </a:solidFill>
                <a:prstDash val="solid"/>
                <a:headEnd type="none" w="med" len="med"/>
                <a:tailEnd type="none" w="med" len="med"/>
              </a:ln>
            </p:spPr>
            <p:txBody>
              <a:bodyPr lIns="60222" tIns="30111" rIns="60222" bIns="30111"/>
              <a:p>
                <a:endParaRPr lang="zh-CN" altLang="en-US" sz="1200" u="none" dirty="0">
                  <a:solidFill>
                    <a:srgbClr val="000000"/>
                  </a:solidFill>
                  <a:latin typeface="Calibri" panose="020F0502020204030204" pitchFamily="34" charset="0"/>
                  <a:ea typeface="黑体" panose="02010609060101010101" pitchFamily="49" charset="-122"/>
                </a:endParaRPr>
              </a:p>
            </p:txBody>
          </p:sp>
          <p:sp>
            <p:nvSpPr>
              <p:cNvPr id="34872" name="Line 245"/>
              <p:cNvSpPr/>
              <p:nvPr/>
            </p:nvSpPr>
            <p:spPr>
              <a:xfrm flipH="1">
                <a:off x="5041900" y="5934869"/>
                <a:ext cx="180975" cy="0"/>
              </a:xfrm>
              <a:prstGeom prst="line">
                <a:avLst/>
              </a:prstGeom>
              <a:ln w="30163" cap="rnd" cmpd="sng">
                <a:solidFill>
                  <a:srgbClr val="FFFFFF"/>
                </a:solidFill>
                <a:prstDash val="solid"/>
                <a:headEnd type="none" w="med" len="med"/>
                <a:tailEnd type="none" w="med" len="med"/>
              </a:ln>
            </p:spPr>
            <p:txBody>
              <a:bodyPr lIns="60222" tIns="30111" rIns="60222" bIns="30111"/>
              <a:p>
                <a:endParaRPr lang="zh-CN" altLang="en-US" sz="1200" u="none" dirty="0">
                  <a:solidFill>
                    <a:srgbClr val="000000"/>
                  </a:solidFill>
                  <a:latin typeface="Calibri" panose="020F0502020204030204" pitchFamily="34" charset="0"/>
                  <a:ea typeface="黑体" panose="02010609060101010101" pitchFamily="49" charset="-122"/>
                </a:endParaRPr>
              </a:p>
            </p:txBody>
          </p:sp>
        </p:grpSp>
        <p:grpSp>
          <p:nvGrpSpPr>
            <p:cNvPr id="34873" name="组合 105"/>
            <p:cNvGrpSpPr/>
            <p:nvPr/>
          </p:nvGrpSpPr>
          <p:grpSpPr>
            <a:xfrm>
              <a:off x="7674485" y="2908283"/>
              <a:ext cx="346075" cy="419100"/>
              <a:chOff x="5041900" y="5697538"/>
              <a:chExt cx="346075" cy="419100"/>
            </a:xfrm>
          </p:grpSpPr>
          <p:sp>
            <p:nvSpPr>
              <p:cNvPr id="34874" name="Freeform 243"/>
              <p:cNvSpPr/>
              <p:nvPr/>
            </p:nvSpPr>
            <p:spPr>
              <a:xfrm>
                <a:off x="5114925" y="5699919"/>
                <a:ext cx="273050" cy="419100"/>
              </a:xfrm>
              <a:custGeom>
                <a:avLst/>
                <a:gdLst/>
                <a:ahLst/>
                <a:cxnLst>
                  <a:cxn ang="0">
                    <a:pos x="273050" y="136663"/>
                  </a:cxn>
                  <a:cxn ang="0">
                    <a:pos x="136525" y="0"/>
                  </a:cxn>
                  <a:cxn ang="0">
                    <a:pos x="0" y="136663"/>
                  </a:cxn>
                  <a:cxn ang="0">
                    <a:pos x="0" y="282436"/>
                  </a:cxn>
                  <a:cxn ang="0">
                    <a:pos x="136525" y="419100"/>
                  </a:cxn>
                  <a:cxn ang="0">
                    <a:pos x="273050" y="282436"/>
                  </a:cxn>
                </a:cxnLst>
                <a:pathLst>
                  <a:path w="120" h="184">
                    <a:moveTo>
                      <a:pt x="120" y="60"/>
                    </a:moveTo>
                    <a:cubicBezTo>
                      <a:pt x="120" y="27"/>
                      <a:pt x="93" y="0"/>
                      <a:pt x="60" y="0"/>
                    </a:cubicBezTo>
                    <a:cubicBezTo>
                      <a:pt x="27" y="0"/>
                      <a:pt x="0" y="27"/>
                      <a:pt x="0" y="60"/>
                    </a:cubicBezTo>
                    <a:cubicBezTo>
                      <a:pt x="0" y="124"/>
                      <a:pt x="0" y="124"/>
                      <a:pt x="0" y="124"/>
                    </a:cubicBezTo>
                    <a:cubicBezTo>
                      <a:pt x="0" y="157"/>
                      <a:pt x="27" y="184"/>
                      <a:pt x="60" y="184"/>
                    </a:cubicBezTo>
                    <a:cubicBezTo>
                      <a:pt x="93" y="184"/>
                      <a:pt x="120" y="157"/>
                      <a:pt x="120" y="124"/>
                    </a:cubicBezTo>
                  </a:path>
                </a:pathLst>
              </a:custGeom>
              <a:noFill/>
              <a:ln w="30163" cap="rnd" cmpd="sng">
                <a:solidFill>
                  <a:srgbClr val="FFFFFF"/>
                </a:solidFill>
                <a:prstDash val="solid"/>
                <a:round/>
                <a:headEnd type="none" w="med" len="med"/>
                <a:tailEnd type="none" w="med" len="med"/>
              </a:ln>
            </p:spPr>
            <p:txBody>
              <a:bodyPr/>
              <a:p>
                <a:endParaRPr lang="zh-CN" altLang="en-US"/>
              </a:p>
            </p:txBody>
          </p:sp>
          <p:sp>
            <p:nvSpPr>
              <p:cNvPr id="34875" name="Line 244"/>
              <p:cNvSpPr/>
              <p:nvPr/>
            </p:nvSpPr>
            <p:spPr>
              <a:xfrm flipH="1">
                <a:off x="5041900" y="5880894"/>
                <a:ext cx="217487" cy="0"/>
              </a:xfrm>
              <a:prstGeom prst="line">
                <a:avLst/>
              </a:prstGeom>
              <a:ln w="30163" cap="rnd" cmpd="sng">
                <a:solidFill>
                  <a:srgbClr val="FFFFFF"/>
                </a:solidFill>
                <a:prstDash val="solid"/>
                <a:headEnd type="none" w="med" len="med"/>
                <a:tailEnd type="none" w="med" len="med"/>
              </a:ln>
            </p:spPr>
            <p:txBody>
              <a:bodyPr lIns="60222" tIns="30111" rIns="60222" bIns="30111"/>
              <a:p>
                <a:endParaRPr lang="zh-CN" altLang="en-US" sz="1200" u="none" dirty="0">
                  <a:solidFill>
                    <a:srgbClr val="000000"/>
                  </a:solidFill>
                  <a:latin typeface="Calibri" panose="020F0502020204030204" pitchFamily="34" charset="0"/>
                  <a:ea typeface="黑体" panose="02010609060101010101" pitchFamily="49" charset="-122"/>
                </a:endParaRPr>
              </a:p>
            </p:txBody>
          </p:sp>
          <p:sp>
            <p:nvSpPr>
              <p:cNvPr id="34876" name="Line 245"/>
              <p:cNvSpPr/>
              <p:nvPr/>
            </p:nvSpPr>
            <p:spPr>
              <a:xfrm flipH="1">
                <a:off x="5041900" y="5934869"/>
                <a:ext cx="180975" cy="0"/>
              </a:xfrm>
              <a:prstGeom prst="line">
                <a:avLst/>
              </a:prstGeom>
              <a:ln w="30163" cap="rnd" cmpd="sng">
                <a:solidFill>
                  <a:srgbClr val="FFFFFF"/>
                </a:solidFill>
                <a:prstDash val="solid"/>
                <a:headEnd type="none" w="med" len="med"/>
                <a:tailEnd type="none" w="med" len="med"/>
              </a:ln>
            </p:spPr>
            <p:txBody>
              <a:bodyPr lIns="60222" tIns="30111" rIns="60222" bIns="30111"/>
              <a:p>
                <a:endParaRPr lang="zh-CN" altLang="en-US" sz="1200" u="none" dirty="0">
                  <a:solidFill>
                    <a:srgbClr val="000000"/>
                  </a:solidFill>
                  <a:latin typeface="Calibri" panose="020F0502020204030204" pitchFamily="34" charset="0"/>
                  <a:ea typeface="黑体" panose="02010609060101010101" pitchFamily="49" charset="-122"/>
                </a:endParaRPr>
              </a:p>
            </p:txBody>
          </p:sp>
        </p:grpSp>
      </p:grpSp>
      <p:sp>
        <p:nvSpPr>
          <p:cNvPr id="34877" name="文本框 113"/>
          <p:cNvSpPr txBox="1"/>
          <p:nvPr/>
        </p:nvSpPr>
        <p:spPr>
          <a:xfrm>
            <a:off x="2495550" y="1341438"/>
            <a:ext cx="2557463" cy="427037"/>
          </a:xfrm>
          <a:prstGeom prst="rect">
            <a:avLst/>
          </a:prstGeom>
          <a:noFill/>
          <a:ln w="9525">
            <a:noFill/>
          </a:ln>
        </p:spPr>
        <p:txBody>
          <a:bodyPr lIns="90000" tIns="46800" rIns="90000" bIns="46800"/>
          <a:p>
            <a:pPr algn="r"/>
            <a:r>
              <a:rPr lang="zh-CN" altLang="en-US" sz="1800" b="1" u="none" dirty="0">
                <a:solidFill>
                  <a:srgbClr val="262626"/>
                </a:solidFill>
                <a:latin typeface="微软雅黑" panose="020B0503020204020204" pitchFamily="34" charset="-122"/>
                <a:ea typeface="微软雅黑" panose="020B0503020204020204" pitchFamily="34" charset="-122"/>
              </a:rPr>
              <a:t>国家发展和改革委员会</a:t>
            </a:r>
            <a:endParaRPr lang="zh-CN" altLang="en-US" sz="1800" b="1" u="none" dirty="0">
              <a:solidFill>
                <a:srgbClr val="262626"/>
              </a:solidFill>
              <a:latin typeface="微软雅黑" panose="020B0503020204020204" pitchFamily="34" charset="-122"/>
              <a:ea typeface="微软雅黑" panose="020B0503020204020204" pitchFamily="34" charset="-122"/>
            </a:endParaRPr>
          </a:p>
        </p:txBody>
      </p:sp>
      <p:sp>
        <p:nvSpPr>
          <p:cNvPr id="34878" name="文本框 114"/>
          <p:cNvSpPr txBox="1"/>
          <p:nvPr/>
        </p:nvSpPr>
        <p:spPr>
          <a:xfrm>
            <a:off x="2208213" y="1700213"/>
            <a:ext cx="1728787" cy="320675"/>
          </a:xfrm>
          <a:prstGeom prst="rect">
            <a:avLst/>
          </a:prstGeom>
          <a:noFill/>
          <a:ln w="9525">
            <a:noFill/>
          </a:ln>
        </p:spPr>
        <p:txBody>
          <a:bodyPr lIns="90000" tIns="46800" rIns="90000" bIns="46800"/>
          <a:p>
            <a:pPr algn="r"/>
            <a:r>
              <a:rPr lang="zh-CN" altLang="en-US" sz="1800" u="none" dirty="0">
                <a:solidFill>
                  <a:srgbClr val="262626"/>
                </a:solidFill>
                <a:latin typeface="微软雅黑" panose="020B0503020204020204" pitchFamily="34" charset="-122"/>
                <a:ea typeface="微软雅黑" panose="020B0503020204020204" pitchFamily="34" charset="-122"/>
              </a:rPr>
              <a:t>中国人民银行</a:t>
            </a:r>
            <a:endParaRPr lang="zh-CN" altLang="en-US" sz="1800" u="none" dirty="0">
              <a:solidFill>
                <a:srgbClr val="262626"/>
              </a:solidFill>
              <a:latin typeface="微软雅黑" panose="020B0503020204020204" pitchFamily="34" charset="-122"/>
              <a:ea typeface="微软雅黑" panose="020B0503020204020204" pitchFamily="34" charset="-122"/>
            </a:endParaRPr>
          </a:p>
        </p:txBody>
      </p:sp>
      <p:sp>
        <p:nvSpPr>
          <p:cNvPr id="34879" name="文本框 115"/>
          <p:cNvSpPr txBox="1"/>
          <p:nvPr/>
        </p:nvSpPr>
        <p:spPr>
          <a:xfrm>
            <a:off x="1524000" y="3213100"/>
            <a:ext cx="2716213" cy="576263"/>
          </a:xfrm>
          <a:prstGeom prst="rect">
            <a:avLst/>
          </a:prstGeom>
          <a:noFill/>
          <a:ln w="9525">
            <a:noFill/>
          </a:ln>
        </p:spPr>
        <p:txBody>
          <a:bodyPr lIns="90000" tIns="46800" rIns="90000" bIns="46800"/>
          <a:p>
            <a:pPr algn="ctr"/>
            <a:r>
              <a:rPr lang="zh-CN" altLang="en-US" sz="1800" b="1" u="none" dirty="0">
                <a:solidFill>
                  <a:srgbClr val="262626"/>
                </a:solidFill>
                <a:latin typeface="微软雅黑" panose="020B0503020204020204" pitchFamily="34" charset="-122"/>
                <a:ea typeface="微软雅黑" panose="020B0503020204020204" pitchFamily="34" charset="-122"/>
                <a:sym typeface="黑体" panose="02010609060101010101" pitchFamily="49" charset="-122"/>
              </a:rPr>
              <a:t>中央精神文明建设指导</a:t>
            </a:r>
            <a:endParaRPr lang="zh-CN" altLang="en-US" sz="1800" b="1" u="none" dirty="0">
              <a:solidFill>
                <a:srgbClr val="262626"/>
              </a:solidFill>
              <a:latin typeface="微软雅黑" panose="020B0503020204020204" pitchFamily="34" charset="-122"/>
              <a:ea typeface="微软雅黑" panose="020B0503020204020204" pitchFamily="34" charset="-122"/>
              <a:sym typeface="黑体" panose="02010609060101010101" pitchFamily="49" charset="-122"/>
            </a:endParaRPr>
          </a:p>
          <a:p>
            <a:pPr algn="ctr"/>
            <a:r>
              <a:rPr lang="zh-CN" altLang="en-US" sz="1800" b="1" u="none" dirty="0">
                <a:solidFill>
                  <a:srgbClr val="262626"/>
                </a:solidFill>
                <a:latin typeface="微软雅黑" panose="020B0503020204020204" pitchFamily="34" charset="-122"/>
                <a:ea typeface="微软雅黑" panose="020B0503020204020204" pitchFamily="34" charset="-122"/>
                <a:sym typeface="黑体" panose="02010609060101010101" pitchFamily="49" charset="-122"/>
              </a:rPr>
              <a:t>委员会办公室</a:t>
            </a:r>
            <a:endParaRPr lang="zh-CN" altLang="en-US" sz="1800" b="1" u="none" dirty="0">
              <a:solidFill>
                <a:srgbClr val="262626"/>
              </a:solidFill>
              <a:latin typeface="微软雅黑" panose="020B0503020204020204" pitchFamily="34" charset="-122"/>
              <a:ea typeface="微软雅黑" panose="020B0503020204020204" pitchFamily="34" charset="-122"/>
              <a:sym typeface="黑体" panose="02010609060101010101" pitchFamily="49" charset="-122"/>
            </a:endParaRPr>
          </a:p>
        </p:txBody>
      </p:sp>
      <p:sp>
        <p:nvSpPr>
          <p:cNvPr id="34880" name="文本框 116"/>
          <p:cNvSpPr txBox="1"/>
          <p:nvPr/>
        </p:nvSpPr>
        <p:spPr>
          <a:xfrm>
            <a:off x="1919288" y="4221163"/>
            <a:ext cx="2162175" cy="338137"/>
          </a:xfrm>
          <a:prstGeom prst="rect">
            <a:avLst/>
          </a:prstGeom>
          <a:noFill/>
          <a:ln w="9525">
            <a:noFill/>
          </a:ln>
        </p:spPr>
        <p:txBody>
          <a:bodyPr lIns="90000" tIns="46800" rIns="90000" bIns="46800"/>
          <a:p>
            <a:pPr algn="r"/>
            <a:r>
              <a:rPr lang="zh-CN" altLang="en-US" sz="1800" u="none" dirty="0">
                <a:solidFill>
                  <a:srgbClr val="262626"/>
                </a:solidFill>
                <a:latin typeface="微软雅黑" panose="020B0503020204020204" pitchFamily="34" charset="-122"/>
                <a:ea typeface="微软雅黑" panose="020B0503020204020204" pitchFamily="34" charset="-122"/>
              </a:rPr>
              <a:t>科学技术部</a:t>
            </a:r>
            <a:endParaRPr lang="zh-CN" altLang="en-US" sz="1800" u="none" dirty="0">
              <a:solidFill>
                <a:srgbClr val="262626"/>
              </a:solidFill>
              <a:latin typeface="微软雅黑" panose="020B0503020204020204" pitchFamily="34" charset="-122"/>
              <a:ea typeface="微软雅黑" panose="020B0503020204020204" pitchFamily="34" charset="-122"/>
            </a:endParaRPr>
          </a:p>
        </p:txBody>
      </p:sp>
      <p:sp>
        <p:nvSpPr>
          <p:cNvPr id="34881" name="文本框 119"/>
          <p:cNvSpPr txBox="1"/>
          <p:nvPr/>
        </p:nvSpPr>
        <p:spPr>
          <a:xfrm>
            <a:off x="2076450" y="2447925"/>
            <a:ext cx="1881188" cy="339725"/>
          </a:xfrm>
          <a:prstGeom prst="rect">
            <a:avLst/>
          </a:prstGeom>
          <a:noFill/>
          <a:ln w="9525">
            <a:noFill/>
          </a:ln>
        </p:spPr>
        <p:txBody>
          <a:bodyPr lIns="90000" tIns="46800" rIns="90000" bIns="46800"/>
          <a:p>
            <a:pPr algn="r"/>
            <a:r>
              <a:rPr lang="zh-CN" altLang="en-US" sz="1600" b="1" u="none" dirty="0">
                <a:solidFill>
                  <a:srgbClr val="262626"/>
                </a:solidFill>
                <a:latin typeface="微软雅黑" panose="020B0503020204020204" pitchFamily="34" charset="-122"/>
                <a:ea typeface="微软雅黑" panose="020B0503020204020204" pitchFamily="34" charset="-122"/>
              </a:rPr>
              <a:t>中共中央宣传部</a:t>
            </a:r>
            <a:endParaRPr lang="zh-CN" altLang="en-US" sz="1600" b="1" u="none" dirty="0">
              <a:solidFill>
                <a:srgbClr val="262626"/>
              </a:solidFill>
              <a:latin typeface="微软雅黑" panose="020B0503020204020204" pitchFamily="34" charset="-122"/>
              <a:ea typeface="微软雅黑" panose="020B0503020204020204" pitchFamily="34" charset="-122"/>
            </a:endParaRPr>
          </a:p>
        </p:txBody>
      </p:sp>
      <p:sp>
        <p:nvSpPr>
          <p:cNvPr id="34882" name="文本框 120"/>
          <p:cNvSpPr txBox="1"/>
          <p:nvPr/>
        </p:nvSpPr>
        <p:spPr>
          <a:xfrm>
            <a:off x="1581150" y="2757488"/>
            <a:ext cx="2930525" cy="436562"/>
          </a:xfrm>
          <a:prstGeom prst="rect">
            <a:avLst/>
          </a:prstGeom>
          <a:noFill/>
          <a:ln w="9525">
            <a:noFill/>
          </a:ln>
        </p:spPr>
        <p:txBody>
          <a:bodyPr lIns="90000" tIns="46800" rIns="90000" bIns="46800"/>
          <a:p>
            <a:pPr algn="r"/>
            <a:r>
              <a:rPr lang="zh-CN" altLang="en-US" sz="1800" u="none" dirty="0">
                <a:solidFill>
                  <a:srgbClr val="262626"/>
                </a:solidFill>
                <a:latin typeface="微软雅黑" panose="020B0503020204020204" pitchFamily="34" charset="-122"/>
                <a:ea typeface="微软雅黑" panose="020B0503020204020204" pitchFamily="34" charset="-122"/>
              </a:rPr>
              <a:t>中央机构编制委员会办公室</a:t>
            </a:r>
            <a:endParaRPr lang="zh-CN" altLang="en-US" sz="1800" u="none" dirty="0">
              <a:solidFill>
                <a:srgbClr val="262626"/>
              </a:solidFill>
              <a:latin typeface="微软雅黑" panose="020B0503020204020204" pitchFamily="34" charset="-122"/>
              <a:ea typeface="微软雅黑" panose="020B0503020204020204" pitchFamily="34" charset="-122"/>
            </a:endParaRPr>
          </a:p>
        </p:txBody>
      </p:sp>
      <p:sp>
        <p:nvSpPr>
          <p:cNvPr id="34883" name="文本框 31"/>
          <p:cNvSpPr txBox="1"/>
          <p:nvPr/>
        </p:nvSpPr>
        <p:spPr>
          <a:xfrm flipH="1">
            <a:off x="3575050" y="115888"/>
            <a:ext cx="2519363" cy="350837"/>
          </a:xfrm>
          <a:prstGeom prst="rect">
            <a:avLst/>
          </a:prstGeom>
          <a:noFill/>
          <a:ln w="9525">
            <a:noFill/>
          </a:ln>
        </p:spPr>
        <p:txBody>
          <a:bodyPr lIns="90000" tIns="46800" rIns="90000" bIns="46800"/>
          <a:p>
            <a:r>
              <a:rPr lang="en-US" altLang="zh-CN" sz="1800" u="none">
                <a:solidFill>
                  <a:srgbClr val="404040"/>
                </a:solidFill>
                <a:latin typeface="微软雅黑" panose="020B0503020204020204" pitchFamily="34" charset="-122"/>
                <a:ea typeface="微软雅黑" panose="020B0503020204020204" pitchFamily="34" charset="-122"/>
              </a:rPr>
              <a:t>        </a:t>
            </a:r>
            <a:r>
              <a:rPr lang="zh-CN" altLang="en-US" sz="1800" u="none" dirty="0">
                <a:solidFill>
                  <a:srgbClr val="404040"/>
                </a:solidFill>
                <a:latin typeface="微软雅黑" panose="020B0503020204020204" pitchFamily="34" charset="-122"/>
                <a:ea typeface="微软雅黑" panose="020B0503020204020204" pitchFamily="34" charset="-122"/>
              </a:rPr>
              <a:t>中华全国总工会</a:t>
            </a:r>
            <a:endParaRPr lang="zh-CN" altLang="en-US" sz="2400" b="1" u="none" dirty="0">
              <a:solidFill>
                <a:srgbClr val="C00000"/>
              </a:solidFill>
              <a:latin typeface="微软雅黑" panose="020B0503020204020204" pitchFamily="34" charset="-122"/>
              <a:ea typeface="微软雅黑" panose="020B0503020204020204" pitchFamily="34" charset="-122"/>
            </a:endParaRPr>
          </a:p>
        </p:txBody>
      </p:sp>
      <p:sp>
        <p:nvSpPr>
          <p:cNvPr id="34884" name="文本框 2"/>
          <p:cNvSpPr txBox="1"/>
          <p:nvPr/>
        </p:nvSpPr>
        <p:spPr>
          <a:xfrm>
            <a:off x="3863975" y="1700213"/>
            <a:ext cx="1381125" cy="368300"/>
          </a:xfrm>
          <a:prstGeom prst="rect">
            <a:avLst/>
          </a:prstGeom>
          <a:noFill/>
          <a:ln w="9525">
            <a:noFill/>
          </a:ln>
        </p:spPr>
        <p:txBody>
          <a:bodyPr>
            <a:spAutoFit/>
          </a:bodyPr>
          <a:p>
            <a:r>
              <a:rPr lang="zh-CN" altLang="en-US" sz="1800" b="1" u="none">
                <a:latin typeface="Arial" panose="020B0604020202020204" pitchFamily="34" charset="0"/>
              </a:rPr>
              <a:t>国家统计局</a:t>
            </a:r>
            <a:endParaRPr lang="zh-CN" altLang="en-US" sz="1800" b="1" u="none">
              <a:latin typeface="Arial" panose="020B0604020202020204" pitchFamily="34" charset="0"/>
            </a:endParaRPr>
          </a:p>
        </p:txBody>
      </p:sp>
      <p:sp>
        <p:nvSpPr>
          <p:cNvPr id="4" name="文本框 3"/>
          <p:cNvSpPr txBox="1"/>
          <p:nvPr/>
        </p:nvSpPr>
        <p:spPr>
          <a:xfrm>
            <a:off x="6051550" y="3317240"/>
            <a:ext cx="459740" cy="1591945"/>
          </a:xfrm>
          <a:prstGeom prst="rect">
            <a:avLst/>
          </a:prstGeom>
          <a:noFill/>
        </p:spPr>
        <p:txBody>
          <a:bodyPr vert="eaVert" wrap="square" rtlCol="0">
            <a:spAutoFit/>
            <a:scene3d>
              <a:camera prst="orthographicFront"/>
              <a:lightRig rig="threePt" dir="t"/>
            </a:scene3d>
          </a:bodyPr>
          <a:p>
            <a:r>
              <a:rPr lang="zh-CN" altLang="en-US" sz="1800" noProof="1">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Arial" panose="020B0604020202020204" pitchFamily="34" charset="0"/>
                <a:ea typeface="宋体" panose="02010600030101010101" pitchFamily="2" charset="-122"/>
                <a:cs typeface="+mn-cs"/>
              </a:rPr>
              <a:t>备忘录</a:t>
            </a:r>
            <a:endParaRPr lang="zh-CN" altLang="en-US" sz="1800" noProof="1">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Arial" panose="020B0604020202020204" pitchFamily="34" charset="0"/>
              <a:ea typeface="宋体" panose="02010600030101010101" pitchFamily="2" charset="-122"/>
              <a:cs typeface="+mn-cs"/>
            </a:endParaRPr>
          </a:p>
        </p:txBody>
      </p:sp>
      <p:sp>
        <p:nvSpPr>
          <p:cNvPr id="34886" name="文本框 4"/>
          <p:cNvSpPr txBox="1"/>
          <p:nvPr/>
        </p:nvSpPr>
        <p:spPr>
          <a:xfrm>
            <a:off x="2063750" y="4581525"/>
            <a:ext cx="2216150" cy="368300"/>
          </a:xfrm>
          <a:prstGeom prst="rect">
            <a:avLst/>
          </a:prstGeom>
          <a:noFill/>
          <a:ln w="9525">
            <a:noFill/>
          </a:ln>
        </p:spPr>
        <p:txBody>
          <a:bodyPr>
            <a:spAutoFit/>
          </a:bodyPr>
          <a:p>
            <a:r>
              <a:rPr lang="zh-CN" altLang="en-US" sz="1800" b="1" u="none">
                <a:latin typeface="Arial" panose="020B0604020202020204" pitchFamily="34" charset="0"/>
              </a:rPr>
              <a:t>工业和信息化部</a:t>
            </a:r>
            <a:endParaRPr lang="zh-CN" altLang="en-US" sz="1800" b="1" u="none">
              <a:latin typeface="Arial" panose="020B0604020202020204" pitchFamily="34" charset="0"/>
            </a:endParaRPr>
          </a:p>
        </p:txBody>
      </p:sp>
      <p:sp>
        <p:nvSpPr>
          <p:cNvPr id="34887" name="文本框 5"/>
          <p:cNvSpPr txBox="1"/>
          <p:nvPr/>
        </p:nvSpPr>
        <p:spPr>
          <a:xfrm>
            <a:off x="2424113" y="4941888"/>
            <a:ext cx="1958975" cy="368300"/>
          </a:xfrm>
          <a:prstGeom prst="rect">
            <a:avLst/>
          </a:prstGeom>
          <a:noFill/>
          <a:ln w="9525">
            <a:noFill/>
          </a:ln>
        </p:spPr>
        <p:txBody>
          <a:bodyPr>
            <a:spAutoFit/>
          </a:bodyPr>
          <a:p>
            <a:r>
              <a:rPr lang="zh-CN" altLang="en-US" sz="1800" u="none">
                <a:latin typeface="Arial" panose="020B0604020202020204" pitchFamily="34" charset="0"/>
              </a:rPr>
              <a:t>财政部</a:t>
            </a:r>
            <a:endParaRPr lang="zh-CN" altLang="en-US" sz="1800" u="none">
              <a:latin typeface="Arial" panose="020B0604020202020204" pitchFamily="34" charset="0"/>
            </a:endParaRPr>
          </a:p>
        </p:txBody>
      </p:sp>
      <p:sp>
        <p:nvSpPr>
          <p:cNvPr id="34888" name="文本框 6"/>
          <p:cNvSpPr txBox="1"/>
          <p:nvPr/>
        </p:nvSpPr>
        <p:spPr>
          <a:xfrm>
            <a:off x="2208213" y="5300663"/>
            <a:ext cx="2895600" cy="368300"/>
          </a:xfrm>
          <a:prstGeom prst="rect">
            <a:avLst/>
          </a:prstGeom>
          <a:noFill/>
          <a:ln w="9525">
            <a:noFill/>
          </a:ln>
        </p:spPr>
        <p:txBody>
          <a:bodyPr>
            <a:spAutoFit/>
          </a:bodyPr>
          <a:p>
            <a:r>
              <a:rPr lang="zh-CN" altLang="en-US" sz="1800" b="1" u="none">
                <a:latin typeface="Arial" panose="020B0604020202020204" pitchFamily="34" charset="0"/>
              </a:rPr>
              <a:t>人力资源和社会保障部</a:t>
            </a:r>
            <a:endParaRPr lang="zh-CN" altLang="en-US" sz="1800" b="1" u="none">
              <a:latin typeface="Arial" panose="020B0604020202020204" pitchFamily="34" charset="0"/>
            </a:endParaRPr>
          </a:p>
        </p:txBody>
      </p:sp>
      <p:sp>
        <p:nvSpPr>
          <p:cNvPr id="34889" name="文本框 7"/>
          <p:cNvSpPr txBox="1"/>
          <p:nvPr/>
        </p:nvSpPr>
        <p:spPr>
          <a:xfrm>
            <a:off x="2927350" y="5661025"/>
            <a:ext cx="1511300" cy="368300"/>
          </a:xfrm>
          <a:prstGeom prst="rect">
            <a:avLst/>
          </a:prstGeom>
          <a:noFill/>
          <a:ln w="9525">
            <a:noFill/>
          </a:ln>
        </p:spPr>
        <p:txBody>
          <a:bodyPr>
            <a:spAutoFit/>
          </a:bodyPr>
          <a:p>
            <a:r>
              <a:rPr lang="zh-CN" altLang="en-US" sz="1800" u="none" dirty="0">
                <a:latin typeface="Arial" panose="020B0604020202020204" pitchFamily="34" charset="0"/>
              </a:rPr>
              <a:t>自然资源部</a:t>
            </a:r>
            <a:endParaRPr lang="zh-CN" altLang="en-US" sz="1800" u="none">
              <a:latin typeface="Arial" panose="020B0604020202020204" pitchFamily="34" charset="0"/>
            </a:endParaRPr>
          </a:p>
        </p:txBody>
      </p:sp>
      <p:sp>
        <p:nvSpPr>
          <p:cNvPr id="34890" name="文本框 8"/>
          <p:cNvSpPr txBox="1"/>
          <p:nvPr/>
        </p:nvSpPr>
        <p:spPr>
          <a:xfrm>
            <a:off x="3575050" y="6092825"/>
            <a:ext cx="1527175" cy="368300"/>
          </a:xfrm>
          <a:prstGeom prst="rect">
            <a:avLst/>
          </a:prstGeom>
          <a:noFill/>
          <a:ln w="9525">
            <a:noFill/>
          </a:ln>
        </p:spPr>
        <p:txBody>
          <a:bodyPr>
            <a:spAutoFit/>
          </a:bodyPr>
          <a:p>
            <a:r>
              <a:rPr lang="zh-CN" altLang="en-US" sz="1800" b="1" u="none" dirty="0">
                <a:latin typeface="Arial" panose="020B0604020202020204" pitchFamily="34" charset="0"/>
              </a:rPr>
              <a:t>生态环境部</a:t>
            </a:r>
            <a:endParaRPr lang="zh-CN" altLang="en-US" sz="1800" b="1" u="none">
              <a:latin typeface="Arial" panose="020B0604020202020204" pitchFamily="34" charset="0"/>
            </a:endParaRPr>
          </a:p>
        </p:txBody>
      </p:sp>
      <p:sp>
        <p:nvSpPr>
          <p:cNvPr id="34891" name="文本框 9"/>
          <p:cNvSpPr txBox="1"/>
          <p:nvPr/>
        </p:nvSpPr>
        <p:spPr>
          <a:xfrm>
            <a:off x="7391400" y="6165850"/>
            <a:ext cx="1665288" cy="368300"/>
          </a:xfrm>
          <a:prstGeom prst="rect">
            <a:avLst/>
          </a:prstGeom>
          <a:noFill/>
          <a:ln w="9525">
            <a:noFill/>
          </a:ln>
        </p:spPr>
        <p:txBody>
          <a:bodyPr>
            <a:spAutoFit/>
          </a:bodyPr>
          <a:p>
            <a:r>
              <a:rPr lang="zh-CN" altLang="en-US" sz="1800" u="none">
                <a:latin typeface="Arial" panose="020B0604020202020204" pitchFamily="34" charset="0"/>
              </a:rPr>
              <a:t>商务部</a:t>
            </a:r>
            <a:endParaRPr lang="zh-CN" altLang="en-US" sz="1800" u="none">
              <a:latin typeface="Arial" panose="020B0604020202020204" pitchFamily="34" charset="0"/>
            </a:endParaRPr>
          </a:p>
        </p:txBody>
      </p:sp>
      <p:sp>
        <p:nvSpPr>
          <p:cNvPr id="34892" name="文本框 10"/>
          <p:cNvSpPr txBox="1"/>
          <p:nvPr/>
        </p:nvSpPr>
        <p:spPr>
          <a:xfrm>
            <a:off x="7110413" y="5373688"/>
            <a:ext cx="3557587" cy="368300"/>
          </a:xfrm>
          <a:prstGeom prst="rect">
            <a:avLst/>
          </a:prstGeom>
          <a:noFill/>
          <a:ln w="9525">
            <a:noFill/>
          </a:ln>
        </p:spPr>
        <p:txBody>
          <a:bodyPr>
            <a:spAutoFit/>
          </a:bodyPr>
          <a:p>
            <a:r>
              <a:rPr lang="zh-CN" altLang="en-US" sz="1800" b="1" u="none">
                <a:latin typeface="Arial" panose="020B0604020202020204" pitchFamily="34" charset="0"/>
              </a:rPr>
              <a:t>国务院国有资产监督管理委员会</a:t>
            </a:r>
            <a:endParaRPr lang="zh-CN" altLang="en-US" sz="1800" b="1" u="none">
              <a:latin typeface="Arial" panose="020B0604020202020204" pitchFamily="34" charset="0"/>
            </a:endParaRPr>
          </a:p>
        </p:txBody>
      </p:sp>
      <p:sp>
        <p:nvSpPr>
          <p:cNvPr id="34893" name="文本框 16"/>
          <p:cNvSpPr txBox="1"/>
          <p:nvPr/>
        </p:nvSpPr>
        <p:spPr>
          <a:xfrm>
            <a:off x="8040688" y="5084763"/>
            <a:ext cx="1328737" cy="368300"/>
          </a:xfrm>
          <a:prstGeom prst="rect">
            <a:avLst/>
          </a:prstGeom>
          <a:noFill/>
          <a:ln w="9525">
            <a:noFill/>
          </a:ln>
        </p:spPr>
        <p:txBody>
          <a:bodyPr>
            <a:spAutoFit/>
          </a:bodyPr>
          <a:p>
            <a:r>
              <a:rPr lang="zh-CN" altLang="en-US" sz="1800" u="none">
                <a:latin typeface="Arial" panose="020B0604020202020204" pitchFamily="34" charset="0"/>
              </a:rPr>
              <a:t>海关总署</a:t>
            </a:r>
            <a:endParaRPr lang="zh-CN" altLang="en-US" sz="1800" u="none">
              <a:latin typeface="Arial" panose="020B0604020202020204" pitchFamily="34" charset="0"/>
            </a:endParaRPr>
          </a:p>
        </p:txBody>
      </p:sp>
      <p:sp>
        <p:nvSpPr>
          <p:cNvPr id="34894" name="文本框 17"/>
          <p:cNvSpPr txBox="1"/>
          <p:nvPr/>
        </p:nvSpPr>
        <p:spPr>
          <a:xfrm>
            <a:off x="8164513" y="4365625"/>
            <a:ext cx="2503487" cy="368300"/>
          </a:xfrm>
          <a:prstGeom prst="rect">
            <a:avLst/>
          </a:prstGeom>
          <a:noFill/>
          <a:ln w="9525">
            <a:noFill/>
          </a:ln>
        </p:spPr>
        <p:txBody>
          <a:bodyPr>
            <a:spAutoFit/>
          </a:bodyPr>
          <a:p>
            <a:r>
              <a:rPr lang="zh-CN" altLang="en-US" sz="1800" b="1" u="none" dirty="0">
                <a:latin typeface="Arial" panose="020B0604020202020204" pitchFamily="34" charset="0"/>
              </a:rPr>
              <a:t>国家市场监督管理总局</a:t>
            </a:r>
            <a:endParaRPr lang="zh-CN" altLang="en-US" sz="1800" b="1" u="none">
              <a:latin typeface="Arial" panose="020B0604020202020204" pitchFamily="34" charset="0"/>
            </a:endParaRPr>
          </a:p>
        </p:txBody>
      </p:sp>
      <p:sp>
        <p:nvSpPr>
          <p:cNvPr id="34895" name="文本框 26"/>
          <p:cNvSpPr txBox="1"/>
          <p:nvPr/>
        </p:nvSpPr>
        <p:spPr>
          <a:xfrm>
            <a:off x="8328025" y="3933825"/>
            <a:ext cx="2197100" cy="368300"/>
          </a:xfrm>
          <a:prstGeom prst="rect">
            <a:avLst/>
          </a:prstGeom>
          <a:noFill/>
          <a:ln w="9525">
            <a:noFill/>
          </a:ln>
        </p:spPr>
        <p:txBody>
          <a:bodyPr>
            <a:spAutoFit/>
          </a:bodyPr>
          <a:p>
            <a:r>
              <a:rPr lang="zh-CN" altLang="en-US" sz="1800" u="none" dirty="0">
                <a:latin typeface="Arial" panose="020B0604020202020204" pitchFamily="34" charset="0"/>
              </a:rPr>
              <a:t>国家广播电视总局</a:t>
            </a:r>
            <a:endParaRPr lang="zh-CN" altLang="en-US" sz="1800" u="none">
              <a:latin typeface="Arial" panose="020B0604020202020204" pitchFamily="34" charset="0"/>
            </a:endParaRPr>
          </a:p>
        </p:txBody>
      </p:sp>
      <p:sp>
        <p:nvSpPr>
          <p:cNvPr id="34896" name="文本框 27"/>
          <p:cNvSpPr txBox="1"/>
          <p:nvPr/>
        </p:nvSpPr>
        <p:spPr>
          <a:xfrm>
            <a:off x="2063750" y="1989138"/>
            <a:ext cx="2024063" cy="368300"/>
          </a:xfrm>
          <a:prstGeom prst="rect">
            <a:avLst/>
          </a:prstGeom>
          <a:noFill/>
          <a:ln w="9525">
            <a:noFill/>
          </a:ln>
        </p:spPr>
        <p:txBody>
          <a:bodyPr>
            <a:spAutoFit/>
          </a:bodyPr>
          <a:p>
            <a:r>
              <a:rPr lang="zh-CN" altLang="en-US" sz="1800" u="none">
                <a:latin typeface="Arial" panose="020B0604020202020204" pitchFamily="34" charset="0"/>
              </a:rPr>
              <a:t>中共中央组织部</a:t>
            </a:r>
            <a:endParaRPr lang="zh-CN" altLang="en-US" sz="1800" u="none">
              <a:latin typeface="Arial" panose="020B0604020202020204" pitchFamily="34" charset="0"/>
            </a:endParaRPr>
          </a:p>
        </p:txBody>
      </p:sp>
      <p:sp>
        <p:nvSpPr>
          <p:cNvPr id="34897" name="文本框 28"/>
          <p:cNvSpPr txBox="1"/>
          <p:nvPr/>
        </p:nvSpPr>
        <p:spPr>
          <a:xfrm>
            <a:off x="8543925" y="3284538"/>
            <a:ext cx="1831975" cy="645160"/>
          </a:xfrm>
          <a:prstGeom prst="rect">
            <a:avLst/>
          </a:prstGeom>
          <a:noFill/>
          <a:ln w="9525">
            <a:noFill/>
          </a:ln>
        </p:spPr>
        <p:txBody>
          <a:bodyPr>
            <a:spAutoFit/>
          </a:bodyPr>
          <a:p>
            <a:r>
              <a:rPr lang="zh-CN" altLang="en-US" sz="1800" b="1" u="none" dirty="0">
                <a:latin typeface="Arial" panose="020B0604020202020204" pitchFamily="34" charset="0"/>
              </a:rPr>
              <a:t>中国银行保险监督管理委员会</a:t>
            </a:r>
            <a:endParaRPr lang="zh-CN" altLang="en-US" sz="1800" b="1" u="none">
              <a:latin typeface="Arial" panose="020B0604020202020204" pitchFamily="34" charset="0"/>
            </a:endParaRPr>
          </a:p>
        </p:txBody>
      </p:sp>
      <p:sp>
        <p:nvSpPr>
          <p:cNvPr id="34898" name="文本框 29"/>
          <p:cNvSpPr txBox="1"/>
          <p:nvPr/>
        </p:nvSpPr>
        <p:spPr>
          <a:xfrm>
            <a:off x="7872413" y="2781300"/>
            <a:ext cx="2795587" cy="368300"/>
          </a:xfrm>
          <a:prstGeom prst="rect">
            <a:avLst/>
          </a:prstGeom>
          <a:noFill/>
          <a:ln w="9525">
            <a:noFill/>
          </a:ln>
        </p:spPr>
        <p:txBody>
          <a:bodyPr>
            <a:spAutoFit/>
          </a:bodyPr>
          <a:p>
            <a:r>
              <a:rPr lang="zh-CN" altLang="en-US" sz="1800" u="none">
                <a:latin typeface="Arial" panose="020B0604020202020204" pitchFamily="34" charset="0"/>
              </a:rPr>
              <a:t>中国证券监督管理委员会</a:t>
            </a:r>
            <a:endParaRPr lang="zh-CN" altLang="en-US" sz="1800" u="none">
              <a:latin typeface="Arial" panose="020B0604020202020204" pitchFamily="34" charset="0"/>
            </a:endParaRPr>
          </a:p>
        </p:txBody>
      </p:sp>
      <p:sp>
        <p:nvSpPr>
          <p:cNvPr id="34899" name="文本框 30"/>
          <p:cNvSpPr txBox="1"/>
          <p:nvPr/>
        </p:nvSpPr>
        <p:spPr>
          <a:xfrm>
            <a:off x="7881938" y="2328863"/>
            <a:ext cx="2751137" cy="368300"/>
          </a:xfrm>
          <a:prstGeom prst="rect">
            <a:avLst/>
          </a:prstGeom>
          <a:noFill/>
          <a:ln w="9525">
            <a:noFill/>
          </a:ln>
        </p:spPr>
        <p:txBody>
          <a:bodyPr>
            <a:spAutoFit/>
          </a:bodyPr>
          <a:p>
            <a:r>
              <a:rPr lang="zh-CN" altLang="en-US" sz="1800" b="1" u="none" dirty="0">
                <a:latin typeface="Arial" panose="020B0604020202020204" pitchFamily="34" charset="0"/>
              </a:rPr>
              <a:t>国家粮食和物资储备局</a:t>
            </a:r>
            <a:endParaRPr lang="zh-CN" altLang="en-US" sz="1800" b="1" u="none">
              <a:latin typeface="Arial" panose="020B0604020202020204" pitchFamily="34" charset="0"/>
            </a:endParaRPr>
          </a:p>
        </p:txBody>
      </p:sp>
      <p:sp>
        <p:nvSpPr>
          <p:cNvPr id="34900" name="文本框 31"/>
          <p:cNvSpPr txBox="1"/>
          <p:nvPr/>
        </p:nvSpPr>
        <p:spPr>
          <a:xfrm>
            <a:off x="7967663" y="2060575"/>
            <a:ext cx="2233612" cy="368300"/>
          </a:xfrm>
          <a:prstGeom prst="rect">
            <a:avLst/>
          </a:prstGeom>
          <a:noFill/>
          <a:ln w="9525">
            <a:noFill/>
          </a:ln>
        </p:spPr>
        <p:txBody>
          <a:bodyPr>
            <a:spAutoFit/>
          </a:bodyPr>
          <a:p>
            <a:r>
              <a:rPr lang="zh-CN" altLang="en-US" sz="1800" u="none" dirty="0">
                <a:latin typeface="Arial" panose="020B0604020202020204" pitchFamily="34" charset="0"/>
              </a:rPr>
              <a:t>国家能源局</a:t>
            </a:r>
            <a:endParaRPr lang="zh-CN" altLang="en-US" sz="1800" u="none">
              <a:latin typeface="Arial" panose="020B0604020202020204" pitchFamily="34" charset="0"/>
            </a:endParaRPr>
          </a:p>
        </p:txBody>
      </p:sp>
      <p:sp>
        <p:nvSpPr>
          <p:cNvPr id="34901" name="文本框 32"/>
          <p:cNvSpPr txBox="1"/>
          <p:nvPr/>
        </p:nvSpPr>
        <p:spPr>
          <a:xfrm>
            <a:off x="8183563" y="1700213"/>
            <a:ext cx="1893887" cy="368300"/>
          </a:xfrm>
          <a:prstGeom prst="rect">
            <a:avLst/>
          </a:prstGeom>
          <a:noFill/>
          <a:ln w="9525">
            <a:noFill/>
          </a:ln>
        </p:spPr>
        <p:txBody>
          <a:bodyPr>
            <a:spAutoFit/>
          </a:bodyPr>
          <a:p>
            <a:r>
              <a:rPr lang="zh-CN" altLang="en-US" sz="1800" b="1" u="none" dirty="0">
                <a:latin typeface="Arial" panose="020B0604020202020204" pitchFamily="34" charset="0"/>
              </a:rPr>
              <a:t>国家烟草专卖局</a:t>
            </a:r>
            <a:endParaRPr lang="zh-CN" altLang="en-US" sz="1800" b="1" u="none">
              <a:latin typeface="Arial" panose="020B0604020202020204" pitchFamily="34" charset="0"/>
            </a:endParaRPr>
          </a:p>
        </p:txBody>
      </p:sp>
      <p:sp>
        <p:nvSpPr>
          <p:cNvPr id="34902" name="文本框 33"/>
          <p:cNvSpPr txBox="1"/>
          <p:nvPr/>
        </p:nvSpPr>
        <p:spPr>
          <a:xfrm>
            <a:off x="7464425" y="1412875"/>
            <a:ext cx="1998663" cy="368300"/>
          </a:xfrm>
          <a:prstGeom prst="rect">
            <a:avLst/>
          </a:prstGeom>
          <a:noFill/>
          <a:ln w="9525">
            <a:noFill/>
          </a:ln>
        </p:spPr>
        <p:txBody>
          <a:bodyPr>
            <a:spAutoFit/>
          </a:bodyPr>
          <a:p>
            <a:r>
              <a:rPr lang="zh-CN" altLang="en-US" sz="1800" u="none" dirty="0">
                <a:latin typeface="Arial" panose="020B0604020202020204" pitchFamily="34" charset="0"/>
              </a:rPr>
              <a:t>国家移民管理局</a:t>
            </a:r>
            <a:endParaRPr lang="zh-CN" altLang="en-US" sz="1800" u="none">
              <a:latin typeface="Arial" panose="020B0604020202020204" pitchFamily="34" charset="0"/>
            </a:endParaRPr>
          </a:p>
        </p:txBody>
      </p:sp>
      <p:sp>
        <p:nvSpPr>
          <p:cNvPr id="34903" name="文本框 34"/>
          <p:cNvSpPr txBox="1"/>
          <p:nvPr/>
        </p:nvSpPr>
        <p:spPr>
          <a:xfrm>
            <a:off x="8183563" y="1125538"/>
            <a:ext cx="1979612" cy="368300"/>
          </a:xfrm>
          <a:prstGeom prst="rect">
            <a:avLst/>
          </a:prstGeom>
          <a:noFill/>
          <a:ln w="9525">
            <a:noFill/>
          </a:ln>
        </p:spPr>
        <p:txBody>
          <a:bodyPr>
            <a:spAutoFit/>
          </a:bodyPr>
          <a:p>
            <a:r>
              <a:rPr lang="zh-CN" altLang="en-US" sz="1800" b="1" u="none" dirty="0">
                <a:latin typeface="Arial" panose="020B0604020202020204" pitchFamily="34" charset="0"/>
              </a:rPr>
              <a:t>国家铁路局</a:t>
            </a:r>
            <a:endParaRPr lang="zh-CN" altLang="en-US" sz="1800" b="1" u="none">
              <a:latin typeface="Arial" panose="020B0604020202020204" pitchFamily="34" charset="0"/>
            </a:endParaRPr>
          </a:p>
        </p:txBody>
      </p:sp>
      <p:sp>
        <p:nvSpPr>
          <p:cNvPr id="34904" name="文本框 35"/>
          <p:cNvSpPr txBox="1"/>
          <p:nvPr/>
        </p:nvSpPr>
        <p:spPr>
          <a:xfrm>
            <a:off x="8256588" y="476250"/>
            <a:ext cx="1979612" cy="368300"/>
          </a:xfrm>
          <a:prstGeom prst="rect">
            <a:avLst/>
          </a:prstGeom>
          <a:noFill/>
          <a:ln w="9525">
            <a:noFill/>
          </a:ln>
        </p:spPr>
        <p:txBody>
          <a:bodyPr>
            <a:spAutoFit/>
          </a:bodyPr>
          <a:p>
            <a:r>
              <a:rPr lang="zh-CN" altLang="en-US" sz="1800" u="none" dirty="0">
                <a:latin typeface="Arial" panose="020B0604020202020204" pitchFamily="34" charset="0"/>
              </a:rPr>
              <a:t>中国民用航空局</a:t>
            </a:r>
            <a:endParaRPr lang="zh-CN" altLang="en-US" sz="1800" u="none">
              <a:latin typeface="Arial" panose="020B0604020202020204" pitchFamily="34" charset="0"/>
            </a:endParaRPr>
          </a:p>
        </p:txBody>
      </p:sp>
      <p:sp>
        <p:nvSpPr>
          <p:cNvPr id="34908" name="文本框 34907"/>
          <p:cNvSpPr txBox="1"/>
          <p:nvPr/>
        </p:nvSpPr>
        <p:spPr>
          <a:xfrm>
            <a:off x="2351088" y="3860800"/>
            <a:ext cx="1554480" cy="368300"/>
          </a:xfrm>
          <a:prstGeom prst="rect">
            <a:avLst/>
          </a:prstGeom>
          <a:noFill/>
          <a:ln w="9525">
            <a:noFill/>
          </a:ln>
        </p:spPr>
        <p:txBody>
          <a:bodyPr wrap="none" anchor="t">
            <a:spAutoFit/>
          </a:bodyPr>
          <a:p>
            <a:r>
              <a:rPr lang="zh-CN" altLang="en-US" sz="1800" u="none" dirty="0">
                <a:latin typeface="Times New Roman" panose="02020603050405020304" pitchFamily="18" charset="0"/>
              </a:rPr>
              <a:t>最高人民法院</a:t>
            </a:r>
            <a:endParaRPr lang="zh-CN" altLang="en-US" sz="1800" u="none" dirty="0">
              <a:latin typeface="Times New Roman" panose="02020603050405020304" pitchFamily="18" charset="0"/>
            </a:endParaRPr>
          </a:p>
        </p:txBody>
      </p:sp>
      <p:sp>
        <p:nvSpPr>
          <p:cNvPr id="34909" name="文本框 34908"/>
          <p:cNvSpPr txBox="1"/>
          <p:nvPr/>
        </p:nvSpPr>
        <p:spPr>
          <a:xfrm>
            <a:off x="4872038" y="5445125"/>
            <a:ext cx="2021840" cy="368300"/>
          </a:xfrm>
          <a:prstGeom prst="rect">
            <a:avLst/>
          </a:prstGeom>
          <a:noFill/>
          <a:ln w="9525">
            <a:noFill/>
          </a:ln>
        </p:spPr>
        <p:txBody>
          <a:bodyPr wrap="none" anchor="t">
            <a:spAutoFit/>
          </a:bodyPr>
          <a:p>
            <a:r>
              <a:rPr lang="zh-CN" altLang="en-US" sz="1800" b="1" u="none" dirty="0">
                <a:latin typeface="Times New Roman" panose="02020603050405020304" pitchFamily="18" charset="0"/>
              </a:rPr>
              <a:t>住房和城乡建设部</a:t>
            </a:r>
            <a:endParaRPr lang="zh-CN" altLang="en-US" sz="1800" b="1" u="none" dirty="0">
              <a:latin typeface="Times New Roman" panose="02020603050405020304" pitchFamily="18" charset="0"/>
            </a:endParaRPr>
          </a:p>
        </p:txBody>
      </p:sp>
      <p:sp>
        <p:nvSpPr>
          <p:cNvPr id="34910" name="文本框 34909"/>
          <p:cNvSpPr txBox="1"/>
          <p:nvPr/>
        </p:nvSpPr>
        <p:spPr>
          <a:xfrm>
            <a:off x="4943475" y="5805488"/>
            <a:ext cx="1325880" cy="368300"/>
          </a:xfrm>
          <a:prstGeom prst="rect">
            <a:avLst/>
          </a:prstGeom>
          <a:noFill/>
          <a:ln w="9525">
            <a:noFill/>
          </a:ln>
        </p:spPr>
        <p:txBody>
          <a:bodyPr wrap="none" anchor="t">
            <a:spAutoFit/>
          </a:bodyPr>
          <a:p>
            <a:r>
              <a:rPr lang="zh-CN" altLang="en-US" sz="1800" u="none" dirty="0">
                <a:latin typeface="Times New Roman" panose="02020603050405020304" pitchFamily="18" charset="0"/>
              </a:rPr>
              <a:t>交通运输部</a:t>
            </a:r>
            <a:endParaRPr lang="zh-CN" altLang="en-US" sz="1800" u="none" dirty="0">
              <a:latin typeface="Times New Roman" panose="02020603050405020304" pitchFamily="18" charset="0"/>
            </a:endParaRPr>
          </a:p>
        </p:txBody>
      </p:sp>
      <p:sp>
        <p:nvSpPr>
          <p:cNvPr id="34912" name="文本框 34911"/>
          <p:cNvSpPr txBox="1"/>
          <p:nvPr/>
        </p:nvSpPr>
        <p:spPr>
          <a:xfrm>
            <a:off x="6435725" y="5810250"/>
            <a:ext cx="868680" cy="368300"/>
          </a:xfrm>
          <a:prstGeom prst="rect">
            <a:avLst/>
          </a:prstGeom>
          <a:noFill/>
          <a:ln w="9525">
            <a:noFill/>
          </a:ln>
        </p:spPr>
        <p:txBody>
          <a:bodyPr wrap="none" anchor="t">
            <a:spAutoFit/>
          </a:bodyPr>
          <a:p>
            <a:r>
              <a:rPr lang="zh-CN" altLang="en-US" sz="1800" u="none" dirty="0">
                <a:latin typeface="Times New Roman" panose="02020603050405020304" pitchFamily="18" charset="0"/>
              </a:rPr>
              <a:t>水利部</a:t>
            </a:r>
            <a:endParaRPr lang="zh-CN" altLang="en-US" sz="1800" u="none" dirty="0">
              <a:latin typeface="Times New Roman" panose="02020603050405020304" pitchFamily="18" charset="0"/>
            </a:endParaRPr>
          </a:p>
        </p:txBody>
      </p:sp>
      <p:sp>
        <p:nvSpPr>
          <p:cNvPr id="34913" name="文本框 34912"/>
          <p:cNvSpPr txBox="1"/>
          <p:nvPr/>
        </p:nvSpPr>
        <p:spPr>
          <a:xfrm>
            <a:off x="5375275" y="6237288"/>
            <a:ext cx="1332230" cy="368300"/>
          </a:xfrm>
          <a:prstGeom prst="rect">
            <a:avLst/>
          </a:prstGeom>
          <a:noFill/>
          <a:ln w="9525">
            <a:noFill/>
          </a:ln>
        </p:spPr>
        <p:txBody>
          <a:bodyPr wrap="none" anchor="t">
            <a:spAutoFit/>
          </a:bodyPr>
          <a:p>
            <a:r>
              <a:rPr lang="zh-CN" altLang="en-US" sz="1800" b="1" u="none" dirty="0">
                <a:latin typeface="Times New Roman" panose="02020603050405020304" pitchFamily="18" charset="0"/>
              </a:rPr>
              <a:t>农业农村部</a:t>
            </a:r>
            <a:endParaRPr lang="zh-CN" altLang="en-US" sz="1800" b="1" u="none" dirty="0">
              <a:latin typeface="Times New Roman" panose="02020603050405020304" pitchFamily="18" charset="0"/>
            </a:endParaRPr>
          </a:p>
        </p:txBody>
      </p:sp>
      <p:sp>
        <p:nvSpPr>
          <p:cNvPr id="34914" name="文本框 34913"/>
          <p:cNvSpPr txBox="1"/>
          <p:nvPr/>
        </p:nvSpPr>
        <p:spPr>
          <a:xfrm>
            <a:off x="7443788" y="5738813"/>
            <a:ext cx="2240280" cy="368300"/>
          </a:xfrm>
          <a:prstGeom prst="rect">
            <a:avLst/>
          </a:prstGeom>
          <a:noFill/>
          <a:ln w="9525">
            <a:noFill/>
          </a:ln>
        </p:spPr>
        <p:txBody>
          <a:bodyPr wrap="none" anchor="t">
            <a:spAutoFit/>
          </a:bodyPr>
          <a:p>
            <a:r>
              <a:rPr lang="zh-CN" altLang="en-US" sz="1800" u="none" dirty="0">
                <a:latin typeface="Times New Roman" panose="02020603050405020304" pitchFamily="18" charset="0"/>
              </a:rPr>
              <a:t>国家卫生健康委员会</a:t>
            </a:r>
            <a:endParaRPr lang="zh-CN" altLang="en-US" sz="1800" u="none" dirty="0">
              <a:latin typeface="Times New Roman" panose="02020603050405020304" pitchFamily="18" charset="0"/>
            </a:endParaRPr>
          </a:p>
        </p:txBody>
      </p:sp>
      <p:sp>
        <p:nvSpPr>
          <p:cNvPr id="34915" name="文本框 34914"/>
          <p:cNvSpPr txBox="1"/>
          <p:nvPr/>
        </p:nvSpPr>
        <p:spPr>
          <a:xfrm>
            <a:off x="8112125" y="4724400"/>
            <a:ext cx="1554480" cy="368300"/>
          </a:xfrm>
          <a:prstGeom prst="rect">
            <a:avLst/>
          </a:prstGeom>
          <a:noFill/>
          <a:ln w="9525">
            <a:noFill/>
          </a:ln>
        </p:spPr>
        <p:txBody>
          <a:bodyPr wrap="none" anchor="t">
            <a:spAutoFit/>
          </a:bodyPr>
          <a:p>
            <a:r>
              <a:rPr lang="zh-CN" altLang="en-US" sz="1800" u="none" dirty="0">
                <a:latin typeface="Times New Roman" panose="02020603050405020304" pitchFamily="18" charset="0"/>
              </a:rPr>
              <a:t>国家税务总局</a:t>
            </a:r>
            <a:endParaRPr lang="zh-CN" altLang="en-US" sz="1800" u="none" dirty="0">
              <a:latin typeface="Times New Roman" panose="02020603050405020304" pitchFamily="18" charset="0"/>
            </a:endParaRPr>
          </a:p>
        </p:txBody>
      </p:sp>
      <p:sp>
        <p:nvSpPr>
          <p:cNvPr id="34916" name="文本框 34915"/>
          <p:cNvSpPr txBox="1"/>
          <p:nvPr/>
        </p:nvSpPr>
        <p:spPr>
          <a:xfrm>
            <a:off x="6024563" y="1125538"/>
            <a:ext cx="2011680" cy="368300"/>
          </a:xfrm>
          <a:prstGeom prst="rect">
            <a:avLst/>
          </a:prstGeom>
          <a:noFill/>
          <a:ln w="9525">
            <a:noFill/>
          </a:ln>
        </p:spPr>
        <p:txBody>
          <a:bodyPr wrap="none" anchor="t">
            <a:spAutoFit/>
          </a:bodyPr>
          <a:p>
            <a:r>
              <a:rPr lang="zh-CN" altLang="en-US" sz="1800" u="none" dirty="0">
                <a:latin typeface="Times New Roman" panose="02020603050405020304" pitchFamily="18" charset="0"/>
              </a:rPr>
              <a:t>国家中医药管理局</a:t>
            </a:r>
            <a:endParaRPr lang="zh-CN" altLang="en-US" sz="1800" u="none" dirty="0">
              <a:latin typeface="Times New Roman" panose="02020603050405020304" pitchFamily="18" charset="0"/>
            </a:endParaRPr>
          </a:p>
        </p:txBody>
      </p:sp>
      <p:sp>
        <p:nvSpPr>
          <p:cNvPr id="34917" name="文本框 34916"/>
          <p:cNvSpPr txBox="1"/>
          <p:nvPr/>
        </p:nvSpPr>
        <p:spPr>
          <a:xfrm>
            <a:off x="4727575" y="692150"/>
            <a:ext cx="2240280" cy="368300"/>
          </a:xfrm>
          <a:prstGeom prst="rect">
            <a:avLst/>
          </a:prstGeom>
          <a:noFill/>
          <a:ln w="9525">
            <a:noFill/>
          </a:ln>
        </p:spPr>
        <p:txBody>
          <a:bodyPr wrap="none" anchor="t">
            <a:spAutoFit/>
          </a:bodyPr>
          <a:p>
            <a:r>
              <a:rPr lang="zh-CN" altLang="en-US" sz="1800" u="none" dirty="0">
                <a:latin typeface="Times New Roman" panose="02020603050405020304" pitchFamily="18" charset="0"/>
              </a:rPr>
              <a:t>国家煤矿安全监察局</a:t>
            </a:r>
            <a:endParaRPr lang="zh-CN" altLang="en-US" sz="1800" u="none" dirty="0">
              <a:latin typeface="Times New Roman" panose="02020603050405020304" pitchFamily="18" charset="0"/>
            </a:endParaRPr>
          </a:p>
        </p:txBody>
      </p:sp>
      <p:sp>
        <p:nvSpPr>
          <p:cNvPr id="34918" name="文本框 34917"/>
          <p:cNvSpPr txBox="1"/>
          <p:nvPr/>
        </p:nvSpPr>
        <p:spPr>
          <a:xfrm>
            <a:off x="3359150" y="333375"/>
            <a:ext cx="1783080" cy="368300"/>
          </a:xfrm>
          <a:prstGeom prst="rect">
            <a:avLst/>
          </a:prstGeom>
          <a:noFill/>
          <a:ln w="9525">
            <a:noFill/>
          </a:ln>
        </p:spPr>
        <p:txBody>
          <a:bodyPr wrap="none" anchor="t">
            <a:spAutoFit/>
          </a:bodyPr>
          <a:p>
            <a:r>
              <a:rPr lang="zh-CN" altLang="en-US" sz="1800" u="none" dirty="0">
                <a:latin typeface="Times New Roman" panose="02020603050405020304" pitchFamily="18" charset="0"/>
              </a:rPr>
              <a:t>国家外汇管理局</a:t>
            </a:r>
            <a:endParaRPr lang="zh-CN" altLang="en-US" sz="1800" u="none" dirty="0">
              <a:latin typeface="Times New Roman" panose="02020603050405020304" pitchFamily="18" charset="0"/>
            </a:endParaRPr>
          </a:p>
        </p:txBody>
      </p:sp>
      <p:sp>
        <p:nvSpPr>
          <p:cNvPr id="34919" name="文本框 34918"/>
          <p:cNvSpPr txBox="1"/>
          <p:nvPr/>
        </p:nvSpPr>
        <p:spPr>
          <a:xfrm>
            <a:off x="6743700" y="765175"/>
            <a:ext cx="2240280" cy="368300"/>
          </a:xfrm>
          <a:prstGeom prst="rect">
            <a:avLst/>
          </a:prstGeom>
          <a:noFill/>
          <a:ln w="9525">
            <a:noFill/>
          </a:ln>
        </p:spPr>
        <p:txBody>
          <a:bodyPr wrap="none" anchor="t">
            <a:spAutoFit/>
          </a:bodyPr>
          <a:p>
            <a:r>
              <a:rPr lang="zh-CN" altLang="en-US" sz="1800" u="none" dirty="0">
                <a:latin typeface="Times New Roman" panose="02020603050405020304" pitchFamily="18" charset="0"/>
              </a:rPr>
              <a:t>国家药品监督管理局</a:t>
            </a:r>
            <a:endParaRPr lang="zh-CN" altLang="en-US" sz="1800" u="none" dirty="0">
              <a:latin typeface="Times New Roman" panose="02020603050405020304" pitchFamily="18" charset="0"/>
            </a:endParaRPr>
          </a:p>
        </p:txBody>
      </p:sp>
      <p:sp>
        <p:nvSpPr>
          <p:cNvPr id="34920" name="文本框 34919"/>
          <p:cNvSpPr txBox="1"/>
          <p:nvPr/>
        </p:nvSpPr>
        <p:spPr>
          <a:xfrm>
            <a:off x="2711450" y="620713"/>
            <a:ext cx="1783080" cy="368300"/>
          </a:xfrm>
          <a:prstGeom prst="rect">
            <a:avLst/>
          </a:prstGeom>
          <a:noFill/>
          <a:ln w="9525">
            <a:noFill/>
          </a:ln>
        </p:spPr>
        <p:txBody>
          <a:bodyPr wrap="none" anchor="t">
            <a:spAutoFit/>
          </a:bodyPr>
          <a:p>
            <a:r>
              <a:rPr lang="zh-CN" altLang="en-US" sz="1800" u="none" dirty="0">
                <a:latin typeface="Times New Roman" panose="02020603050405020304" pitchFamily="18" charset="0"/>
              </a:rPr>
              <a:t>国家知识产权局</a:t>
            </a:r>
            <a:endParaRPr lang="zh-CN" altLang="en-US" sz="1800" u="none" dirty="0">
              <a:latin typeface="Times New Roman" panose="02020603050405020304" pitchFamily="18" charset="0"/>
            </a:endParaRPr>
          </a:p>
        </p:txBody>
      </p:sp>
      <p:sp>
        <p:nvSpPr>
          <p:cNvPr id="34921" name="文本框 34920"/>
          <p:cNvSpPr txBox="1"/>
          <p:nvPr/>
        </p:nvSpPr>
        <p:spPr>
          <a:xfrm>
            <a:off x="2424113" y="981075"/>
            <a:ext cx="3383280" cy="368300"/>
          </a:xfrm>
          <a:prstGeom prst="rect">
            <a:avLst/>
          </a:prstGeom>
          <a:noFill/>
          <a:ln w="9525">
            <a:noFill/>
          </a:ln>
        </p:spPr>
        <p:txBody>
          <a:bodyPr wrap="none" anchor="t">
            <a:spAutoFit/>
          </a:bodyPr>
          <a:p>
            <a:r>
              <a:rPr lang="zh-CN" altLang="en-US" sz="1800" u="none" dirty="0">
                <a:latin typeface="Times New Roman" panose="02020603050405020304" pitchFamily="18" charset="0"/>
              </a:rPr>
              <a:t>中国共产主义青年团中央委员会</a:t>
            </a:r>
            <a:endParaRPr lang="zh-CN" altLang="en-US" sz="1800" u="none" dirty="0">
              <a:latin typeface="Times New Roman" panose="02020603050405020304" pitchFamily="18" charset="0"/>
            </a:endParaRPr>
          </a:p>
        </p:txBody>
      </p:sp>
      <p:sp>
        <p:nvSpPr>
          <p:cNvPr id="34922" name="文本框 34921"/>
          <p:cNvSpPr txBox="1"/>
          <p:nvPr/>
        </p:nvSpPr>
        <p:spPr>
          <a:xfrm>
            <a:off x="5375275" y="404813"/>
            <a:ext cx="2240280" cy="368300"/>
          </a:xfrm>
          <a:prstGeom prst="rect">
            <a:avLst/>
          </a:prstGeom>
          <a:noFill/>
          <a:ln w="9525">
            <a:noFill/>
          </a:ln>
        </p:spPr>
        <p:txBody>
          <a:bodyPr wrap="none" anchor="t">
            <a:spAutoFit/>
          </a:bodyPr>
          <a:p>
            <a:r>
              <a:rPr lang="zh-CN" altLang="en-US" sz="1800" u="none" dirty="0">
                <a:latin typeface="Times New Roman" panose="02020603050405020304" pitchFamily="18" charset="0"/>
              </a:rPr>
              <a:t>中华全国妇女联合会</a:t>
            </a:r>
            <a:endParaRPr lang="zh-CN" altLang="en-US" sz="1800" u="none" dirty="0">
              <a:latin typeface="Times New Roman" panose="02020603050405020304" pitchFamily="18" charset="0"/>
            </a:endParaRPr>
          </a:p>
        </p:txBody>
      </p:sp>
      <p:sp>
        <p:nvSpPr>
          <p:cNvPr id="34923" name="文本框 34922"/>
          <p:cNvSpPr txBox="1"/>
          <p:nvPr/>
        </p:nvSpPr>
        <p:spPr>
          <a:xfrm>
            <a:off x="6167438" y="115888"/>
            <a:ext cx="2468880" cy="368300"/>
          </a:xfrm>
          <a:prstGeom prst="rect">
            <a:avLst/>
          </a:prstGeom>
          <a:noFill/>
          <a:ln w="9525">
            <a:noFill/>
          </a:ln>
        </p:spPr>
        <p:txBody>
          <a:bodyPr wrap="none" anchor="t">
            <a:spAutoFit/>
          </a:bodyPr>
          <a:p>
            <a:r>
              <a:rPr lang="zh-CN" altLang="en-US" sz="1800" u="none" dirty="0">
                <a:latin typeface="Times New Roman" panose="02020603050405020304" pitchFamily="18" charset="0"/>
              </a:rPr>
              <a:t>中华全国工商业联合会</a:t>
            </a:r>
            <a:endParaRPr lang="zh-CN" altLang="en-US" sz="1800" u="none" dirty="0">
              <a:latin typeface="Times New Roman" panose="02020603050405020304" pitchFamily="18" charset="0"/>
            </a:endParaRPr>
          </a:p>
        </p:txBody>
      </p:sp>
    </p:spTree>
    <p:custDataLst>
      <p:tags r:id="rId1"/>
    </p:custDataLst>
  </p:cSld>
  <p:clrMapOvr>
    <a:masterClrMapping/>
  </p:clrMapOvr>
  <p:transition>
    <p:zoom/>
  </p:transition>
</p:sld>
</file>

<file path=ppt/slides/slide44.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9" name="内容占位符 2"/>
          <p:cNvSpPr txBox="1"/>
          <p:nvPr/>
        </p:nvSpPr>
        <p:spPr>
          <a:xfrm>
            <a:off x="1358900" y="1123633"/>
            <a:ext cx="3694113" cy="56356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defRPr/>
            </a:pPr>
            <a:r>
              <a:rPr kumimoji="0" lang="zh-CN" altLang="en-US"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rPr>
              <a:t>联合惩戒（限制类）</a:t>
            </a:r>
            <a:endParaRPr kumimoji="0" lang="en-US" altLang="zh-CN"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28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49" name="文本框 48"/>
          <p:cNvSpPr txBox="1"/>
          <p:nvPr/>
        </p:nvSpPr>
        <p:spPr>
          <a:xfrm>
            <a:off x="1241807" y="340883"/>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统计调查对象违法统计法律后果</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
        <p:nvSpPr>
          <p:cNvPr id="2" name="文本框 1"/>
          <p:cNvSpPr txBox="1"/>
          <p:nvPr/>
        </p:nvSpPr>
        <p:spPr>
          <a:xfrm>
            <a:off x="1652905" y="1921510"/>
            <a:ext cx="8886825" cy="4025900"/>
          </a:xfrm>
          <a:prstGeom prst="rect">
            <a:avLst/>
          </a:prstGeom>
          <a:noFill/>
        </p:spPr>
        <p:txBody>
          <a:bodyPr wrap="square" rtlCol="0" anchor="t">
            <a:spAutoFit/>
          </a:bodyPr>
          <a:p>
            <a:pPr>
              <a:lnSpc>
                <a:spcPts val="2360"/>
              </a:lnSpc>
              <a:buNone/>
            </a:pPr>
            <a:r>
              <a:rPr lang="zh-CN" altLang="en-US" sz="1800" dirty="0">
                <a:solidFill>
                  <a:srgbClr val="FF3300"/>
                </a:solidFill>
                <a:sym typeface="+mn-ea"/>
              </a:rPr>
              <a:t>★</a:t>
            </a:r>
            <a:r>
              <a:rPr lang="zh-CN" altLang="en-US" sz="1800" dirty="0">
                <a:solidFill>
                  <a:srgbClr val="0066FF"/>
                </a:solidFill>
                <a:sym typeface="+mn-ea"/>
              </a:rPr>
              <a:t>依据统计法对失信企业及其失信人员作出处理。</a:t>
            </a:r>
            <a:endParaRPr lang="zh-CN" altLang="en-US" sz="1800" dirty="0">
              <a:solidFill>
                <a:srgbClr val="0066FF"/>
              </a:solidFill>
            </a:endParaRPr>
          </a:p>
          <a:p>
            <a:pPr>
              <a:lnSpc>
                <a:spcPts val="2360"/>
              </a:lnSpc>
              <a:buNone/>
            </a:pPr>
            <a:r>
              <a:rPr lang="zh-CN" altLang="en-US" sz="1800" dirty="0">
                <a:solidFill>
                  <a:srgbClr val="FF3300"/>
                </a:solidFill>
                <a:sym typeface="+mn-ea"/>
              </a:rPr>
              <a:t>★</a:t>
            </a:r>
            <a:r>
              <a:rPr lang="zh-CN" altLang="en-US" sz="1800" dirty="0">
                <a:solidFill>
                  <a:srgbClr val="0066FF"/>
                </a:solidFill>
                <a:sym typeface="+mn-ea"/>
              </a:rPr>
              <a:t>依法限制取得</a:t>
            </a:r>
            <a:r>
              <a:rPr lang="zh-CN" altLang="en-US" sz="1800" dirty="0">
                <a:solidFill>
                  <a:srgbClr val="FF0000"/>
                </a:solidFill>
                <a:sym typeface="+mn-ea"/>
              </a:rPr>
              <a:t>财政资金和社会保障资金</a:t>
            </a:r>
            <a:r>
              <a:rPr lang="zh-CN" altLang="en-US" sz="1800" dirty="0">
                <a:solidFill>
                  <a:srgbClr val="0066FF"/>
                </a:solidFill>
                <a:sym typeface="+mn-ea"/>
              </a:rPr>
              <a:t>支持。</a:t>
            </a:r>
            <a:endParaRPr lang="zh-CN" altLang="en-US" sz="1800" dirty="0">
              <a:solidFill>
                <a:srgbClr val="0066FF"/>
              </a:solidFill>
            </a:endParaRPr>
          </a:p>
          <a:p>
            <a:pPr>
              <a:lnSpc>
                <a:spcPts val="2360"/>
              </a:lnSpc>
              <a:buNone/>
            </a:pPr>
            <a:r>
              <a:rPr lang="zh-CN" altLang="en-US" sz="1800" dirty="0">
                <a:solidFill>
                  <a:srgbClr val="FF3300"/>
                </a:solidFill>
                <a:sym typeface="+mn-ea"/>
              </a:rPr>
              <a:t>★</a:t>
            </a:r>
            <a:r>
              <a:rPr lang="zh-CN" altLang="en-US" sz="1800" dirty="0">
                <a:solidFill>
                  <a:srgbClr val="0066FF"/>
                </a:solidFill>
                <a:sym typeface="+mn-ea"/>
              </a:rPr>
              <a:t>依法限制参加</a:t>
            </a:r>
            <a:r>
              <a:rPr lang="zh-CN" altLang="en-US" sz="1800" dirty="0">
                <a:solidFill>
                  <a:srgbClr val="FF0000"/>
                </a:solidFill>
                <a:sym typeface="+mn-ea"/>
              </a:rPr>
              <a:t>政府投资项目招投标</a:t>
            </a:r>
            <a:r>
              <a:rPr lang="zh-CN" altLang="en-US" sz="1800" dirty="0">
                <a:solidFill>
                  <a:srgbClr val="0066FF"/>
                </a:solidFill>
                <a:sym typeface="+mn-ea"/>
              </a:rPr>
              <a:t>。</a:t>
            </a:r>
            <a:endParaRPr lang="zh-CN" altLang="en-US" sz="1800" dirty="0">
              <a:solidFill>
                <a:srgbClr val="0066FF"/>
              </a:solidFill>
            </a:endParaRPr>
          </a:p>
          <a:p>
            <a:pPr>
              <a:lnSpc>
                <a:spcPts val="2360"/>
              </a:lnSpc>
              <a:buNone/>
            </a:pPr>
            <a:r>
              <a:rPr lang="zh-CN" altLang="en-US" sz="1800" dirty="0">
                <a:solidFill>
                  <a:srgbClr val="FF3300"/>
                </a:solidFill>
                <a:sym typeface="+mn-ea"/>
              </a:rPr>
              <a:t>★</a:t>
            </a:r>
            <a:r>
              <a:rPr lang="zh-CN" altLang="en-US" sz="1800" dirty="0">
                <a:solidFill>
                  <a:srgbClr val="0066FF"/>
                </a:solidFill>
                <a:sym typeface="+mn-ea"/>
              </a:rPr>
              <a:t>将失信信息作在</a:t>
            </a:r>
            <a:r>
              <a:rPr lang="zh-CN" altLang="en-US" sz="1800" dirty="0">
                <a:solidFill>
                  <a:srgbClr val="FF0000"/>
                </a:solidFill>
                <a:sym typeface="+mn-ea"/>
              </a:rPr>
              <a:t>股票、可转换债券发行审核及在全国中小企业股份转让系统</a:t>
            </a:r>
            <a:r>
              <a:rPr lang="zh-CN" altLang="en-US" sz="1800" dirty="0">
                <a:solidFill>
                  <a:srgbClr val="0066FF"/>
                </a:solidFill>
                <a:sym typeface="+mn-ea"/>
              </a:rPr>
              <a:t>挂牌公开转让审核的参考。对失信主体注册非金融企业债务融资工具加强管理，对申请</a:t>
            </a:r>
            <a:r>
              <a:rPr lang="zh-CN" altLang="en-US" sz="1800" dirty="0">
                <a:solidFill>
                  <a:srgbClr val="FF0000"/>
                </a:solidFill>
                <a:sym typeface="+mn-ea"/>
              </a:rPr>
              <a:t>发行企业债券</a:t>
            </a:r>
            <a:r>
              <a:rPr lang="zh-CN" altLang="en-US" sz="1800" dirty="0">
                <a:solidFill>
                  <a:srgbClr val="0066FF"/>
                </a:solidFill>
                <a:sym typeface="+mn-ea"/>
              </a:rPr>
              <a:t>不予受理。</a:t>
            </a:r>
            <a:endParaRPr lang="zh-CN" altLang="en-US" sz="1800" dirty="0">
              <a:solidFill>
                <a:srgbClr val="0066FF"/>
              </a:solidFill>
            </a:endParaRPr>
          </a:p>
          <a:p>
            <a:pPr>
              <a:lnSpc>
                <a:spcPts val="2360"/>
              </a:lnSpc>
              <a:buNone/>
            </a:pPr>
            <a:r>
              <a:rPr lang="zh-CN" altLang="en-US" sz="1800" dirty="0">
                <a:solidFill>
                  <a:srgbClr val="FF3300"/>
                </a:solidFill>
                <a:sym typeface="+mn-ea"/>
              </a:rPr>
              <a:t>★</a:t>
            </a:r>
            <a:r>
              <a:rPr lang="zh-CN" altLang="en-US" sz="1800" dirty="0">
                <a:solidFill>
                  <a:srgbClr val="0066FF"/>
                </a:solidFill>
                <a:sym typeface="+mn-ea"/>
              </a:rPr>
              <a:t>暂停审批科技项目；对已取得的</a:t>
            </a:r>
            <a:r>
              <a:rPr lang="zh-CN" altLang="en-US" sz="1800" dirty="0">
                <a:solidFill>
                  <a:srgbClr val="FF0000"/>
                </a:solidFill>
                <a:sym typeface="+mn-ea"/>
              </a:rPr>
              <a:t>高新技术企业资格</a:t>
            </a:r>
            <a:r>
              <a:rPr lang="zh-CN" altLang="en-US" sz="1800" dirty="0">
                <a:solidFill>
                  <a:srgbClr val="0066FF"/>
                </a:solidFill>
                <a:sym typeface="+mn-ea"/>
              </a:rPr>
              <a:t>的，经认定机构核实，取消资格；禁止参与科技型中小企业评价。</a:t>
            </a:r>
            <a:endParaRPr lang="zh-CN" altLang="en-US" sz="1800" dirty="0">
              <a:solidFill>
                <a:srgbClr val="0066FF"/>
              </a:solidFill>
            </a:endParaRPr>
          </a:p>
          <a:p>
            <a:pPr>
              <a:lnSpc>
                <a:spcPts val="2360"/>
              </a:lnSpc>
              <a:buNone/>
            </a:pPr>
            <a:r>
              <a:rPr lang="zh-CN" altLang="en-US" sz="1800" dirty="0">
                <a:solidFill>
                  <a:srgbClr val="FF3300"/>
                </a:solidFill>
                <a:sym typeface="+mn-ea"/>
              </a:rPr>
              <a:t>★</a:t>
            </a:r>
            <a:r>
              <a:rPr lang="zh-CN" altLang="en-US" sz="1800" dirty="0">
                <a:solidFill>
                  <a:srgbClr val="0066FF"/>
                </a:solidFill>
                <a:sym typeface="+mn-ea"/>
              </a:rPr>
              <a:t>依法限制申请外国人来华工作许可、申报引进外国专家项目、引才引智示范基地、出过培训项目等引智项目。</a:t>
            </a:r>
            <a:endParaRPr lang="zh-CN" altLang="en-US" sz="1800" dirty="0">
              <a:solidFill>
                <a:srgbClr val="0066FF"/>
              </a:solidFill>
            </a:endParaRPr>
          </a:p>
          <a:p>
            <a:pPr>
              <a:lnSpc>
                <a:spcPts val="2360"/>
              </a:lnSpc>
              <a:buNone/>
            </a:pPr>
            <a:r>
              <a:rPr lang="zh-CN" altLang="en-US" sz="1800" dirty="0">
                <a:solidFill>
                  <a:srgbClr val="FF3300"/>
                </a:solidFill>
                <a:sym typeface="+mn-ea"/>
              </a:rPr>
              <a:t>★</a:t>
            </a:r>
            <a:r>
              <a:rPr lang="zh-CN" altLang="en-US" sz="1800" dirty="0">
                <a:solidFill>
                  <a:srgbClr val="0066FF"/>
                </a:solidFill>
                <a:sym typeface="+mn-ea"/>
              </a:rPr>
              <a:t>依法限制参与</a:t>
            </a:r>
            <a:r>
              <a:rPr lang="zh-CN" altLang="en-US" sz="1800" dirty="0">
                <a:solidFill>
                  <a:srgbClr val="FF0000"/>
                </a:solidFill>
                <a:sym typeface="+mn-ea"/>
              </a:rPr>
              <a:t>政府采购</a:t>
            </a:r>
            <a:r>
              <a:rPr lang="zh-CN" altLang="en-US" sz="1800" dirty="0">
                <a:solidFill>
                  <a:srgbClr val="0066FF"/>
                </a:solidFill>
                <a:sym typeface="+mn-ea"/>
              </a:rPr>
              <a:t>活动。</a:t>
            </a:r>
            <a:endParaRPr lang="zh-CN" altLang="en-US" sz="1800" dirty="0">
              <a:solidFill>
                <a:srgbClr val="0066FF"/>
              </a:solidFill>
              <a:sym typeface="+mn-ea"/>
            </a:endParaRPr>
          </a:p>
          <a:p>
            <a:pPr>
              <a:lnSpc>
                <a:spcPts val="2360"/>
              </a:lnSpc>
              <a:buNone/>
            </a:pPr>
            <a:r>
              <a:rPr lang="zh-CN" altLang="en-US" sz="1800" dirty="0">
                <a:solidFill>
                  <a:srgbClr val="FF3300"/>
                </a:solidFill>
                <a:sym typeface="+mn-ea"/>
              </a:rPr>
              <a:t>★</a:t>
            </a:r>
            <a:r>
              <a:rPr lang="zh-CN" altLang="en-US" sz="1800" dirty="0">
                <a:solidFill>
                  <a:srgbClr val="0066FF"/>
                </a:solidFill>
                <a:sym typeface="+mn-ea"/>
              </a:rPr>
              <a:t>依法限制取得政府供应土地及出让探矿权、采矿权。</a:t>
            </a:r>
            <a:endParaRPr lang="zh-CN" altLang="en-US" sz="1800" dirty="0">
              <a:solidFill>
                <a:srgbClr val="0066FF"/>
              </a:solidFill>
            </a:endParaRPr>
          </a:p>
          <a:p>
            <a:pPr>
              <a:lnSpc>
                <a:spcPts val="2360"/>
              </a:lnSpc>
              <a:buNone/>
            </a:pPr>
            <a:r>
              <a:rPr lang="zh-CN" altLang="en-US" sz="1800" dirty="0">
                <a:solidFill>
                  <a:srgbClr val="FF3300"/>
                </a:solidFill>
                <a:sym typeface="+mn-ea"/>
              </a:rPr>
              <a:t>★</a:t>
            </a:r>
            <a:r>
              <a:rPr lang="zh-CN" altLang="en-US" sz="1800" dirty="0">
                <a:solidFill>
                  <a:srgbClr val="0066FF"/>
                </a:solidFill>
                <a:sym typeface="+mn-ea"/>
              </a:rPr>
              <a:t>依法限制参与基础设施和公用事业特许经营。</a:t>
            </a:r>
            <a:endParaRPr lang="zh-CN" altLang="en-US" sz="1800" u="sng" dirty="0">
              <a:ln w="22225">
                <a:solidFill>
                  <a:schemeClr val="accent2"/>
                </a:solidFill>
                <a:prstDash val="solid"/>
              </a:ln>
              <a:solidFill>
                <a:schemeClr val="accent2">
                  <a:lumMod val="40000"/>
                  <a:lumOff val="60000"/>
                </a:schemeClr>
              </a:solidFill>
              <a:effectLst/>
              <a:latin typeface="微软雅黑" panose="020B0503020204020204" pitchFamily="34" charset="-122"/>
              <a:ea typeface="微软雅黑" panose="020B0503020204020204" pitchFamily="34" charset="-122"/>
              <a:cs typeface="微软雅黑" panose="020B0503020204020204" pitchFamily="34" charset="-122"/>
              <a:sym typeface="黑体" panose="02010609060101010101" pitchFamily="49"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9" name="内容占位符 2"/>
          <p:cNvSpPr txBox="1"/>
          <p:nvPr/>
        </p:nvSpPr>
        <p:spPr>
          <a:xfrm>
            <a:off x="1331595" y="1082358"/>
            <a:ext cx="3694113" cy="56356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defRPr/>
            </a:pPr>
            <a:r>
              <a:rPr kumimoji="0" lang="zh-CN" altLang="en-US"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rPr>
              <a:t>联合惩戒（限制类）</a:t>
            </a:r>
            <a:endParaRPr kumimoji="0" lang="en-US" altLang="zh-CN"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28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49" name="文本框 48"/>
          <p:cNvSpPr txBox="1"/>
          <p:nvPr/>
        </p:nvSpPr>
        <p:spPr>
          <a:xfrm>
            <a:off x="1241807" y="340883"/>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统计调查对象违法统计法律后果</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
        <p:nvSpPr>
          <p:cNvPr id="2" name="文本框 1"/>
          <p:cNvSpPr txBox="1"/>
          <p:nvPr/>
        </p:nvSpPr>
        <p:spPr>
          <a:xfrm>
            <a:off x="2071370" y="1897380"/>
            <a:ext cx="8048625" cy="4025900"/>
          </a:xfrm>
          <a:prstGeom prst="rect">
            <a:avLst/>
          </a:prstGeom>
          <a:noFill/>
        </p:spPr>
        <p:txBody>
          <a:bodyPr wrap="square" rtlCol="0" anchor="t">
            <a:spAutoFit/>
          </a:bodyPr>
          <a:p>
            <a:pPr>
              <a:lnSpc>
                <a:spcPts val="2360"/>
              </a:lnSpc>
              <a:buNone/>
            </a:pPr>
            <a:r>
              <a:rPr lang="zh-CN" altLang="en-US" dirty="0">
                <a:solidFill>
                  <a:srgbClr val="FF3300"/>
                </a:solidFill>
                <a:sym typeface="+mn-ea"/>
              </a:rPr>
              <a:t>★</a:t>
            </a:r>
            <a:r>
              <a:rPr lang="zh-CN" altLang="en-US" dirty="0">
                <a:solidFill>
                  <a:srgbClr val="0066FF"/>
                </a:solidFill>
                <a:sym typeface="+mn-ea"/>
              </a:rPr>
              <a:t>依法限制新增建设项目审批；限制</a:t>
            </a:r>
            <a:r>
              <a:rPr lang="zh-CN" altLang="en-US" dirty="0">
                <a:solidFill>
                  <a:srgbClr val="FF0000"/>
                </a:solidFill>
                <a:sym typeface="+mn-ea"/>
              </a:rPr>
              <a:t>建筑业企业资质</a:t>
            </a:r>
            <a:r>
              <a:rPr lang="zh-CN" altLang="en-US" dirty="0">
                <a:solidFill>
                  <a:srgbClr val="0066FF"/>
                </a:solidFill>
                <a:sym typeface="+mn-ea"/>
              </a:rPr>
              <a:t>；从严审核新增许可范围在内的铁路运输企业准入许可。</a:t>
            </a:r>
            <a:endParaRPr lang="zh-CN" altLang="en-US" dirty="0">
              <a:solidFill>
                <a:srgbClr val="0066FF"/>
              </a:solidFill>
            </a:endParaRPr>
          </a:p>
          <a:p>
            <a:pPr>
              <a:lnSpc>
                <a:spcPts val="2360"/>
              </a:lnSpc>
              <a:buNone/>
            </a:pPr>
            <a:r>
              <a:rPr lang="zh-CN" altLang="en-US" dirty="0">
                <a:solidFill>
                  <a:srgbClr val="FF3300"/>
                </a:solidFill>
                <a:sym typeface="+mn-ea"/>
              </a:rPr>
              <a:t>★</a:t>
            </a:r>
            <a:r>
              <a:rPr lang="zh-CN" altLang="en-US" dirty="0">
                <a:solidFill>
                  <a:srgbClr val="0066FF"/>
                </a:solidFill>
                <a:sym typeface="+mn-ea"/>
              </a:rPr>
              <a:t>依法限制享受财政资金补贴等各类政府优惠政策。</a:t>
            </a:r>
            <a:endParaRPr lang="zh-CN" altLang="en-US" dirty="0">
              <a:solidFill>
                <a:srgbClr val="0066FF"/>
              </a:solidFill>
            </a:endParaRPr>
          </a:p>
          <a:p>
            <a:pPr>
              <a:lnSpc>
                <a:spcPts val="2360"/>
              </a:lnSpc>
              <a:buNone/>
            </a:pPr>
            <a:r>
              <a:rPr lang="zh-CN" altLang="en-US" dirty="0">
                <a:solidFill>
                  <a:srgbClr val="FF3300"/>
                </a:solidFill>
                <a:sym typeface="+mn-ea"/>
              </a:rPr>
              <a:t>★</a:t>
            </a:r>
            <a:r>
              <a:rPr lang="zh-CN" altLang="en-US" dirty="0">
                <a:solidFill>
                  <a:srgbClr val="0066FF"/>
                </a:solidFill>
                <a:sym typeface="+mn-ea"/>
              </a:rPr>
              <a:t>依法限制受让收费公路权益。</a:t>
            </a:r>
            <a:endParaRPr lang="zh-CN" altLang="en-US" dirty="0">
              <a:solidFill>
                <a:srgbClr val="0066FF"/>
              </a:solidFill>
            </a:endParaRPr>
          </a:p>
          <a:p>
            <a:pPr>
              <a:lnSpc>
                <a:spcPts val="2360"/>
              </a:lnSpc>
              <a:buNone/>
            </a:pPr>
            <a:r>
              <a:rPr lang="zh-CN" altLang="en-US" dirty="0">
                <a:solidFill>
                  <a:srgbClr val="FF3300"/>
                </a:solidFill>
                <a:sym typeface="+mn-ea"/>
              </a:rPr>
              <a:t>★</a:t>
            </a:r>
            <a:r>
              <a:rPr lang="zh-CN" altLang="en-US" dirty="0">
                <a:solidFill>
                  <a:srgbClr val="0066FF"/>
                </a:solidFill>
                <a:sym typeface="+mn-ea"/>
              </a:rPr>
              <a:t>依法限制申请认证机构资质（含资质延续）、认证领域扩大；依法限制申请认证（含认证证书延续）；认证机构加大对失信企业的证后监督力度，依法撤销或者暂停相关认证证书。</a:t>
            </a:r>
            <a:endParaRPr lang="zh-CN" altLang="en-US" dirty="0">
              <a:solidFill>
                <a:srgbClr val="0066FF"/>
              </a:solidFill>
            </a:endParaRPr>
          </a:p>
          <a:p>
            <a:pPr>
              <a:lnSpc>
                <a:spcPts val="2360"/>
              </a:lnSpc>
              <a:buNone/>
            </a:pPr>
            <a:r>
              <a:rPr lang="zh-CN" altLang="en-US" dirty="0">
                <a:solidFill>
                  <a:srgbClr val="FF3300"/>
                </a:solidFill>
                <a:sym typeface="+mn-ea"/>
              </a:rPr>
              <a:t>★</a:t>
            </a:r>
            <a:r>
              <a:rPr lang="zh-CN" altLang="en-US" dirty="0">
                <a:solidFill>
                  <a:srgbClr val="0066FF"/>
                </a:solidFill>
                <a:sym typeface="+mn-ea"/>
              </a:rPr>
              <a:t>取消申报国家知识产权示范和优势企业资格，取消申报国家专利运营试点企业资格。</a:t>
            </a:r>
            <a:endParaRPr lang="zh-CN" altLang="en-US" dirty="0">
              <a:solidFill>
                <a:srgbClr val="0066FF"/>
              </a:solidFill>
            </a:endParaRPr>
          </a:p>
          <a:p>
            <a:pPr>
              <a:lnSpc>
                <a:spcPts val="2360"/>
              </a:lnSpc>
              <a:buNone/>
            </a:pPr>
            <a:r>
              <a:rPr lang="zh-CN" altLang="en-US" dirty="0">
                <a:solidFill>
                  <a:srgbClr val="FF3300"/>
                </a:solidFill>
                <a:sym typeface="+mn-ea"/>
              </a:rPr>
              <a:t>★</a:t>
            </a:r>
            <a:r>
              <a:rPr lang="zh-CN" altLang="en-US" dirty="0">
                <a:solidFill>
                  <a:srgbClr val="0066FF"/>
                </a:solidFill>
                <a:sym typeface="+mn-ea"/>
              </a:rPr>
              <a:t>依法限制申请设立保安服务公司。</a:t>
            </a:r>
            <a:endParaRPr lang="zh-CN" altLang="en-US" dirty="0">
              <a:solidFill>
                <a:srgbClr val="0066FF"/>
              </a:solidFill>
            </a:endParaRPr>
          </a:p>
          <a:p>
            <a:pPr>
              <a:lnSpc>
                <a:spcPts val="2360"/>
              </a:lnSpc>
              <a:buNone/>
            </a:pPr>
            <a:r>
              <a:rPr lang="zh-CN" altLang="en-US" dirty="0">
                <a:solidFill>
                  <a:srgbClr val="FF3300"/>
                </a:solidFill>
                <a:sym typeface="+mn-ea"/>
              </a:rPr>
              <a:t>★</a:t>
            </a:r>
            <a:r>
              <a:rPr lang="zh-CN" altLang="en-US" dirty="0">
                <a:solidFill>
                  <a:srgbClr val="0066FF"/>
                </a:solidFill>
                <a:sym typeface="+mn-ea"/>
              </a:rPr>
              <a:t>依法限制从事食品等行业。</a:t>
            </a:r>
            <a:endParaRPr lang="zh-CN" altLang="en-US" dirty="0">
              <a:solidFill>
                <a:srgbClr val="0066FF"/>
              </a:solidFill>
            </a:endParaRPr>
          </a:p>
          <a:p>
            <a:pPr>
              <a:lnSpc>
                <a:spcPts val="2360"/>
              </a:lnSpc>
              <a:buNone/>
            </a:pPr>
            <a:r>
              <a:rPr lang="zh-CN" altLang="en-US" dirty="0">
                <a:solidFill>
                  <a:srgbClr val="FF3300"/>
                </a:solidFill>
                <a:sym typeface="+mn-ea"/>
              </a:rPr>
              <a:t>★</a:t>
            </a:r>
            <a:r>
              <a:rPr lang="zh-CN" altLang="en-US" dirty="0">
                <a:solidFill>
                  <a:srgbClr val="0066FF"/>
                </a:solidFill>
                <a:sym typeface="+mn-ea"/>
              </a:rPr>
              <a:t>取消立案时收购许可，取消中央储备代储资格，不得作为政策性粮食收储委托苦点，限制参与政策性粮食竞买。</a:t>
            </a:r>
            <a:endParaRPr lang="zh-CN" altLang="en-US" sz="3600" u="sng" dirty="0">
              <a:ln w="22225">
                <a:solidFill>
                  <a:schemeClr val="accent2"/>
                </a:solidFill>
                <a:prstDash val="solid"/>
              </a:ln>
              <a:solidFill>
                <a:schemeClr val="accent2">
                  <a:lumMod val="40000"/>
                  <a:lumOff val="60000"/>
                </a:schemeClr>
              </a:solidFill>
              <a:effectLst/>
              <a:latin typeface="微软雅黑" panose="020B0503020204020204" pitchFamily="34" charset="-122"/>
              <a:ea typeface="微软雅黑" panose="020B0503020204020204" pitchFamily="34" charset="-122"/>
              <a:cs typeface="微软雅黑" panose="020B0503020204020204" pitchFamily="34" charset="-122"/>
              <a:sym typeface="黑体" panose="02010609060101010101" pitchFamily="49"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9" name="内容占位符 2"/>
          <p:cNvSpPr txBox="1"/>
          <p:nvPr/>
        </p:nvSpPr>
        <p:spPr>
          <a:xfrm>
            <a:off x="1242060" y="1220470"/>
            <a:ext cx="4023995" cy="60071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defRPr/>
            </a:pPr>
            <a:r>
              <a:rPr kumimoji="0" lang="zh-CN" altLang="en-US"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rPr>
              <a:t>联合惩戒（个人权益）</a:t>
            </a:r>
            <a:endParaRPr kumimoji="0" lang="en-US" altLang="zh-CN" sz="2800" b="1"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28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49" name="文本框 48"/>
          <p:cNvSpPr txBox="1"/>
          <p:nvPr/>
        </p:nvSpPr>
        <p:spPr>
          <a:xfrm>
            <a:off x="1241807" y="340883"/>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统计调查对象违法统计法律后果</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
        <p:nvSpPr>
          <p:cNvPr id="2" name="文本框 1"/>
          <p:cNvSpPr txBox="1"/>
          <p:nvPr/>
        </p:nvSpPr>
        <p:spPr>
          <a:xfrm>
            <a:off x="1858645" y="2240915"/>
            <a:ext cx="8502015" cy="3117850"/>
          </a:xfrm>
          <a:prstGeom prst="rect">
            <a:avLst/>
          </a:prstGeom>
          <a:noFill/>
        </p:spPr>
        <p:txBody>
          <a:bodyPr wrap="square" rtlCol="0" anchor="t">
            <a:spAutoFit/>
          </a:bodyPr>
          <a:p>
            <a:pPr>
              <a:lnSpc>
                <a:spcPts val="2360"/>
              </a:lnSpc>
              <a:buNone/>
            </a:pPr>
            <a:r>
              <a:rPr lang="zh-CN" altLang="en-US" dirty="0">
                <a:solidFill>
                  <a:schemeClr val="accent1"/>
                </a:solidFill>
                <a:effectLst>
                  <a:outerShdw blurRad="38100" dist="25400" dir="5400000" algn="ctr" rotWithShape="0">
                    <a:srgbClr val="6E747A">
                      <a:alpha val="43000"/>
                    </a:srgbClr>
                  </a:outerShdw>
                </a:effectLst>
                <a:sym typeface="+mn-ea"/>
              </a:rPr>
              <a:t>★对企业和个人给予表彰奖励、授予荣誉称号时，参考其统计信用状况，对失信企业和失信人员不予颁发政府荣誉，及时撤销失信企业和失信人员获得的荣誉称号。</a:t>
            </a:r>
            <a:endParaRPr lang="zh-CN" altLang="en-US" dirty="0">
              <a:solidFill>
                <a:schemeClr val="accent1"/>
              </a:solidFill>
              <a:effectLst>
                <a:outerShdw blurRad="38100" dist="25400" dir="5400000" algn="ctr" rotWithShape="0">
                  <a:srgbClr val="6E747A">
                    <a:alpha val="43000"/>
                  </a:srgbClr>
                </a:outerShdw>
              </a:effectLst>
            </a:endParaRPr>
          </a:p>
          <a:p>
            <a:pPr>
              <a:lnSpc>
                <a:spcPts val="2360"/>
              </a:lnSpc>
              <a:buNone/>
            </a:pPr>
            <a:r>
              <a:rPr lang="zh-CN" altLang="en-US" dirty="0">
                <a:solidFill>
                  <a:schemeClr val="accent1"/>
                </a:solidFill>
                <a:effectLst>
                  <a:outerShdw blurRad="38100" dist="25400" dir="5400000" algn="ctr" rotWithShape="0">
                    <a:srgbClr val="6E747A">
                      <a:alpha val="43000"/>
                    </a:srgbClr>
                  </a:outerShdw>
                </a:effectLst>
                <a:sym typeface="+mn-ea"/>
              </a:rPr>
              <a:t>★依法限制参加各类评先评优。</a:t>
            </a:r>
            <a:endParaRPr lang="zh-CN" altLang="en-US" dirty="0">
              <a:solidFill>
                <a:schemeClr val="accent1"/>
              </a:solidFill>
              <a:effectLst>
                <a:outerShdw blurRad="38100" dist="25400" dir="5400000" algn="ctr" rotWithShape="0">
                  <a:srgbClr val="6E747A">
                    <a:alpha val="43000"/>
                  </a:srgbClr>
                </a:outerShdw>
              </a:effectLst>
            </a:endParaRPr>
          </a:p>
          <a:p>
            <a:pPr>
              <a:lnSpc>
                <a:spcPts val="2360"/>
              </a:lnSpc>
              <a:buNone/>
            </a:pPr>
            <a:r>
              <a:rPr lang="zh-CN" altLang="en-US" dirty="0">
                <a:solidFill>
                  <a:schemeClr val="accent1"/>
                </a:solidFill>
                <a:effectLst>
                  <a:outerShdw blurRad="38100" dist="25400" dir="5400000" algn="ctr" rotWithShape="0">
                    <a:srgbClr val="6E747A">
                      <a:alpha val="43000"/>
                    </a:srgbClr>
                  </a:outerShdw>
                </a:effectLst>
                <a:sym typeface="+mn-ea"/>
              </a:rPr>
              <a:t>★依法限制招录（聘）为公务员或事业单位工作人员。</a:t>
            </a:r>
            <a:endParaRPr lang="zh-CN" altLang="en-US" dirty="0">
              <a:solidFill>
                <a:schemeClr val="accent1"/>
              </a:solidFill>
              <a:effectLst>
                <a:outerShdw blurRad="38100" dist="25400" dir="5400000" algn="ctr" rotWithShape="0">
                  <a:srgbClr val="6E747A">
                    <a:alpha val="43000"/>
                  </a:srgbClr>
                </a:outerShdw>
              </a:effectLst>
            </a:endParaRPr>
          </a:p>
          <a:p>
            <a:pPr>
              <a:lnSpc>
                <a:spcPts val="2360"/>
              </a:lnSpc>
              <a:buNone/>
            </a:pPr>
            <a:r>
              <a:rPr lang="zh-CN" altLang="en-US" dirty="0">
                <a:solidFill>
                  <a:schemeClr val="accent1"/>
                </a:solidFill>
                <a:effectLst>
                  <a:outerShdw blurRad="38100" dist="25400" dir="5400000" algn="ctr" rotWithShape="0">
                    <a:srgbClr val="6E747A">
                      <a:alpha val="43000"/>
                    </a:srgbClr>
                  </a:outerShdw>
                </a:effectLst>
                <a:sym typeface="+mn-ea"/>
              </a:rPr>
              <a:t>★失信责任主体是自然人的，依法限制登记为事业单位法定代表</a:t>
            </a:r>
            <a:endParaRPr lang="zh-CN" altLang="en-US" dirty="0">
              <a:solidFill>
                <a:schemeClr val="accent1"/>
              </a:solidFill>
              <a:effectLst>
                <a:outerShdw blurRad="38100" dist="25400" dir="5400000" algn="ctr" rotWithShape="0">
                  <a:srgbClr val="6E747A">
                    <a:alpha val="43000"/>
                  </a:srgbClr>
                </a:outerShdw>
              </a:effectLst>
            </a:endParaRPr>
          </a:p>
          <a:p>
            <a:pPr>
              <a:lnSpc>
                <a:spcPts val="2360"/>
              </a:lnSpc>
              <a:buNone/>
            </a:pPr>
            <a:r>
              <a:rPr lang="zh-CN" altLang="en-US" dirty="0">
                <a:solidFill>
                  <a:schemeClr val="accent1"/>
                </a:solidFill>
                <a:effectLst>
                  <a:outerShdw blurRad="38100" dist="25400" dir="5400000" algn="ctr" rotWithShape="0">
                    <a:srgbClr val="6E747A">
                      <a:alpha val="43000"/>
                    </a:srgbClr>
                  </a:outerShdw>
                </a:effectLst>
                <a:sym typeface="+mn-ea"/>
              </a:rPr>
              <a:t>    人。失信责任主体是机构的，该机构法定代表人依法限制登记</a:t>
            </a:r>
            <a:endParaRPr lang="zh-CN" altLang="en-US" dirty="0">
              <a:solidFill>
                <a:schemeClr val="accent1"/>
              </a:solidFill>
              <a:effectLst>
                <a:outerShdw blurRad="38100" dist="25400" dir="5400000" algn="ctr" rotWithShape="0">
                  <a:srgbClr val="6E747A">
                    <a:alpha val="43000"/>
                  </a:srgbClr>
                </a:outerShdw>
              </a:effectLst>
            </a:endParaRPr>
          </a:p>
          <a:p>
            <a:pPr>
              <a:lnSpc>
                <a:spcPts val="2360"/>
              </a:lnSpc>
              <a:buNone/>
            </a:pPr>
            <a:r>
              <a:rPr lang="zh-CN" altLang="en-US" dirty="0">
                <a:solidFill>
                  <a:schemeClr val="accent1"/>
                </a:solidFill>
                <a:effectLst>
                  <a:outerShdw blurRad="38100" dist="25400" dir="5400000" algn="ctr" rotWithShape="0">
                    <a:srgbClr val="6E747A">
                      <a:alpha val="43000"/>
                    </a:srgbClr>
                  </a:outerShdw>
                </a:effectLst>
                <a:sym typeface="+mn-ea"/>
              </a:rPr>
              <a:t>    为事业单位法定代表人。</a:t>
            </a:r>
            <a:endParaRPr lang="zh-CN" altLang="en-US" dirty="0">
              <a:solidFill>
                <a:schemeClr val="accent1"/>
              </a:solidFill>
              <a:effectLst>
                <a:outerShdw blurRad="38100" dist="25400" dir="5400000" algn="ctr" rotWithShape="0">
                  <a:srgbClr val="6E747A">
                    <a:alpha val="43000"/>
                  </a:srgbClr>
                </a:outerShdw>
              </a:effectLst>
            </a:endParaRPr>
          </a:p>
          <a:p>
            <a:pPr>
              <a:lnSpc>
                <a:spcPts val="2360"/>
              </a:lnSpc>
              <a:buNone/>
            </a:pPr>
            <a:r>
              <a:rPr lang="zh-CN" altLang="en-US" dirty="0">
                <a:solidFill>
                  <a:schemeClr val="accent1"/>
                </a:solidFill>
                <a:effectLst>
                  <a:outerShdw blurRad="38100" dist="25400" dir="5400000" algn="ctr" rotWithShape="0">
                    <a:srgbClr val="6E747A">
                      <a:alpha val="43000"/>
                    </a:srgbClr>
                  </a:outerShdw>
                </a:effectLst>
                <a:sym typeface="+mn-ea"/>
              </a:rPr>
              <a:t>★依法限制担任国有企业法定代表人、董事、监事。</a:t>
            </a:r>
            <a:endParaRPr lang="zh-CN" altLang="en-US" dirty="0">
              <a:solidFill>
                <a:schemeClr val="accent1"/>
              </a:solidFill>
              <a:effectLst>
                <a:outerShdw blurRad="38100" dist="25400" dir="5400000" algn="ctr" rotWithShape="0">
                  <a:srgbClr val="6E747A">
                    <a:alpha val="43000"/>
                  </a:srgbClr>
                </a:outerShdw>
              </a:effectLst>
            </a:endParaRPr>
          </a:p>
          <a:p>
            <a:pPr>
              <a:lnSpc>
                <a:spcPts val="2360"/>
              </a:lnSpc>
              <a:buNone/>
            </a:pPr>
            <a:r>
              <a:rPr lang="zh-CN" altLang="en-US" dirty="0">
                <a:solidFill>
                  <a:schemeClr val="accent1"/>
                </a:solidFill>
                <a:effectLst>
                  <a:outerShdw blurRad="38100" dist="25400" dir="5400000" algn="ctr" rotWithShape="0">
                    <a:srgbClr val="6E747A">
                      <a:alpha val="43000"/>
                    </a:srgbClr>
                  </a:outerShdw>
                </a:effectLst>
                <a:sym typeface="+mn-ea"/>
              </a:rPr>
              <a:t>★一定期限内不得从事与会计、统计等有关的工作，不能去的会计、统计等有关专业职称。</a:t>
            </a:r>
            <a:endParaRPr lang="zh-CN" altLang="en-US" sz="3600" u="sng"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8" name="矩形 10"/>
          <p:cNvSpPr>
            <a:spLocks noChangeAspect="1"/>
          </p:cNvSpPr>
          <p:nvPr/>
        </p:nvSpPr>
        <p:spPr>
          <a:xfrm>
            <a:off x="4821709" y="1129480"/>
            <a:ext cx="1940540" cy="2113804"/>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lumMod val="85000"/>
            </a:schemeClr>
          </a:solidFill>
          <a:ln>
            <a:noFill/>
          </a:ln>
          <a:effectLst>
            <a:innerShdw blurRad="1524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Impact" panose="020B0806030902050204" pitchFamily="34" charset="0"/>
              <a:ea typeface="+mn-ea"/>
              <a:cs typeface="+mn-cs"/>
            </a:endParaRPr>
          </a:p>
        </p:txBody>
      </p:sp>
      <p:grpSp>
        <p:nvGrpSpPr>
          <p:cNvPr id="29" name="组合 28"/>
          <p:cNvGrpSpPr/>
          <p:nvPr/>
        </p:nvGrpSpPr>
        <p:grpSpPr>
          <a:xfrm>
            <a:off x="4452938" y="3690938"/>
            <a:ext cx="3333750" cy="1192212"/>
            <a:chOff x="784919" y="1740306"/>
            <a:chExt cx="1332642" cy="893711"/>
          </a:xfrm>
        </p:grpSpPr>
        <p:sp>
          <p:nvSpPr>
            <p:cNvPr id="60420" name="TextBox 4"/>
            <p:cNvSpPr txBox="1"/>
            <p:nvPr/>
          </p:nvSpPr>
          <p:spPr>
            <a:xfrm>
              <a:off x="910655" y="1740306"/>
              <a:ext cx="1206906" cy="691169"/>
            </a:xfrm>
            <a:prstGeom prst="rect">
              <a:avLst/>
            </a:prstGeom>
            <a:noFill/>
            <a:ln w="9525">
              <a:noFill/>
            </a:ln>
          </p:spPr>
          <p:txBody>
            <a:bodyPr lIns="0" rIns="0">
              <a:spAutoFit/>
            </a:bodyPr>
            <a:p>
              <a:pPr algn="ctr"/>
              <a:r>
                <a:rPr lang="zh-CN" altLang="en-US" sz="5400" b="1" dirty="0">
                  <a:solidFill>
                    <a:srgbClr val="404040"/>
                  </a:solidFill>
                  <a:latin typeface="微软雅黑" panose="020B0503020204020204" pitchFamily="34" charset="-122"/>
                  <a:ea typeface="微软雅黑" panose="020B0503020204020204" pitchFamily="34" charset="-122"/>
                </a:rPr>
                <a:t>法治手段</a:t>
              </a:r>
              <a:endParaRPr lang="zh-CN" altLang="en-US" sz="5400" b="1" dirty="0">
                <a:solidFill>
                  <a:srgbClr val="404040"/>
                </a:solidFill>
                <a:latin typeface="微软雅黑" panose="020B0503020204020204" pitchFamily="34" charset="-122"/>
                <a:ea typeface="微软雅黑" panose="020B0503020204020204" pitchFamily="34" charset="-122"/>
              </a:endParaRPr>
            </a:p>
          </p:txBody>
        </p:sp>
        <p:sp>
          <p:nvSpPr>
            <p:cNvPr id="60421" name="TextBox 5"/>
            <p:cNvSpPr txBox="1"/>
            <p:nvPr/>
          </p:nvSpPr>
          <p:spPr>
            <a:xfrm>
              <a:off x="784919" y="2380102"/>
              <a:ext cx="1313916" cy="253915"/>
            </a:xfrm>
            <a:prstGeom prst="rect">
              <a:avLst/>
            </a:prstGeom>
            <a:noFill/>
            <a:ln w="9525">
              <a:noFill/>
            </a:ln>
          </p:spPr>
          <p:txBody>
            <a:bodyPr>
              <a:spAutoFit/>
            </a:bodyPr>
            <a:p>
              <a:pPr algn="ctr"/>
              <a:endParaRPr lang="zh-CN" altLang="en-US" sz="1600" b="1" dirty="0">
                <a:solidFill>
                  <a:schemeClr val="accent1"/>
                </a:solidFill>
                <a:latin typeface="Calibri" panose="020F0502020204030204" pitchFamily="34" charset="0"/>
              </a:endParaRPr>
            </a:p>
          </p:txBody>
        </p:sp>
      </p:grpSp>
      <p:sp>
        <p:nvSpPr>
          <p:cNvPr id="32" name="椭圆 31"/>
          <p:cNvSpPr/>
          <p:nvPr/>
        </p:nvSpPr>
        <p:spPr>
          <a:xfrm>
            <a:off x="8368451" y="5477629"/>
            <a:ext cx="1508787" cy="1508787"/>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3" name="椭圆 32"/>
          <p:cNvSpPr/>
          <p:nvPr/>
        </p:nvSpPr>
        <p:spPr>
          <a:xfrm>
            <a:off x="11248772" y="5124788"/>
            <a:ext cx="1508787" cy="1508787"/>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4" name="椭圆 33"/>
          <p:cNvSpPr/>
          <p:nvPr/>
        </p:nvSpPr>
        <p:spPr>
          <a:xfrm>
            <a:off x="2596612" y="6288117"/>
            <a:ext cx="1508787" cy="1508787"/>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5" name="椭圆 34"/>
          <p:cNvSpPr>
            <a:spLocks noChangeAspect="1"/>
          </p:cNvSpPr>
          <p:nvPr/>
        </p:nvSpPr>
        <p:spPr>
          <a:xfrm>
            <a:off x="6337217" y="6143097"/>
            <a:ext cx="768000" cy="768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6" name="椭圆 35"/>
          <p:cNvSpPr>
            <a:spLocks noChangeAspect="1"/>
          </p:cNvSpPr>
          <p:nvPr/>
        </p:nvSpPr>
        <p:spPr>
          <a:xfrm>
            <a:off x="10337800" y="6288088"/>
            <a:ext cx="863600" cy="86360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7" name="椭圆 36"/>
          <p:cNvSpPr>
            <a:spLocks noChangeAspect="1"/>
          </p:cNvSpPr>
          <p:nvPr/>
        </p:nvSpPr>
        <p:spPr>
          <a:xfrm>
            <a:off x="7216775" y="6575425"/>
            <a:ext cx="1150938" cy="1152525"/>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8" name="椭圆 37"/>
          <p:cNvSpPr>
            <a:spLocks noChangeAspect="1"/>
          </p:cNvSpPr>
          <p:nvPr/>
        </p:nvSpPr>
        <p:spPr>
          <a:xfrm>
            <a:off x="4213856" y="5770287"/>
            <a:ext cx="672000" cy="672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39" name="椭圆 38"/>
          <p:cNvSpPr>
            <a:spLocks noChangeAspect="1"/>
          </p:cNvSpPr>
          <p:nvPr/>
        </p:nvSpPr>
        <p:spPr>
          <a:xfrm>
            <a:off x="1679575" y="6142038"/>
            <a:ext cx="671513" cy="67310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0" name="椭圆 39"/>
          <p:cNvSpPr>
            <a:spLocks noChangeAspect="1"/>
          </p:cNvSpPr>
          <p:nvPr/>
        </p:nvSpPr>
        <p:spPr>
          <a:xfrm>
            <a:off x="1007507" y="6706511"/>
            <a:ext cx="672000" cy="672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1" name="椭圆 40"/>
          <p:cNvSpPr>
            <a:spLocks noChangeAspect="1"/>
          </p:cNvSpPr>
          <p:nvPr/>
        </p:nvSpPr>
        <p:spPr>
          <a:xfrm>
            <a:off x="335360" y="6521842"/>
            <a:ext cx="432000" cy="432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2" name="椭圆 41"/>
          <p:cNvSpPr>
            <a:spLocks noChangeAspect="1"/>
          </p:cNvSpPr>
          <p:nvPr/>
        </p:nvSpPr>
        <p:spPr>
          <a:xfrm>
            <a:off x="5237163" y="6016625"/>
            <a:ext cx="334963" cy="33655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3" name="椭圆 42"/>
          <p:cNvSpPr>
            <a:spLocks noChangeAspect="1"/>
          </p:cNvSpPr>
          <p:nvPr/>
        </p:nvSpPr>
        <p:spPr>
          <a:xfrm>
            <a:off x="5842764" y="5711182"/>
            <a:ext cx="336000" cy="336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952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4" name="椭圆 43"/>
          <p:cNvSpPr>
            <a:spLocks noChangeAspect="1"/>
          </p:cNvSpPr>
          <p:nvPr/>
        </p:nvSpPr>
        <p:spPr>
          <a:xfrm>
            <a:off x="95250" y="6264275"/>
            <a:ext cx="239713" cy="239713"/>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grpSp>
        <p:nvGrpSpPr>
          <p:cNvPr id="45" name="组合 44"/>
          <p:cNvGrpSpPr/>
          <p:nvPr/>
        </p:nvGrpSpPr>
        <p:grpSpPr>
          <a:xfrm>
            <a:off x="5502275" y="965200"/>
            <a:ext cx="2236788" cy="2438400"/>
            <a:chOff x="4126930" y="-1460698"/>
            <a:chExt cx="1677546" cy="1828848"/>
          </a:xfrm>
        </p:grpSpPr>
        <p:sp>
          <p:nvSpPr>
            <p:cNvPr id="46" name="矩形 10"/>
            <p:cNvSpPr>
              <a:spLocks noChangeAspect="1"/>
            </p:cNvSpPr>
            <p:nvPr/>
          </p:nvSpPr>
          <p:spPr>
            <a:xfrm>
              <a:off x="4126930" y="-1460698"/>
              <a:ext cx="1677546" cy="1828848"/>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7" name="KSO_Shape"/>
            <p:cNvSpPr>
              <a:spLocks noChangeAspect="1"/>
            </p:cNvSpPr>
            <p:nvPr/>
          </p:nvSpPr>
          <p:spPr bwMode="auto">
            <a:xfrm>
              <a:off x="4543303" y="-769442"/>
              <a:ext cx="844801" cy="446336"/>
            </a:xfrm>
            <a:custGeom>
              <a:avLst/>
              <a:gdLst>
                <a:gd name="T0" fmla="*/ 1080063 w 2505075"/>
                <a:gd name="T1" fmla="*/ 966238 h 1325562"/>
                <a:gd name="T2" fmla="*/ 1088548 w 2505075"/>
                <a:gd name="T3" fmla="*/ 914266 h 1325562"/>
                <a:gd name="T4" fmla="*/ 445929 w 2505075"/>
                <a:gd name="T5" fmla="*/ 319311 h 1325562"/>
                <a:gd name="T6" fmla="*/ 395237 w 2505075"/>
                <a:gd name="T7" fmla="*/ 468695 h 1325562"/>
                <a:gd name="T8" fmla="*/ 512532 w 2505075"/>
                <a:gd name="T9" fmla="*/ 623196 h 1325562"/>
                <a:gd name="T10" fmla="*/ 620333 w 2505075"/>
                <a:gd name="T11" fmla="*/ 560492 h 1325562"/>
                <a:gd name="T12" fmla="*/ 663973 w 2505075"/>
                <a:gd name="T13" fmla="*/ 607742 h 1325562"/>
                <a:gd name="T14" fmla="*/ 627744 w 2505075"/>
                <a:gd name="T15" fmla="*/ 704255 h 1325562"/>
                <a:gd name="T16" fmla="*/ 757606 w 2505075"/>
                <a:gd name="T17" fmla="*/ 646073 h 1325562"/>
                <a:gd name="T18" fmla="*/ 808359 w 2505075"/>
                <a:gd name="T19" fmla="*/ 688124 h 1325562"/>
                <a:gd name="T20" fmla="*/ 784197 w 2505075"/>
                <a:gd name="T21" fmla="*/ 779867 h 1325562"/>
                <a:gd name="T22" fmla="*/ 928622 w 2505075"/>
                <a:gd name="T23" fmla="*/ 732135 h 1325562"/>
                <a:gd name="T24" fmla="*/ 906958 w 2505075"/>
                <a:gd name="T25" fmla="*/ 833145 h 1325562"/>
                <a:gd name="T26" fmla="*/ 948878 w 2505075"/>
                <a:gd name="T27" fmla="*/ 791644 h 1325562"/>
                <a:gd name="T28" fmla="*/ 967469 w 2505075"/>
                <a:gd name="T29" fmla="*/ 765403 h 1325562"/>
                <a:gd name="T30" fmla="*/ 1192310 w 2505075"/>
                <a:gd name="T31" fmla="*/ 919736 h 1325562"/>
                <a:gd name="T32" fmla="*/ 1202207 w 2505075"/>
                <a:gd name="T33" fmla="*/ 871307 h 1325562"/>
                <a:gd name="T34" fmla="*/ 973023 w 2505075"/>
                <a:gd name="T35" fmla="*/ 652581 h 1325562"/>
                <a:gd name="T36" fmla="*/ 1002109 w 2505075"/>
                <a:gd name="T37" fmla="*/ 637876 h 1325562"/>
                <a:gd name="T38" fmla="*/ 1285729 w 2505075"/>
                <a:gd name="T39" fmla="*/ 841671 h 1325562"/>
                <a:gd name="T40" fmla="*/ 1311316 w 2505075"/>
                <a:gd name="T41" fmla="*/ 796856 h 1325562"/>
                <a:gd name="T42" fmla="*/ 1092057 w 2505075"/>
                <a:gd name="T43" fmla="*/ 582941 h 1325562"/>
                <a:gd name="T44" fmla="*/ 1113371 w 2505075"/>
                <a:gd name="T45" fmla="*/ 558323 h 1325562"/>
                <a:gd name="T46" fmla="*/ 1383250 w 2505075"/>
                <a:gd name="T47" fmla="*/ 746018 h 1325562"/>
                <a:gd name="T48" fmla="*/ 1396527 w 2505075"/>
                <a:gd name="T49" fmla="*/ 680240 h 1325562"/>
                <a:gd name="T50" fmla="*/ 1184656 w 2505075"/>
                <a:gd name="T51" fmla="*/ 460782 h 1325562"/>
                <a:gd name="T52" fmla="*/ 1032502 w 2505075"/>
                <a:gd name="T53" fmla="*/ 404883 h 1325562"/>
                <a:gd name="T54" fmla="*/ 933963 w 2505075"/>
                <a:gd name="T55" fmla="*/ 481262 h 1325562"/>
                <a:gd name="T56" fmla="*/ 789778 w 2505075"/>
                <a:gd name="T57" fmla="*/ 559328 h 1325562"/>
                <a:gd name="T58" fmla="*/ 748479 w 2505075"/>
                <a:gd name="T59" fmla="*/ 508971 h 1325562"/>
                <a:gd name="T60" fmla="*/ 835666 w 2505075"/>
                <a:gd name="T61" fmla="*/ 313325 h 1325562"/>
                <a:gd name="T62" fmla="*/ 973330 w 2505075"/>
                <a:gd name="T63" fmla="*/ 213093 h 1325562"/>
                <a:gd name="T64" fmla="*/ 1302757 w 2505075"/>
                <a:gd name="T65" fmla="*/ 188035 h 1325562"/>
                <a:gd name="T66" fmla="*/ 1466747 w 2505075"/>
                <a:gd name="T67" fmla="*/ 282003 h 1325562"/>
                <a:gd name="T68" fmla="*/ 1564078 w 2505075"/>
                <a:gd name="T69" fmla="*/ 493551 h 1325562"/>
                <a:gd name="T70" fmla="*/ 1442633 w 2505075"/>
                <a:gd name="T71" fmla="*/ 704094 h 1325562"/>
                <a:gd name="T72" fmla="*/ 1413666 w 2505075"/>
                <a:gd name="T73" fmla="*/ 773726 h 1325562"/>
                <a:gd name="T74" fmla="*/ 1355490 w 2505075"/>
                <a:gd name="T75" fmla="*/ 815650 h 1325562"/>
                <a:gd name="T76" fmla="*/ 1304074 w 2505075"/>
                <a:gd name="T77" fmla="*/ 877331 h 1325562"/>
                <a:gd name="T78" fmla="*/ 1255071 w 2505075"/>
                <a:gd name="T79" fmla="*/ 922146 h 1325562"/>
                <a:gd name="T80" fmla="*/ 1195931 w 2505075"/>
                <a:gd name="T81" fmla="*/ 958287 h 1325562"/>
                <a:gd name="T82" fmla="*/ 1126169 w 2505075"/>
                <a:gd name="T83" fmla="*/ 987441 h 1325562"/>
                <a:gd name="T84" fmla="*/ 1025026 w 2505075"/>
                <a:gd name="T85" fmla="*/ 983586 h 1325562"/>
                <a:gd name="T86" fmla="*/ 943732 w 2505075"/>
                <a:gd name="T87" fmla="*/ 991771 h 1325562"/>
                <a:gd name="T88" fmla="*/ 890447 w 2505075"/>
                <a:gd name="T89" fmla="*/ 926198 h 1325562"/>
                <a:gd name="T90" fmla="*/ 804898 w 2505075"/>
                <a:gd name="T91" fmla="*/ 942109 h 1325562"/>
                <a:gd name="T92" fmla="*/ 719687 w 2505075"/>
                <a:gd name="T93" fmla="*/ 932466 h 1325562"/>
                <a:gd name="T94" fmla="*/ 719687 w 2505075"/>
                <a:gd name="T95" fmla="*/ 847609 h 1325562"/>
                <a:gd name="T96" fmla="*/ 649845 w 2505075"/>
                <a:gd name="T97" fmla="*/ 864980 h 1325562"/>
                <a:gd name="T98" fmla="*/ 564935 w 2505075"/>
                <a:gd name="T99" fmla="*/ 841431 h 1325562"/>
                <a:gd name="T100" fmla="*/ 599332 w 2505075"/>
                <a:gd name="T101" fmla="*/ 735462 h 1325562"/>
                <a:gd name="T102" fmla="*/ 525336 w 2505075"/>
                <a:gd name="T103" fmla="*/ 717912 h 1325562"/>
                <a:gd name="T104" fmla="*/ 434824 w 2505075"/>
                <a:gd name="T105" fmla="*/ 613741 h 1325562"/>
                <a:gd name="T106" fmla="*/ 356614 w 2505075"/>
                <a:gd name="T107" fmla="*/ 485079 h 1325562"/>
                <a:gd name="T108" fmla="*/ 409961 w 2505075"/>
                <a:gd name="T109" fmla="*/ 302445 h 1325562"/>
                <a:gd name="T110" fmla="*/ 585452 w 2505075"/>
                <a:gd name="T111" fmla="*/ 140292 h 1325562"/>
                <a:gd name="T112" fmla="*/ 1604643 w 2505075"/>
                <a:gd name="T113" fmla="*/ 378724 h 1325562"/>
                <a:gd name="T114" fmla="*/ 1484403 w 2505075"/>
                <a:gd name="T115" fmla="*/ 188277 h 1325562"/>
                <a:gd name="T116" fmla="*/ 490090 w 2505075"/>
                <a:gd name="T117" fmla="*/ 133795 h 1325562"/>
                <a:gd name="T118" fmla="*/ 325035 w 2505075"/>
                <a:gd name="T119" fmla="*/ 287116 h 1325562"/>
                <a:gd name="T120" fmla="*/ 274770 w 2505075"/>
                <a:gd name="T121" fmla="*/ 490340 h 13255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505075" h="1325562">
                  <a:moveTo>
                    <a:pt x="1393413" y="1171553"/>
                  </a:moveTo>
                  <a:lnTo>
                    <a:pt x="1392878" y="1173480"/>
                  </a:lnTo>
                  <a:lnTo>
                    <a:pt x="1390342" y="1178878"/>
                  </a:lnTo>
                  <a:lnTo>
                    <a:pt x="1387805" y="1184593"/>
                  </a:lnTo>
                  <a:lnTo>
                    <a:pt x="1384952" y="1190308"/>
                  </a:lnTo>
                  <a:lnTo>
                    <a:pt x="1381781" y="1196023"/>
                  </a:lnTo>
                  <a:lnTo>
                    <a:pt x="1378294" y="1201738"/>
                  </a:lnTo>
                  <a:lnTo>
                    <a:pt x="1374489" y="1207135"/>
                  </a:lnTo>
                  <a:lnTo>
                    <a:pt x="1370684" y="1212850"/>
                  </a:lnTo>
                  <a:lnTo>
                    <a:pt x="1362758" y="1223010"/>
                  </a:lnTo>
                  <a:lnTo>
                    <a:pt x="1354514" y="1233170"/>
                  </a:lnTo>
                  <a:lnTo>
                    <a:pt x="1350935" y="1237020"/>
                  </a:lnTo>
                  <a:lnTo>
                    <a:pt x="1356797" y="1240836"/>
                  </a:lnTo>
                  <a:lnTo>
                    <a:pt x="1369812" y="1248769"/>
                  </a:lnTo>
                  <a:lnTo>
                    <a:pt x="1382509" y="1256385"/>
                  </a:lnTo>
                  <a:lnTo>
                    <a:pt x="1394571" y="1262097"/>
                  </a:lnTo>
                  <a:lnTo>
                    <a:pt x="1405364" y="1267174"/>
                  </a:lnTo>
                  <a:lnTo>
                    <a:pt x="1410443" y="1269395"/>
                  </a:lnTo>
                  <a:lnTo>
                    <a:pt x="1415521" y="1271299"/>
                  </a:lnTo>
                  <a:lnTo>
                    <a:pt x="1420283" y="1272568"/>
                  </a:lnTo>
                  <a:lnTo>
                    <a:pt x="1424092" y="1273520"/>
                  </a:lnTo>
                  <a:lnTo>
                    <a:pt x="1428219" y="1274155"/>
                  </a:lnTo>
                  <a:lnTo>
                    <a:pt x="1432028" y="1274155"/>
                  </a:lnTo>
                  <a:lnTo>
                    <a:pt x="1433615" y="1274155"/>
                  </a:lnTo>
                  <a:lnTo>
                    <a:pt x="1434250" y="1274155"/>
                  </a:lnTo>
                  <a:lnTo>
                    <a:pt x="1436789" y="1272568"/>
                  </a:lnTo>
                  <a:lnTo>
                    <a:pt x="1439329" y="1270665"/>
                  </a:lnTo>
                  <a:lnTo>
                    <a:pt x="1440916" y="1268126"/>
                  </a:lnTo>
                  <a:lnTo>
                    <a:pt x="1442186" y="1265587"/>
                  </a:lnTo>
                  <a:lnTo>
                    <a:pt x="1443138" y="1261779"/>
                  </a:lnTo>
                  <a:lnTo>
                    <a:pt x="1443773" y="1258289"/>
                  </a:lnTo>
                  <a:lnTo>
                    <a:pt x="1444408" y="1253846"/>
                  </a:lnTo>
                  <a:lnTo>
                    <a:pt x="1443773" y="1250038"/>
                  </a:lnTo>
                  <a:lnTo>
                    <a:pt x="1443455" y="1245278"/>
                  </a:lnTo>
                  <a:lnTo>
                    <a:pt x="1442820" y="1240518"/>
                  </a:lnTo>
                  <a:lnTo>
                    <a:pt x="1440916" y="1231316"/>
                  </a:lnTo>
                  <a:lnTo>
                    <a:pt x="1438694" y="1222113"/>
                  </a:lnTo>
                  <a:lnTo>
                    <a:pt x="1435520" y="1213863"/>
                  </a:lnTo>
                  <a:lnTo>
                    <a:pt x="1432663" y="1206564"/>
                  </a:lnTo>
                  <a:lnTo>
                    <a:pt x="1431441" y="1204120"/>
                  </a:lnTo>
                  <a:lnTo>
                    <a:pt x="1393413" y="1171553"/>
                  </a:lnTo>
                  <a:close/>
                  <a:moveTo>
                    <a:pt x="1213954" y="208886"/>
                  </a:moveTo>
                  <a:lnTo>
                    <a:pt x="787646" y="233955"/>
                  </a:lnTo>
                  <a:lnTo>
                    <a:pt x="777171" y="240302"/>
                  </a:lnTo>
                  <a:lnTo>
                    <a:pt x="761934" y="250456"/>
                  </a:lnTo>
                  <a:lnTo>
                    <a:pt x="752411" y="256803"/>
                  </a:lnTo>
                  <a:lnTo>
                    <a:pt x="742571" y="264101"/>
                  </a:lnTo>
                  <a:lnTo>
                    <a:pt x="731778" y="272352"/>
                  </a:lnTo>
                  <a:lnTo>
                    <a:pt x="720034" y="281237"/>
                  </a:lnTo>
                  <a:lnTo>
                    <a:pt x="707971" y="291391"/>
                  </a:lnTo>
                  <a:lnTo>
                    <a:pt x="695274" y="301546"/>
                  </a:lnTo>
                  <a:lnTo>
                    <a:pt x="682577" y="312970"/>
                  </a:lnTo>
                  <a:lnTo>
                    <a:pt x="669245" y="325028"/>
                  </a:lnTo>
                  <a:lnTo>
                    <a:pt x="656230" y="337721"/>
                  </a:lnTo>
                  <a:lnTo>
                    <a:pt x="642898" y="351366"/>
                  </a:lnTo>
                  <a:lnTo>
                    <a:pt x="629884" y="365329"/>
                  </a:lnTo>
                  <a:lnTo>
                    <a:pt x="617186" y="380243"/>
                  </a:lnTo>
                  <a:lnTo>
                    <a:pt x="604489" y="396110"/>
                  </a:lnTo>
                  <a:lnTo>
                    <a:pt x="592427" y="411976"/>
                  </a:lnTo>
                  <a:lnTo>
                    <a:pt x="586396" y="420544"/>
                  </a:lnTo>
                  <a:lnTo>
                    <a:pt x="580682" y="429112"/>
                  </a:lnTo>
                  <a:lnTo>
                    <a:pt x="575286" y="437679"/>
                  </a:lnTo>
                  <a:lnTo>
                    <a:pt x="569889" y="446565"/>
                  </a:lnTo>
                  <a:lnTo>
                    <a:pt x="564811" y="455450"/>
                  </a:lnTo>
                  <a:lnTo>
                    <a:pt x="559732" y="464335"/>
                  </a:lnTo>
                  <a:lnTo>
                    <a:pt x="554970" y="473855"/>
                  </a:lnTo>
                  <a:lnTo>
                    <a:pt x="550526" y="483057"/>
                  </a:lnTo>
                  <a:lnTo>
                    <a:pt x="546400" y="492894"/>
                  </a:lnTo>
                  <a:lnTo>
                    <a:pt x="542273" y="502097"/>
                  </a:lnTo>
                  <a:lnTo>
                    <a:pt x="538464" y="512251"/>
                  </a:lnTo>
                  <a:lnTo>
                    <a:pt x="534972" y="522089"/>
                  </a:lnTo>
                  <a:lnTo>
                    <a:pt x="532115" y="532243"/>
                  </a:lnTo>
                  <a:lnTo>
                    <a:pt x="528941" y="542397"/>
                  </a:lnTo>
                  <a:lnTo>
                    <a:pt x="526719" y="552552"/>
                  </a:lnTo>
                  <a:lnTo>
                    <a:pt x="524814" y="563341"/>
                  </a:lnTo>
                  <a:lnTo>
                    <a:pt x="522592" y="573496"/>
                  </a:lnTo>
                  <a:lnTo>
                    <a:pt x="521323" y="584285"/>
                  </a:lnTo>
                  <a:lnTo>
                    <a:pt x="520370" y="595391"/>
                  </a:lnTo>
                  <a:lnTo>
                    <a:pt x="519736" y="605863"/>
                  </a:lnTo>
                  <a:lnTo>
                    <a:pt x="519736" y="617287"/>
                  </a:lnTo>
                  <a:lnTo>
                    <a:pt x="519736" y="628393"/>
                  </a:lnTo>
                  <a:lnTo>
                    <a:pt x="520370" y="639817"/>
                  </a:lnTo>
                  <a:lnTo>
                    <a:pt x="521640" y="650924"/>
                  </a:lnTo>
                  <a:lnTo>
                    <a:pt x="522910" y="662347"/>
                  </a:lnTo>
                  <a:lnTo>
                    <a:pt x="525132" y="674088"/>
                  </a:lnTo>
                  <a:lnTo>
                    <a:pt x="527671" y="685830"/>
                  </a:lnTo>
                  <a:lnTo>
                    <a:pt x="530846" y="697571"/>
                  </a:lnTo>
                  <a:lnTo>
                    <a:pt x="531798" y="700109"/>
                  </a:lnTo>
                  <a:lnTo>
                    <a:pt x="533385" y="703283"/>
                  </a:lnTo>
                  <a:lnTo>
                    <a:pt x="535607" y="706138"/>
                  </a:lnTo>
                  <a:lnTo>
                    <a:pt x="538464" y="709629"/>
                  </a:lnTo>
                  <a:lnTo>
                    <a:pt x="545130" y="717245"/>
                  </a:lnTo>
                  <a:lnTo>
                    <a:pt x="553701" y="725813"/>
                  </a:lnTo>
                  <a:lnTo>
                    <a:pt x="563858" y="735333"/>
                  </a:lnTo>
                  <a:lnTo>
                    <a:pt x="575603" y="744852"/>
                  </a:lnTo>
                  <a:lnTo>
                    <a:pt x="588300" y="755642"/>
                  </a:lnTo>
                  <a:lnTo>
                    <a:pt x="601950" y="766113"/>
                  </a:lnTo>
                  <a:lnTo>
                    <a:pt x="630836" y="788961"/>
                  </a:lnTo>
                  <a:lnTo>
                    <a:pt x="660992" y="811174"/>
                  </a:lnTo>
                  <a:lnTo>
                    <a:pt x="673980" y="820771"/>
                  </a:lnTo>
                  <a:lnTo>
                    <a:pt x="676549" y="818197"/>
                  </a:lnTo>
                  <a:lnTo>
                    <a:pt x="682891" y="811847"/>
                  </a:lnTo>
                  <a:lnTo>
                    <a:pt x="690500" y="804545"/>
                  </a:lnTo>
                  <a:lnTo>
                    <a:pt x="700329" y="795655"/>
                  </a:lnTo>
                  <a:lnTo>
                    <a:pt x="712060" y="785494"/>
                  </a:lnTo>
                  <a:lnTo>
                    <a:pt x="718401" y="780732"/>
                  </a:lnTo>
                  <a:lnTo>
                    <a:pt x="725376" y="775334"/>
                  </a:lnTo>
                  <a:lnTo>
                    <a:pt x="732352" y="770254"/>
                  </a:lnTo>
                  <a:lnTo>
                    <a:pt x="739961" y="765174"/>
                  </a:lnTo>
                  <a:lnTo>
                    <a:pt x="747570" y="760412"/>
                  </a:lnTo>
                  <a:lnTo>
                    <a:pt x="755497" y="755649"/>
                  </a:lnTo>
                  <a:lnTo>
                    <a:pt x="763423" y="751522"/>
                  </a:lnTo>
                  <a:lnTo>
                    <a:pt x="771350" y="747712"/>
                  </a:lnTo>
                  <a:lnTo>
                    <a:pt x="779593" y="744537"/>
                  </a:lnTo>
                  <a:lnTo>
                    <a:pt x="787837" y="741997"/>
                  </a:lnTo>
                  <a:lnTo>
                    <a:pt x="796080" y="739774"/>
                  </a:lnTo>
                  <a:lnTo>
                    <a:pt x="804007" y="738504"/>
                  </a:lnTo>
                  <a:lnTo>
                    <a:pt x="808128" y="738187"/>
                  </a:lnTo>
                  <a:lnTo>
                    <a:pt x="811933" y="738187"/>
                  </a:lnTo>
                  <a:lnTo>
                    <a:pt x="815738" y="738187"/>
                  </a:lnTo>
                  <a:lnTo>
                    <a:pt x="819859" y="738504"/>
                  </a:lnTo>
                  <a:lnTo>
                    <a:pt x="823347" y="739139"/>
                  </a:lnTo>
                  <a:lnTo>
                    <a:pt x="827469" y="740092"/>
                  </a:lnTo>
                  <a:lnTo>
                    <a:pt x="830956" y="741362"/>
                  </a:lnTo>
                  <a:lnTo>
                    <a:pt x="834444" y="742949"/>
                  </a:lnTo>
                  <a:lnTo>
                    <a:pt x="837932" y="744537"/>
                  </a:lnTo>
                  <a:lnTo>
                    <a:pt x="841419" y="746442"/>
                  </a:lnTo>
                  <a:lnTo>
                    <a:pt x="845224" y="748982"/>
                  </a:lnTo>
                  <a:lnTo>
                    <a:pt x="848077" y="751522"/>
                  </a:lnTo>
                  <a:lnTo>
                    <a:pt x="851565" y="754697"/>
                  </a:lnTo>
                  <a:lnTo>
                    <a:pt x="854419" y="757554"/>
                  </a:lnTo>
                  <a:lnTo>
                    <a:pt x="857272" y="761364"/>
                  </a:lnTo>
                  <a:lnTo>
                    <a:pt x="860443" y="765174"/>
                  </a:lnTo>
                  <a:lnTo>
                    <a:pt x="862979" y="769937"/>
                  </a:lnTo>
                  <a:lnTo>
                    <a:pt x="865833" y="774699"/>
                  </a:lnTo>
                  <a:lnTo>
                    <a:pt x="868052" y="779779"/>
                  </a:lnTo>
                  <a:lnTo>
                    <a:pt x="870589" y="785177"/>
                  </a:lnTo>
                  <a:lnTo>
                    <a:pt x="872174" y="789939"/>
                  </a:lnTo>
                  <a:lnTo>
                    <a:pt x="872808" y="795337"/>
                  </a:lnTo>
                  <a:lnTo>
                    <a:pt x="873125" y="800417"/>
                  </a:lnTo>
                  <a:lnTo>
                    <a:pt x="872808" y="805815"/>
                  </a:lnTo>
                  <a:lnTo>
                    <a:pt x="872174" y="810895"/>
                  </a:lnTo>
                  <a:lnTo>
                    <a:pt x="870906" y="816610"/>
                  </a:lnTo>
                  <a:lnTo>
                    <a:pt x="868686" y="822325"/>
                  </a:lnTo>
                  <a:lnTo>
                    <a:pt x="866784" y="828040"/>
                  </a:lnTo>
                  <a:lnTo>
                    <a:pt x="864247" y="833755"/>
                  </a:lnTo>
                  <a:lnTo>
                    <a:pt x="861077" y="839470"/>
                  </a:lnTo>
                  <a:lnTo>
                    <a:pt x="858223" y="844867"/>
                  </a:lnTo>
                  <a:lnTo>
                    <a:pt x="854419" y="850582"/>
                  </a:lnTo>
                  <a:lnTo>
                    <a:pt x="850614" y="855980"/>
                  </a:lnTo>
                  <a:lnTo>
                    <a:pt x="846809" y="861377"/>
                  </a:lnTo>
                  <a:lnTo>
                    <a:pt x="838883" y="872172"/>
                  </a:lnTo>
                  <a:lnTo>
                    <a:pt x="830322" y="882015"/>
                  </a:lnTo>
                  <a:lnTo>
                    <a:pt x="822079" y="891222"/>
                  </a:lnTo>
                  <a:lnTo>
                    <a:pt x="814469" y="899477"/>
                  </a:lnTo>
                  <a:lnTo>
                    <a:pt x="807177" y="906780"/>
                  </a:lnTo>
                  <a:lnTo>
                    <a:pt x="801280" y="912179"/>
                  </a:lnTo>
                  <a:lnTo>
                    <a:pt x="807327" y="916209"/>
                  </a:lnTo>
                  <a:lnTo>
                    <a:pt x="820976" y="924777"/>
                  </a:lnTo>
                  <a:lnTo>
                    <a:pt x="825483" y="927528"/>
                  </a:lnTo>
                  <a:lnTo>
                    <a:pt x="830507" y="922740"/>
                  </a:lnTo>
                  <a:lnTo>
                    <a:pt x="837466" y="916726"/>
                  </a:lnTo>
                  <a:lnTo>
                    <a:pt x="844425" y="910397"/>
                  </a:lnTo>
                  <a:lnTo>
                    <a:pt x="852332" y="904384"/>
                  </a:lnTo>
                  <a:lnTo>
                    <a:pt x="859924" y="898687"/>
                  </a:lnTo>
                  <a:lnTo>
                    <a:pt x="867831" y="893307"/>
                  </a:lnTo>
                  <a:lnTo>
                    <a:pt x="875739" y="887927"/>
                  </a:lnTo>
                  <a:lnTo>
                    <a:pt x="884596" y="882864"/>
                  </a:lnTo>
                  <a:lnTo>
                    <a:pt x="893136" y="878117"/>
                  </a:lnTo>
                  <a:lnTo>
                    <a:pt x="902309" y="873686"/>
                  </a:lnTo>
                  <a:lnTo>
                    <a:pt x="911798" y="869572"/>
                  </a:lnTo>
                  <a:lnTo>
                    <a:pt x="921287" y="865774"/>
                  </a:lnTo>
                  <a:lnTo>
                    <a:pt x="931409" y="862293"/>
                  </a:lnTo>
                  <a:lnTo>
                    <a:pt x="941847" y="859445"/>
                  </a:lnTo>
                  <a:lnTo>
                    <a:pt x="952285" y="856596"/>
                  </a:lnTo>
                  <a:lnTo>
                    <a:pt x="963356" y="854698"/>
                  </a:lnTo>
                  <a:lnTo>
                    <a:pt x="972212" y="853432"/>
                  </a:lnTo>
                  <a:lnTo>
                    <a:pt x="980753" y="852166"/>
                  </a:lnTo>
                  <a:lnTo>
                    <a:pt x="988660" y="851533"/>
                  </a:lnTo>
                  <a:lnTo>
                    <a:pt x="996252" y="850900"/>
                  </a:lnTo>
                  <a:lnTo>
                    <a:pt x="1003527" y="850900"/>
                  </a:lnTo>
                  <a:lnTo>
                    <a:pt x="1010169" y="851533"/>
                  </a:lnTo>
                  <a:lnTo>
                    <a:pt x="1016812" y="852166"/>
                  </a:lnTo>
                  <a:lnTo>
                    <a:pt x="1022505" y="853115"/>
                  </a:lnTo>
                  <a:lnTo>
                    <a:pt x="1028199" y="854381"/>
                  </a:lnTo>
                  <a:lnTo>
                    <a:pt x="1033260" y="855963"/>
                  </a:lnTo>
                  <a:lnTo>
                    <a:pt x="1038004" y="858179"/>
                  </a:lnTo>
                  <a:lnTo>
                    <a:pt x="1042116" y="860394"/>
                  </a:lnTo>
                  <a:lnTo>
                    <a:pt x="1046228" y="862609"/>
                  </a:lnTo>
                  <a:lnTo>
                    <a:pt x="1049391" y="865458"/>
                  </a:lnTo>
                  <a:lnTo>
                    <a:pt x="1052871" y="868306"/>
                  </a:lnTo>
                  <a:lnTo>
                    <a:pt x="1055401" y="871787"/>
                  </a:lnTo>
                  <a:lnTo>
                    <a:pt x="1057931" y="875268"/>
                  </a:lnTo>
                  <a:lnTo>
                    <a:pt x="1059513" y="879066"/>
                  </a:lnTo>
                  <a:lnTo>
                    <a:pt x="1061095" y="882864"/>
                  </a:lnTo>
                  <a:lnTo>
                    <a:pt x="1062043" y="887294"/>
                  </a:lnTo>
                  <a:lnTo>
                    <a:pt x="1062992" y="891725"/>
                  </a:lnTo>
                  <a:lnTo>
                    <a:pt x="1063625" y="896472"/>
                  </a:lnTo>
                  <a:lnTo>
                    <a:pt x="1063625" y="901219"/>
                  </a:lnTo>
                  <a:lnTo>
                    <a:pt x="1062992" y="906283"/>
                  </a:lnTo>
                  <a:lnTo>
                    <a:pt x="1062360" y="911663"/>
                  </a:lnTo>
                  <a:lnTo>
                    <a:pt x="1061411" y="917043"/>
                  </a:lnTo>
                  <a:lnTo>
                    <a:pt x="1060146" y="922740"/>
                  </a:lnTo>
                  <a:lnTo>
                    <a:pt x="1058564" y="928436"/>
                  </a:lnTo>
                  <a:lnTo>
                    <a:pt x="1056350" y="934133"/>
                  </a:lnTo>
                  <a:lnTo>
                    <a:pt x="1054136" y="940146"/>
                  </a:lnTo>
                  <a:lnTo>
                    <a:pt x="1051605" y="946475"/>
                  </a:lnTo>
                  <a:lnTo>
                    <a:pt x="1048442" y="952805"/>
                  </a:lnTo>
                  <a:lnTo>
                    <a:pt x="1044963" y="959134"/>
                  </a:lnTo>
                  <a:lnTo>
                    <a:pt x="1041167" y="966096"/>
                  </a:lnTo>
                  <a:lnTo>
                    <a:pt x="1036739" y="973375"/>
                  </a:lnTo>
                  <a:lnTo>
                    <a:pt x="1031994" y="980654"/>
                  </a:lnTo>
                  <a:lnTo>
                    <a:pt x="1026933" y="988250"/>
                  </a:lnTo>
                  <a:lnTo>
                    <a:pt x="1021240" y="995845"/>
                  </a:lnTo>
                  <a:lnTo>
                    <a:pt x="1008904" y="1011353"/>
                  </a:lnTo>
                  <a:lnTo>
                    <a:pt x="997613" y="1025070"/>
                  </a:lnTo>
                  <a:lnTo>
                    <a:pt x="998737" y="1025688"/>
                  </a:lnTo>
                  <a:lnTo>
                    <a:pt x="1020087" y="1037234"/>
                  </a:lnTo>
                  <a:lnTo>
                    <a:pt x="1021090" y="1036320"/>
                  </a:lnTo>
                  <a:lnTo>
                    <a:pt x="1031219" y="1027112"/>
                  </a:lnTo>
                  <a:lnTo>
                    <a:pt x="1052110" y="1009332"/>
                  </a:lnTo>
                  <a:lnTo>
                    <a:pt x="1071419" y="993774"/>
                  </a:lnTo>
                  <a:lnTo>
                    <a:pt x="1088828" y="979804"/>
                  </a:lnTo>
                  <a:lnTo>
                    <a:pt x="1104021" y="968374"/>
                  </a:lnTo>
                  <a:lnTo>
                    <a:pt x="1116050" y="959802"/>
                  </a:lnTo>
                  <a:lnTo>
                    <a:pt x="1125862" y="952182"/>
                  </a:lnTo>
                  <a:lnTo>
                    <a:pt x="1136624" y="950277"/>
                  </a:lnTo>
                  <a:lnTo>
                    <a:pt x="1146437" y="949007"/>
                  </a:lnTo>
                  <a:lnTo>
                    <a:pt x="1156249" y="948372"/>
                  </a:lnTo>
                  <a:lnTo>
                    <a:pt x="1164795" y="947737"/>
                  </a:lnTo>
                  <a:lnTo>
                    <a:pt x="1172709" y="947737"/>
                  </a:lnTo>
                  <a:lnTo>
                    <a:pt x="1180622" y="948372"/>
                  </a:lnTo>
                  <a:lnTo>
                    <a:pt x="1187586" y="949007"/>
                  </a:lnTo>
                  <a:lnTo>
                    <a:pt x="1193916" y="949959"/>
                  </a:lnTo>
                  <a:lnTo>
                    <a:pt x="1199930" y="951547"/>
                  </a:lnTo>
                  <a:lnTo>
                    <a:pt x="1204995" y="953452"/>
                  </a:lnTo>
                  <a:lnTo>
                    <a:pt x="1209743" y="955674"/>
                  </a:lnTo>
                  <a:lnTo>
                    <a:pt x="1214174" y="958214"/>
                  </a:lnTo>
                  <a:lnTo>
                    <a:pt x="1217656" y="961072"/>
                  </a:lnTo>
                  <a:lnTo>
                    <a:pt x="1221138" y="964247"/>
                  </a:lnTo>
                  <a:lnTo>
                    <a:pt x="1223670" y="967739"/>
                  </a:lnTo>
                  <a:lnTo>
                    <a:pt x="1226202" y="971232"/>
                  </a:lnTo>
                  <a:lnTo>
                    <a:pt x="1228102" y="975359"/>
                  </a:lnTo>
                  <a:lnTo>
                    <a:pt x="1229684" y="979804"/>
                  </a:lnTo>
                  <a:lnTo>
                    <a:pt x="1230634" y="983932"/>
                  </a:lnTo>
                  <a:lnTo>
                    <a:pt x="1231583" y="988694"/>
                  </a:lnTo>
                  <a:lnTo>
                    <a:pt x="1231900" y="993774"/>
                  </a:lnTo>
                  <a:lnTo>
                    <a:pt x="1231900" y="998854"/>
                  </a:lnTo>
                  <a:lnTo>
                    <a:pt x="1231267" y="1003934"/>
                  </a:lnTo>
                  <a:lnTo>
                    <a:pt x="1230317" y="1009650"/>
                  </a:lnTo>
                  <a:lnTo>
                    <a:pt x="1229368" y="1015365"/>
                  </a:lnTo>
                  <a:lnTo>
                    <a:pt x="1228102" y="1021080"/>
                  </a:lnTo>
                  <a:lnTo>
                    <a:pt x="1226519" y="1027112"/>
                  </a:lnTo>
                  <a:lnTo>
                    <a:pt x="1224303" y="1033145"/>
                  </a:lnTo>
                  <a:lnTo>
                    <a:pt x="1222088" y="1039177"/>
                  </a:lnTo>
                  <a:lnTo>
                    <a:pt x="1219872" y="1045527"/>
                  </a:lnTo>
                  <a:lnTo>
                    <a:pt x="1214174" y="1058227"/>
                  </a:lnTo>
                  <a:lnTo>
                    <a:pt x="1207527" y="1070927"/>
                  </a:lnTo>
                  <a:lnTo>
                    <a:pt x="1200563" y="1084262"/>
                  </a:lnTo>
                  <a:lnTo>
                    <a:pt x="1192650" y="1097280"/>
                  </a:lnTo>
                  <a:lnTo>
                    <a:pt x="1184104" y="1110297"/>
                  </a:lnTo>
                  <a:lnTo>
                    <a:pt x="1177556" y="1120028"/>
                  </a:lnTo>
                  <a:lnTo>
                    <a:pt x="1226114" y="1144685"/>
                  </a:lnTo>
                  <a:lnTo>
                    <a:pt x="1235618" y="1136968"/>
                  </a:lnTo>
                  <a:lnTo>
                    <a:pt x="1241959" y="1131570"/>
                  </a:lnTo>
                  <a:lnTo>
                    <a:pt x="1248934" y="1126173"/>
                  </a:lnTo>
                  <a:lnTo>
                    <a:pt x="1256227" y="1121093"/>
                  </a:lnTo>
                  <a:lnTo>
                    <a:pt x="1263836" y="1116330"/>
                  </a:lnTo>
                  <a:lnTo>
                    <a:pt x="1271445" y="1111250"/>
                  </a:lnTo>
                  <a:lnTo>
                    <a:pt x="1279055" y="1106488"/>
                  </a:lnTo>
                  <a:lnTo>
                    <a:pt x="1286981" y="1102678"/>
                  </a:lnTo>
                  <a:lnTo>
                    <a:pt x="1295542" y="1098868"/>
                  </a:lnTo>
                  <a:lnTo>
                    <a:pt x="1303468" y="1095375"/>
                  </a:lnTo>
                  <a:lnTo>
                    <a:pt x="1304197" y="1095150"/>
                  </a:lnTo>
                  <a:lnTo>
                    <a:pt x="1255077" y="1053085"/>
                  </a:lnTo>
                  <a:lnTo>
                    <a:pt x="1253172" y="1051499"/>
                  </a:lnTo>
                  <a:lnTo>
                    <a:pt x="1251585" y="1049280"/>
                  </a:lnTo>
                  <a:lnTo>
                    <a:pt x="1249997" y="1047378"/>
                  </a:lnTo>
                  <a:lnTo>
                    <a:pt x="1248727" y="1045158"/>
                  </a:lnTo>
                  <a:lnTo>
                    <a:pt x="1247775" y="1042622"/>
                  </a:lnTo>
                  <a:lnTo>
                    <a:pt x="1247140" y="1040402"/>
                  </a:lnTo>
                  <a:lnTo>
                    <a:pt x="1246505" y="1038183"/>
                  </a:lnTo>
                  <a:lnTo>
                    <a:pt x="1246187" y="1035646"/>
                  </a:lnTo>
                  <a:lnTo>
                    <a:pt x="1246187" y="1033110"/>
                  </a:lnTo>
                  <a:lnTo>
                    <a:pt x="1246505" y="1030890"/>
                  </a:lnTo>
                  <a:lnTo>
                    <a:pt x="1246822" y="1028354"/>
                  </a:lnTo>
                  <a:lnTo>
                    <a:pt x="1247457" y="1026135"/>
                  </a:lnTo>
                  <a:lnTo>
                    <a:pt x="1248092" y="1023281"/>
                  </a:lnTo>
                  <a:lnTo>
                    <a:pt x="1249362" y="1021379"/>
                  </a:lnTo>
                  <a:lnTo>
                    <a:pt x="1250632" y="1019159"/>
                  </a:lnTo>
                  <a:lnTo>
                    <a:pt x="1252537" y="1016940"/>
                  </a:lnTo>
                  <a:lnTo>
                    <a:pt x="1254125" y="1015037"/>
                  </a:lnTo>
                  <a:lnTo>
                    <a:pt x="1256030" y="1013452"/>
                  </a:lnTo>
                  <a:lnTo>
                    <a:pt x="1258252" y="1012184"/>
                  </a:lnTo>
                  <a:lnTo>
                    <a:pt x="1260475" y="1010599"/>
                  </a:lnTo>
                  <a:lnTo>
                    <a:pt x="1262380" y="1009647"/>
                  </a:lnTo>
                  <a:lnTo>
                    <a:pt x="1264920" y="1009013"/>
                  </a:lnTo>
                  <a:lnTo>
                    <a:pt x="1267460" y="1008379"/>
                  </a:lnTo>
                  <a:lnTo>
                    <a:pt x="1269682" y="1008062"/>
                  </a:lnTo>
                  <a:lnTo>
                    <a:pt x="1272222" y="1008062"/>
                  </a:lnTo>
                  <a:lnTo>
                    <a:pt x="1274762" y="1008062"/>
                  </a:lnTo>
                  <a:lnTo>
                    <a:pt x="1277302" y="1008696"/>
                  </a:lnTo>
                  <a:lnTo>
                    <a:pt x="1279525" y="1009013"/>
                  </a:lnTo>
                  <a:lnTo>
                    <a:pt x="1281747" y="1009964"/>
                  </a:lnTo>
                  <a:lnTo>
                    <a:pt x="1284287" y="1010916"/>
                  </a:lnTo>
                  <a:lnTo>
                    <a:pt x="1286510" y="1012818"/>
                  </a:lnTo>
                  <a:lnTo>
                    <a:pt x="1288415" y="1014086"/>
                  </a:lnTo>
                  <a:lnTo>
                    <a:pt x="1476735" y="1175116"/>
                  </a:lnTo>
                  <a:lnTo>
                    <a:pt x="1485356" y="1180861"/>
                  </a:lnTo>
                  <a:lnTo>
                    <a:pt x="1496783" y="1187525"/>
                  </a:lnTo>
                  <a:lnTo>
                    <a:pt x="1503132" y="1191015"/>
                  </a:lnTo>
                  <a:lnTo>
                    <a:pt x="1509798" y="1194506"/>
                  </a:lnTo>
                  <a:lnTo>
                    <a:pt x="1516781" y="1197679"/>
                  </a:lnTo>
                  <a:lnTo>
                    <a:pt x="1523765" y="1200852"/>
                  </a:lnTo>
                  <a:lnTo>
                    <a:pt x="1531066" y="1203708"/>
                  </a:lnTo>
                  <a:lnTo>
                    <a:pt x="1538367" y="1206247"/>
                  </a:lnTo>
                  <a:lnTo>
                    <a:pt x="1545668" y="1208151"/>
                  </a:lnTo>
                  <a:lnTo>
                    <a:pt x="1552969" y="1209738"/>
                  </a:lnTo>
                  <a:lnTo>
                    <a:pt x="1560587" y="1210690"/>
                  </a:lnTo>
                  <a:lnTo>
                    <a:pt x="1567888" y="1211324"/>
                  </a:lnTo>
                  <a:lnTo>
                    <a:pt x="1572649" y="1210690"/>
                  </a:lnTo>
                  <a:lnTo>
                    <a:pt x="1577411" y="1210372"/>
                  </a:lnTo>
                  <a:lnTo>
                    <a:pt x="1581855" y="1209420"/>
                  </a:lnTo>
                  <a:lnTo>
                    <a:pt x="1586299" y="1208151"/>
                  </a:lnTo>
                  <a:lnTo>
                    <a:pt x="1590108" y="1206564"/>
                  </a:lnTo>
                  <a:lnTo>
                    <a:pt x="1593917" y="1204026"/>
                  </a:lnTo>
                  <a:lnTo>
                    <a:pt x="1597409" y="1201804"/>
                  </a:lnTo>
                  <a:lnTo>
                    <a:pt x="1600900" y="1198948"/>
                  </a:lnTo>
                  <a:lnTo>
                    <a:pt x="1601535" y="1197996"/>
                  </a:lnTo>
                  <a:lnTo>
                    <a:pt x="1601853" y="1197362"/>
                  </a:lnTo>
                  <a:lnTo>
                    <a:pt x="1602170" y="1195141"/>
                  </a:lnTo>
                  <a:lnTo>
                    <a:pt x="1602170" y="1191967"/>
                  </a:lnTo>
                  <a:lnTo>
                    <a:pt x="1601218" y="1188159"/>
                  </a:lnTo>
                  <a:lnTo>
                    <a:pt x="1599948" y="1183717"/>
                  </a:lnTo>
                  <a:lnTo>
                    <a:pt x="1597726" y="1178640"/>
                  </a:lnTo>
                  <a:lnTo>
                    <a:pt x="1595504" y="1173245"/>
                  </a:lnTo>
                  <a:lnTo>
                    <a:pt x="1592647" y="1167533"/>
                  </a:lnTo>
                  <a:lnTo>
                    <a:pt x="1589155" y="1161186"/>
                  </a:lnTo>
                  <a:lnTo>
                    <a:pt x="1585029" y="1154523"/>
                  </a:lnTo>
                  <a:lnTo>
                    <a:pt x="1580902" y="1147541"/>
                  </a:lnTo>
                  <a:lnTo>
                    <a:pt x="1576141" y="1140560"/>
                  </a:lnTo>
                  <a:lnTo>
                    <a:pt x="1570745" y="1132944"/>
                  </a:lnTo>
                  <a:lnTo>
                    <a:pt x="1565031" y="1125646"/>
                  </a:lnTo>
                  <a:lnTo>
                    <a:pt x="1559000" y="1118347"/>
                  </a:lnTo>
                  <a:lnTo>
                    <a:pt x="1552334" y="1111049"/>
                  </a:lnTo>
                  <a:lnTo>
                    <a:pt x="1550747" y="1109145"/>
                  </a:lnTo>
                  <a:lnTo>
                    <a:pt x="1549477" y="1106923"/>
                  </a:lnTo>
                  <a:lnTo>
                    <a:pt x="1548525" y="1105020"/>
                  </a:lnTo>
                  <a:lnTo>
                    <a:pt x="1548518" y="1105002"/>
                  </a:lnTo>
                  <a:lnTo>
                    <a:pt x="1288131" y="881697"/>
                  </a:lnTo>
                  <a:lnTo>
                    <a:pt x="1286218" y="880109"/>
                  </a:lnTo>
                  <a:lnTo>
                    <a:pt x="1284625" y="878204"/>
                  </a:lnTo>
                  <a:lnTo>
                    <a:pt x="1283350" y="875982"/>
                  </a:lnTo>
                  <a:lnTo>
                    <a:pt x="1282394" y="873759"/>
                  </a:lnTo>
                  <a:lnTo>
                    <a:pt x="1281119" y="871854"/>
                  </a:lnTo>
                  <a:lnTo>
                    <a:pt x="1280162" y="869314"/>
                  </a:lnTo>
                  <a:lnTo>
                    <a:pt x="1279844" y="866774"/>
                  </a:lnTo>
                  <a:lnTo>
                    <a:pt x="1279525" y="864552"/>
                  </a:lnTo>
                  <a:lnTo>
                    <a:pt x="1279525" y="862012"/>
                  </a:lnTo>
                  <a:lnTo>
                    <a:pt x="1279525" y="859472"/>
                  </a:lnTo>
                  <a:lnTo>
                    <a:pt x="1279844" y="857249"/>
                  </a:lnTo>
                  <a:lnTo>
                    <a:pt x="1280481" y="854709"/>
                  </a:lnTo>
                  <a:lnTo>
                    <a:pt x="1281437" y="852487"/>
                  </a:lnTo>
                  <a:lnTo>
                    <a:pt x="1282712" y="849947"/>
                  </a:lnTo>
                  <a:lnTo>
                    <a:pt x="1283987" y="847724"/>
                  </a:lnTo>
                  <a:lnTo>
                    <a:pt x="1285581" y="845819"/>
                  </a:lnTo>
                  <a:lnTo>
                    <a:pt x="1287493" y="843597"/>
                  </a:lnTo>
                  <a:lnTo>
                    <a:pt x="1289406" y="842009"/>
                  </a:lnTo>
                  <a:lnTo>
                    <a:pt x="1291637" y="840739"/>
                  </a:lnTo>
                  <a:lnTo>
                    <a:pt x="1293549" y="839469"/>
                  </a:lnTo>
                  <a:lnTo>
                    <a:pt x="1296099" y="838517"/>
                  </a:lnTo>
                  <a:lnTo>
                    <a:pt x="1298330" y="837882"/>
                  </a:lnTo>
                  <a:lnTo>
                    <a:pt x="1300561" y="837247"/>
                  </a:lnTo>
                  <a:lnTo>
                    <a:pt x="1303430" y="836929"/>
                  </a:lnTo>
                  <a:lnTo>
                    <a:pt x="1305661" y="836612"/>
                  </a:lnTo>
                  <a:lnTo>
                    <a:pt x="1308211" y="836929"/>
                  </a:lnTo>
                  <a:lnTo>
                    <a:pt x="1310761" y="837247"/>
                  </a:lnTo>
                  <a:lnTo>
                    <a:pt x="1312992" y="838199"/>
                  </a:lnTo>
                  <a:lnTo>
                    <a:pt x="1315542" y="839152"/>
                  </a:lnTo>
                  <a:lnTo>
                    <a:pt x="1317773" y="840104"/>
                  </a:lnTo>
                  <a:lnTo>
                    <a:pt x="1319685" y="841374"/>
                  </a:lnTo>
                  <a:lnTo>
                    <a:pt x="1322235" y="842962"/>
                  </a:lnTo>
                  <a:lnTo>
                    <a:pt x="1599213" y="1080452"/>
                  </a:lnTo>
                  <a:lnTo>
                    <a:pt x="1601126" y="1082675"/>
                  </a:lnTo>
                  <a:lnTo>
                    <a:pt x="1602720" y="1084262"/>
                  </a:lnTo>
                  <a:lnTo>
                    <a:pt x="1603369" y="1085394"/>
                  </a:lnTo>
                  <a:lnTo>
                    <a:pt x="1603757" y="1085663"/>
                  </a:lnTo>
                  <a:lnTo>
                    <a:pt x="1609153" y="1089153"/>
                  </a:lnTo>
                  <a:lnTo>
                    <a:pt x="1614867" y="1092326"/>
                  </a:lnTo>
                  <a:lnTo>
                    <a:pt x="1621216" y="1095500"/>
                  </a:lnTo>
                  <a:lnTo>
                    <a:pt x="1627882" y="1098673"/>
                  </a:lnTo>
                  <a:lnTo>
                    <a:pt x="1634865" y="1101529"/>
                  </a:lnTo>
                  <a:lnTo>
                    <a:pt x="1642484" y="1104385"/>
                  </a:lnTo>
                  <a:lnTo>
                    <a:pt x="1650737" y="1106289"/>
                  </a:lnTo>
                  <a:lnTo>
                    <a:pt x="1658673" y="1107875"/>
                  </a:lnTo>
                  <a:lnTo>
                    <a:pt x="1667243" y="1109462"/>
                  </a:lnTo>
                  <a:lnTo>
                    <a:pt x="1676131" y="1109779"/>
                  </a:lnTo>
                  <a:lnTo>
                    <a:pt x="1680893" y="1109462"/>
                  </a:lnTo>
                  <a:lnTo>
                    <a:pt x="1685654" y="1109145"/>
                  </a:lnTo>
                  <a:lnTo>
                    <a:pt x="1690733" y="1108510"/>
                  </a:lnTo>
                  <a:lnTo>
                    <a:pt x="1695494" y="1107241"/>
                  </a:lnTo>
                  <a:lnTo>
                    <a:pt x="1700256" y="1105971"/>
                  </a:lnTo>
                  <a:lnTo>
                    <a:pt x="1705017" y="1104702"/>
                  </a:lnTo>
                  <a:lnTo>
                    <a:pt x="1709461" y="1102798"/>
                  </a:lnTo>
                  <a:lnTo>
                    <a:pt x="1713905" y="1100577"/>
                  </a:lnTo>
                  <a:lnTo>
                    <a:pt x="1718349" y="1098356"/>
                  </a:lnTo>
                  <a:lnTo>
                    <a:pt x="1722158" y="1095817"/>
                  </a:lnTo>
                  <a:lnTo>
                    <a:pt x="1725015" y="1092961"/>
                  </a:lnTo>
                  <a:lnTo>
                    <a:pt x="1726920" y="1090740"/>
                  </a:lnTo>
                  <a:lnTo>
                    <a:pt x="1728824" y="1088201"/>
                  </a:lnTo>
                  <a:lnTo>
                    <a:pt x="1729777" y="1085980"/>
                  </a:lnTo>
                  <a:lnTo>
                    <a:pt x="1730411" y="1083759"/>
                  </a:lnTo>
                  <a:lnTo>
                    <a:pt x="1730729" y="1081220"/>
                  </a:lnTo>
                  <a:lnTo>
                    <a:pt x="1731046" y="1078681"/>
                  </a:lnTo>
                  <a:lnTo>
                    <a:pt x="1731364" y="1075508"/>
                  </a:lnTo>
                  <a:lnTo>
                    <a:pt x="1731046" y="1072652"/>
                  </a:lnTo>
                  <a:lnTo>
                    <a:pt x="1730729" y="1069796"/>
                  </a:lnTo>
                  <a:lnTo>
                    <a:pt x="1729459" y="1063450"/>
                  </a:lnTo>
                  <a:lnTo>
                    <a:pt x="1727237" y="1056468"/>
                  </a:lnTo>
                  <a:lnTo>
                    <a:pt x="1724380" y="1049487"/>
                  </a:lnTo>
                  <a:lnTo>
                    <a:pt x="1721523" y="1042506"/>
                  </a:lnTo>
                  <a:lnTo>
                    <a:pt x="1717397" y="1035525"/>
                  </a:lnTo>
                  <a:lnTo>
                    <a:pt x="1713270" y="1028226"/>
                  </a:lnTo>
                  <a:lnTo>
                    <a:pt x="1708826" y="1021245"/>
                  </a:lnTo>
                  <a:lnTo>
                    <a:pt x="1704065" y="1014581"/>
                  </a:lnTo>
                  <a:lnTo>
                    <a:pt x="1699303" y="1008235"/>
                  </a:lnTo>
                  <a:lnTo>
                    <a:pt x="1694542" y="1001888"/>
                  </a:lnTo>
                  <a:lnTo>
                    <a:pt x="1685337" y="990781"/>
                  </a:lnTo>
                  <a:lnTo>
                    <a:pt x="1677083" y="982213"/>
                  </a:lnTo>
                  <a:lnTo>
                    <a:pt x="1675496" y="980309"/>
                  </a:lnTo>
                  <a:lnTo>
                    <a:pt x="1674227" y="978406"/>
                  </a:lnTo>
                  <a:lnTo>
                    <a:pt x="1672005" y="974598"/>
                  </a:lnTo>
                  <a:lnTo>
                    <a:pt x="1671927" y="974324"/>
                  </a:lnTo>
                  <a:lnTo>
                    <a:pt x="1444336" y="780150"/>
                  </a:lnTo>
                  <a:lnTo>
                    <a:pt x="1442107" y="778243"/>
                  </a:lnTo>
                  <a:lnTo>
                    <a:pt x="1440514" y="776336"/>
                  </a:lnTo>
                  <a:lnTo>
                    <a:pt x="1439240" y="774429"/>
                  </a:lnTo>
                  <a:lnTo>
                    <a:pt x="1437966" y="771886"/>
                  </a:lnTo>
                  <a:lnTo>
                    <a:pt x="1436692" y="769978"/>
                  </a:lnTo>
                  <a:lnTo>
                    <a:pt x="1436055" y="767753"/>
                  </a:lnTo>
                  <a:lnTo>
                    <a:pt x="1435418" y="764892"/>
                  </a:lnTo>
                  <a:lnTo>
                    <a:pt x="1435100" y="762667"/>
                  </a:lnTo>
                  <a:lnTo>
                    <a:pt x="1435100" y="760442"/>
                  </a:lnTo>
                  <a:lnTo>
                    <a:pt x="1435418" y="757581"/>
                  </a:lnTo>
                  <a:lnTo>
                    <a:pt x="1435737" y="755356"/>
                  </a:lnTo>
                  <a:lnTo>
                    <a:pt x="1436374" y="752813"/>
                  </a:lnTo>
                  <a:lnTo>
                    <a:pt x="1437329" y="750588"/>
                  </a:lnTo>
                  <a:lnTo>
                    <a:pt x="1438603" y="748363"/>
                  </a:lnTo>
                  <a:lnTo>
                    <a:pt x="1439877" y="745820"/>
                  </a:lnTo>
                  <a:lnTo>
                    <a:pt x="1441470" y="743912"/>
                  </a:lnTo>
                  <a:lnTo>
                    <a:pt x="1443062" y="742005"/>
                  </a:lnTo>
                  <a:lnTo>
                    <a:pt x="1445292" y="740098"/>
                  </a:lnTo>
                  <a:lnTo>
                    <a:pt x="1447203" y="738826"/>
                  </a:lnTo>
                  <a:lnTo>
                    <a:pt x="1449114" y="737555"/>
                  </a:lnTo>
                  <a:lnTo>
                    <a:pt x="1451662" y="736601"/>
                  </a:lnTo>
                  <a:lnTo>
                    <a:pt x="1453891" y="735966"/>
                  </a:lnTo>
                  <a:lnTo>
                    <a:pt x="1456120" y="735330"/>
                  </a:lnTo>
                  <a:lnTo>
                    <a:pt x="1458987" y="735012"/>
                  </a:lnTo>
                  <a:lnTo>
                    <a:pt x="1461216" y="735012"/>
                  </a:lnTo>
                  <a:lnTo>
                    <a:pt x="1464083" y="735330"/>
                  </a:lnTo>
                  <a:lnTo>
                    <a:pt x="1466312" y="735648"/>
                  </a:lnTo>
                  <a:lnTo>
                    <a:pt x="1468542" y="736283"/>
                  </a:lnTo>
                  <a:lnTo>
                    <a:pt x="1471089" y="736919"/>
                  </a:lnTo>
                  <a:lnTo>
                    <a:pt x="1473319" y="738191"/>
                  </a:lnTo>
                  <a:lnTo>
                    <a:pt x="1475548" y="739462"/>
                  </a:lnTo>
                  <a:lnTo>
                    <a:pt x="1477778" y="741369"/>
                  </a:lnTo>
                  <a:lnTo>
                    <a:pt x="1720261" y="947946"/>
                  </a:lnTo>
                  <a:lnTo>
                    <a:pt x="1725967" y="950798"/>
                  </a:lnTo>
                  <a:lnTo>
                    <a:pt x="1748505" y="962222"/>
                  </a:lnTo>
                  <a:lnTo>
                    <a:pt x="1760250" y="967934"/>
                  </a:lnTo>
                  <a:lnTo>
                    <a:pt x="1771043" y="972694"/>
                  </a:lnTo>
                  <a:lnTo>
                    <a:pt x="1782153" y="976819"/>
                  </a:lnTo>
                  <a:lnTo>
                    <a:pt x="1787549" y="978723"/>
                  </a:lnTo>
                  <a:lnTo>
                    <a:pt x="1792628" y="980309"/>
                  </a:lnTo>
                  <a:lnTo>
                    <a:pt x="1797389" y="981579"/>
                  </a:lnTo>
                  <a:lnTo>
                    <a:pt x="1802468" y="982531"/>
                  </a:lnTo>
                  <a:lnTo>
                    <a:pt x="1806912" y="982848"/>
                  </a:lnTo>
                  <a:lnTo>
                    <a:pt x="1811673" y="983165"/>
                  </a:lnTo>
                  <a:lnTo>
                    <a:pt x="1814848" y="983165"/>
                  </a:lnTo>
                  <a:lnTo>
                    <a:pt x="1818974" y="982531"/>
                  </a:lnTo>
                  <a:lnTo>
                    <a:pt x="1820879" y="981896"/>
                  </a:lnTo>
                  <a:lnTo>
                    <a:pt x="1823101" y="981261"/>
                  </a:lnTo>
                  <a:lnTo>
                    <a:pt x="1825640" y="979992"/>
                  </a:lnTo>
                  <a:lnTo>
                    <a:pt x="1827862" y="977771"/>
                  </a:lnTo>
                  <a:lnTo>
                    <a:pt x="1829767" y="975867"/>
                  </a:lnTo>
                  <a:lnTo>
                    <a:pt x="1832306" y="973328"/>
                  </a:lnTo>
                  <a:lnTo>
                    <a:pt x="1834528" y="969838"/>
                  </a:lnTo>
                  <a:lnTo>
                    <a:pt x="1836433" y="965395"/>
                  </a:lnTo>
                  <a:lnTo>
                    <a:pt x="1838972" y="960953"/>
                  </a:lnTo>
                  <a:lnTo>
                    <a:pt x="1840559" y="955558"/>
                  </a:lnTo>
                  <a:lnTo>
                    <a:pt x="1842464" y="948894"/>
                  </a:lnTo>
                  <a:lnTo>
                    <a:pt x="1844369" y="941596"/>
                  </a:lnTo>
                  <a:lnTo>
                    <a:pt x="1845321" y="935884"/>
                  </a:lnTo>
                  <a:lnTo>
                    <a:pt x="1845638" y="929854"/>
                  </a:lnTo>
                  <a:lnTo>
                    <a:pt x="1845321" y="924143"/>
                  </a:lnTo>
                  <a:lnTo>
                    <a:pt x="1844686" y="918113"/>
                  </a:lnTo>
                  <a:lnTo>
                    <a:pt x="1843099" y="912401"/>
                  </a:lnTo>
                  <a:lnTo>
                    <a:pt x="1841194" y="906689"/>
                  </a:lnTo>
                  <a:lnTo>
                    <a:pt x="1839290" y="901295"/>
                  </a:lnTo>
                  <a:lnTo>
                    <a:pt x="1836433" y="895900"/>
                  </a:lnTo>
                  <a:lnTo>
                    <a:pt x="1833576" y="890188"/>
                  </a:lnTo>
                  <a:lnTo>
                    <a:pt x="1830719" y="884794"/>
                  </a:lnTo>
                  <a:lnTo>
                    <a:pt x="1823101" y="874005"/>
                  </a:lnTo>
                  <a:lnTo>
                    <a:pt x="1815483" y="863216"/>
                  </a:lnTo>
                  <a:lnTo>
                    <a:pt x="1807864" y="852744"/>
                  </a:lnTo>
                  <a:lnTo>
                    <a:pt x="1798976" y="841320"/>
                  </a:lnTo>
                  <a:lnTo>
                    <a:pt x="1794850" y="835608"/>
                  </a:lnTo>
                  <a:lnTo>
                    <a:pt x="1791041" y="829896"/>
                  </a:lnTo>
                  <a:lnTo>
                    <a:pt x="1783105" y="817520"/>
                  </a:lnTo>
                  <a:lnTo>
                    <a:pt x="1775487" y="804510"/>
                  </a:lnTo>
                  <a:lnTo>
                    <a:pt x="1772927" y="799925"/>
                  </a:lnTo>
                  <a:lnTo>
                    <a:pt x="1762353" y="789648"/>
                  </a:lnTo>
                  <a:lnTo>
                    <a:pt x="1738534" y="767435"/>
                  </a:lnTo>
                  <a:lnTo>
                    <a:pt x="1711856" y="742048"/>
                  </a:lnTo>
                  <a:lnTo>
                    <a:pt x="1682955" y="714758"/>
                  </a:lnTo>
                  <a:lnTo>
                    <a:pt x="1652148" y="686833"/>
                  </a:lnTo>
                  <a:lnTo>
                    <a:pt x="1620389" y="659225"/>
                  </a:lnTo>
                  <a:lnTo>
                    <a:pt x="1588630" y="631935"/>
                  </a:lnTo>
                  <a:lnTo>
                    <a:pt x="1573385" y="619242"/>
                  </a:lnTo>
                  <a:lnTo>
                    <a:pt x="1557823" y="606866"/>
                  </a:lnTo>
                  <a:lnTo>
                    <a:pt x="1542896" y="595125"/>
                  </a:lnTo>
                  <a:lnTo>
                    <a:pt x="1528605" y="584018"/>
                  </a:lnTo>
                  <a:lnTo>
                    <a:pt x="1514948" y="574181"/>
                  </a:lnTo>
                  <a:lnTo>
                    <a:pt x="1501609" y="564661"/>
                  </a:lnTo>
                  <a:lnTo>
                    <a:pt x="1489223" y="557045"/>
                  </a:lnTo>
                  <a:lnTo>
                    <a:pt x="1477790" y="550064"/>
                  </a:lnTo>
                  <a:lnTo>
                    <a:pt x="1466992" y="544669"/>
                  </a:lnTo>
                  <a:lnTo>
                    <a:pt x="1462228" y="542448"/>
                  </a:lnTo>
                  <a:lnTo>
                    <a:pt x="1457781" y="540544"/>
                  </a:lnTo>
                  <a:lnTo>
                    <a:pt x="1453335" y="538957"/>
                  </a:lnTo>
                  <a:lnTo>
                    <a:pt x="1449206" y="538005"/>
                  </a:lnTo>
                  <a:lnTo>
                    <a:pt x="1445713" y="537371"/>
                  </a:lnTo>
                  <a:lnTo>
                    <a:pt x="1442219" y="537371"/>
                  </a:lnTo>
                  <a:lnTo>
                    <a:pt x="1429516" y="537053"/>
                  </a:lnTo>
                  <a:lnTo>
                    <a:pt x="1417129" y="536101"/>
                  </a:lnTo>
                  <a:lnTo>
                    <a:pt x="1393310" y="533563"/>
                  </a:lnTo>
                  <a:lnTo>
                    <a:pt x="1381559" y="532928"/>
                  </a:lnTo>
                  <a:lnTo>
                    <a:pt x="1369808" y="532611"/>
                  </a:lnTo>
                  <a:lnTo>
                    <a:pt x="1363774" y="532928"/>
                  </a:lnTo>
                  <a:lnTo>
                    <a:pt x="1357740" y="533245"/>
                  </a:lnTo>
                  <a:lnTo>
                    <a:pt x="1351705" y="533880"/>
                  </a:lnTo>
                  <a:lnTo>
                    <a:pt x="1345671" y="535149"/>
                  </a:lnTo>
                  <a:lnTo>
                    <a:pt x="1339637" y="536419"/>
                  </a:lnTo>
                  <a:lnTo>
                    <a:pt x="1333920" y="538323"/>
                  </a:lnTo>
                  <a:lnTo>
                    <a:pt x="1327568" y="540227"/>
                  </a:lnTo>
                  <a:lnTo>
                    <a:pt x="1321534" y="543083"/>
                  </a:lnTo>
                  <a:lnTo>
                    <a:pt x="1315182" y="546256"/>
                  </a:lnTo>
                  <a:lnTo>
                    <a:pt x="1308830" y="549746"/>
                  </a:lnTo>
                  <a:lnTo>
                    <a:pt x="1302161" y="553872"/>
                  </a:lnTo>
                  <a:lnTo>
                    <a:pt x="1295491" y="558949"/>
                  </a:lnTo>
                  <a:lnTo>
                    <a:pt x="1288822" y="564344"/>
                  </a:lnTo>
                  <a:lnTo>
                    <a:pt x="1281517" y="570373"/>
                  </a:lnTo>
                  <a:lnTo>
                    <a:pt x="1274530" y="577037"/>
                  </a:lnTo>
                  <a:lnTo>
                    <a:pt x="1267225" y="584653"/>
                  </a:lnTo>
                  <a:lnTo>
                    <a:pt x="1259921" y="593221"/>
                  </a:lnTo>
                  <a:lnTo>
                    <a:pt x="1252616" y="602106"/>
                  </a:lnTo>
                  <a:lnTo>
                    <a:pt x="1244676" y="612260"/>
                  </a:lnTo>
                  <a:lnTo>
                    <a:pt x="1236737" y="622732"/>
                  </a:lnTo>
                  <a:lnTo>
                    <a:pt x="1232608" y="628444"/>
                  </a:lnTo>
                  <a:lnTo>
                    <a:pt x="1228162" y="633839"/>
                  </a:lnTo>
                  <a:lnTo>
                    <a:pt x="1219269" y="644628"/>
                  </a:lnTo>
                  <a:lnTo>
                    <a:pt x="1209424" y="654783"/>
                  </a:lnTo>
                  <a:lnTo>
                    <a:pt x="1199261" y="664937"/>
                  </a:lnTo>
                  <a:lnTo>
                    <a:pt x="1188145" y="674140"/>
                  </a:lnTo>
                  <a:lnTo>
                    <a:pt x="1177029" y="683342"/>
                  </a:lnTo>
                  <a:lnTo>
                    <a:pt x="1165278" y="691593"/>
                  </a:lnTo>
                  <a:lnTo>
                    <a:pt x="1153845" y="699526"/>
                  </a:lnTo>
                  <a:lnTo>
                    <a:pt x="1141776" y="706508"/>
                  </a:lnTo>
                  <a:lnTo>
                    <a:pt x="1129390" y="713171"/>
                  </a:lnTo>
                  <a:lnTo>
                    <a:pt x="1117322" y="718883"/>
                  </a:lnTo>
                  <a:lnTo>
                    <a:pt x="1105253" y="724278"/>
                  </a:lnTo>
                  <a:lnTo>
                    <a:pt x="1093184" y="728403"/>
                  </a:lnTo>
                  <a:lnTo>
                    <a:pt x="1081433" y="731894"/>
                  </a:lnTo>
                  <a:lnTo>
                    <a:pt x="1070318" y="734433"/>
                  </a:lnTo>
                  <a:lnTo>
                    <a:pt x="1064601" y="735385"/>
                  </a:lnTo>
                  <a:lnTo>
                    <a:pt x="1059202" y="736019"/>
                  </a:lnTo>
                  <a:lnTo>
                    <a:pt x="1053803" y="736654"/>
                  </a:lnTo>
                  <a:lnTo>
                    <a:pt x="1048404" y="736971"/>
                  </a:lnTo>
                  <a:lnTo>
                    <a:pt x="1043322" y="736971"/>
                  </a:lnTo>
                  <a:lnTo>
                    <a:pt x="1038558" y="736654"/>
                  </a:lnTo>
                  <a:lnTo>
                    <a:pt x="1033795" y="736019"/>
                  </a:lnTo>
                  <a:lnTo>
                    <a:pt x="1029031" y="735385"/>
                  </a:lnTo>
                  <a:lnTo>
                    <a:pt x="1024267" y="734433"/>
                  </a:lnTo>
                  <a:lnTo>
                    <a:pt x="1020138" y="732846"/>
                  </a:lnTo>
                  <a:lnTo>
                    <a:pt x="1016009" y="731259"/>
                  </a:lnTo>
                  <a:lnTo>
                    <a:pt x="1012198" y="729355"/>
                  </a:lnTo>
                  <a:lnTo>
                    <a:pt x="1008387" y="727134"/>
                  </a:lnTo>
                  <a:lnTo>
                    <a:pt x="1004894" y="724595"/>
                  </a:lnTo>
                  <a:lnTo>
                    <a:pt x="1001718" y="722057"/>
                  </a:lnTo>
                  <a:lnTo>
                    <a:pt x="998542" y="718883"/>
                  </a:lnTo>
                  <a:lnTo>
                    <a:pt x="996001" y="715710"/>
                  </a:lnTo>
                  <a:lnTo>
                    <a:pt x="993778" y="711902"/>
                  </a:lnTo>
                  <a:lnTo>
                    <a:pt x="991237" y="707777"/>
                  </a:lnTo>
                  <a:lnTo>
                    <a:pt x="989331" y="703652"/>
                  </a:lnTo>
                  <a:lnTo>
                    <a:pt x="987744" y="698892"/>
                  </a:lnTo>
                  <a:lnTo>
                    <a:pt x="986473" y="693814"/>
                  </a:lnTo>
                  <a:lnTo>
                    <a:pt x="985203" y="688420"/>
                  </a:lnTo>
                  <a:lnTo>
                    <a:pt x="984568" y="683025"/>
                  </a:lnTo>
                  <a:lnTo>
                    <a:pt x="984250" y="676678"/>
                  </a:lnTo>
                  <a:lnTo>
                    <a:pt x="984250" y="670332"/>
                  </a:lnTo>
                  <a:lnTo>
                    <a:pt x="984250" y="663668"/>
                  </a:lnTo>
                  <a:lnTo>
                    <a:pt x="984885" y="656369"/>
                  </a:lnTo>
                  <a:lnTo>
                    <a:pt x="986156" y="648753"/>
                  </a:lnTo>
                  <a:lnTo>
                    <a:pt x="987744" y="641138"/>
                  </a:lnTo>
                  <a:lnTo>
                    <a:pt x="989331" y="632887"/>
                  </a:lnTo>
                  <a:lnTo>
                    <a:pt x="991237" y="624002"/>
                  </a:lnTo>
                  <a:lnTo>
                    <a:pt x="994095" y="615116"/>
                  </a:lnTo>
                  <a:lnTo>
                    <a:pt x="996954" y="605914"/>
                  </a:lnTo>
                  <a:lnTo>
                    <a:pt x="1002035" y="594173"/>
                  </a:lnTo>
                  <a:lnTo>
                    <a:pt x="1007752" y="580845"/>
                  </a:lnTo>
                  <a:lnTo>
                    <a:pt x="1015692" y="563074"/>
                  </a:lnTo>
                  <a:lnTo>
                    <a:pt x="1025855" y="542131"/>
                  </a:lnTo>
                  <a:lnTo>
                    <a:pt x="1037606" y="518648"/>
                  </a:lnTo>
                  <a:lnTo>
                    <a:pt x="1050627" y="492944"/>
                  </a:lnTo>
                  <a:lnTo>
                    <a:pt x="1057932" y="479934"/>
                  </a:lnTo>
                  <a:lnTo>
                    <a:pt x="1065554" y="466606"/>
                  </a:lnTo>
                  <a:lnTo>
                    <a:pt x="1073176" y="452961"/>
                  </a:lnTo>
                  <a:lnTo>
                    <a:pt x="1081433" y="439316"/>
                  </a:lnTo>
                  <a:lnTo>
                    <a:pt x="1090326" y="425988"/>
                  </a:lnTo>
                  <a:lnTo>
                    <a:pt x="1098901" y="412660"/>
                  </a:lnTo>
                  <a:lnTo>
                    <a:pt x="1107794" y="399015"/>
                  </a:lnTo>
                  <a:lnTo>
                    <a:pt x="1117322" y="386321"/>
                  </a:lnTo>
                  <a:lnTo>
                    <a:pt x="1126532" y="374263"/>
                  </a:lnTo>
                  <a:lnTo>
                    <a:pt x="1136695" y="362522"/>
                  </a:lnTo>
                  <a:lnTo>
                    <a:pt x="1146223" y="351098"/>
                  </a:lnTo>
                  <a:lnTo>
                    <a:pt x="1156703" y="340626"/>
                  </a:lnTo>
                  <a:lnTo>
                    <a:pt x="1166866" y="331106"/>
                  </a:lnTo>
                  <a:lnTo>
                    <a:pt x="1177029" y="322538"/>
                  </a:lnTo>
                  <a:lnTo>
                    <a:pt x="1182428" y="318095"/>
                  </a:lnTo>
                  <a:lnTo>
                    <a:pt x="1187827" y="314287"/>
                  </a:lnTo>
                  <a:lnTo>
                    <a:pt x="1193226" y="311114"/>
                  </a:lnTo>
                  <a:lnTo>
                    <a:pt x="1197990" y="307624"/>
                  </a:lnTo>
                  <a:lnTo>
                    <a:pt x="1203389" y="304768"/>
                  </a:lnTo>
                  <a:lnTo>
                    <a:pt x="1208788" y="301912"/>
                  </a:lnTo>
                  <a:lnTo>
                    <a:pt x="1214187" y="299690"/>
                  </a:lnTo>
                  <a:lnTo>
                    <a:pt x="1219587" y="297786"/>
                  </a:lnTo>
                  <a:lnTo>
                    <a:pt x="1233878" y="293026"/>
                  </a:lnTo>
                  <a:lnTo>
                    <a:pt x="1248805" y="288584"/>
                  </a:lnTo>
                  <a:lnTo>
                    <a:pt x="1264367" y="284458"/>
                  </a:lnTo>
                  <a:lnTo>
                    <a:pt x="1279929" y="280651"/>
                  </a:lnTo>
                  <a:lnTo>
                    <a:pt x="1296126" y="276843"/>
                  </a:lnTo>
                  <a:lnTo>
                    <a:pt x="1312324" y="273352"/>
                  </a:lnTo>
                  <a:lnTo>
                    <a:pt x="1329156" y="270179"/>
                  </a:lnTo>
                  <a:lnTo>
                    <a:pt x="1345989" y="267323"/>
                  </a:lnTo>
                  <a:lnTo>
                    <a:pt x="1363456" y="264784"/>
                  </a:lnTo>
                  <a:lnTo>
                    <a:pt x="1380606" y="261928"/>
                  </a:lnTo>
                  <a:lnTo>
                    <a:pt x="1398391" y="259707"/>
                  </a:lnTo>
                  <a:lnTo>
                    <a:pt x="1402962" y="259030"/>
                  </a:lnTo>
                  <a:lnTo>
                    <a:pt x="1213954" y="208886"/>
                  </a:lnTo>
                  <a:close/>
                  <a:moveTo>
                    <a:pt x="1214906" y="157162"/>
                  </a:moveTo>
                  <a:lnTo>
                    <a:pt x="1219033" y="157479"/>
                  </a:lnTo>
                  <a:lnTo>
                    <a:pt x="1222842" y="158114"/>
                  </a:lnTo>
                  <a:lnTo>
                    <a:pt x="1555169" y="246562"/>
                  </a:lnTo>
                  <a:lnTo>
                    <a:pt x="1581643" y="245744"/>
                  </a:lnTo>
                  <a:lnTo>
                    <a:pt x="1610544" y="244792"/>
                  </a:lnTo>
                  <a:lnTo>
                    <a:pt x="1637221" y="244475"/>
                  </a:lnTo>
                  <a:lnTo>
                    <a:pt x="1661041" y="244792"/>
                  </a:lnTo>
                  <a:lnTo>
                    <a:pt x="1682002" y="245744"/>
                  </a:lnTo>
                  <a:lnTo>
                    <a:pt x="1698835" y="246379"/>
                  </a:lnTo>
                  <a:lnTo>
                    <a:pt x="1713126" y="247648"/>
                  </a:lnTo>
                  <a:lnTo>
                    <a:pt x="1727418" y="249552"/>
                  </a:lnTo>
                  <a:lnTo>
                    <a:pt x="1740757" y="252091"/>
                  </a:lnTo>
                  <a:lnTo>
                    <a:pt x="1754096" y="254947"/>
                  </a:lnTo>
                  <a:lnTo>
                    <a:pt x="1766799" y="258755"/>
                  </a:lnTo>
                  <a:lnTo>
                    <a:pt x="1779503" y="262563"/>
                  </a:lnTo>
                  <a:lnTo>
                    <a:pt x="1791572" y="267323"/>
                  </a:lnTo>
                  <a:lnTo>
                    <a:pt x="1803323" y="272400"/>
                  </a:lnTo>
                  <a:lnTo>
                    <a:pt x="1814756" y="277795"/>
                  </a:lnTo>
                  <a:lnTo>
                    <a:pt x="1826189" y="283506"/>
                  </a:lnTo>
                  <a:lnTo>
                    <a:pt x="1836988" y="289853"/>
                  </a:lnTo>
                  <a:lnTo>
                    <a:pt x="1847468" y="296834"/>
                  </a:lnTo>
                  <a:lnTo>
                    <a:pt x="1857631" y="303816"/>
                  </a:lnTo>
                  <a:lnTo>
                    <a:pt x="1867477" y="311114"/>
                  </a:lnTo>
                  <a:lnTo>
                    <a:pt x="1877322" y="318730"/>
                  </a:lnTo>
                  <a:lnTo>
                    <a:pt x="1886532" y="326981"/>
                  </a:lnTo>
                  <a:lnTo>
                    <a:pt x="1895742" y="335549"/>
                  </a:lnTo>
                  <a:lnTo>
                    <a:pt x="1904317" y="344117"/>
                  </a:lnTo>
                  <a:lnTo>
                    <a:pt x="1912575" y="352684"/>
                  </a:lnTo>
                  <a:lnTo>
                    <a:pt x="1921150" y="362204"/>
                  </a:lnTo>
                  <a:lnTo>
                    <a:pt x="1928772" y="371407"/>
                  </a:lnTo>
                  <a:lnTo>
                    <a:pt x="1936394" y="380927"/>
                  </a:lnTo>
                  <a:lnTo>
                    <a:pt x="1943699" y="390764"/>
                  </a:lnTo>
                  <a:lnTo>
                    <a:pt x="1951003" y="400601"/>
                  </a:lnTo>
                  <a:lnTo>
                    <a:pt x="1957673" y="410439"/>
                  </a:lnTo>
                  <a:lnTo>
                    <a:pt x="1964342" y="420910"/>
                  </a:lnTo>
                  <a:lnTo>
                    <a:pt x="1970694" y="431065"/>
                  </a:lnTo>
                  <a:lnTo>
                    <a:pt x="1976729" y="441537"/>
                  </a:lnTo>
                  <a:lnTo>
                    <a:pt x="1982445" y="452009"/>
                  </a:lnTo>
                  <a:lnTo>
                    <a:pt x="1988162" y="462163"/>
                  </a:lnTo>
                  <a:lnTo>
                    <a:pt x="1993561" y="472635"/>
                  </a:lnTo>
                  <a:lnTo>
                    <a:pt x="1998643" y="483424"/>
                  </a:lnTo>
                  <a:lnTo>
                    <a:pt x="2008170" y="504051"/>
                  </a:lnTo>
                  <a:lnTo>
                    <a:pt x="2017063" y="524677"/>
                  </a:lnTo>
                  <a:lnTo>
                    <a:pt x="2025003" y="544986"/>
                  </a:lnTo>
                  <a:lnTo>
                    <a:pt x="2031990" y="564661"/>
                  </a:lnTo>
                  <a:lnTo>
                    <a:pt x="2038342" y="584018"/>
                  </a:lnTo>
                  <a:lnTo>
                    <a:pt x="2044058" y="602106"/>
                  </a:lnTo>
                  <a:lnTo>
                    <a:pt x="2048505" y="619559"/>
                  </a:lnTo>
                  <a:lnTo>
                    <a:pt x="2052951" y="635426"/>
                  </a:lnTo>
                  <a:lnTo>
                    <a:pt x="2056762" y="650023"/>
                  </a:lnTo>
                  <a:lnTo>
                    <a:pt x="2059620" y="663668"/>
                  </a:lnTo>
                  <a:lnTo>
                    <a:pt x="2064067" y="685246"/>
                  </a:lnTo>
                  <a:lnTo>
                    <a:pt x="2066290" y="699209"/>
                  </a:lnTo>
                  <a:lnTo>
                    <a:pt x="2066925" y="703969"/>
                  </a:lnTo>
                  <a:lnTo>
                    <a:pt x="1845974" y="818319"/>
                  </a:lnTo>
                  <a:lnTo>
                    <a:pt x="1848495" y="821646"/>
                  </a:lnTo>
                  <a:lnTo>
                    <a:pt x="1858018" y="834339"/>
                  </a:lnTo>
                  <a:lnTo>
                    <a:pt x="1862462" y="841003"/>
                  </a:lnTo>
                  <a:lnTo>
                    <a:pt x="1867541" y="847667"/>
                  </a:lnTo>
                  <a:lnTo>
                    <a:pt x="1872303" y="854965"/>
                  </a:lnTo>
                  <a:lnTo>
                    <a:pt x="1877064" y="862264"/>
                  </a:lnTo>
                  <a:lnTo>
                    <a:pt x="1880873" y="870514"/>
                  </a:lnTo>
                  <a:lnTo>
                    <a:pt x="1885000" y="878447"/>
                  </a:lnTo>
                  <a:lnTo>
                    <a:pt x="1888174" y="886698"/>
                  </a:lnTo>
                  <a:lnTo>
                    <a:pt x="1891348" y="894948"/>
                  </a:lnTo>
                  <a:lnTo>
                    <a:pt x="1893888" y="904151"/>
                  </a:lnTo>
                  <a:lnTo>
                    <a:pt x="1895792" y="913036"/>
                  </a:lnTo>
                  <a:lnTo>
                    <a:pt x="1896427" y="917796"/>
                  </a:lnTo>
                  <a:lnTo>
                    <a:pt x="1896745" y="922556"/>
                  </a:lnTo>
                  <a:lnTo>
                    <a:pt x="1897062" y="927316"/>
                  </a:lnTo>
                  <a:lnTo>
                    <a:pt x="1897062" y="932076"/>
                  </a:lnTo>
                  <a:lnTo>
                    <a:pt x="1896745" y="937153"/>
                  </a:lnTo>
                  <a:lnTo>
                    <a:pt x="1896427" y="942230"/>
                  </a:lnTo>
                  <a:lnTo>
                    <a:pt x="1895475" y="946990"/>
                  </a:lnTo>
                  <a:lnTo>
                    <a:pt x="1894523" y="952067"/>
                  </a:lnTo>
                  <a:lnTo>
                    <a:pt x="1892935" y="958414"/>
                  </a:lnTo>
                  <a:lnTo>
                    <a:pt x="1891666" y="964443"/>
                  </a:lnTo>
                  <a:lnTo>
                    <a:pt x="1890079" y="969838"/>
                  </a:lnTo>
                  <a:lnTo>
                    <a:pt x="1887857" y="975232"/>
                  </a:lnTo>
                  <a:lnTo>
                    <a:pt x="1886269" y="980309"/>
                  </a:lnTo>
                  <a:lnTo>
                    <a:pt x="1884047" y="985069"/>
                  </a:lnTo>
                  <a:lnTo>
                    <a:pt x="1881825" y="989512"/>
                  </a:lnTo>
                  <a:lnTo>
                    <a:pt x="1879603" y="993955"/>
                  </a:lnTo>
                  <a:lnTo>
                    <a:pt x="1877381" y="997762"/>
                  </a:lnTo>
                  <a:lnTo>
                    <a:pt x="1874842" y="1001570"/>
                  </a:lnTo>
                  <a:lnTo>
                    <a:pt x="1872620" y="1004744"/>
                  </a:lnTo>
                  <a:lnTo>
                    <a:pt x="1870081" y="1008235"/>
                  </a:lnTo>
                  <a:lnTo>
                    <a:pt x="1867224" y="1011091"/>
                  </a:lnTo>
                  <a:lnTo>
                    <a:pt x="1864684" y="1013947"/>
                  </a:lnTo>
                  <a:lnTo>
                    <a:pt x="1858971" y="1019024"/>
                  </a:lnTo>
                  <a:lnTo>
                    <a:pt x="1852939" y="1022832"/>
                  </a:lnTo>
                  <a:lnTo>
                    <a:pt x="1847226" y="1026640"/>
                  </a:lnTo>
                  <a:lnTo>
                    <a:pt x="1841194" y="1029178"/>
                  </a:lnTo>
                  <a:lnTo>
                    <a:pt x="1834846" y="1031400"/>
                  </a:lnTo>
                  <a:lnTo>
                    <a:pt x="1828815" y="1032986"/>
                  </a:lnTo>
                  <a:lnTo>
                    <a:pt x="1822783" y="1033938"/>
                  </a:lnTo>
                  <a:lnTo>
                    <a:pt x="1817070" y="1034255"/>
                  </a:lnTo>
                  <a:lnTo>
                    <a:pt x="1811673" y="1034573"/>
                  </a:lnTo>
                  <a:lnTo>
                    <a:pt x="1806595" y="1034255"/>
                  </a:lnTo>
                  <a:lnTo>
                    <a:pt x="1801516" y="1033938"/>
                  </a:lnTo>
                  <a:lnTo>
                    <a:pt x="1796119" y="1033303"/>
                  </a:lnTo>
                  <a:lnTo>
                    <a:pt x="1791041" y="1032669"/>
                  </a:lnTo>
                  <a:lnTo>
                    <a:pt x="1781200" y="1030130"/>
                  </a:lnTo>
                  <a:lnTo>
                    <a:pt x="1770725" y="1027274"/>
                  </a:lnTo>
                  <a:lnTo>
                    <a:pt x="1773899" y="1034890"/>
                  </a:lnTo>
                  <a:lnTo>
                    <a:pt x="1776756" y="1042506"/>
                  </a:lnTo>
                  <a:lnTo>
                    <a:pt x="1778661" y="1050757"/>
                  </a:lnTo>
                  <a:lnTo>
                    <a:pt x="1780883" y="1058372"/>
                  </a:lnTo>
                  <a:lnTo>
                    <a:pt x="1781835" y="1066306"/>
                  </a:lnTo>
                  <a:lnTo>
                    <a:pt x="1782470" y="1074239"/>
                  </a:lnTo>
                  <a:lnTo>
                    <a:pt x="1782470" y="1081855"/>
                  </a:lnTo>
                  <a:lnTo>
                    <a:pt x="1781518" y="1090105"/>
                  </a:lnTo>
                  <a:lnTo>
                    <a:pt x="1780248" y="1096769"/>
                  </a:lnTo>
                  <a:lnTo>
                    <a:pt x="1779296" y="1099942"/>
                  </a:lnTo>
                  <a:lnTo>
                    <a:pt x="1777709" y="1103750"/>
                  </a:lnTo>
                  <a:lnTo>
                    <a:pt x="1776439" y="1107241"/>
                  </a:lnTo>
                  <a:lnTo>
                    <a:pt x="1774534" y="1111049"/>
                  </a:lnTo>
                  <a:lnTo>
                    <a:pt x="1772312" y="1115174"/>
                  </a:lnTo>
                  <a:lnTo>
                    <a:pt x="1770090" y="1118665"/>
                  </a:lnTo>
                  <a:lnTo>
                    <a:pt x="1767551" y="1122473"/>
                  </a:lnTo>
                  <a:lnTo>
                    <a:pt x="1764059" y="1125963"/>
                  </a:lnTo>
                  <a:lnTo>
                    <a:pt x="1760885" y="1129771"/>
                  </a:lnTo>
                  <a:lnTo>
                    <a:pt x="1756758" y="1133262"/>
                  </a:lnTo>
                  <a:lnTo>
                    <a:pt x="1752632" y="1137070"/>
                  </a:lnTo>
                  <a:lnTo>
                    <a:pt x="1747870" y="1140560"/>
                  </a:lnTo>
                  <a:lnTo>
                    <a:pt x="1742791" y="1143416"/>
                  </a:lnTo>
                  <a:lnTo>
                    <a:pt x="1737077" y="1146907"/>
                  </a:lnTo>
                  <a:lnTo>
                    <a:pt x="1729777" y="1150080"/>
                  </a:lnTo>
                  <a:lnTo>
                    <a:pt x="1722476" y="1152619"/>
                  </a:lnTo>
                  <a:lnTo>
                    <a:pt x="1714857" y="1155475"/>
                  </a:lnTo>
                  <a:lnTo>
                    <a:pt x="1707239" y="1157379"/>
                  </a:lnTo>
                  <a:lnTo>
                    <a:pt x="1699621" y="1158965"/>
                  </a:lnTo>
                  <a:lnTo>
                    <a:pt x="1691685" y="1160235"/>
                  </a:lnTo>
                  <a:lnTo>
                    <a:pt x="1683749" y="1160869"/>
                  </a:lnTo>
                  <a:lnTo>
                    <a:pt x="1676131" y="1161186"/>
                  </a:lnTo>
                  <a:lnTo>
                    <a:pt x="1667878" y="1160869"/>
                  </a:lnTo>
                  <a:lnTo>
                    <a:pt x="1659942" y="1160235"/>
                  </a:lnTo>
                  <a:lnTo>
                    <a:pt x="1652324" y="1158965"/>
                  </a:lnTo>
                  <a:lnTo>
                    <a:pt x="1644706" y="1157696"/>
                  </a:lnTo>
                  <a:lnTo>
                    <a:pt x="1646928" y="1163090"/>
                  </a:lnTo>
                  <a:lnTo>
                    <a:pt x="1648515" y="1168485"/>
                  </a:lnTo>
                  <a:lnTo>
                    <a:pt x="1650419" y="1173880"/>
                  </a:lnTo>
                  <a:lnTo>
                    <a:pt x="1651372" y="1179274"/>
                  </a:lnTo>
                  <a:lnTo>
                    <a:pt x="1652324" y="1184034"/>
                  </a:lnTo>
                  <a:lnTo>
                    <a:pt x="1652959" y="1189429"/>
                  </a:lnTo>
                  <a:lnTo>
                    <a:pt x="1653276" y="1194823"/>
                  </a:lnTo>
                  <a:lnTo>
                    <a:pt x="1653276" y="1199900"/>
                  </a:lnTo>
                  <a:lnTo>
                    <a:pt x="1652641" y="1204978"/>
                  </a:lnTo>
                  <a:lnTo>
                    <a:pt x="1651689" y="1209738"/>
                  </a:lnTo>
                  <a:lnTo>
                    <a:pt x="1650419" y="1214498"/>
                  </a:lnTo>
                  <a:lnTo>
                    <a:pt x="1648515" y="1219257"/>
                  </a:lnTo>
                  <a:lnTo>
                    <a:pt x="1646293" y="1223700"/>
                  </a:lnTo>
                  <a:lnTo>
                    <a:pt x="1643118" y="1228143"/>
                  </a:lnTo>
                  <a:lnTo>
                    <a:pt x="1639944" y="1232585"/>
                  </a:lnTo>
                  <a:lnTo>
                    <a:pt x="1635817" y="1236393"/>
                  </a:lnTo>
                  <a:lnTo>
                    <a:pt x="1632643" y="1239566"/>
                  </a:lnTo>
                  <a:lnTo>
                    <a:pt x="1628834" y="1242422"/>
                  </a:lnTo>
                  <a:lnTo>
                    <a:pt x="1625342" y="1245278"/>
                  </a:lnTo>
                  <a:lnTo>
                    <a:pt x="1621216" y="1247817"/>
                  </a:lnTo>
                  <a:lnTo>
                    <a:pt x="1617089" y="1250356"/>
                  </a:lnTo>
                  <a:lnTo>
                    <a:pt x="1613280" y="1252260"/>
                  </a:lnTo>
                  <a:lnTo>
                    <a:pt x="1609153" y="1254163"/>
                  </a:lnTo>
                  <a:lnTo>
                    <a:pt x="1604709" y="1255750"/>
                  </a:lnTo>
                  <a:lnTo>
                    <a:pt x="1600583" y="1257654"/>
                  </a:lnTo>
                  <a:lnTo>
                    <a:pt x="1596139" y="1258923"/>
                  </a:lnTo>
                  <a:lnTo>
                    <a:pt x="1591377" y="1259875"/>
                  </a:lnTo>
                  <a:lnTo>
                    <a:pt x="1587251" y="1260827"/>
                  </a:lnTo>
                  <a:lnTo>
                    <a:pt x="1582489" y="1261462"/>
                  </a:lnTo>
                  <a:lnTo>
                    <a:pt x="1577411" y="1261779"/>
                  </a:lnTo>
                  <a:lnTo>
                    <a:pt x="1572649" y="1262097"/>
                  </a:lnTo>
                  <a:lnTo>
                    <a:pt x="1567888" y="1262414"/>
                  </a:lnTo>
                  <a:lnTo>
                    <a:pt x="1558047" y="1261779"/>
                  </a:lnTo>
                  <a:lnTo>
                    <a:pt x="1548842" y="1260827"/>
                  </a:lnTo>
                  <a:lnTo>
                    <a:pt x="1539319" y="1259241"/>
                  </a:lnTo>
                  <a:lnTo>
                    <a:pt x="1530113" y="1257337"/>
                  </a:lnTo>
                  <a:lnTo>
                    <a:pt x="1520591" y="1254481"/>
                  </a:lnTo>
                  <a:lnTo>
                    <a:pt x="1512020" y="1251308"/>
                  </a:lnTo>
                  <a:lnTo>
                    <a:pt x="1503449" y="1247817"/>
                  </a:lnTo>
                  <a:lnTo>
                    <a:pt x="1494879" y="1244326"/>
                  </a:lnTo>
                  <a:lnTo>
                    <a:pt x="1495196" y="1249086"/>
                  </a:lnTo>
                  <a:lnTo>
                    <a:pt x="1495196" y="1253846"/>
                  </a:lnTo>
                  <a:lnTo>
                    <a:pt x="1495196" y="1258923"/>
                  </a:lnTo>
                  <a:lnTo>
                    <a:pt x="1494879" y="1264001"/>
                  </a:lnTo>
                  <a:lnTo>
                    <a:pt x="1494244" y="1268443"/>
                  </a:lnTo>
                  <a:lnTo>
                    <a:pt x="1493292" y="1273520"/>
                  </a:lnTo>
                  <a:lnTo>
                    <a:pt x="1492022" y="1278280"/>
                  </a:lnTo>
                  <a:lnTo>
                    <a:pt x="1490752" y="1283040"/>
                  </a:lnTo>
                  <a:lnTo>
                    <a:pt x="1487895" y="1289387"/>
                  </a:lnTo>
                  <a:lnTo>
                    <a:pt x="1484721" y="1295099"/>
                  </a:lnTo>
                  <a:lnTo>
                    <a:pt x="1480912" y="1300493"/>
                  </a:lnTo>
                  <a:lnTo>
                    <a:pt x="1477103" y="1305571"/>
                  </a:lnTo>
                  <a:lnTo>
                    <a:pt x="1472024" y="1310330"/>
                  </a:lnTo>
                  <a:lnTo>
                    <a:pt x="1466945" y="1314456"/>
                  </a:lnTo>
                  <a:lnTo>
                    <a:pt x="1460914" y="1317946"/>
                  </a:lnTo>
                  <a:lnTo>
                    <a:pt x="1454883" y="1321120"/>
                  </a:lnTo>
                  <a:lnTo>
                    <a:pt x="1449486" y="1323024"/>
                  </a:lnTo>
                  <a:lnTo>
                    <a:pt x="1443773" y="1324293"/>
                  </a:lnTo>
                  <a:lnTo>
                    <a:pt x="1438059" y="1325245"/>
                  </a:lnTo>
                  <a:lnTo>
                    <a:pt x="1432028" y="1325562"/>
                  </a:lnTo>
                  <a:lnTo>
                    <a:pt x="1425679" y="1325245"/>
                  </a:lnTo>
                  <a:lnTo>
                    <a:pt x="1418696" y="1324293"/>
                  </a:lnTo>
                  <a:lnTo>
                    <a:pt x="1411395" y="1323024"/>
                  </a:lnTo>
                  <a:lnTo>
                    <a:pt x="1404094" y="1321120"/>
                  </a:lnTo>
                  <a:lnTo>
                    <a:pt x="1396793" y="1318581"/>
                  </a:lnTo>
                  <a:lnTo>
                    <a:pt x="1389175" y="1315725"/>
                  </a:lnTo>
                  <a:lnTo>
                    <a:pt x="1381239" y="1312234"/>
                  </a:lnTo>
                  <a:lnTo>
                    <a:pt x="1372669" y="1308744"/>
                  </a:lnTo>
                  <a:lnTo>
                    <a:pt x="1364733" y="1304619"/>
                  </a:lnTo>
                  <a:lnTo>
                    <a:pt x="1356480" y="1299859"/>
                  </a:lnTo>
                  <a:lnTo>
                    <a:pt x="1347909" y="1295416"/>
                  </a:lnTo>
                  <a:lnTo>
                    <a:pt x="1339338" y="1290656"/>
                  </a:lnTo>
                  <a:lnTo>
                    <a:pt x="1322515" y="1279867"/>
                  </a:lnTo>
                  <a:lnTo>
                    <a:pt x="1313888" y="1274172"/>
                  </a:lnTo>
                  <a:lnTo>
                    <a:pt x="1313614" y="1274446"/>
                  </a:lnTo>
                  <a:lnTo>
                    <a:pt x="1311077" y="1277303"/>
                  </a:lnTo>
                  <a:lnTo>
                    <a:pt x="1307590" y="1280796"/>
                  </a:lnTo>
                  <a:lnTo>
                    <a:pt x="1303151" y="1284923"/>
                  </a:lnTo>
                  <a:lnTo>
                    <a:pt x="1297761" y="1289368"/>
                  </a:lnTo>
                  <a:lnTo>
                    <a:pt x="1291737" y="1293496"/>
                  </a:lnTo>
                  <a:lnTo>
                    <a:pt x="1285079" y="1297623"/>
                  </a:lnTo>
                  <a:lnTo>
                    <a:pt x="1280957" y="1299211"/>
                  </a:lnTo>
                  <a:lnTo>
                    <a:pt x="1277469" y="1301116"/>
                  </a:lnTo>
                  <a:lnTo>
                    <a:pt x="1273348" y="1302703"/>
                  </a:lnTo>
                  <a:lnTo>
                    <a:pt x="1268909" y="1303973"/>
                  </a:lnTo>
                  <a:lnTo>
                    <a:pt x="1264787" y="1305243"/>
                  </a:lnTo>
                  <a:lnTo>
                    <a:pt x="1260348" y="1305878"/>
                  </a:lnTo>
                  <a:lnTo>
                    <a:pt x="1255592" y="1306513"/>
                  </a:lnTo>
                  <a:lnTo>
                    <a:pt x="1251154" y="1306513"/>
                  </a:lnTo>
                  <a:lnTo>
                    <a:pt x="1246081" y="1306513"/>
                  </a:lnTo>
                  <a:lnTo>
                    <a:pt x="1241008" y="1306196"/>
                  </a:lnTo>
                  <a:lnTo>
                    <a:pt x="1235935" y="1305243"/>
                  </a:lnTo>
                  <a:lnTo>
                    <a:pt x="1230545" y="1303973"/>
                  </a:lnTo>
                  <a:lnTo>
                    <a:pt x="1225472" y="1302068"/>
                  </a:lnTo>
                  <a:lnTo>
                    <a:pt x="1220082" y="1299528"/>
                  </a:lnTo>
                  <a:lnTo>
                    <a:pt x="1214692" y="1296671"/>
                  </a:lnTo>
                  <a:lnTo>
                    <a:pt x="1208985" y="1293178"/>
                  </a:lnTo>
                  <a:lnTo>
                    <a:pt x="1201693" y="1287781"/>
                  </a:lnTo>
                  <a:lnTo>
                    <a:pt x="1195352" y="1283018"/>
                  </a:lnTo>
                  <a:lnTo>
                    <a:pt x="1189645" y="1277621"/>
                  </a:lnTo>
                  <a:lnTo>
                    <a:pt x="1184889" y="1272223"/>
                  </a:lnTo>
                  <a:lnTo>
                    <a:pt x="1180767" y="1266508"/>
                  </a:lnTo>
                  <a:lnTo>
                    <a:pt x="1177279" y="1261111"/>
                  </a:lnTo>
                  <a:lnTo>
                    <a:pt x="1174743" y="1255713"/>
                  </a:lnTo>
                  <a:lnTo>
                    <a:pt x="1172523" y="1250633"/>
                  </a:lnTo>
                  <a:lnTo>
                    <a:pt x="1171255" y="1245235"/>
                  </a:lnTo>
                  <a:lnTo>
                    <a:pt x="1170304" y="1239838"/>
                  </a:lnTo>
                  <a:lnTo>
                    <a:pt x="1169987" y="1234758"/>
                  </a:lnTo>
                  <a:lnTo>
                    <a:pt x="1169987" y="1229678"/>
                  </a:lnTo>
                  <a:lnTo>
                    <a:pt x="1170304" y="1224915"/>
                  </a:lnTo>
                  <a:lnTo>
                    <a:pt x="1170938" y="1219835"/>
                  </a:lnTo>
                  <a:lnTo>
                    <a:pt x="1172206" y="1215073"/>
                  </a:lnTo>
                  <a:lnTo>
                    <a:pt x="1173792" y="1210310"/>
                  </a:lnTo>
                  <a:lnTo>
                    <a:pt x="1175377" y="1206183"/>
                  </a:lnTo>
                  <a:lnTo>
                    <a:pt x="1177279" y="1201738"/>
                  </a:lnTo>
                  <a:lnTo>
                    <a:pt x="1179182" y="1197610"/>
                  </a:lnTo>
                  <a:lnTo>
                    <a:pt x="1181401" y="1193800"/>
                  </a:lnTo>
                  <a:lnTo>
                    <a:pt x="1185523" y="1186815"/>
                  </a:lnTo>
                  <a:lnTo>
                    <a:pt x="1188434" y="1183124"/>
                  </a:lnTo>
                  <a:lnTo>
                    <a:pt x="1179671" y="1178640"/>
                  </a:lnTo>
                  <a:lnTo>
                    <a:pt x="1146133" y="1161542"/>
                  </a:lnTo>
                  <a:lnTo>
                    <a:pt x="1139156" y="1169987"/>
                  </a:lnTo>
                  <a:lnTo>
                    <a:pt x="1130294" y="1180465"/>
                  </a:lnTo>
                  <a:lnTo>
                    <a:pt x="1122064" y="1189990"/>
                  </a:lnTo>
                  <a:lnTo>
                    <a:pt x="1113517" y="1198563"/>
                  </a:lnTo>
                  <a:lnTo>
                    <a:pt x="1105921" y="1206183"/>
                  </a:lnTo>
                  <a:lnTo>
                    <a:pt x="1098957" y="1212533"/>
                  </a:lnTo>
                  <a:lnTo>
                    <a:pt x="1092943" y="1217930"/>
                  </a:lnTo>
                  <a:lnTo>
                    <a:pt x="1087562" y="1221740"/>
                  </a:lnTo>
                  <a:lnTo>
                    <a:pt x="1068253" y="1234440"/>
                  </a:lnTo>
                  <a:lnTo>
                    <a:pt x="1058441" y="1240790"/>
                  </a:lnTo>
                  <a:lnTo>
                    <a:pt x="1048629" y="1246505"/>
                  </a:lnTo>
                  <a:lnTo>
                    <a:pt x="1038816" y="1251585"/>
                  </a:lnTo>
                  <a:lnTo>
                    <a:pt x="1033752" y="1253808"/>
                  </a:lnTo>
                  <a:lnTo>
                    <a:pt x="1028371" y="1256030"/>
                  </a:lnTo>
                  <a:lnTo>
                    <a:pt x="1023306" y="1257300"/>
                  </a:lnTo>
                  <a:lnTo>
                    <a:pt x="1018242" y="1258570"/>
                  </a:lnTo>
                  <a:lnTo>
                    <a:pt x="1013494" y="1259523"/>
                  </a:lnTo>
                  <a:lnTo>
                    <a:pt x="1008429" y="1260158"/>
                  </a:lnTo>
                  <a:lnTo>
                    <a:pt x="1003048" y="1260475"/>
                  </a:lnTo>
                  <a:lnTo>
                    <a:pt x="997984" y="1260158"/>
                  </a:lnTo>
                  <a:lnTo>
                    <a:pt x="992603" y="1259523"/>
                  </a:lnTo>
                  <a:lnTo>
                    <a:pt x="987855" y="1258253"/>
                  </a:lnTo>
                  <a:lnTo>
                    <a:pt x="982790" y="1256665"/>
                  </a:lnTo>
                  <a:lnTo>
                    <a:pt x="977409" y="1254443"/>
                  </a:lnTo>
                  <a:lnTo>
                    <a:pt x="972345" y="1251585"/>
                  </a:lnTo>
                  <a:lnTo>
                    <a:pt x="966964" y="1248093"/>
                  </a:lnTo>
                  <a:lnTo>
                    <a:pt x="961899" y="1244283"/>
                  </a:lnTo>
                  <a:lnTo>
                    <a:pt x="956835" y="1239520"/>
                  </a:lnTo>
                  <a:lnTo>
                    <a:pt x="951454" y="1234123"/>
                  </a:lnTo>
                  <a:lnTo>
                    <a:pt x="946389" y="1228090"/>
                  </a:lnTo>
                  <a:lnTo>
                    <a:pt x="941008" y="1221105"/>
                  </a:lnTo>
                  <a:lnTo>
                    <a:pt x="935943" y="1213485"/>
                  </a:lnTo>
                  <a:lnTo>
                    <a:pt x="930879" y="1205230"/>
                  </a:lnTo>
                  <a:lnTo>
                    <a:pt x="925498" y="1196023"/>
                  </a:lnTo>
                  <a:lnTo>
                    <a:pt x="923915" y="1192530"/>
                  </a:lnTo>
                  <a:lnTo>
                    <a:pt x="922333" y="1188720"/>
                  </a:lnTo>
                  <a:lnTo>
                    <a:pt x="921700" y="1184593"/>
                  </a:lnTo>
                  <a:lnTo>
                    <a:pt x="921067" y="1180783"/>
                  </a:lnTo>
                  <a:lnTo>
                    <a:pt x="920750" y="1176655"/>
                  </a:lnTo>
                  <a:lnTo>
                    <a:pt x="921067" y="1172845"/>
                  </a:lnTo>
                  <a:lnTo>
                    <a:pt x="921700" y="1168400"/>
                  </a:lnTo>
                  <a:lnTo>
                    <a:pt x="922333" y="1163955"/>
                  </a:lnTo>
                  <a:lnTo>
                    <a:pt x="923915" y="1159510"/>
                  </a:lnTo>
                  <a:lnTo>
                    <a:pt x="925181" y="1155065"/>
                  </a:lnTo>
                  <a:lnTo>
                    <a:pt x="926764" y="1150302"/>
                  </a:lnTo>
                  <a:lnTo>
                    <a:pt x="928980" y="1145540"/>
                  </a:lnTo>
                  <a:lnTo>
                    <a:pt x="931512" y="1140777"/>
                  </a:lnTo>
                  <a:lnTo>
                    <a:pt x="933728" y="1136015"/>
                  </a:lnTo>
                  <a:lnTo>
                    <a:pt x="939742" y="1126172"/>
                  </a:lnTo>
                  <a:lnTo>
                    <a:pt x="946389" y="1116330"/>
                  </a:lnTo>
                  <a:lnTo>
                    <a:pt x="953986" y="1106170"/>
                  </a:lnTo>
                  <a:lnTo>
                    <a:pt x="962532" y="1096010"/>
                  </a:lnTo>
                  <a:lnTo>
                    <a:pt x="971078" y="1085850"/>
                  </a:lnTo>
                  <a:lnTo>
                    <a:pt x="980258" y="1075690"/>
                  </a:lnTo>
                  <a:lnTo>
                    <a:pt x="981263" y="1074682"/>
                  </a:lnTo>
                  <a:lnTo>
                    <a:pt x="961294" y="1063855"/>
                  </a:lnTo>
                  <a:lnTo>
                    <a:pt x="958295" y="1066735"/>
                  </a:lnTo>
                  <a:lnTo>
                    <a:pt x="950387" y="1074331"/>
                  </a:lnTo>
                  <a:lnTo>
                    <a:pt x="942480" y="1081610"/>
                  </a:lnTo>
                  <a:lnTo>
                    <a:pt x="934256" y="1088889"/>
                  </a:lnTo>
                  <a:lnTo>
                    <a:pt x="926032" y="1095535"/>
                  </a:lnTo>
                  <a:lnTo>
                    <a:pt x="917808" y="1102181"/>
                  </a:lnTo>
                  <a:lnTo>
                    <a:pt x="909900" y="1108194"/>
                  </a:lnTo>
                  <a:lnTo>
                    <a:pt x="901360" y="1113890"/>
                  </a:lnTo>
                  <a:lnTo>
                    <a:pt x="893452" y="1119270"/>
                  </a:lnTo>
                  <a:lnTo>
                    <a:pt x="885545" y="1124334"/>
                  </a:lnTo>
                  <a:lnTo>
                    <a:pt x="877637" y="1128764"/>
                  </a:lnTo>
                  <a:lnTo>
                    <a:pt x="869413" y="1132562"/>
                  </a:lnTo>
                  <a:lnTo>
                    <a:pt x="861822" y="1136360"/>
                  </a:lnTo>
                  <a:lnTo>
                    <a:pt x="854546" y="1139208"/>
                  </a:lnTo>
                  <a:lnTo>
                    <a:pt x="847271" y="1141740"/>
                  </a:lnTo>
                  <a:lnTo>
                    <a:pt x="840313" y="1143322"/>
                  </a:lnTo>
                  <a:lnTo>
                    <a:pt x="833354" y="1144272"/>
                  </a:lnTo>
                  <a:lnTo>
                    <a:pt x="826712" y="1144588"/>
                  </a:lnTo>
                  <a:lnTo>
                    <a:pt x="820385" y="1144588"/>
                  </a:lnTo>
                  <a:lnTo>
                    <a:pt x="814059" y="1143955"/>
                  </a:lnTo>
                  <a:lnTo>
                    <a:pt x="808049" y="1143322"/>
                  </a:lnTo>
                  <a:lnTo>
                    <a:pt x="801723" y="1142056"/>
                  </a:lnTo>
                  <a:lnTo>
                    <a:pt x="795713" y="1140790"/>
                  </a:lnTo>
                  <a:lnTo>
                    <a:pt x="790020" y="1138575"/>
                  </a:lnTo>
                  <a:lnTo>
                    <a:pt x="784326" y="1136676"/>
                  </a:lnTo>
                  <a:lnTo>
                    <a:pt x="778633" y="1134461"/>
                  </a:lnTo>
                  <a:lnTo>
                    <a:pt x="773256" y="1131929"/>
                  </a:lnTo>
                  <a:lnTo>
                    <a:pt x="768511" y="1129081"/>
                  </a:lnTo>
                  <a:lnTo>
                    <a:pt x="763450" y="1125916"/>
                  </a:lnTo>
                  <a:lnTo>
                    <a:pt x="758706" y="1123068"/>
                  </a:lnTo>
                  <a:lnTo>
                    <a:pt x="753961" y="1119270"/>
                  </a:lnTo>
                  <a:lnTo>
                    <a:pt x="750165" y="1115789"/>
                  </a:lnTo>
                  <a:lnTo>
                    <a:pt x="746053" y="1111991"/>
                  </a:lnTo>
                  <a:lnTo>
                    <a:pt x="742890" y="1108194"/>
                  </a:lnTo>
                  <a:lnTo>
                    <a:pt x="739411" y="1103763"/>
                  </a:lnTo>
                  <a:lnTo>
                    <a:pt x="736564" y="1099332"/>
                  </a:lnTo>
                  <a:lnTo>
                    <a:pt x="734034" y="1095218"/>
                  </a:lnTo>
                  <a:lnTo>
                    <a:pt x="731820" y="1090471"/>
                  </a:lnTo>
                  <a:lnTo>
                    <a:pt x="730238" y="1085724"/>
                  </a:lnTo>
                  <a:lnTo>
                    <a:pt x="728657" y="1080660"/>
                  </a:lnTo>
                  <a:lnTo>
                    <a:pt x="727708" y="1076230"/>
                  </a:lnTo>
                  <a:lnTo>
                    <a:pt x="727391" y="1071166"/>
                  </a:lnTo>
                  <a:lnTo>
                    <a:pt x="727075" y="1065786"/>
                  </a:lnTo>
                  <a:lnTo>
                    <a:pt x="727708" y="1060722"/>
                  </a:lnTo>
                  <a:lnTo>
                    <a:pt x="728657" y="1055659"/>
                  </a:lnTo>
                  <a:lnTo>
                    <a:pt x="730238" y="1050595"/>
                  </a:lnTo>
                  <a:lnTo>
                    <a:pt x="732136" y="1045215"/>
                  </a:lnTo>
                  <a:lnTo>
                    <a:pt x="734666" y="1040152"/>
                  </a:lnTo>
                  <a:lnTo>
                    <a:pt x="737829" y="1034772"/>
                  </a:lnTo>
                  <a:lnTo>
                    <a:pt x="741309" y="1029392"/>
                  </a:lnTo>
                  <a:lnTo>
                    <a:pt x="758389" y="1006922"/>
                  </a:lnTo>
                  <a:lnTo>
                    <a:pt x="767562" y="994579"/>
                  </a:lnTo>
                  <a:lnTo>
                    <a:pt x="777368" y="981920"/>
                  </a:lnTo>
                  <a:lnTo>
                    <a:pt x="788122" y="968628"/>
                  </a:lnTo>
                  <a:lnTo>
                    <a:pt x="790242" y="966009"/>
                  </a:lnTo>
                  <a:lnTo>
                    <a:pt x="789233" y="965395"/>
                  </a:lnTo>
                  <a:lnTo>
                    <a:pt x="776219" y="957145"/>
                  </a:lnTo>
                  <a:lnTo>
                    <a:pt x="763839" y="949211"/>
                  </a:lnTo>
                  <a:lnTo>
                    <a:pt x="760189" y="946743"/>
                  </a:lnTo>
                  <a:lnTo>
                    <a:pt x="757399" y="948372"/>
                  </a:lnTo>
                  <a:lnTo>
                    <a:pt x="753277" y="949960"/>
                  </a:lnTo>
                  <a:lnTo>
                    <a:pt x="749473" y="951547"/>
                  </a:lnTo>
                  <a:lnTo>
                    <a:pt x="745351" y="952817"/>
                  </a:lnTo>
                  <a:lnTo>
                    <a:pt x="740912" y="954087"/>
                  </a:lnTo>
                  <a:lnTo>
                    <a:pt x="736473" y="955040"/>
                  </a:lnTo>
                  <a:lnTo>
                    <a:pt x="732035" y="955357"/>
                  </a:lnTo>
                  <a:lnTo>
                    <a:pt x="726962" y="955675"/>
                  </a:lnTo>
                  <a:lnTo>
                    <a:pt x="722206" y="955675"/>
                  </a:lnTo>
                  <a:lnTo>
                    <a:pt x="717450" y="955040"/>
                  </a:lnTo>
                  <a:lnTo>
                    <a:pt x="712377" y="954087"/>
                  </a:lnTo>
                  <a:lnTo>
                    <a:pt x="706987" y="952500"/>
                  </a:lnTo>
                  <a:lnTo>
                    <a:pt x="701597" y="950912"/>
                  </a:lnTo>
                  <a:lnTo>
                    <a:pt x="696207" y="948690"/>
                  </a:lnTo>
                  <a:lnTo>
                    <a:pt x="690817" y="945515"/>
                  </a:lnTo>
                  <a:lnTo>
                    <a:pt x="685427" y="942340"/>
                  </a:lnTo>
                  <a:lnTo>
                    <a:pt x="678135" y="936942"/>
                  </a:lnTo>
                  <a:lnTo>
                    <a:pt x="671477" y="931545"/>
                  </a:lnTo>
                  <a:lnTo>
                    <a:pt x="666087" y="926147"/>
                  </a:lnTo>
                  <a:lnTo>
                    <a:pt x="661014" y="920750"/>
                  </a:lnTo>
                  <a:lnTo>
                    <a:pt x="656892" y="915670"/>
                  </a:lnTo>
                  <a:lnTo>
                    <a:pt x="653721" y="910272"/>
                  </a:lnTo>
                  <a:lnTo>
                    <a:pt x="650868" y="904875"/>
                  </a:lnTo>
                  <a:lnTo>
                    <a:pt x="648966" y="899477"/>
                  </a:lnTo>
                  <a:lnTo>
                    <a:pt x="647380" y="894080"/>
                  </a:lnTo>
                  <a:lnTo>
                    <a:pt x="646746" y="889000"/>
                  </a:lnTo>
                  <a:lnTo>
                    <a:pt x="646112" y="883920"/>
                  </a:lnTo>
                  <a:lnTo>
                    <a:pt x="646112" y="878522"/>
                  </a:lnTo>
                  <a:lnTo>
                    <a:pt x="646746" y="873442"/>
                  </a:lnTo>
                  <a:lnTo>
                    <a:pt x="647380" y="868680"/>
                  </a:lnTo>
                  <a:lnTo>
                    <a:pt x="648039" y="865599"/>
                  </a:lnTo>
                  <a:lnTo>
                    <a:pt x="643850" y="862581"/>
                  </a:lnTo>
                  <a:lnTo>
                    <a:pt x="605442" y="834021"/>
                  </a:lnTo>
                  <a:lnTo>
                    <a:pt x="588300" y="821011"/>
                  </a:lnTo>
                  <a:lnTo>
                    <a:pt x="571794" y="808318"/>
                  </a:lnTo>
                  <a:lnTo>
                    <a:pt x="557192" y="796260"/>
                  </a:lnTo>
                  <a:lnTo>
                    <a:pt x="543225" y="784836"/>
                  </a:lnTo>
                  <a:lnTo>
                    <a:pt x="530846" y="774047"/>
                  </a:lnTo>
                  <a:lnTo>
                    <a:pt x="519736" y="763575"/>
                  </a:lnTo>
                  <a:lnTo>
                    <a:pt x="509578" y="753738"/>
                  </a:lnTo>
                  <a:lnTo>
                    <a:pt x="501325" y="744535"/>
                  </a:lnTo>
                  <a:lnTo>
                    <a:pt x="497516" y="739775"/>
                  </a:lnTo>
                  <a:lnTo>
                    <a:pt x="494341" y="735650"/>
                  </a:lnTo>
                  <a:lnTo>
                    <a:pt x="491484" y="731207"/>
                  </a:lnTo>
                  <a:lnTo>
                    <a:pt x="488627" y="727082"/>
                  </a:lnTo>
                  <a:lnTo>
                    <a:pt x="486405" y="723274"/>
                  </a:lnTo>
                  <a:lnTo>
                    <a:pt x="484183" y="719149"/>
                  </a:lnTo>
                  <a:lnTo>
                    <a:pt x="482596" y="715024"/>
                  </a:lnTo>
                  <a:lnTo>
                    <a:pt x="481327" y="711533"/>
                  </a:lnTo>
                  <a:lnTo>
                    <a:pt x="478152" y="699475"/>
                  </a:lnTo>
                  <a:lnTo>
                    <a:pt x="475613" y="687099"/>
                  </a:lnTo>
                  <a:lnTo>
                    <a:pt x="473391" y="675040"/>
                  </a:lnTo>
                  <a:lnTo>
                    <a:pt x="471169" y="662982"/>
                  </a:lnTo>
                  <a:lnTo>
                    <a:pt x="469899" y="650606"/>
                  </a:lnTo>
                  <a:lnTo>
                    <a:pt x="468947" y="638865"/>
                  </a:lnTo>
                  <a:lnTo>
                    <a:pt x="468312" y="626807"/>
                  </a:lnTo>
                  <a:lnTo>
                    <a:pt x="468312" y="614431"/>
                  </a:lnTo>
                  <a:lnTo>
                    <a:pt x="468629" y="602372"/>
                  </a:lnTo>
                  <a:lnTo>
                    <a:pt x="469264" y="589997"/>
                  </a:lnTo>
                  <a:lnTo>
                    <a:pt x="470217" y="577938"/>
                  </a:lnTo>
                  <a:lnTo>
                    <a:pt x="471804" y="565562"/>
                  </a:lnTo>
                  <a:lnTo>
                    <a:pt x="474026" y="553504"/>
                  </a:lnTo>
                  <a:lnTo>
                    <a:pt x="476248" y="541446"/>
                  </a:lnTo>
                  <a:lnTo>
                    <a:pt x="479422" y="529704"/>
                  </a:lnTo>
                  <a:lnTo>
                    <a:pt x="482596" y="517329"/>
                  </a:lnTo>
                  <a:lnTo>
                    <a:pt x="486405" y="505270"/>
                  </a:lnTo>
                  <a:lnTo>
                    <a:pt x="490215" y="493212"/>
                  </a:lnTo>
                  <a:lnTo>
                    <a:pt x="494976" y="481153"/>
                  </a:lnTo>
                  <a:lnTo>
                    <a:pt x="500055" y="469412"/>
                  </a:lnTo>
                  <a:lnTo>
                    <a:pt x="505451" y="457354"/>
                  </a:lnTo>
                  <a:lnTo>
                    <a:pt x="511482" y="445613"/>
                  </a:lnTo>
                  <a:lnTo>
                    <a:pt x="517831" y="433871"/>
                  </a:lnTo>
                  <a:lnTo>
                    <a:pt x="524497" y="421813"/>
                  </a:lnTo>
                  <a:lnTo>
                    <a:pt x="531480" y="410072"/>
                  </a:lnTo>
                  <a:lnTo>
                    <a:pt x="539099" y="398331"/>
                  </a:lnTo>
                  <a:lnTo>
                    <a:pt x="547035" y="386590"/>
                  </a:lnTo>
                  <a:lnTo>
                    <a:pt x="555288" y="375166"/>
                  </a:lnTo>
                  <a:lnTo>
                    <a:pt x="564176" y="363742"/>
                  </a:lnTo>
                  <a:lnTo>
                    <a:pt x="573064" y="352001"/>
                  </a:lnTo>
                  <a:lnTo>
                    <a:pt x="582904" y="340577"/>
                  </a:lnTo>
                  <a:lnTo>
                    <a:pt x="592744" y="329153"/>
                  </a:lnTo>
                  <a:lnTo>
                    <a:pt x="608298" y="312970"/>
                  </a:lnTo>
                  <a:lnTo>
                    <a:pt x="623535" y="297738"/>
                  </a:lnTo>
                  <a:lnTo>
                    <a:pt x="638454" y="282824"/>
                  </a:lnTo>
                  <a:lnTo>
                    <a:pt x="653691" y="269496"/>
                  </a:lnTo>
                  <a:lnTo>
                    <a:pt x="668293" y="256803"/>
                  </a:lnTo>
                  <a:lnTo>
                    <a:pt x="682577" y="245062"/>
                  </a:lnTo>
                  <a:lnTo>
                    <a:pt x="695909" y="234590"/>
                  </a:lnTo>
                  <a:lnTo>
                    <a:pt x="708924" y="224753"/>
                  </a:lnTo>
                  <a:lnTo>
                    <a:pt x="720668" y="216502"/>
                  </a:lnTo>
                  <a:lnTo>
                    <a:pt x="731778" y="208886"/>
                  </a:lnTo>
                  <a:lnTo>
                    <a:pt x="749872" y="196828"/>
                  </a:lnTo>
                  <a:lnTo>
                    <a:pt x="762252" y="189212"/>
                  </a:lnTo>
                  <a:lnTo>
                    <a:pt x="767013" y="186039"/>
                  </a:lnTo>
                  <a:lnTo>
                    <a:pt x="769870" y="184769"/>
                  </a:lnTo>
                  <a:lnTo>
                    <a:pt x="772727" y="183817"/>
                  </a:lnTo>
                  <a:lnTo>
                    <a:pt x="775584" y="183183"/>
                  </a:lnTo>
                  <a:lnTo>
                    <a:pt x="778441" y="182865"/>
                  </a:lnTo>
                  <a:lnTo>
                    <a:pt x="1214906" y="157162"/>
                  </a:lnTo>
                  <a:close/>
                  <a:moveTo>
                    <a:pt x="2261552" y="58737"/>
                  </a:moveTo>
                  <a:lnTo>
                    <a:pt x="2505075" y="597852"/>
                  </a:lnTo>
                  <a:lnTo>
                    <a:pt x="2166937" y="725487"/>
                  </a:lnTo>
                  <a:lnTo>
                    <a:pt x="2163762" y="705484"/>
                  </a:lnTo>
                  <a:lnTo>
                    <a:pt x="2160587" y="685799"/>
                  </a:lnTo>
                  <a:lnTo>
                    <a:pt x="2157095" y="666749"/>
                  </a:lnTo>
                  <a:lnTo>
                    <a:pt x="2153602" y="647699"/>
                  </a:lnTo>
                  <a:lnTo>
                    <a:pt x="2149475" y="629284"/>
                  </a:lnTo>
                  <a:lnTo>
                    <a:pt x="2145030" y="611504"/>
                  </a:lnTo>
                  <a:lnTo>
                    <a:pt x="2140902" y="594359"/>
                  </a:lnTo>
                  <a:lnTo>
                    <a:pt x="2136140" y="577214"/>
                  </a:lnTo>
                  <a:lnTo>
                    <a:pt x="2131060" y="560387"/>
                  </a:lnTo>
                  <a:lnTo>
                    <a:pt x="2126297" y="544512"/>
                  </a:lnTo>
                  <a:lnTo>
                    <a:pt x="2121217" y="528954"/>
                  </a:lnTo>
                  <a:lnTo>
                    <a:pt x="2115820" y="513397"/>
                  </a:lnTo>
                  <a:lnTo>
                    <a:pt x="2110105" y="498792"/>
                  </a:lnTo>
                  <a:lnTo>
                    <a:pt x="2104707" y="484187"/>
                  </a:lnTo>
                  <a:lnTo>
                    <a:pt x="2098675" y="469899"/>
                  </a:lnTo>
                  <a:lnTo>
                    <a:pt x="2092960" y="456564"/>
                  </a:lnTo>
                  <a:lnTo>
                    <a:pt x="2086927" y="443229"/>
                  </a:lnTo>
                  <a:lnTo>
                    <a:pt x="2080577" y="430212"/>
                  </a:lnTo>
                  <a:lnTo>
                    <a:pt x="2074862" y="417829"/>
                  </a:lnTo>
                  <a:lnTo>
                    <a:pt x="2068512" y="405764"/>
                  </a:lnTo>
                  <a:lnTo>
                    <a:pt x="2062162" y="394334"/>
                  </a:lnTo>
                  <a:lnTo>
                    <a:pt x="2055812" y="382904"/>
                  </a:lnTo>
                  <a:lnTo>
                    <a:pt x="2049145" y="371792"/>
                  </a:lnTo>
                  <a:lnTo>
                    <a:pt x="2042795" y="361314"/>
                  </a:lnTo>
                  <a:lnTo>
                    <a:pt x="2036127" y="350837"/>
                  </a:lnTo>
                  <a:lnTo>
                    <a:pt x="2029142" y="340994"/>
                  </a:lnTo>
                  <a:lnTo>
                    <a:pt x="2022792" y="331469"/>
                  </a:lnTo>
                  <a:lnTo>
                    <a:pt x="2016125" y="321944"/>
                  </a:lnTo>
                  <a:lnTo>
                    <a:pt x="2002790" y="304799"/>
                  </a:lnTo>
                  <a:lnTo>
                    <a:pt x="1989772" y="288607"/>
                  </a:lnTo>
                  <a:lnTo>
                    <a:pt x="1977072" y="273684"/>
                  </a:lnTo>
                  <a:lnTo>
                    <a:pt x="1964372" y="260349"/>
                  </a:lnTo>
                  <a:lnTo>
                    <a:pt x="1951990" y="247967"/>
                  </a:lnTo>
                  <a:lnTo>
                    <a:pt x="1940242" y="236537"/>
                  </a:lnTo>
                  <a:lnTo>
                    <a:pt x="1928812" y="226377"/>
                  </a:lnTo>
                  <a:lnTo>
                    <a:pt x="1918017" y="217169"/>
                  </a:lnTo>
                  <a:lnTo>
                    <a:pt x="1907857" y="209232"/>
                  </a:lnTo>
                  <a:lnTo>
                    <a:pt x="1898332" y="202247"/>
                  </a:lnTo>
                  <a:lnTo>
                    <a:pt x="1889760" y="196214"/>
                  </a:lnTo>
                  <a:lnTo>
                    <a:pt x="1882140" y="191134"/>
                  </a:lnTo>
                  <a:lnTo>
                    <a:pt x="1875472" y="187007"/>
                  </a:lnTo>
                  <a:lnTo>
                    <a:pt x="1869757" y="183514"/>
                  </a:lnTo>
                  <a:lnTo>
                    <a:pt x="1861502" y="179387"/>
                  </a:lnTo>
                  <a:lnTo>
                    <a:pt x="1858962" y="177799"/>
                  </a:lnTo>
                  <a:lnTo>
                    <a:pt x="2261552" y="58737"/>
                  </a:lnTo>
                  <a:close/>
                  <a:moveTo>
                    <a:pt x="371173" y="0"/>
                  </a:moveTo>
                  <a:lnTo>
                    <a:pt x="708025" y="151447"/>
                  </a:lnTo>
                  <a:lnTo>
                    <a:pt x="701351" y="153352"/>
                  </a:lnTo>
                  <a:lnTo>
                    <a:pt x="693089" y="155892"/>
                  </a:lnTo>
                  <a:lnTo>
                    <a:pt x="682284" y="159702"/>
                  </a:lnTo>
                  <a:lnTo>
                    <a:pt x="668937" y="165100"/>
                  </a:lnTo>
                  <a:lnTo>
                    <a:pt x="653366" y="172085"/>
                  </a:lnTo>
                  <a:lnTo>
                    <a:pt x="644468" y="176212"/>
                  </a:lnTo>
                  <a:lnTo>
                    <a:pt x="635570" y="180657"/>
                  </a:lnTo>
                  <a:lnTo>
                    <a:pt x="626354" y="186055"/>
                  </a:lnTo>
                  <a:lnTo>
                    <a:pt x="616185" y="191770"/>
                  </a:lnTo>
                  <a:lnTo>
                    <a:pt x="606016" y="198120"/>
                  </a:lnTo>
                  <a:lnTo>
                    <a:pt x="595529" y="204787"/>
                  </a:lnTo>
                  <a:lnTo>
                    <a:pt x="584724" y="212090"/>
                  </a:lnTo>
                  <a:lnTo>
                    <a:pt x="573602" y="220345"/>
                  </a:lnTo>
                  <a:lnTo>
                    <a:pt x="562479" y="228917"/>
                  </a:lnTo>
                  <a:lnTo>
                    <a:pt x="550721" y="237807"/>
                  </a:lnTo>
                  <a:lnTo>
                    <a:pt x="538963" y="247967"/>
                  </a:lnTo>
                  <a:lnTo>
                    <a:pt x="527205" y="258445"/>
                  </a:lnTo>
                  <a:lnTo>
                    <a:pt x="515129" y="269875"/>
                  </a:lnTo>
                  <a:lnTo>
                    <a:pt x="503054" y="281940"/>
                  </a:lnTo>
                  <a:lnTo>
                    <a:pt x="491296" y="294640"/>
                  </a:lnTo>
                  <a:lnTo>
                    <a:pt x="479220" y="308292"/>
                  </a:lnTo>
                  <a:lnTo>
                    <a:pt x="467462" y="322580"/>
                  </a:lnTo>
                  <a:lnTo>
                    <a:pt x="455386" y="337820"/>
                  </a:lnTo>
                  <a:lnTo>
                    <a:pt x="443628" y="353695"/>
                  </a:lnTo>
                  <a:lnTo>
                    <a:pt x="431870" y="370840"/>
                  </a:lnTo>
                  <a:lnTo>
                    <a:pt x="427421" y="378142"/>
                  </a:lnTo>
                  <a:lnTo>
                    <a:pt x="422654" y="385445"/>
                  </a:lnTo>
                  <a:lnTo>
                    <a:pt x="418205" y="392747"/>
                  </a:lnTo>
                  <a:lnTo>
                    <a:pt x="414392" y="400050"/>
                  </a:lnTo>
                  <a:lnTo>
                    <a:pt x="406447" y="415290"/>
                  </a:lnTo>
                  <a:lnTo>
                    <a:pt x="399774" y="430530"/>
                  </a:lnTo>
                  <a:lnTo>
                    <a:pt x="393418" y="446087"/>
                  </a:lnTo>
                  <a:lnTo>
                    <a:pt x="388015" y="461327"/>
                  </a:lnTo>
                  <a:lnTo>
                    <a:pt x="383249" y="476567"/>
                  </a:lnTo>
                  <a:lnTo>
                    <a:pt x="378800" y="492125"/>
                  </a:lnTo>
                  <a:lnTo>
                    <a:pt x="375304" y="507365"/>
                  </a:lnTo>
                  <a:lnTo>
                    <a:pt x="371808" y="522287"/>
                  </a:lnTo>
                  <a:lnTo>
                    <a:pt x="369266" y="537527"/>
                  </a:lnTo>
                  <a:lnTo>
                    <a:pt x="366724" y="552132"/>
                  </a:lnTo>
                  <a:lnTo>
                    <a:pt x="365135" y="566737"/>
                  </a:lnTo>
                  <a:lnTo>
                    <a:pt x="363864" y="581025"/>
                  </a:lnTo>
                  <a:lnTo>
                    <a:pt x="362910" y="594995"/>
                  </a:lnTo>
                  <a:lnTo>
                    <a:pt x="362275" y="608330"/>
                  </a:lnTo>
                  <a:lnTo>
                    <a:pt x="361322" y="621347"/>
                  </a:lnTo>
                  <a:lnTo>
                    <a:pt x="361322" y="633730"/>
                  </a:lnTo>
                  <a:lnTo>
                    <a:pt x="361322" y="645795"/>
                  </a:lnTo>
                  <a:lnTo>
                    <a:pt x="361957" y="656907"/>
                  </a:lnTo>
                  <a:lnTo>
                    <a:pt x="363228" y="678180"/>
                  </a:lnTo>
                  <a:lnTo>
                    <a:pt x="364499" y="695642"/>
                  </a:lnTo>
                  <a:lnTo>
                    <a:pt x="366088" y="710247"/>
                  </a:lnTo>
                  <a:lnTo>
                    <a:pt x="367359" y="721042"/>
                  </a:lnTo>
                  <a:lnTo>
                    <a:pt x="369266" y="730250"/>
                  </a:lnTo>
                  <a:lnTo>
                    <a:pt x="0" y="553720"/>
                  </a:lnTo>
                  <a:lnTo>
                    <a:pt x="371173" y="0"/>
                  </a:lnTo>
                  <a:close/>
                </a:path>
              </a:pathLst>
            </a:custGeom>
            <a:solidFill>
              <a:schemeClr val="bg1">
                <a:lumMod val="50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32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48" name="矩形 10"/>
          <p:cNvSpPr/>
          <p:nvPr/>
        </p:nvSpPr>
        <p:spPr>
          <a:xfrm>
            <a:off x="4555228" y="658067"/>
            <a:ext cx="1232944" cy="1344149"/>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accent1"/>
              </a:gs>
              <a:gs pos="100000">
                <a:schemeClr val="accent1">
                  <a:lumMod val="75000"/>
                </a:schemeClr>
              </a:gs>
              <a:gs pos="0">
                <a:schemeClr val="accent1">
                  <a:lumMod val="60000"/>
                  <a:lumOff val="40000"/>
                </a:schemeClr>
              </a:gs>
            </a:gsLst>
            <a:lin ang="18900000" scaled="0"/>
            <a:tileRect/>
          </a:gradFill>
          <a:ln w="15875">
            <a:gradFill>
              <a:gsLst>
                <a:gs pos="50000">
                  <a:schemeClr val="accent1">
                    <a:lumMod val="60000"/>
                    <a:lumOff val="40000"/>
                  </a:schemeClr>
                </a:gs>
                <a:gs pos="100000">
                  <a:schemeClr val="accent1">
                    <a:lumMod val="75000"/>
                  </a:schemeClr>
                </a:gs>
                <a:gs pos="0">
                  <a:schemeClr val="accent1">
                    <a:lumMod val="60000"/>
                    <a:lumOff val="40000"/>
                  </a:schemeClr>
                </a:gs>
              </a:gsLst>
              <a:lin ang="8100000" scaled="0"/>
            </a:gradFill>
          </a:ln>
          <a:effectLst>
            <a:innerShdw blurRad="266700" dist="2032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0" i="0" u="none" strike="noStrike" kern="1200" cap="none" spc="0" normalizeH="0" baseline="0" noProof="0" dirty="0">
                <a:ln>
                  <a:noFill/>
                </a:ln>
                <a:solidFill>
                  <a:prstClr val="white"/>
                </a:solidFill>
                <a:effectLst/>
                <a:uLnTx/>
                <a:uFillTx/>
                <a:latin typeface="Impact" panose="020B0806030902050204" pitchFamily="34" charset="0"/>
                <a:ea typeface="+mn-ea"/>
                <a:cs typeface="+mn-cs"/>
              </a:rPr>
              <a:t>0</a:t>
            </a:r>
            <a:r>
              <a:rPr kumimoji="0" lang="en-US" sz="4800" b="0" i="0" u="none" strike="noStrike" kern="1200" cap="none" spc="0" normalizeH="0" baseline="0" noProof="0" dirty="0">
                <a:ln>
                  <a:noFill/>
                </a:ln>
                <a:solidFill>
                  <a:prstClr val="white"/>
                </a:solidFill>
                <a:effectLst/>
                <a:uLnTx/>
                <a:uFillTx/>
                <a:latin typeface="Impact" panose="020B0806030902050204" pitchFamily="34" charset="0"/>
                <a:ea typeface="+mn-ea"/>
                <a:cs typeface="+mn-cs"/>
              </a:rPr>
              <a:t>6</a:t>
            </a:r>
            <a:endParaRPr kumimoji="0" lang="en-US" sz="3735" b="0" i="0" u="none" strike="noStrike" kern="1200" cap="none" spc="0" normalizeH="0" baseline="0" noProof="0" dirty="0">
              <a:ln>
                <a:noFill/>
              </a:ln>
              <a:solidFill>
                <a:prstClr val="white"/>
              </a:solidFill>
              <a:effectLst/>
              <a:uLnTx/>
              <a:uFillTx/>
              <a:latin typeface="Impact" panose="020B0806030902050204" pitchFamily="34" charset="0"/>
              <a:ea typeface="+mn-ea"/>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250" fill="hold"/>
                                        <p:tgtEl>
                                          <p:spTgt spid="28"/>
                                        </p:tgtEl>
                                        <p:attrNameLst>
                                          <p:attrName>ppt_w</p:attrName>
                                        </p:attrNameLst>
                                      </p:cBhvr>
                                      <p:tavLst>
                                        <p:tav tm="0">
                                          <p:val>
                                            <p:fltVal val="0.000000"/>
                                          </p:val>
                                        </p:tav>
                                        <p:tav tm="100000">
                                          <p:val>
                                            <p:strVal val="#ppt_w"/>
                                          </p:val>
                                        </p:tav>
                                      </p:tavLst>
                                    </p:anim>
                                    <p:anim calcmode="lin" valueType="num">
                                      <p:cBhvr>
                                        <p:cTn id="8" dur="250" fill="hold"/>
                                        <p:tgtEl>
                                          <p:spTgt spid="28"/>
                                        </p:tgtEl>
                                        <p:attrNameLst>
                                          <p:attrName>ppt_h</p:attrName>
                                        </p:attrNameLst>
                                      </p:cBhvr>
                                      <p:tavLst>
                                        <p:tav tm="0">
                                          <p:val>
                                            <p:fltVal val="0.000000"/>
                                          </p:val>
                                        </p:tav>
                                        <p:tav tm="100000">
                                          <p:val>
                                            <p:strVal val="#ppt_h"/>
                                          </p:val>
                                        </p:tav>
                                      </p:tavLst>
                                    </p:anim>
                                    <p:animEffect transition="in" filter="fade">
                                      <p:cBhvr>
                                        <p:cTn id="9" dur="250"/>
                                        <p:tgtEl>
                                          <p:spTgt spid="28"/>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250"/>
                                        <p:tgtEl>
                                          <p:spTgt spid="45"/>
                                        </p:tgtEl>
                                      </p:cBhvr>
                                    </p:animEffect>
                                  </p:childTnLst>
                                </p:cTn>
                              </p:par>
                              <p:par>
                                <p:cTn id="14" presetID="42" presetClass="path" presetSubtype="0" accel="50000" decel="50000" autoRev="1" fill="hold" nodeType="withEffect">
                                  <p:stCondLst>
                                    <p:cond delay="0"/>
                                  </p:stCondLst>
                                  <p:childTnLst>
                                    <p:animMotion origin="layout" path="M 2.77778E-7 1.80191E-6 L -0.06302 -0.00062 " pathEditMode="relative" rAng="0" ptsTypes="AA">
                                      <p:cBhvr>
                                        <p:cTn id="15" dur="250" fill="hold"/>
                                        <p:tgtEl>
                                          <p:spTgt spid="45"/>
                                        </p:tgtEl>
                                        <p:attrNameLst>
                                          <p:attrName>ppt_x</p:attrName>
                                          <p:attrName>ppt_y</p:attrName>
                                        </p:attrNameLst>
                                      </p:cBhvr>
                                      <p:rCtr x="-316000" y="-3100"/>
                                    </p:animMotion>
                                  </p:childTnLst>
                                </p:cTn>
                              </p:par>
                            </p:childTnLst>
                          </p:cTn>
                        </p:par>
                        <p:par>
                          <p:cTn id="16" fill="hold">
                            <p:stCondLst>
                              <p:cond delay="1000"/>
                            </p:stCondLst>
                            <p:childTnLst>
                              <p:par>
                                <p:cTn id="17" presetID="31" presetClass="entr" presetSubtype="0"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p:cTn id="19" dur="500" fill="hold"/>
                                        <p:tgtEl>
                                          <p:spTgt spid="48"/>
                                        </p:tgtEl>
                                        <p:attrNameLst>
                                          <p:attrName>ppt_w</p:attrName>
                                        </p:attrNameLst>
                                      </p:cBhvr>
                                      <p:tavLst>
                                        <p:tav tm="0">
                                          <p:val>
                                            <p:fltVal val="0.000000"/>
                                          </p:val>
                                        </p:tav>
                                        <p:tav tm="100000">
                                          <p:val>
                                            <p:strVal val="#ppt_w"/>
                                          </p:val>
                                        </p:tav>
                                      </p:tavLst>
                                    </p:anim>
                                    <p:anim calcmode="lin" valueType="num">
                                      <p:cBhvr>
                                        <p:cTn id="20" dur="500" fill="hold"/>
                                        <p:tgtEl>
                                          <p:spTgt spid="48"/>
                                        </p:tgtEl>
                                        <p:attrNameLst>
                                          <p:attrName>ppt_h</p:attrName>
                                        </p:attrNameLst>
                                      </p:cBhvr>
                                      <p:tavLst>
                                        <p:tav tm="0">
                                          <p:val>
                                            <p:fltVal val="0.000000"/>
                                          </p:val>
                                        </p:tav>
                                        <p:tav tm="100000">
                                          <p:val>
                                            <p:strVal val="#ppt_h"/>
                                          </p:val>
                                        </p:tav>
                                      </p:tavLst>
                                    </p:anim>
                                    <p:anim calcmode="lin" valueType="num">
                                      <p:cBhvr>
                                        <p:cTn id="21" dur="500" fill="hold"/>
                                        <p:tgtEl>
                                          <p:spTgt spid="48"/>
                                        </p:tgtEl>
                                        <p:attrNameLst>
                                          <p:attrName>style.rotation</p:attrName>
                                        </p:attrNameLst>
                                      </p:cBhvr>
                                      <p:tavLst>
                                        <p:tav tm="0">
                                          <p:val>
                                            <p:fltVal val="90.000000"/>
                                          </p:val>
                                        </p:tav>
                                        <p:tav tm="100000">
                                          <p:val>
                                            <p:fltVal val="0.000000"/>
                                          </p:val>
                                        </p:tav>
                                      </p:tavLst>
                                    </p:anim>
                                    <p:animEffect transition="in" filter="fade">
                                      <p:cBhvr>
                                        <p:cTn id="22" dur="500"/>
                                        <p:tgtEl>
                                          <p:spTgt spid="48"/>
                                        </p:tgtEl>
                                      </p:cBhvr>
                                    </p:animEffect>
                                  </p:childTnLst>
                                </p:cTn>
                              </p:par>
                              <p:par>
                                <p:cTn id="23" presetID="22" presetClass="entr" presetSubtype="8"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left)">
                                      <p:cBhvr>
                                        <p:cTn id="25" dur="500"/>
                                        <p:tgtEl>
                                          <p:spTgt spid="29"/>
                                        </p:tgtEl>
                                      </p:cBhvr>
                                    </p:animEffect>
                                  </p:childTnLst>
                                </p:cTn>
                              </p:par>
                            </p:childTnLst>
                          </p:cTn>
                        </p:par>
                        <p:par>
                          <p:cTn id="26" fill="hold">
                            <p:stCondLst>
                              <p:cond delay="1500"/>
                            </p:stCondLst>
                            <p:childTnLst>
                              <p:par>
                                <p:cTn id="27" presetID="23" presetClass="entr" presetSubtype="528"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000000"/>
                                          </p:val>
                                        </p:tav>
                                        <p:tav tm="100000">
                                          <p:val>
                                            <p:strVal val="#ppt_w"/>
                                          </p:val>
                                        </p:tav>
                                      </p:tavLst>
                                    </p:anim>
                                    <p:anim calcmode="lin" valueType="num">
                                      <p:cBhvr>
                                        <p:cTn id="30" dur="500" fill="hold"/>
                                        <p:tgtEl>
                                          <p:spTgt spid="33"/>
                                        </p:tgtEl>
                                        <p:attrNameLst>
                                          <p:attrName>ppt_h</p:attrName>
                                        </p:attrNameLst>
                                      </p:cBhvr>
                                      <p:tavLst>
                                        <p:tav tm="0">
                                          <p:val>
                                            <p:fltVal val="0.000000"/>
                                          </p:val>
                                        </p:tav>
                                        <p:tav tm="100000">
                                          <p:val>
                                            <p:strVal val="#ppt_h"/>
                                          </p:val>
                                        </p:tav>
                                      </p:tavLst>
                                    </p:anim>
                                    <p:anim calcmode="lin" valueType="num">
                                      <p:cBhvr>
                                        <p:cTn id="31" dur="500" fill="hold"/>
                                        <p:tgtEl>
                                          <p:spTgt spid="33"/>
                                        </p:tgtEl>
                                        <p:attrNameLst>
                                          <p:attrName>ppt_x</p:attrName>
                                        </p:attrNameLst>
                                      </p:cBhvr>
                                      <p:tavLst>
                                        <p:tav tm="0">
                                          <p:val>
                                            <p:fltVal val="0.500000"/>
                                          </p:val>
                                        </p:tav>
                                        <p:tav tm="100000">
                                          <p:val>
                                            <p:strVal val="#ppt_x"/>
                                          </p:val>
                                        </p:tav>
                                      </p:tavLst>
                                    </p:anim>
                                    <p:anim calcmode="lin" valueType="num">
                                      <p:cBhvr>
                                        <p:cTn id="32" dur="500" fill="hold"/>
                                        <p:tgtEl>
                                          <p:spTgt spid="33"/>
                                        </p:tgtEl>
                                        <p:attrNameLst>
                                          <p:attrName>ppt_y</p:attrName>
                                        </p:attrNameLst>
                                      </p:cBhvr>
                                      <p:tavLst>
                                        <p:tav tm="0">
                                          <p:val>
                                            <p:fltVal val="0.500000"/>
                                          </p:val>
                                        </p:tav>
                                        <p:tav tm="100000">
                                          <p:val>
                                            <p:strVal val="#ppt_y"/>
                                          </p:val>
                                        </p:tav>
                                      </p:tavLst>
                                    </p:anim>
                                  </p:childTnLst>
                                </p:cTn>
                              </p:par>
                              <p:par>
                                <p:cTn id="33" presetID="23" presetClass="entr" presetSubtype="528" fill="hold" nodeType="withEffect">
                                  <p:stCondLst>
                                    <p:cond delay="10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000000"/>
                                          </p:val>
                                        </p:tav>
                                        <p:tav tm="100000">
                                          <p:val>
                                            <p:strVal val="#ppt_w"/>
                                          </p:val>
                                        </p:tav>
                                      </p:tavLst>
                                    </p:anim>
                                    <p:anim calcmode="lin" valueType="num">
                                      <p:cBhvr>
                                        <p:cTn id="36" dur="500" fill="hold"/>
                                        <p:tgtEl>
                                          <p:spTgt spid="34"/>
                                        </p:tgtEl>
                                        <p:attrNameLst>
                                          <p:attrName>ppt_h</p:attrName>
                                        </p:attrNameLst>
                                      </p:cBhvr>
                                      <p:tavLst>
                                        <p:tav tm="0">
                                          <p:val>
                                            <p:fltVal val="0.000000"/>
                                          </p:val>
                                        </p:tav>
                                        <p:tav tm="100000">
                                          <p:val>
                                            <p:strVal val="#ppt_h"/>
                                          </p:val>
                                        </p:tav>
                                      </p:tavLst>
                                    </p:anim>
                                    <p:anim calcmode="lin" valueType="num">
                                      <p:cBhvr>
                                        <p:cTn id="37" dur="500" fill="hold"/>
                                        <p:tgtEl>
                                          <p:spTgt spid="34"/>
                                        </p:tgtEl>
                                        <p:attrNameLst>
                                          <p:attrName>ppt_x</p:attrName>
                                        </p:attrNameLst>
                                      </p:cBhvr>
                                      <p:tavLst>
                                        <p:tav tm="0">
                                          <p:val>
                                            <p:fltVal val="0.500000"/>
                                          </p:val>
                                        </p:tav>
                                        <p:tav tm="100000">
                                          <p:val>
                                            <p:strVal val="#ppt_x"/>
                                          </p:val>
                                        </p:tav>
                                      </p:tavLst>
                                    </p:anim>
                                    <p:anim calcmode="lin" valueType="num">
                                      <p:cBhvr>
                                        <p:cTn id="38" dur="500" fill="hold"/>
                                        <p:tgtEl>
                                          <p:spTgt spid="34"/>
                                        </p:tgtEl>
                                        <p:attrNameLst>
                                          <p:attrName>ppt_y</p:attrName>
                                        </p:attrNameLst>
                                      </p:cBhvr>
                                      <p:tavLst>
                                        <p:tav tm="0">
                                          <p:val>
                                            <p:fltVal val="0.500000"/>
                                          </p:val>
                                        </p:tav>
                                        <p:tav tm="100000">
                                          <p:val>
                                            <p:strVal val="#ppt_y"/>
                                          </p:val>
                                        </p:tav>
                                      </p:tavLst>
                                    </p:anim>
                                  </p:childTnLst>
                                </p:cTn>
                              </p:par>
                              <p:par>
                                <p:cTn id="39" presetID="23" presetClass="entr" presetSubtype="528" fill="hold" nodeType="withEffect">
                                  <p:stCondLst>
                                    <p:cond delay="103"/>
                                  </p:stCondLst>
                                  <p:childTnLst>
                                    <p:set>
                                      <p:cBhvr>
                                        <p:cTn id="40" dur="1" fill="hold">
                                          <p:stCondLst>
                                            <p:cond delay="0"/>
                                          </p:stCondLst>
                                        </p:cTn>
                                        <p:tgtEl>
                                          <p:spTgt spid="35"/>
                                        </p:tgtEl>
                                        <p:attrNameLst>
                                          <p:attrName>style.visibility</p:attrName>
                                        </p:attrNameLst>
                                      </p:cBhvr>
                                      <p:to>
                                        <p:strVal val="visible"/>
                                      </p:to>
                                    </p:set>
                                    <p:anim calcmode="lin" valueType="num">
                                      <p:cBhvr>
                                        <p:cTn id="41" dur="589" fill="hold"/>
                                        <p:tgtEl>
                                          <p:spTgt spid="35"/>
                                        </p:tgtEl>
                                        <p:attrNameLst>
                                          <p:attrName>ppt_w</p:attrName>
                                        </p:attrNameLst>
                                      </p:cBhvr>
                                      <p:tavLst>
                                        <p:tav tm="0">
                                          <p:val>
                                            <p:fltVal val="0.000000"/>
                                          </p:val>
                                        </p:tav>
                                        <p:tav tm="100000">
                                          <p:val>
                                            <p:strVal val="#ppt_w"/>
                                          </p:val>
                                        </p:tav>
                                      </p:tavLst>
                                    </p:anim>
                                    <p:anim calcmode="lin" valueType="num">
                                      <p:cBhvr>
                                        <p:cTn id="42" dur="589" fill="hold"/>
                                        <p:tgtEl>
                                          <p:spTgt spid="35"/>
                                        </p:tgtEl>
                                        <p:attrNameLst>
                                          <p:attrName>ppt_h</p:attrName>
                                        </p:attrNameLst>
                                      </p:cBhvr>
                                      <p:tavLst>
                                        <p:tav tm="0">
                                          <p:val>
                                            <p:fltVal val="0.000000"/>
                                          </p:val>
                                        </p:tav>
                                        <p:tav tm="100000">
                                          <p:val>
                                            <p:strVal val="#ppt_h"/>
                                          </p:val>
                                        </p:tav>
                                      </p:tavLst>
                                    </p:anim>
                                    <p:anim calcmode="lin" valueType="num">
                                      <p:cBhvr>
                                        <p:cTn id="43" dur="589" fill="hold"/>
                                        <p:tgtEl>
                                          <p:spTgt spid="35"/>
                                        </p:tgtEl>
                                        <p:attrNameLst>
                                          <p:attrName>ppt_x</p:attrName>
                                        </p:attrNameLst>
                                      </p:cBhvr>
                                      <p:tavLst>
                                        <p:tav tm="0">
                                          <p:val>
                                            <p:fltVal val="0.500000"/>
                                          </p:val>
                                        </p:tav>
                                        <p:tav tm="100000">
                                          <p:val>
                                            <p:strVal val="#ppt_x"/>
                                          </p:val>
                                        </p:tav>
                                      </p:tavLst>
                                    </p:anim>
                                    <p:anim calcmode="lin" valueType="num">
                                      <p:cBhvr>
                                        <p:cTn id="44" dur="589" fill="hold"/>
                                        <p:tgtEl>
                                          <p:spTgt spid="35"/>
                                        </p:tgtEl>
                                        <p:attrNameLst>
                                          <p:attrName>ppt_y</p:attrName>
                                        </p:attrNameLst>
                                      </p:cBhvr>
                                      <p:tavLst>
                                        <p:tav tm="0">
                                          <p:val>
                                            <p:fltVal val="0.500000"/>
                                          </p:val>
                                        </p:tav>
                                        <p:tav tm="100000">
                                          <p:val>
                                            <p:strVal val="#ppt_y"/>
                                          </p:val>
                                        </p:tav>
                                      </p:tavLst>
                                    </p:anim>
                                  </p:childTnLst>
                                </p:cTn>
                              </p:par>
                              <p:par>
                                <p:cTn id="45" presetID="23" presetClass="entr" presetSubtype="528" fill="hold" grpId="0" nodeType="withEffect">
                                  <p:stCondLst>
                                    <p:cond delay="25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000000"/>
                                          </p:val>
                                        </p:tav>
                                        <p:tav tm="100000">
                                          <p:val>
                                            <p:strVal val="#ppt_w"/>
                                          </p:val>
                                        </p:tav>
                                      </p:tavLst>
                                    </p:anim>
                                    <p:anim calcmode="lin" valueType="num">
                                      <p:cBhvr>
                                        <p:cTn id="48" dur="500" fill="hold"/>
                                        <p:tgtEl>
                                          <p:spTgt spid="36"/>
                                        </p:tgtEl>
                                        <p:attrNameLst>
                                          <p:attrName>ppt_h</p:attrName>
                                        </p:attrNameLst>
                                      </p:cBhvr>
                                      <p:tavLst>
                                        <p:tav tm="0">
                                          <p:val>
                                            <p:fltVal val="0.000000"/>
                                          </p:val>
                                        </p:tav>
                                        <p:tav tm="100000">
                                          <p:val>
                                            <p:strVal val="#ppt_h"/>
                                          </p:val>
                                        </p:tav>
                                      </p:tavLst>
                                    </p:anim>
                                    <p:anim calcmode="lin" valueType="num">
                                      <p:cBhvr>
                                        <p:cTn id="49" dur="500" fill="hold"/>
                                        <p:tgtEl>
                                          <p:spTgt spid="36"/>
                                        </p:tgtEl>
                                        <p:attrNameLst>
                                          <p:attrName>ppt_x</p:attrName>
                                        </p:attrNameLst>
                                      </p:cBhvr>
                                      <p:tavLst>
                                        <p:tav tm="0">
                                          <p:val>
                                            <p:fltVal val="0.500000"/>
                                          </p:val>
                                        </p:tav>
                                        <p:tav tm="100000">
                                          <p:val>
                                            <p:strVal val="#ppt_x"/>
                                          </p:val>
                                        </p:tav>
                                      </p:tavLst>
                                    </p:anim>
                                    <p:anim calcmode="lin" valueType="num">
                                      <p:cBhvr>
                                        <p:cTn id="50" dur="500" fill="hold"/>
                                        <p:tgtEl>
                                          <p:spTgt spid="36"/>
                                        </p:tgtEl>
                                        <p:attrNameLst>
                                          <p:attrName>ppt_y</p:attrName>
                                        </p:attrNameLst>
                                      </p:cBhvr>
                                      <p:tavLst>
                                        <p:tav tm="0">
                                          <p:val>
                                            <p:fltVal val="0.500000"/>
                                          </p:val>
                                        </p:tav>
                                        <p:tav tm="100000">
                                          <p:val>
                                            <p:strVal val="#ppt_y"/>
                                          </p:val>
                                        </p:tav>
                                      </p:tavLst>
                                    </p:anim>
                                  </p:childTnLst>
                                </p:cTn>
                              </p:par>
                              <p:par>
                                <p:cTn id="51" presetID="23" presetClass="entr" presetSubtype="528" fill="hold" nodeType="withEffect">
                                  <p:stCondLst>
                                    <p:cond delay="35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000000"/>
                                          </p:val>
                                        </p:tav>
                                        <p:tav tm="100000">
                                          <p:val>
                                            <p:strVal val="#ppt_w"/>
                                          </p:val>
                                        </p:tav>
                                      </p:tavLst>
                                    </p:anim>
                                    <p:anim calcmode="lin" valueType="num">
                                      <p:cBhvr>
                                        <p:cTn id="54" dur="500" fill="hold"/>
                                        <p:tgtEl>
                                          <p:spTgt spid="32"/>
                                        </p:tgtEl>
                                        <p:attrNameLst>
                                          <p:attrName>ppt_h</p:attrName>
                                        </p:attrNameLst>
                                      </p:cBhvr>
                                      <p:tavLst>
                                        <p:tav tm="0">
                                          <p:val>
                                            <p:fltVal val="0.000000"/>
                                          </p:val>
                                        </p:tav>
                                        <p:tav tm="100000">
                                          <p:val>
                                            <p:strVal val="#ppt_h"/>
                                          </p:val>
                                        </p:tav>
                                      </p:tavLst>
                                    </p:anim>
                                    <p:anim calcmode="lin" valueType="num">
                                      <p:cBhvr>
                                        <p:cTn id="55" dur="500" fill="hold"/>
                                        <p:tgtEl>
                                          <p:spTgt spid="32"/>
                                        </p:tgtEl>
                                        <p:attrNameLst>
                                          <p:attrName>ppt_x</p:attrName>
                                        </p:attrNameLst>
                                      </p:cBhvr>
                                      <p:tavLst>
                                        <p:tav tm="0">
                                          <p:val>
                                            <p:fltVal val="0.500000"/>
                                          </p:val>
                                        </p:tav>
                                        <p:tav tm="100000">
                                          <p:val>
                                            <p:strVal val="#ppt_x"/>
                                          </p:val>
                                        </p:tav>
                                      </p:tavLst>
                                    </p:anim>
                                    <p:anim calcmode="lin" valueType="num">
                                      <p:cBhvr>
                                        <p:cTn id="56" dur="500" fill="hold"/>
                                        <p:tgtEl>
                                          <p:spTgt spid="32"/>
                                        </p:tgtEl>
                                        <p:attrNameLst>
                                          <p:attrName>ppt_y</p:attrName>
                                        </p:attrNameLst>
                                      </p:cBhvr>
                                      <p:tavLst>
                                        <p:tav tm="0">
                                          <p:val>
                                            <p:fltVal val="0.500000"/>
                                          </p:val>
                                        </p:tav>
                                        <p:tav tm="100000">
                                          <p:val>
                                            <p:strVal val="#ppt_y"/>
                                          </p:val>
                                        </p:tav>
                                      </p:tavLst>
                                    </p:anim>
                                  </p:childTnLst>
                                </p:cTn>
                              </p:par>
                              <p:par>
                                <p:cTn id="57" presetID="23" presetClass="entr" presetSubtype="528" fill="hold" nodeType="withEffect">
                                  <p:stCondLst>
                                    <p:cond delay="46"/>
                                  </p:stCondLst>
                                  <p:childTnLst>
                                    <p:set>
                                      <p:cBhvr>
                                        <p:cTn id="58" dur="1" fill="hold">
                                          <p:stCondLst>
                                            <p:cond delay="0"/>
                                          </p:stCondLst>
                                        </p:cTn>
                                        <p:tgtEl>
                                          <p:spTgt spid="38"/>
                                        </p:tgtEl>
                                        <p:attrNameLst>
                                          <p:attrName>style.visibility</p:attrName>
                                        </p:attrNameLst>
                                      </p:cBhvr>
                                      <p:to>
                                        <p:strVal val="visible"/>
                                      </p:to>
                                    </p:set>
                                    <p:anim calcmode="lin" valueType="num">
                                      <p:cBhvr>
                                        <p:cTn id="59" dur="227" fill="hold"/>
                                        <p:tgtEl>
                                          <p:spTgt spid="38"/>
                                        </p:tgtEl>
                                        <p:attrNameLst>
                                          <p:attrName>ppt_w</p:attrName>
                                        </p:attrNameLst>
                                      </p:cBhvr>
                                      <p:tavLst>
                                        <p:tav tm="0">
                                          <p:val>
                                            <p:fltVal val="0.000000"/>
                                          </p:val>
                                        </p:tav>
                                        <p:tav tm="100000">
                                          <p:val>
                                            <p:strVal val="#ppt_w"/>
                                          </p:val>
                                        </p:tav>
                                      </p:tavLst>
                                    </p:anim>
                                    <p:anim calcmode="lin" valueType="num">
                                      <p:cBhvr>
                                        <p:cTn id="60" dur="227" fill="hold"/>
                                        <p:tgtEl>
                                          <p:spTgt spid="38"/>
                                        </p:tgtEl>
                                        <p:attrNameLst>
                                          <p:attrName>ppt_h</p:attrName>
                                        </p:attrNameLst>
                                      </p:cBhvr>
                                      <p:tavLst>
                                        <p:tav tm="0">
                                          <p:val>
                                            <p:fltVal val="0.000000"/>
                                          </p:val>
                                        </p:tav>
                                        <p:tav tm="100000">
                                          <p:val>
                                            <p:strVal val="#ppt_h"/>
                                          </p:val>
                                        </p:tav>
                                      </p:tavLst>
                                    </p:anim>
                                    <p:anim calcmode="lin" valueType="num">
                                      <p:cBhvr>
                                        <p:cTn id="61" dur="227" fill="hold"/>
                                        <p:tgtEl>
                                          <p:spTgt spid="38"/>
                                        </p:tgtEl>
                                        <p:attrNameLst>
                                          <p:attrName>ppt_x</p:attrName>
                                        </p:attrNameLst>
                                      </p:cBhvr>
                                      <p:tavLst>
                                        <p:tav tm="0">
                                          <p:val>
                                            <p:fltVal val="0.500000"/>
                                          </p:val>
                                        </p:tav>
                                        <p:tav tm="100000">
                                          <p:val>
                                            <p:strVal val="#ppt_x"/>
                                          </p:val>
                                        </p:tav>
                                      </p:tavLst>
                                    </p:anim>
                                    <p:anim calcmode="lin" valueType="num">
                                      <p:cBhvr>
                                        <p:cTn id="62" dur="227" fill="hold"/>
                                        <p:tgtEl>
                                          <p:spTgt spid="38"/>
                                        </p:tgtEl>
                                        <p:attrNameLst>
                                          <p:attrName>ppt_y</p:attrName>
                                        </p:attrNameLst>
                                      </p:cBhvr>
                                      <p:tavLst>
                                        <p:tav tm="0">
                                          <p:val>
                                            <p:fltVal val="0.500000"/>
                                          </p:val>
                                        </p:tav>
                                        <p:tav tm="100000">
                                          <p:val>
                                            <p:strVal val="#ppt_y"/>
                                          </p:val>
                                        </p:tav>
                                      </p:tavLst>
                                    </p:anim>
                                  </p:childTnLst>
                                </p:cTn>
                              </p:par>
                              <p:par>
                                <p:cTn id="63" presetID="23" presetClass="entr" presetSubtype="528" fill="hold" grpId="0" nodeType="withEffect">
                                  <p:stCondLst>
                                    <p:cond delay="46"/>
                                  </p:stCondLst>
                                  <p:childTnLst>
                                    <p:set>
                                      <p:cBhvr>
                                        <p:cTn id="64" dur="1" fill="hold">
                                          <p:stCondLst>
                                            <p:cond delay="0"/>
                                          </p:stCondLst>
                                        </p:cTn>
                                        <p:tgtEl>
                                          <p:spTgt spid="37"/>
                                        </p:tgtEl>
                                        <p:attrNameLst>
                                          <p:attrName>style.visibility</p:attrName>
                                        </p:attrNameLst>
                                      </p:cBhvr>
                                      <p:to>
                                        <p:strVal val="visible"/>
                                      </p:to>
                                    </p:set>
                                    <p:anim calcmode="lin" valueType="num">
                                      <p:cBhvr>
                                        <p:cTn id="65" dur="500" fill="hold"/>
                                        <p:tgtEl>
                                          <p:spTgt spid="37"/>
                                        </p:tgtEl>
                                        <p:attrNameLst>
                                          <p:attrName>ppt_w</p:attrName>
                                        </p:attrNameLst>
                                      </p:cBhvr>
                                      <p:tavLst>
                                        <p:tav tm="0">
                                          <p:val>
                                            <p:fltVal val="0.000000"/>
                                          </p:val>
                                        </p:tav>
                                        <p:tav tm="100000">
                                          <p:val>
                                            <p:strVal val="#ppt_w"/>
                                          </p:val>
                                        </p:tav>
                                      </p:tavLst>
                                    </p:anim>
                                    <p:anim calcmode="lin" valueType="num">
                                      <p:cBhvr>
                                        <p:cTn id="66" dur="500" fill="hold"/>
                                        <p:tgtEl>
                                          <p:spTgt spid="37"/>
                                        </p:tgtEl>
                                        <p:attrNameLst>
                                          <p:attrName>ppt_h</p:attrName>
                                        </p:attrNameLst>
                                      </p:cBhvr>
                                      <p:tavLst>
                                        <p:tav tm="0">
                                          <p:val>
                                            <p:fltVal val="0.000000"/>
                                          </p:val>
                                        </p:tav>
                                        <p:tav tm="100000">
                                          <p:val>
                                            <p:strVal val="#ppt_h"/>
                                          </p:val>
                                        </p:tav>
                                      </p:tavLst>
                                    </p:anim>
                                    <p:anim calcmode="lin" valueType="num">
                                      <p:cBhvr>
                                        <p:cTn id="67" dur="500" fill="hold"/>
                                        <p:tgtEl>
                                          <p:spTgt spid="37"/>
                                        </p:tgtEl>
                                        <p:attrNameLst>
                                          <p:attrName>ppt_x</p:attrName>
                                        </p:attrNameLst>
                                      </p:cBhvr>
                                      <p:tavLst>
                                        <p:tav tm="0">
                                          <p:val>
                                            <p:fltVal val="0.500000"/>
                                          </p:val>
                                        </p:tav>
                                        <p:tav tm="100000">
                                          <p:val>
                                            <p:strVal val="#ppt_x"/>
                                          </p:val>
                                        </p:tav>
                                      </p:tavLst>
                                    </p:anim>
                                    <p:anim calcmode="lin" valueType="num">
                                      <p:cBhvr>
                                        <p:cTn id="68" dur="500" fill="hold"/>
                                        <p:tgtEl>
                                          <p:spTgt spid="37"/>
                                        </p:tgtEl>
                                        <p:attrNameLst>
                                          <p:attrName>ppt_y</p:attrName>
                                        </p:attrNameLst>
                                      </p:cBhvr>
                                      <p:tavLst>
                                        <p:tav tm="0">
                                          <p:val>
                                            <p:fltVal val="0.500000"/>
                                          </p:val>
                                        </p:tav>
                                        <p:tav tm="100000">
                                          <p:val>
                                            <p:strVal val="#ppt_y"/>
                                          </p:val>
                                        </p:tav>
                                      </p:tavLst>
                                    </p:anim>
                                  </p:childTnLst>
                                </p:cTn>
                              </p:par>
                              <p:par>
                                <p:cTn id="69" presetID="23" presetClass="entr" presetSubtype="528" fill="hold" grpId="0" nodeType="withEffect">
                                  <p:stCondLst>
                                    <p:cond delay="296"/>
                                  </p:stCondLst>
                                  <p:childTnLst>
                                    <p:set>
                                      <p:cBhvr>
                                        <p:cTn id="70" dur="1" fill="hold">
                                          <p:stCondLst>
                                            <p:cond delay="0"/>
                                          </p:stCondLst>
                                        </p:cTn>
                                        <p:tgtEl>
                                          <p:spTgt spid="39"/>
                                        </p:tgtEl>
                                        <p:attrNameLst>
                                          <p:attrName>style.visibility</p:attrName>
                                        </p:attrNameLst>
                                      </p:cBhvr>
                                      <p:to>
                                        <p:strVal val="visible"/>
                                      </p:to>
                                    </p:set>
                                    <p:anim calcmode="lin" valueType="num">
                                      <p:cBhvr>
                                        <p:cTn id="71" dur="695" fill="hold"/>
                                        <p:tgtEl>
                                          <p:spTgt spid="39"/>
                                        </p:tgtEl>
                                        <p:attrNameLst>
                                          <p:attrName>ppt_w</p:attrName>
                                        </p:attrNameLst>
                                      </p:cBhvr>
                                      <p:tavLst>
                                        <p:tav tm="0">
                                          <p:val>
                                            <p:fltVal val="0.000000"/>
                                          </p:val>
                                        </p:tav>
                                        <p:tav tm="100000">
                                          <p:val>
                                            <p:strVal val="#ppt_w"/>
                                          </p:val>
                                        </p:tav>
                                      </p:tavLst>
                                    </p:anim>
                                    <p:anim calcmode="lin" valueType="num">
                                      <p:cBhvr>
                                        <p:cTn id="72" dur="695" fill="hold"/>
                                        <p:tgtEl>
                                          <p:spTgt spid="39"/>
                                        </p:tgtEl>
                                        <p:attrNameLst>
                                          <p:attrName>ppt_h</p:attrName>
                                        </p:attrNameLst>
                                      </p:cBhvr>
                                      <p:tavLst>
                                        <p:tav tm="0">
                                          <p:val>
                                            <p:fltVal val="0.000000"/>
                                          </p:val>
                                        </p:tav>
                                        <p:tav tm="100000">
                                          <p:val>
                                            <p:strVal val="#ppt_h"/>
                                          </p:val>
                                        </p:tav>
                                      </p:tavLst>
                                    </p:anim>
                                    <p:anim calcmode="lin" valueType="num">
                                      <p:cBhvr>
                                        <p:cTn id="73" dur="695" fill="hold"/>
                                        <p:tgtEl>
                                          <p:spTgt spid="39"/>
                                        </p:tgtEl>
                                        <p:attrNameLst>
                                          <p:attrName>ppt_x</p:attrName>
                                        </p:attrNameLst>
                                      </p:cBhvr>
                                      <p:tavLst>
                                        <p:tav tm="0">
                                          <p:val>
                                            <p:fltVal val="0.500000"/>
                                          </p:val>
                                        </p:tav>
                                        <p:tav tm="100000">
                                          <p:val>
                                            <p:strVal val="#ppt_x"/>
                                          </p:val>
                                        </p:tav>
                                      </p:tavLst>
                                    </p:anim>
                                    <p:anim calcmode="lin" valueType="num">
                                      <p:cBhvr>
                                        <p:cTn id="74" dur="695" fill="hold"/>
                                        <p:tgtEl>
                                          <p:spTgt spid="39"/>
                                        </p:tgtEl>
                                        <p:attrNameLst>
                                          <p:attrName>ppt_y</p:attrName>
                                        </p:attrNameLst>
                                      </p:cBhvr>
                                      <p:tavLst>
                                        <p:tav tm="0">
                                          <p:val>
                                            <p:fltVal val="0.500000"/>
                                          </p:val>
                                        </p:tav>
                                        <p:tav tm="100000">
                                          <p:val>
                                            <p:strVal val="#ppt_y"/>
                                          </p:val>
                                        </p:tav>
                                      </p:tavLst>
                                    </p:anim>
                                  </p:childTnLst>
                                </p:cTn>
                              </p:par>
                              <p:par>
                                <p:cTn id="75" presetID="23" presetClass="entr" presetSubtype="528" fill="hold" nodeType="withEffect">
                                  <p:stCondLst>
                                    <p:cond delay="382"/>
                                  </p:stCondLst>
                                  <p:childTnLst>
                                    <p:set>
                                      <p:cBhvr>
                                        <p:cTn id="76" dur="1" fill="hold">
                                          <p:stCondLst>
                                            <p:cond delay="0"/>
                                          </p:stCondLst>
                                        </p:cTn>
                                        <p:tgtEl>
                                          <p:spTgt spid="40"/>
                                        </p:tgtEl>
                                        <p:attrNameLst>
                                          <p:attrName>style.visibility</p:attrName>
                                        </p:attrNameLst>
                                      </p:cBhvr>
                                      <p:to>
                                        <p:strVal val="visible"/>
                                      </p:to>
                                    </p:set>
                                    <p:anim calcmode="lin" valueType="num">
                                      <p:cBhvr>
                                        <p:cTn id="77" dur="500" fill="hold"/>
                                        <p:tgtEl>
                                          <p:spTgt spid="40"/>
                                        </p:tgtEl>
                                        <p:attrNameLst>
                                          <p:attrName>ppt_w</p:attrName>
                                        </p:attrNameLst>
                                      </p:cBhvr>
                                      <p:tavLst>
                                        <p:tav tm="0">
                                          <p:val>
                                            <p:fltVal val="0.000000"/>
                                          </p:val>
                                        </p:tav>
                                        <p:tav tm="100000">
                                          <p:val>
                                            <p:strVal val="#ppt_w"/>
                                          </p:val>
                                        </p:tav>
                                      </p:tavLst>
                                    </p:anim>
                                    <p:anim calcmode="lin" valueType="num">
                                      <p:cBhvr>
                                        <p:cTn id="78" dur="500" fill="hold"/>
                                        <p:tgtEl>
                                          <p:spTgt spid="40"/>
                                        </p:tgtEl>
                                        <p:attrNameLst>
                                          <p:attrName>ppt_h</p:attrName>
                                        </p:attrNameLst>
                                      </p:cBhvr>
                                      <p:tavLst>
                                        <p:tav tm="0">
                                          <p:val>
                                            <p:fltVal val="0.000000"/>
                                          </p:val>
                                        </p:tav>
                                        <p:tav tm="100000">
                                          <p:val>
                                            <p:strVal val="#ppt_h"/>
                                          </p:val>
                                        </p:tav>
                                      </p:tavLst>
                                    </p:anim>
                                    <p:anim calcmode="lin" valueType="num">
                                      <p:cBhvr>
                                        <p:cTn id="79" dur="500" fill="hold"/>
                                        <p:tgtEl>
                                          <p:spTgt spid="40"/>
                                        </p:tgtEl>
                                        <p:attrNameLst>
                                          <p:attrName>ppt_x</p:attrName>
                                        </p:attrNameLst>
                                      </p:cBhvr>
                                      <p:tavLst>
                                        <p:tav tm="0">
                                          <p:val>
                                            <p:fltVal val="0.500000"/>
                                          </p:val>
                                        </p:tav>
                                        <p:tav tm="100000">
                                          <p:val>
                                            <p:strVal val="#ppt_x"/>
                                          </p:val>
                                        </p:tav>
                                      </p:tavLst>
                                    </p:anim>
                                    <p:anim calcmode="lin" valueType="num">
                                      <p:cBhvr>
                                        <p:cTn id="80" dur="500" fill="hold"/>
                                        <p:tgtEl>
                                          <p:spTgt spid="40"/>
                                        </p:tgtEl>
                                        <p:attrNameLst>
                                          <p:attrName>ppt_y</p:attrName>
                                        </p:attrNameLst>
                                      </p:cBhvr>
                                      <p:tavLst>
                                        <p:tav tm="0">
                                          <p:val>
                                            <p:fltVal val="0.500000"/>
                                          </p:val>
                                        </p:tav>
                                        <p:tav tm="100000">
                                          <p:val>
                                            <p:strVal val="#ppt_y"/>
                                          </p:val>
                                        </p:tav>
                                      </p:tavLst>
                                    </p:anim>
                                  </p:childTnLst>
                                </p:cTn>
                              </p:par>
                              <p:par>
                                <p:cTn id="81" presetID="23" presetClass="entr" presetSubtype="528" fill="hold" nodeType="withEffect">
                                  <p:stCondLst>
                                    <p:cond delay="301"/>
                                  </p:stCondLst>
                                  <p:childTnLst>
                                    <p:set>
                                      <p:cBhvr>
                                        <p:cTn id="82" dur="1" fill="hold">
                                          <p:stCondLst>
                                            <p:cond delay="0"/>
                                          </p:stCondLst>
                                        </p:cTn>
                                        <p:tgtEl>
                                          <p:spTgt spid="41"/>
                                        </p:tgtEl>
                                        <p:attrNameLst>
                                          <p:attrName>style.visibility</p:attrName>
                                        </p:attrNameLst>
                                      </p:cBhvr>
                                      <p:to>
                                        <p:strVal val="visible"/>
                                      </p:to>
                                    </p:set>
                                    <p:anim calcmode="lin" valueType="num">
                                      <p:cBhvr>
                                        <p:cTn id="83" dur="244" fill="hold"/>
                                        <p:tgtEl>
                                          <p:spTgt spid="41"/>
                                        </p:tgtEl>
                                        <p:attrNameLst>
                                          <p:attrName>ppt_w</p:attrName>
                                        </p:attrNameLst>
                                      </p:cBhvr>
                                      <p:tavLst>
                                        <p:tav tm="0">
                                          <p:val>
                                            <p:fltVal val="0.000000"/>
                                          </p:val>
                                        </p:tav>
                                        <p:tav tm="100000">
                                          <p:val>
                                            <p:strVal val="#ppt_w"/>
                                          </p:val>
                                        </p:tav>
                                      </p:tavLst>
                                    </p:anim>
                                    <p:anim calcmode="lin" valueType="num">
                                      <p:cBhvr>
                                        <p:cTn id="84" dur="244" fill="hold"/>
                                        <p:tgtEl>
                                          <p:spTgt spid="41"/>
                                        </p:tgtEl>
                                        <p:attrNameLst>
                                          <p:attrName>ppt_h</p:attrName>
                                        </p:attrNameLst>
                                      </p:cBhvr>
                                      <p:tavLst>
                                        <p:tav tm="0">
                                          <p:val>
                                            <p:fltVal val="0.000000"/>
                                          </p:val>
                                        </p:tav>
                                        <p:tav tm="100000">
                                          <p:val>
                                            <p:strVal val="#ppt_h"/>
                                          </p:val>
                                        </p:tav>
                                      </p:tavLst>
                                    </p:anim>
                                    <p:anim calcmode="lin" valueType="num">
                                      <p:cBhvr>
                                        <p:cTn id="85" dur="244" fill="hold"/>
                                        <p:tgtEl>
                                          <p:spTgt spid="41"/>
                                        </p:tgtEl>
                                        <p:attrNameLst>
                                          <p:attrName>ppt_x</p:attrName>
                                        </p:attrNameLst>
                                      </p:cBhvr>
                                      <p:tavLst>
                                        <p:tav tm="0">
                                          <p:val>
                                            <p:fltVal val="0.500000"/>
                                          </p:val>
                                        </p:tav>
                                        <p:tav tm="100000">
                                          <p:val>
                                            <p:strVal val="#ppt_x"/>
                                          </p:val>
                                        </p:tav>
                                      </p:tavLst>
                                    </p:anim>
                                    <p:anim calcmode="lin" valueType="num">
                                      <p:cBhvr>
                                        <p:cTn id="86" dur="244" fill="hold"/>
                                        <p:tgtEl>
                                          <p:spTgt spid="41"/>
                                        </p:tgtEl>
                                        <p:attrNameLst>
                                          <p:attrName>ppt_y</p:attrName>
                                        </p:attrNameLst>
                                      </p:cBhvr>
                                      <p:tavLst>
                                        <p:tav tm="0">
                                          <p:val>
                                            <p:fltVal val="0.500000"/>
                                          </p:val>
                                        </p:tav>
                                        <p:tav tm="100000">
                                          <p:val>
                                            <p:strVal val="#ppt_y"/>
                                          </p:val>
                                        </p:tav>
                                      </p:tavLst>
                                    </p:anim>
                                  </p:childTnLst>
                                </p:cTn>
                              </p:par>
                              <p:par>
                                <p:cTn id="87" presetID="23" presetClass="entr" presetSubtype="528" fill="hold" grpId="0" nodeType="withEffect">
                                  <p:stCondLst>
                                    <p:cond delay="500"/>
                                  </p:stCondLst>
                                  <p:childTnLst>
                                    <p:set>
                                      <p:cBhvr>
                                        <p:cTn id="88" dur="1" fill="hold">
                                          <p:stCondLst>
                                            <p:cond delay="0"/>
                                          </p:stCondLst>
                                        </p:cTn>
                                        <p:tgtEl>
                                          <p:spTgt spid="42"/>
                                        </p:tgtEl>
                                        <p:attrNameLst>
                                          <p:attrName>style.visibility</p:attrName>
                                        </p:attrNameLst>
                                      </p:cBhvr>
                                      <p:to>
                                        <p:strVal val="visible"/>
                                      </p:to>
                                    </p:set>
                                    <p:anim calcmode="lin" valueType="num">
                                      <p:cBhvr>
                                        <p:cTn id="89" dur="534" fill="hold"/>
                                        <p:tgtEl>
                                          <p:spTgt spid="42"/>
                                        </p:tgtEl>
                                        <p:attrNameLst>
                                          <p:attrName>ppt_w</p:attrName>
                                        </p:attrNameLst>
                                      </p:cBhvr>
                                      <p:tavLst>
                                        <p:tav tm="0">
                                          <p:val>
                                            <p:fltVal val="0.000000"/>
                                          </p:val>
                                        </p:tav>
                                        <p:tav tm="100000">
                                          <p:val>
                                            <p:strVal val="#ppt_w"/>
                                          </p:val>
                                        </p:tav>
                                      </p:tavLst>
                                    </p:anim>
                                    <p:anim calcmode="lin" valueType="num">
                                      <p:cBhvr>
                                        <p:cTn id="90" dur="534" fill="hold"/>
                                        <p:tgtEl>
                                          <p:spTgt spid="42"/>
                                        </p:tgtEl>
                                        <p:attrNameLst>
                                          <p:attrName>ppt_h</p:attrName>
                                        </p:attrNameLst>
                                      </p:cBhvr>
                                      <p:tavLst>
                                        <p:tav tm="0">
                                          <p:val>
                                            <p:fltVal val="0.000000"/>
                                          </p:val>
                                        </p:tav>
                                        <p:tav tm="100000">
                                          <p:val>
                                            <p:strVal val="#ppt_h"/>
                                          </p:val>
                                        </p:tav>
                                      </p:tavLst>
                                    </p:anim>
                                    <p:anim calcmode="lin" valueType="num">
                                      <p:cBhvr>
                                        <p:cTn id="91" dur="534" fill="hold"/>
                                        <p:tgtEl>
                                          <p:spTgt spid="42"/>
                                        </p:tgtEl>
                                        <p:attrNameLst>
                                          <p:attrName>ppt_x</p:attrName>
                                        </p:attrNameLst>
                                      </p:cBhvr>
                                      <p:tavLst>
                                        <p:tav tm="0">
                                          <p:val>
                                            <p:fltVal val="0.500000"/>
                                          </p:val>
                                        </p:tav>
                                        <p:tav tm="100000">
                                          <p:val>
                                            <p:strVal val="#ppt_x"/>
                                          </p:val>
                                        </p:tav>
                                      </p:tavLst>
                                    </p:anim>
                                    <p:anim calcmode="lin" valueType="num">
                                      <p:cBhvr>
                                        <p:cTn id="92" dur="534" fill="hold"/>
                                        <p:tgtEl>
                                          <p:spTgt spid="42"/>
                                        </p:tgtEl>
                                        <p:attrNameLst>
                                          <p:attrName>ppt_y</p:attrName>
                                        </p:attrNameLst>
                                      </p:cBhvr>
                                      <p:tavLst>
                                        <p:tav tm="0">
                                          <p:val>
                                            <p:fltVal val="0.500000"/>
                                          </p:val>
                                        </p:tav>
                                        <p:tav tm="100000">
                                          <p:val>
                                            <p:strVal val="#ppt_y"/>
                                          </p:val>
                                        </p:tav>
                                      </p:tavLst>
                                    </p:anim>
                                  </p:childTnLst>
                                </p:cTn>
                              </p:par>
                              <p:par>
                                <p:cTn id="93" presetID="23" presetClass="entr" presetSubtype="528" fill="hold" nodeType="withEffect">
                                  <p:stCondLst>
                                    <p:cond delay="500"/>
                                  </p:stCondLst>
                                  <p:childTnLst>
                                    <p:set>
                                      <p:cBhvr>
                                        <p:cTn id="94" dur="1" fill="hold">
                                          <p:stCondLst>
                                            <p:cond delay="0"/>
                                          </p:stCondLst>
                                        </p:cTn>
                                        <p:tgtEl>
                                          <p:spTgt spid="43"/>
                                        </p:tgtEl>
                                        <p:attrNameLst>
                                          <p:attrName>style.visibility</p:attrName>
                                        </p:attrNameLst>
                                      </p:cBhvr>
                                      <p:to>
                                        <p:strVal val="visible"/>
                                      </p:to>
                                    </p:set>
                                    <p:anim calcmode="lin" valueType="num">
                                      <p:cBhvr>
                                        <p:cTn id="95" dur="106" fill="hold"/>
                                        <p:tgtEl>
                                          <p:spTgt spid="43"/>
                                        </p:tgtEl>
                                        <p:attrNameLst>
                                          <p:attrName>ppt_w</p:attrName>
                                        </p:attrNameLst>
                                      </p:cBhvr>
                                      <p:tavLst>
                                        <p:tav tm="0">
                                          <p:val>
                                            <p:fltVal val="0.000000"/>
                                          </p:val>
                                        </p:tav>
                                        <p:tav tm="100000">
                                          <p:val>
                                            <p:strVal val="#ppt_w"/>
                                          </p:val>
                                        </p:tav>
                                      </p:tavLst>
                                    </p:anim>
                                    <p:anim calcmode="lin" valueType="num">
                                      <p:cBhvr>
                                        <p:cTn id="96" dur="106" fill="hold"/>
                                        <p:tgtEl>
                                          <p:spTgt spid="43"/>
                                        </p:tgtEl>
                                        <p:attrNameLst>
                                          <p:attrName>ppt_h</p:attrName>
                                        </p:attrNameLst>
                                      </p:cBhvr>
                                      <p:tavLst>
                                        <p:tav tm="0">
                                          <p:val>
                                            <p:fltVal val="0.000000"/>
                                          </p:val>
                                        </p:tav>
                                        <p:tav tm="100000">
                                          <p:val>
                                            <p:strVal val="#ppt_h"/>
                                          </p:val>
                                        </p:tav>
                                      </p:tavLst>
                                    </p:anim>
                                    <p:anim calcmode="lin" valueType="num">
                                      <p:cBhvr>
                                        <p:cTn id="97" dur="106" fill="hold"/>
                                        <p:tgtEl>
                                          <p:spTgt spid="43"/>
                                        </p:tgtEl>
                                        <p:attrNameLst>
                                          <p:attrName>ppt_x</p:attrName>
                                        </p:attrNameLst>
                                      </p:cBhvr>
                                      <p:tavLst>
                                        <p:tav tm="0">
                                          <p:val>
                                            <p:fltVal val="0.500000"/>
                                          </p:val>
                                        </p:tav>
                                        <p:tav tm="100000">
                                          <p:val>
                                            <p:strVal val="#ppt_x"/>
                                          </p:val>
                                        </p:tav>
                                      </p:tavLst>
                                    </p:anim>
                                    <p:anim calcmode="lin" valueType="num">
                                      <p:cBhvr>
                                        <p:cTn id="98" dur="106" fill="hold"/>
                                        <p:tgtEl>
                                          <p:spTgt spid="43"/>
                                        </p:tgtEl>
                                        <p:attrNameLst>
                                          <p:attrName>ppt_y</p:attrName>
                                        </p:attrNameLst>
                                      </p:cBhvr>
                                      <p:tavLst>
                                        <p:tav tm="0">
                                          <p:val>
                                            <p:fltVal val="0.500000"/>
                                          </p:val>
                                        </p:tav>
                                        <p:tav tm="100000">
                                          <p:val>
                                            <p:strVal val="#ppt_y"/>
                                          </p:val>
                                        </p:tav>
                                      </p:tavLst>
                                    </p:anim>
                                  </p:childTnLst>
                                </p:cTn>
                              </p:par>
                              <p:par>
                                <p:cTn id="99" presetID="23" presetClass="entr" presetSubtype="528" fill="hold" grpId="0" nodeType="withEffect">
                                  <p:stCondLst>
                                    <p:cond delay="401"/>
                                  </p:stCondLst>
                                  <p:childTnLst>
                                    <p:set>
                                      <p:cBhvr>
                                        <p:cTn id="100" dur="1" fill="hold">
                                          <p:stCondLst>
                                            <p:cond delay="0"/>
                                          </p:stCondLst>
                                        </p:cTn>
                                        <p:tgtEl>
                                          <p:spTgt spid="44"/>
                                        </p:tgtEl>
                                        <p:attrNameLst>
                                          <p:attrName>style.visibility</p:attrName>
                                        </p:attrNameLst>
                                      </p:cBhvr>
                                      <p:to>
                                        <p:strVal val="visible"/>
                                      </p:to>
                                    </p:set>
                                    <p:anim calcmode="lin" valueType="num">
                                      <p:cBhvr>
                                        <p:cTn id="101" dur="500" fill="hold"/>
                                        <p:tgtEl>
                                          <p:spTgt spid="44"/>
                                        </p:tgtEl>
                                        <p:attrNameLst>
                                          <p:attrName>ppt_w</p:attrName>
                                        </p:attrNameLst>
                                      </p:cBhvr>
                                      <p:tavLst>
                                        <p:tav tm="0">
                                          <p:val>
                                            <p:fltVal val="0.000000"/>
                                          </p:val>
                                        </p:tav>
                                        <p:tav tm="100000">
                                          <p:val>
                                            <p:strVal val="#ppt_w"/>
                                          </p:val>
                                        </p:tav>
                                      </p:tavLst>
                                    </p:anim>
                                    <p:anim calcmode="lin" valueType="num">
                                      <p:cBhvr>
                                        <p:cTn id="102" dur="500" fill="hold"/>
                                        <p:tgtEl>
                                          <p:spTgt spid="44"/>
                                        </p:tgtEl>
                                        <p:attrNameLst>
                                          <p:attrName>ppt_h</p:attrName>
                                        </p:attrNameLst>
                                      </p:cBhvr>
                                      <p:tavLst>
                                        <p:tav tm="0">
                                          <p:val>
                                            <p:fltVal val="0.000000"/>
                                          </p:val>
                                        </p:tav>
                                        <p:tav tm="100000">
                                          <p:val>
                                            <p:strVal val="#ppt_h"/>
                                          </p:val>
                                        </p:tav>
                                      </p:tavLst>
                                    </p:anim>
                                    <p:anim calcmode="lin" valueType="num">
                                      <p:cBhvr>
                                        <p:cTn id="103" dur="500" fill="hold"/>
                                        <p:tgtEl>
                                          <p:spTgt spid="44"/>
                                        </p:tgtEl>
                                        <p:attrNameLst>
                                          <p:attrName>ppt_x</p:attrName>
                                        </p:attrNameLst>
                                      </p:cBhvr>
                                      <p:tavLst>
                                        <p:tav tm="0">
                                          <p:val>
                                            <p:fltVal val="0.500000"/>
                                          </p:val>
                                        </p:tav>
                                        <p:tav tm="100000">
                                          <p:val>
                                            <p:strVal val="#ppt_x"/>
                                          </p:val>
                                        </p:tav>
                                      </p:tavLst>
                                    </p:anim>
                                    <p:anim calcmode="lin" valueType="num">
                                      <p:cBhvr>
                                        <p:cTn id="104" dur="500" fill="hold"/>
                                        <p:tgtEl>
                                          <p:spTgt spid="44"/>
                                        </p:tgtEl>
                                        <p:attrNameLst>
                                          <p:attrName>ppt_y</p:attrName>
                                        </p:attrNameLst>
                                      </p:cBhvr>
                                      <p:tavLst>
                                        <p:tav tm="0">
                                          <p:val>
                                            <p:fltVal val="0.500000"/>
                                          </p:val>
                                        </p:tav>
                                        <p:tav tm="100000">
                                          <p:val>
                                            <p:strVal val="#ppt_y"/>
                                          </p:val>
                                        </p:tav>
                                      </p:tavLst>
                                    </p:anim>
                                  </p:childTnLst>
                                </p:cTn>
                              </p:par>
                            </p:childTnLst>
                          </p:cTn>
                        </p:par>
                        <p:par>
                          <p:cTn id="105" fill="hold">
                            <p:stCondLst>
                              <p:cond delay="2000"/>
                            </p:stCondLst>
                            <p:childTnLst>
                              <p:par>
                                <p:cTn id="106" presetID="26" presetClass="emph" presetSubtype="0" repeatCount="3000" fill="hold" nodeType="afterEffect">
                                  <p:stCondLst>
                                    <p:cond delay="0"/>
                                  </p:stCondLst>
                                  <p:childTnLst>
                                    <p:animEffect transition="out" filter="fade">
                                      <p:cBhvr>
                                        <p:cTn id="107" dur="500" tmFilter="0, 0; .2, .5; .8, .5; 1, 0"/>
                                        <p:tgtEl>
                                          <p:spTgt spid="33"/>
                                        </p:tgtEl>
                                      </p:cBhvr>
                                    </p:animEffect>
                                    <p:animScale>
                                      <p:cBhvr>
                                        <p:cTn id="108" dur="250" autoRev="1" fill="hold"/>
                                        <p:tgtEl>
                                          <p:spTgt spid="33"/>
                                        </p:tgtEl>
                                      </p:cBhvr>
                                      <p:by x="105000" y="105000"/>
                                    </p:animScale>
                                  </p:childTnLst>
                                </p:cTn>
                              </p:par>
                              <p:par>
                                <p:cTn id="109" presetID="26" presetClass="emph" presetSubtype="0" repeatCount="3000" fill="hold" nodeType="withEffect">
                                  <p:stCondLst>
                                    <p:cond delay="300"/>
                                  </p:stCondLst>
                                  <p:childTnLst>
                                    <p:animEffect transition="out" filter="fade">
                                      <p:cBhvr>
                                        <p:cTn id="110" dur="350" tmFilter="0, 0; .2, .5; .8, .5; 1, 0"/>
                                        <p:tgtEl>
                                          <p:spTgt spid="34"/>
                                        </p:tgtEl>
                                      </p:cBhvr>
                                    </p:animEffect>
                                    <p:animScale>
                                      <p:cBhvr>
                                        <p:cTn id="111" dur="175" autoRev="1" fill="hold"/>
                                        <p:tgtEl>
                                          <p:spTgt spid="34"/>
                                        </p:tgtEl>
                                      </p:cBhvr>
                                      <p:by x="105000" y="105000"/>
                                    </p:animScale>
                                  </p:childTnLst>
                                </p:cTn>
                              </p:par>
                              <p:par>
                                <p:cTn id="112" presetID="26" presetClass="emph" presetSubtype="0" repeatCount="4000" fill="hold" grpId="1" nodeType="withEffect">
                                  <p:stCondLst>
                                    <p:cond delay="500"/>
                                  </p:stCondLst>
                                  <p:childTnLst>
                                    <p:animEffect transition="out" filter="fade">
                                      <p:cBhvr>
                                        <p:cTn id="113" dur="250" tmFilter="0, 0; .2, .5; .8, .5; 1, 0"/>
                                        <p:tgtEl>
                                          <p:spTgt spid="39"/>
                                        </p:tgtEl>
                                      </p:cBhvr>
                                    </p:animEffect>
                                    <p:animScale>
                                      <p:cBhvr>
                                        <p:cTn id="114" dur="125" autoRev="1" fill="hold"/>
                                        <p:tgtEl>
                                          <p:spTgt spid="39"/>
                                        </p:tgtEl>
                                      </p:cBhvr>
                                      <p:by x="105000" y="105000"/>
                                    </p:animScale>
                                  </p:childTnLst>
                                </p:cTn>
                              </p:par>
                              <p:par>
                                <p:cTn id="115" presetID="26" presetClass="emph" presetSubtype="0" repeatCount="3000" fill="hold" nodeType="withEffect">
                                  <p:stCondLst>
                                    <p:cond delay="150"/>
                                  </p:stCondLst>
                                  <p:childTnLst>
                                    <p:animEffect transition="out" filter="fade">
                                      <p:cBhvr>
                                        <p:cTn id="116" dur="400" tmFilter="0, 0; .2, .5; .8, .5; 1, 0"/>
                                        <p:tgtEl>
                                          <p:spTgt spid="32"/>
                                        </p:tgtEl>
                                      </p:cBhvr>
                                    </p:animEffect>
                                    <p:animScale>
                                      <p:cBhvr>
                                        <p:cTn id="117" dur="200" autoRev="1" fill="hold"/>
                                        <p:tgtEl>
                                          <p:spTgt spid="3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nimBg="1"/>
      <p:bldP spid="37" grpId="0" bldLvl="0" animBg="1"/>
      <p:bldP spid="39" grpId="0" bldLvl="0" animBg="1"/>
      <p:bldP spid="39" grpId="1" bldLvl="0" animBg="1"/>
      <p:bldP spid="42" grpId="0" bldLvl="0" animBg="1"/>
      <p:bldP spid="44" grpId="0" bldLvl="0" animBg="1"/>
    </p:bld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40" name="文本框 39"/>
          <p:cNvSpPr txBox="1"/>
          <p:nvPr/>
        </p:nvSpPr>
        <p:spPr>
          <a:xfrm>
            <a:off x="1241807" y="340883"/>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统计执法检查</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
        <p:nvSpPr>
          <p:cNvPr id="69635" name="矩形 40"/>
          <p:cNvSpPr/>
          <p:nvPr/>
        </p:nvSpPr>
        <p:spPr>
          <a:xfrm>
            <a:off x="1333500" y="1120775"/>
            <a:ext cx="4006215" cy="460375"/>
          </a:xfrm>
          <a:prstGeom prst="rect">
            <a:avLst/>
          </a:prstGeom>
          <a:noFill/>
          <a:ln w="9525">
            <a:noFill/>
          </a:ln>
        </p:spPr>
        <p:txBody>
          <a:bodyPr wrap="square">
            <a:spAutoFit/>
          </a:bodyPr>
          <a:p>
            <a:pPr algn="ctr"/>
            <a:r>
              <a:rPr lang="zh-CN" altLang="en-US" sz="2400" b="1" dirty="0">
                <a:latin typeface="微软雅黑" panose="020B0503020204020204" pitchFamily="34" charset="-122"/>
                <a:ea typeface="微软雅黑" panose="020B0503020204020204" pitchFamily="34" charset="-122"/>
              </a:rPr>
              <a:t>执法检查权力</a:t>
            </a:r>
            <a:endParaRPr lang="zh-CN" altLang="en-US" sz="2400" b="1" dirty="0">
              <a:latin typeface="微软雅黑" panose="020B0503020204020204" pitchFamily="34" charset="-122"/>
              <a:ea typeface="微软雅黑" panose="020B0503020204020204" pitchFamily="34" charset="-122"/>
            </a:endParaRPr>
          </a:p>
        </p:txBody>
      </p:sp>
      <p:grpSp>
        <p:nvGrpSpPr>
          <p:cNvPr id="42" name="组合 41"/>
          <p:cNvGrpSpPr/>
          <p:nvPr/>
        </p:nvGrpSpPr>
        <p:grpSpPr>
          <a:xfrm>
            <a:off x="2393950" y="1955800"/>
            <a:ext cx="4765675" cy="1236663"/>
            <a:chOff x="1525730" y="1574751"/>
            <a:chExt cx="4765782" cy="1236181"/>
          </a:xfrm>
        </p:grpSpPr>
        <p:sp>
          <p:nvSpPr>
            <p:cNvPr id="43" name="Freeform 5"/>
            <p:cNvSpPr/>
            <p:nvPr/>
          </p:nvSpPr>
          <p:spPr bwMode="auto">
            <a:xfrm>
              <a:off x="1525730" y="1757517"/>
              <a:ext cx="3784933" cy="786796"/>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rgbClr val="00A1DA"/>
            </a:solidFill>
            <a:ln>
              <a:noFill/>
            </a:ln>
            <a:effectLst>
              <a:innerShdw blurRad="63500" dist="1016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solidFill>
                    <a:srgbClr val="127210"/>
                  </a:solidFill>
                </a:ln>
                <a:solidFill>
                  <a:schemeClr val="lt1"/>
                </a:solidFill>
                <a:effectLst/>
                <a:uLnTx/>
                <a:uFillTx/>
                <a:latin typeface="+mn-lt"/>
                <a:ea typeface="+mn-ea"/>
                <a:cs typeface="+mn-cs"/>
              </a:endParaRPr>
            </a:p>
          </p:txBody>
        </p:sp>
        <p:pic>
          <p:nvPicPr>
            <p:cNvPr id="69638" name="图片 43"/>
            <p:cNvPicPr>
              <a:picLocks noChangeAspect="1"/>
            </p:cNvPicPr>
            <p:nvPr/>
          </p:nvPicPr>
          <p:blipFill>
            <a:blip r:embed="rId2"/>
            <a:stretch>
              <a:fillRect/>
            </a:stretch>
          </p:blipFill>
          <p:spPr>
            <a:xfrm>
              <a:off x="2048040" y="1574751"/>
              <a:ext cx="4243472" cy="1236181"/>
            </a:xfrm>
            <a:prstGeom prst="rect">
              <a:avLst/>
            </a:prstGeom>
            <a:noFill/>
            <a:ln w="9525">
              <a:noFill/>
            </a:ln>
          </p:spPr>
        </p:pic>
        <p:grpSp>
          <p:nvGrpSpPr>
            <p:cNvPr id="69639" name="组合 44"/>
            <p:cNvGrpSpPr/>
            <p:nvPr/>
          </p:nvGrpSpPr>
          <p:grpSpPr>
            <a:xfrm>
              <a:off x="1671721" y="1944658"/>
              <a:ext cx="504001" cy="302664"/>
              <a:chOff x="4370388" y="1439863"/>
              <a:chExt cx="608012" cy="365125"/>
            </a:xfrm>
          </p:grpSpPr>
          <p:sp>
            <p:nvSpPr>
              <p:cNvPr id="69640" name="Freeform 25"/>
              <p:cNvSpPr>
                <a:spLocks noEditPoints="1"/>
              </p:cNvSpPr>
              <p:nvPr/>
            </p:nvSpPr>
            <p:spPr>
              <a:xfrm>
                <a:off x="4605338" y="1439863"/>
                <a:ext cx="373062" cy="365125"/>
              </a:xfrm>
              <a:custGeom>
                <a:avLst/>
                <a:gdLst/>
                <a:ahLst/>
                <a:cxnLst>
                  <a:cxn ang="0">
                    <a:pos x="373062" y="182563"/>
                  </a:cxn>
                  <a:cxn ang="0">
                    <a:pos x="322045" y="160529"/>
                  </a:cxn>
                  <a:cxn ang="0">
                    <a:pos x="337988" y="122758"/>
                  </a:cxn>
                  <a:cxn ang="0">
                    <a:pos x="315668" y="81838"/>
                  </a:cxn>
                  <a:cxn ang="0">
                    <a:pos x="274217" y="75543"/>
                  </a:cxn>
                  <a:cxn ang="0">
                    <a:pos x="277405" y="22033"/>
                  </a:cxn>
                  <a:cxn ang="0">
                    <a:pos x="235954" y="53510"/>
                  </a:cxn>
                  <a:cxn ang="0">
                    <a:pos x="207257" y="22033"/>
                  </a:cxn>
                  <a:cxn ang="0">
                    <a:pos x="162617" y="22033"/>
                  </a:cxn>
                  <a:cxn ang="0">
                    <a:pos x="137108" y="53510"/>
                  </a:cxn>
                  <a:cxn ang="0">
                    <a:pos x="92468" y="22033"/>
                  </a:cxn>
                  <a:cxn ang="0">
                    <a:pos x="95657" y="75543"/>
                  </a:cxn>
                  <a:cxn ang="0">
                    <a:pos x="57394" y="81838"/>
                  </a:cxn>
                  <a:cxn ang="0">
                    <a:pos x="31886" y="122758"/>
                  </a:cxn>
                  <a:cxn ang="0">
                    <a:pos x="47828" y="160529"/>
                  </a:cxn>
                  <a:cxn ang="0">
                    <a:pos x="0" y="182563"/>
                  </a:cxn>
                  <a:cxn ang="0">
                    <a:pos x="47828" y="204596"/>
                  </a:cxn>
                  <a:cxn ang="0">
                    <a:pos x="31886" y="242367"/>
                  </a:cxn>
                  <a:cxn ang="0">
                    <a:pos x="57394" y="283287"/>
                  </a:cxn>
                  <a:cxn ang="0">
                    <a:pos x="95657" y="289582"/>
                  </a:cxn>
                  <a:cxn ang="0">
                    <a:pos x="92468" y="339944"/>
                  </a:cxn>
                  <a:cxn ang="0">
                    <a:pos x="137108" y="311615"/>
                  </a:cxn>
                  <a:cxn ang="0">
                    <a:pos x="162617" y="343092"/>
                  </a:cxn>
                  <a:cxn ang="0">
                    <a:pos x="207257" y="343092"/>
                  </a:cxn>
                  <a:cxn ang="0">
                    <a:pos x="235954" y="311615"/>
                  </a:cxn>
                  <a:cxn ang="0">
                    <a:pos x="277405" y="339944"/>
                  </a:cxn>
                  <a:cxn ang="0">
                    <a:pos x="274217" y="289582"/>
                  </a:cxn>
                  <a:cxn ang="0">
                    <a:pos x="315668" y="283287"/>
                  </a:cxn>
                  <a:cxn ang="0">
                    <a:pos x="337988" y="242367"/>
                  </a:cxn>
                  <a:cxn ang="0">
                    <a:pos x="322045" y="204596"/>
                  </a:cxn>
                  <a:cxn ang="0">
                    <a:pos x="184937" y="295877"/>
                  </a:cxn>
                  <a:cxn ang="0">
                    <a:pos x="184937" y="66100"/>
                  </a:cxn>
                  <a:cxn ang="0">
                    <a:pos x="184937" y="295877"/>
                  </a:cxn>
                </a:cxnLst>
                <a:pathLst>
                  <a:path w="117" h="116">
                    <a:moveTo>
                      <a:pt x="109" y="65"/>
                    </a:moveTo>
                    <a:cubicBezTo>
                      <a:pt x="113" y="65"/>
                      <a:pt x="117" y="62"/>
                      <a:pt x="117" y="58"/>
                    </a:cubicBezTo>
                    <a:cubicBezTo>
                      <a:pt x="117" y="54"/>
                      <a:pt x="113" y="51"/>
                      <a:pt x="109" y="51"/>
                    </a:cubicBezTo>
                    <a:cubicBezTo>
                      <a:pt x="101" y="51"/>
                      <a:pt x="101" y="51"/>
                      <a:pt x="101" y="51"/>
                    </a:cubicBezTo>
                    <a:cubicBezTo>
                      <a:pt x="101" y="48"/>
                      <a:pt x="100" y="45"/>
                      <a:pt x="99" y="43"/>
                    </a:cubicBezTo>
                    <a:cubicBezTo>
                      <a:pt x="106" y="39"/>
                      <a:pt x="106" y="39"/>
                      <a:pt x="106" y="39"/>
                    </a:cubicBezTo>
                    <a:cubicBezTo>
                      <a:pt x="110" y="37"/>
                      <a:pt x="111" y="32"/>
                      <a:pt x="109" y="29"/>
                    </a:cubicBezTo>
                    <a:cubicBezTo>
                      <a:pt x="107" y="25"/>
                      <a:pt x="102" y="24"/>
                      <a:pt x="99" y="26"/>
                    </a:cubicBezTo>
                    <a:cubicBezTo>
                      <a:pt x="92" y="30"/>
                      <a:pt x="92" y="30"/>
                      <a:pt x="92" y="30"/>
                    </a:cubicBezTo>
                    <a:cubicBezTo>
                      <a:pt x="90" y="28"/>
                      <a:pt x="88" y="26"/>
                      <a:pt x="86" y="24"/>
                    </a:cubicBezTo>
                    <a:cubicBezTo>
                      <a:pt x="90" y="17"/>
                      <a:pt x="90" y="17"/>
                      <a:pt x="90" y="17"/>
                    </a:cubicBezTo>
                    <a:cubicBezTo>
                      <a:pt x="92" y="14"/>
                      <a:pt x="91" y="9"/>
                      <a:pt x="87" y="7"/>
                    </a:cubicBezTo>
                    <a:cubicBezTo>
                      <a:pt x="84" y="5"/>
                      <a:pt x="80" y="7"/>
                      <a:pt x="78" y="10"/>
                    </a:cubicBezTo>
                    <a:cubicBezTo>
                      <a:pt x="74" y="17"/>
                      <a:pt x="74" y="17"/>
                      <a:pt x="74" y="17"/>
                    </a:cubicBezTo>
                    <a:cubicBezTo>
                      <a:pt x="71" y="16"/>
                      <a:pt x="68" y="15"/>
                      <a:pt x="65" y="15"/>
                    </a:cubicBezTo>
                    <a:cubicBezTo>
                      <a:pt x="65" y="7"/>
                      <a:pt x="65" y="7"/>
                      <a:pt x="65" y="7"/>
                    </a:cubicBezTo>
                    <a:cubicBezTo>
                      <a:pt x="65" y="3"/>
                      <a:pt x="62" y="0"/>
                      <a:pt x="58" y="0"/>
                    </a:cubicBezTo>
                    <a:cubicBezTo>
                      <a:pt x="54" y="0"/>
                      <a:pt x="51" y="3"/>
                      <a:pt x="51" y="7"/>
                    </a:cubicBezTo>
                    <a:cubicBezTo>
                      <a:pt x="51" y="15"/>
                      <a:pt x="51" y="15"/>
                      <a:pt x="51" y="15"/>
                    </a:cubicBezTo>
                    <a:cubicBezTo>
                      <a:pt x="48" y="15"/>
                      <a:pt x="46" y="16"/>
                      <a:pt x="43" y="17"/>
                    </a:cubicBezTo>
                    <a:cubicBezTo>
                      <a:pt x="39" y="10"/>
                      <a:pt x="39" y="10"/>
                      <a:pt x="39" y="10"/>
                    </a:cubicBezTo>
                    <a:cubicBezTo>
                      <a:pt x="37" y="7"/>
                      <a:pt x="33" y="5"/>
                      <a:pt x="29" y="7"/>
                    </a:cubicBezTo>
                    <a:cubicBezTo>
                      <a:pt x="26" y="9"/>
                      <a:pt x="24" y="14"/>
                      <a:pt x="26" y="17"/>
                    </a:cubicBezTo>
                    <a:cubicBezTo>
                      <a:pt x="30" y="24"/>
                      <a:pt x="30" y="24"/>
                      <a:pt x="30" y="24"/>
                    </a:cubicBezTo>
                    <a:cubicBezTo>
                      <a:pt x="28" y="26"/>
                      <a:pt x="26" y="28"/>
                      <a:pt x="25" y="30"/>
                    </a:cubicBezTo>
                    <a:cubicBezTo>
                      <a:pt x="18" y="26"/>
                      <a:pt x="18" y="26"/>
                      <a:pt x="18" y="26"/>
                    </a:cubicBezTo>
                    <a:cubicBezTo>
                      <a:pt x="14" y="24"/>
                      <a:pt x="10" y="25"/>
                      <a:pt x="8" y="29"/>
                    </a:cubicBezTo>
                    <a:cubicBezTo>
                      <a:pt x="6" y="32"/>
                      <a:pt x="7" y="37"/>
                      <a:pt x="10" y="39"/>
                    </a:cubicBezTo>
                    <a:cubicBezTo>
                      <a:pt x="17" y="43"/>
                      <a:pt x="17" y="43"/>
                      <a:pt x="17" y="43"/>
                    </a:cubicBezTo>
                    <a:cubicBezTo>
                      <a:pt x="16" y="45"/>
                      <a:pt x="16" y="48"/>
                      <a:pt x="15" y="51"/>
                    </a:cubicBezTo>
                    <a:cubicBezTo>
                      <a:pt x="7" y="51"/>
                      <a:pt x="7" y="51"/>
                      <a:pt x="7" y="51"/>
                    </a:cubicBezTo>
                    <a:cubicBezTo>
                      <a:pt x="3" y="51"/>
                      <a:pt x="0" y="54"/>
                      <a:pt x="0" y="58"/>
                    </a:cubicBezTo>
                    <a:cubicBezTo>
                      <a:pt x="0" y="62"/>
                      <a:pt x="3" y="65"/>
                      <a:pt x="7" y="65"/>
                    </a:cubicBezTo>
                    <a:cubicBezTo>
                      <a:pt x="15" y="65"/>
                      <a:pt x="15" y="65"/>
                      <a:pt x="15" y="65"/>
                    </a:cubicBezTo>
                    <a:cubicBezTo>
                      <a:pt x="16" y="68"/>
                      <a:pt x="16" y="71"/>
                      <a:pt x="17" y="73"/>
                    </a:cubicBezTo>
                    <a:cubicBezTo>
                      <a:pt x="10" y="77"/>
                      <a:pt x="10" y="77"/>
                      <a:pt x="10" y="77"/>
                    </a:cubicBezTo>
                    <a:cubicBezTo>
                      <a:pt x="7" y="79"/>
                      <a:pt x="6" y="84"/>
                      <a:pt x="8" y="87"/>
                    </a:cubicBezTo>
                    <a:cubicBezTo>
                      <a:pt x="10" y="91"/>
                      <a:pt x="14" y="92"/>
                      <a:pt x="18" y="90"/>
                    </a:cubicBezTo>
                    <a:cubicBezTo>
                      <a:pt x="25" y="86"/>
                      <a:pt x="25" y="86"/>
                      <a:pt x="25" y="86"/>
                    </a:cubicBezTo>
                    <a:cubicBezTo>
                      <a:pt x="26" y="88"/>
                      <a:pt x="28" y="90"/>
                      <a:pt x="30" y="92"/>
                    </a:cubicBezTo>
                    <a:cubicBezTo>
                      <a:pt x="26" y="99"/>
                      <a:pt x="26" y="99"/>
                      <a:pt x="26" y="99"/>
                    </a:cubicBezTo>
                    <a:cubicBezTo>
                      <a:pt x="24" y="102"/>
                      <a:pt x="26" y="106"/>
                      <a:pt x="29" y="108"/>
                    </a:cubicBezTo>
                    <a:cubicBezTo>
                      <a:pt x="33" y="110"/>
                      <a:pt x="37" y="109"/>
                      <a:pt x="39" y="106"/>
                    </a:cubicBezTo>
                    <a:cubicBezTo>
                      <a:pt x="43" y="99"/>
                      <a:pt x="43" y="99"/>
                      <a:pt x="43" y="99"/>
                    </a:cubicBezTo>
                    <a:cubicBezTo>
                      <a:pt x="46" y="100"/>
                      <a:pt x="48" y="101"/>
                      <a:pt x="51" y="101"/>
                    </a:cubicBezTo>
                    <a:cubicBezTo>
                      <a:pt x="51" y="109"/>
                      <a:pt x="51" y="109"/>
                      <a:pt x="51" y="109"/>
                    </a:cubicBezTo>
                    <a:cubicBezTo>
                      <a:pt x="51" y="113"/>
                      <a:pt x="54" y="116"/>
                      <a:pt x="58" y="116"/>
                    </a:cubicBezTo>
                    <a:cubicBezTo>
                      <a:pt x="62" y="116"/>
                      <a:pt x="65" y="113"/>
                      <a:pt x="65" y="109"/>
                    </a:cubicBezTo>
                    <a:cubicBezTo>
                      <a:pt x="65" y="101"/>
                      <a:pt x="65" y="101"/>
                      <a:pt x="65" y="101"/>
                    </a:cubicBezTo>
                    <a:cubicBezTo>
                      <a:pt x="68" y="101"/>
                      <a:pt x="71" y="100"/>
                      <a:pt x="74" y="99"/>
                    </a:cubicBezTo>
                    <a:cubicBezTo>
                      <a:pt x="78" y="106"/>
                      <a:pt x="78" y="106"/>
                      <a:pt x="78" y="106"/>
                    </a:cubicBezTo>
                    <a:cubicBezTo>
                      <a:pt x="80" y="109"/>
                      <a:pt x="84" y="110"/>
                      <a:pt x="87" y="108"/>
                    </a:cubicBezTo>
                    <a:cubicBezTo>
                      <a:pt x="91" y="106"/>
                      <a:pt x="92" y="102"/>
                      <a:pt x="90" y="99"/>
                    </a:cubicBezTo>
                    <a:cubicBezTo>
                      <a:pt x="86" y="92"/>
                      <a:pt x="86" y="92"/>
                      <a:pt x="86" y="92"/>
                    </a:cubicBezTo>
                    <a:cubicBezTo>
                      <a:pt x="88" y="90"/>
                      <a:pt x="90" y="88"/>
                      <a:pt x="92" y="86"/>
                    </a:cubicBezTo>
                    <a:cubicBezTo>
                      <a:pt x="99" y="90"/>
                      <a:pt x="99" y="90"/>
                      <a:pt x="99" y="90"/>
                    </a:cubicBezTo>
                    <a:cubicBezTo>
                      <a:pt x="102" y="92"/>
                      <a:pt x="107" y="91"/>
                      <a:pt x="109" y="87"/>
                    </a:cubicBezTo>
                    <a:cubicBezTo>
                      <a:pt x="111" y="84"/>
                      <a:pt x="110" y="79"/>
                      <a:pt x="106" y="77"/>
                    </a:cubicBezTo>
                    <a:cubicBezTo>
                      <a:pt x="99" y="73"/>
                      <a:pt x="99" y="73"/>
                      <a:pt x="99" y="73"/>
                    </a:cubicBezTo>
                    <a:cubicBezTo>
                      <a:pt x="100" y="71"/>
                      <a:pt x="101" y="68"/>
                      <a:pt x="101" y="65"/>
                    </a:cubicBezTo>
                    <a:lnTo>
                      <a:pt x="109" y="65"/>
                    </a:lnTo>
                    <a:close/>
                    <a:moveTo>
                      <a:pt x="58" y="94"/>
                    </a:moveTo>
                    <a:cubicBezTo>
                      <a:pt x="38" y="94"/>
                      <a:pt x="22" y="78"/>
                      <a:pt x="22" y="58"/>
                    </a:cubicBezTo>
                    <a:cubicBezTo>
                      <a:pt x="22" y="38"/>
                      <a:pt x="38" y="21"/>
                      <a:pt x="58" y="21"/>
                    </a:cubicBezTo>
                    <a:cubicBezTo>
                      <a:pt x="78" y="21"/>
                      <a:pt x="95" y="38"/>
                      <a:pt x="95" y="58"/>
                    </a:cubicBezTo>
                    <a:cubicBezTo>
                      <a:pt x="95" y="78"/>
                      <a:pt x="78" y="94"/>
                      <a:pt x="58" y="94"/>
                    </a:cubicBezTo>
                  </a:path>
                </a:pathLst>
              </a:custGeom>
              <a:solidFill>
                <a:srgbClr val="FFFFFF"/>
              </a:solidFill>
              <a:ln w="9525">
                <a:noFill/>
              </a:ln>
            </p:spPr>
            <p:txBody>
              <a:bodyPr/>
              <a:p>
                <a:endParaRPr lang="zh-CN" altLang="en-US"/>
              </a:p>
            </p:txBody>
          </p:sp>
          <p:sp>
            <p:nvSpPr>
              <p:cNvPr id="69641" name="Freeform 26"/>
              <p:cNvSpPr>
                <a:spLocks noEditPoints="1"/>
              </p:cNvSpPr>
              <p:nvPr/>
            </p:nvSpPr>
            <p:spPr>
              <a:xfrm>
                <a:off x="4370388" y="1552576"/>
                <a:ext cx="244475" cy="242888"/>
              </a:xfrm>
              <a:custGeom>
                <a:avLst/>
                <a:gdLst/>
                <a:ahLst/>
                <a:cxnLst>
                  <a:cxn ang="0">
                    <a:pos x="222250" y="97786"/>
                  </a:cxn>
                  <a:cxn ang="0">
                    <a:pos x="203200" y="97786"/>
                  </a:cxn>
                  <a:cxn ang="0">
                    <a:pos x="193675" y="82014"/>
                  </a:cxn>
                  <a:cxn ang="0">
                    <a:pos x="209550" y="66242"/>
                  </a:cxn>
                  <a:cxn ang="0">
                    <a:pos x="209550" y="34698"/>
                  </a:cxn>
                  <a:cxn ang="0">
                    <a:pos x="177800" y="34698"/>
                  </a:cxn>
                  <a:cxn ang="0">
                    <a:pos x="161925" y="50470"/>
                  </a:cxn>
                  <a:cxn ang="0">
                    <a:pos x="146050" y="44161"/>
                  </a:cxn>
                  <a:cxn ang="0">
                    <a:pos x="146050" y="22081"/>
                  </a:cxn>
                  <a:cxn ang="0">
                    <a:pos x="123825" y="0"/>
                  </a:cxn>
                  <a:cxn ang="0">
                    <a:pos x="101600" y="22081"/>
                  </a:cxn>
                  <a:cxn ang="0">
                    <a:pos x="101600" y="44161"/>
                  </a:cxn>
                  <a:cxn ang="0">
                    <a:pos x="82550" y="50470"/>
                  </a:cxn>
                  <a:cxn ang="0">
                    <a:pos x="69850" y="34698"/>
                  </a:cxn>
                  <a:cxn ang="0">
                    <a:pos x="34925" y="34698"/>
                  </a:cxn>
                  <a:cxn ang="0">
                    <a:pos x="34925" y="66242"/>
                  </a:cxn>
                  <a:cxn ang="0">
                    <a:pos x="50800" y="82014"/>
                  </a:cxn>
                  <a:cxn ang="0">
                    <a:pos x="44450" y="97786"/>
                  </a:cxn>
                  <a:cxn ang="0">
                    <a:pos x="22225" y="97786"/>
                  </a:cxn>
                  <a:cxn ang="0">
                    <a:pos x="0" y="119867"/>
                  </a:cxn>
                  <a:cxn ang="0">
                    <a:pos x="22225" y="145102"/>
                  </a:cxn>
                  <a:cxn ang="0">
                    <a:pos x="44450" y="145102"/>
                  </a:cxn>
                  <a:cxn ang="0">
                    <a:pos x="50800" y="160874"/>
                  </a:cxn>
                  <a:cxn ang="0">
                    <a:pos x="34925" y="176646"/>
                  </a:cxn>
                  <a:cxn ang="0">
                    <a:pos x="34925" y="208190"/>
                  </a:cxn>
                  <a:cxn ang="0">
                    <a:pos x="69850" y="208190"/>
                  </a:cxn>
                  <a:cxn ang="0">
                    <a:pos x="82550" y="192418"/>
                  </a:cxn>
                  <a:cxn ang="0">
                    <a:pos x="101600" y="198727"/>
                  </a:cxn>
                  <a:cxn ang="0">
                    <a:pos x="101600" y="220807"/>
                  </a:cxn>
                  <a:cxn ang="0">
                    <a:pos x="123825" y="242888"/>
                  </a:cxn>
                  <a:cxn ang="0">
                    <a:pos x="146050" y="220807"/>
                  </a:cxn>
                  <a:cxn ang="0">
                    <a:pos x="146050" y="198727"/>
                  </a:cxn>
                  <a:cxn ang="0">
                    <a:pos x="161925" y="192418"/>
                  </a:cxn>
                  <a:cxn ang="0">
                    <a:pos x="177800" y="208190"/>
                  </a:cxn>
                  <a:cxn ang="0">
                    <a:pos x="209550" y="208190"/>
                  </a:cxn>
                  <a:cxn ang="0">
                    <a:pos x="209550" y="176646"/>
                  </a:cxn>
                  <a:cxn ang="0">
                    <a:pos x="193675" y="160874"/>
                  </a:cxn>
                  <a:cxn ang="0">
                    <a:pos x="203200" y="145102"/>
                  </a:cxn>
                  <a:cxn ang="0">
                    <a:pos x="222250" y="145102"/>
                  </a:cxn>
                  <a:cxn ang="0">
                    <a:pos x="244475" y="119867"/>
                  </a:cxn>
                  <a:cxn ang="0">
                    <a:pos x="222250" y="97786"/>
                  </a:cxn>
                  <a:cxn ang="0">
                    <a:pos x="123825" y="179800"/>
                  </a:cxn>
                  <a:cxn ang="0">
                    <a:pos x="63500" y="119867"/>
                  </a:cxn>
                  <a:cxn ang="0">
                    <a:pos x="123825" y="63088"/>
                  </a:cxn>
                  <a:cxn ang="0">
                    <a:pos x="180975" y="119867"/>
                  </a:cxn>
                  <a:cxn ang="0">
                    <a:pos x="123825" y="179800"/>
                  </a:cxn>
                </a:cxnLst>
                <a:pathLst>
                  <a:path w="77" h="77">
                    <a:moveTo>
                      <a:pt x="70" y="31"/>
                    </a:moveTo>
                    <a:cubicBezTo>
                      <a:pt x="64" y="31"/>
                      <a:pt x="64" y="31"/>
                      <a:pt x="64" y="31"/>
                    </a:cubicBezTo>
                    <a:cubicBezTo>
                      <a:pt x="63" y="29"/>
                      <a:pt x="62" y="28"/>
                      <a:pt x="61" y="26"/>
                    </a:cubicBezTo>
                    <a:cubicBezTo>
                      <a:pt x="66" y="21"/>
                      <a:pt x="66" y="21"/>
                      <a:pt x="66" y="21"/>
                    </a:cubicBezTo>
                    <a:cubicBezTo>
                      <a:pt x="69" y="18"/>
                      <a:pt x="69" y="14"/>
                      <a:pt x="66" y="11"/>
                    </a:cubicBezTo>
                    <a:cubicBezTo>
                      <a:pt x="63" y="8"/>
                      <a:pt x="59" y="8"/>
                      <a:pt x="56" y="11"/>
                    </a:cubicBezTo>
                    <a:cubicBezTo>
                      <a:pt x="51" y="16"/>
                      <a:pt x="51" y="16"/>
                      <a:pt x="51" y="16"/>
                    </a:cubicBezTo>
                    <a:cubicBezTo>
                      <a:pt x="50" y="15"/>
                      <a:pt x="48" y="14"/>
                      <a:pt x="46" y="14"/>
                    </a:cubicBezTo>
                    <a:cubicBezTo>
                      <a:pt x="46" y="7"/>
                      <a:pt x="46" y="7"/>
                      <a:pt x="46" y="7"/>
                    </a:cubicBezTo>
                    <a:cubicBezTo>
                      <a:pt x="46" y="3"/>
                      <a:pt x="43" y="0"/>
                      <a:pt x="39" y="0"/>
                    </a:cubicBezTo>
                    <a:cubicBezTo>
                      <a:pt x="35" y="0"/>
                      <a:pt x="32" y="3"/>
                      <a:pt x="32" y="7"/>
                    </a:cubicBezTo>
                    <a:cubicBezTo>
                      <a:pt x="32" y="14"/>
                      <a:pt x="32" y="14"/>
                      <a:pt x="32" y="14"/>
                    </a:cubicBezTo>
                    <a:cubicBezTo>
                      <a:pt x="30" y="14"/>
                      <a:pt x="28" y="15"/>
                      <a:pt x="26" y="16"/>
                    </a:cubicBezTo>
                    <a:cubicBezTo>
                      <a:pt x="22" y="11"/>
                      <a:pt x="22" y="11"/>
                      <a:pt x="22" y="11"/>
                    </a:cubicBezTo>
                    <a:cubicBezTo>
                      <a:pt x="19" y="8"/>
                      <a:pt x="14" y="8"/>
                      <a:pt x="11" y="11"/>
                    </a:cubicBezTo>
                    <a:cubicBezTo>
                      <a:pt x="9" y="14"/>
                      <a:pt x="9" y="18"/>
                      <a:pt x="11" y="21"/>
                    </a:cubicBezTo>
                    <a:cubicBezTo>
                      <a:pt x="16" y="26"/>
                      <a:pt x="16" y="26"/>
                      <a:pt x="16" y="26"/>
                    </a:cubicBezTo>
                    <a:cubicBezTo>
                      <a:pt x="15" y="28"/>
                      <a:pt x="15" y="29"/>
                      <a:pt x="14" y="31"/>
                    </a:cubicBezTo>
                    <a:cubicBezTo>
                      <a:pt x="7" y="31"/>
                      <a:pt x="7" y="31"/>
                      <a:pt x="7" y="31"/>
                    </a:cubicBezTo>
                    <a:cubicBezTo>
                      <a:pt x="3" y="31"/>
                      <a:pt x="0" y="34"/>
                      <a:pt x="0" y="38"/>
                    </a:cubicBezTo>
                    <a:cubicBezTo>
                      <a:pt x="0" y="42"/>
                      <a:pt x="3" y="46"/>
                      <a:pt x="7" y="46"/>
                    </a:cubicBezTo>
                    <a:cubicBezTo>
                      <a:pt x="14" y="46"/>
                      <a:pt x="14" y="46"/>
                      <a:pt x="14" y="46"/>
                    </a:cubicBezTo>
                    <a:cubicBezTo>
                      <a:pt x="15" y="47"/>
                      <a:pt x="15" y="49"/>
                      <a:pt x="16" y="51"/>
                    </a:cubicBezTo>
                    <a:cubicBezTo>
                      <a:pt x="11" y="56"/>
                      <a:pt x="11" y="56"/>
                      <a:pt x="11" y="56"/>
                    </a:cubicBezTo>
                    <a:cubicBezTo>
                      <a:pt x="9" y="58"/>
                      <a:pt x="9" y="63"/>
                      <a:pt x="11" y="66"/>
                    </a:cubicBezTo>
                    <a:cubicBezTo>
                      <a:pt x="14" y="69"/>
                      <a:pt x="19" y="69"/>
                      <a:pt x="22" y="66"/>
                    </a:cubicBezTo>
                    <a:cubicBezTo>
                      <a:pt x="26" y="61"/>
                      <a:pt x="26" y="61"/>
                      <a:pt x="26" y="61"/>
                    </a:cubicBezTo>
                    <a:cubicBezTo>
                      <a:pt x="28" y="62"/>
                      <a:pt x="30" y="63"/>
                      <a:pt x="32" y="63"/>
                    </a:cubicBezTo>
                    <a:cubicBezTo>
                      <a:pt x="32" y="70"/>
                      <a:pt x="32" y="70"/>
                      <a:pt x="32" y="70"/>
                    </a:cubicBezTo>
                    <a:cubicBezTo>
                      <a:pt x="32" y="74"/>
                      <a:pt x="35" y="77"/>
                      <a:pt x="39" y="77"/>
                    </a:cubicBezTo>
                    <a:cubicBezTo>
                      <a:pt x="43" y="77"/>
                      <a:pt x="46" y="74"/>
                      <a:pt x="46" y="70"/>
                    </a:cubicBezTo>
                    <a:cubicBezTo>
                      <a:pt x="46" y="63"/>
                      <a:pt x="46" y="63"/>
                      <a:pt x="46" y="63"/>
                    </a:cubicBezTo>
                    <a:cubicBezTo>
                      <a:pt x="48" y="63"/>
                      <a:pt x="50" y="62"/>
                      <a:pt x="51" y="61"/>
                    </a:cubicBezTo>
                    <a:cubicBezTo>
                      <a:pt x="56" y="66"/>
                      <a:pt x="56" y="66"/>
                      <a:pt x="56" y="66"/>
                    </a:cubicBezTo>
                    <a:cubicBezTo>
                      <a:pt x="59" y="69"/>
                      <a:pt x="63" y="69"/>
                      <a:pt x="66" y="66"/>
                    </a:cubicBezTo>
                    <a:cubicBezTo>
                      <a:pt x="69" y="63"/>
                      <a:pt x="69" y="58"/>
                      <a:pt x="66" y="56"/>
                    </a:cubicBezTo>
                    <a:cubicBezTo>
                      <a:pt x="61" y="51"/>
                      <a:pt x="61" y="51"/>
                      <a:pt x="61" y="51"/>
                    </a:cubicBezTo>
                    <a:cubicBezTo>
                      <a:pt x="62" y="49"/>
                      <a:pt x="63" y="47"/>
                      <a:pt x="64" y="46"/>
                    </a:cubicBezTo>
                    <a:cubicBezTo>
                      <a:pt x="70" y="46"/>
                      <a:pt x="70" y="46"/>
                      <a:pt x="70" y="46"/>
                    </a:cubicBezTo>
                    <a:cubicBezTo>
                      <a:pt x="74" y="46"/>
                      <a:pt x="77" y="42"/>
                      <a:pt x="77" y="38"/>
                    </a:cubicBezTo>
                    <a:cubicBezTo>
                      <a:pt x="77" y="34"/>
                      <a:pt x="74" y="31"/>
                      <a:pt x="70" y="31"/>
                    </a:cubicBezTo>
                    <a:moveTo>
                      <a:pt x="39" y="57"/>
                    </a:moveTo>
                    <a:cubicBezTo>
                      <a:pt x="29" y="57"/>
                      <a:pt x="20" y="49"/>
                      <a:pt x="20" y="38"/>
                    </a:cubicBezTo>
                    <a:cubicBezTo>
                      <a:pt x="20" y="28"/>
                      <a:pt x="29" y="20"/>
                      <a:pt x="39" y="20"/>
                    </a:cubicBezTo>
                    <a:cubicBezTo>
                      <a:pt x="49" y="20"/>
                      <a:pt x="57" y="28"/>
                      <a:pt x="57" y="38"/>
                    </a:cubicBezTo>
                    <a:cubicBezTo>
                      <a:pt x="57" y="49"/>
                      <a:pt x="49" y="57"/>
                      <a:pt x="39" y="57"/>
                    </a:cubicBezTo>
                  </a:path>
                </a:pathLst>
              </a:custGeom>
              <a:solidFill>
                <a:srgbClr val="FFFFFF"/>
              </a:solidFill>
              <a:ln w="9525">
                <a:noFill/>
              </a:ln>
            </p:spPr>
            <p:txBody>
              <a:bodyPr/>
              <a:p>
                <a:endParaRPr lang="zh-CN" altLang="en-US"/>
              </a:p>
            </p:txBody>
          </p:sp>
        </p:grpSp>
        <p:sp>
          <p:nvSpPr>
            <p:cNvPr id="69642" name="文本框 45"/>
            <p:cNvSpPr txBox="1"/>
            <p:nvPr/>
          </p:nvSpPr>
          <p:spPr>
            <a:xfrm>
              <a:off x="2462245" y="1907925"/>
              <a:ext cx="396884" cy="460196"/>
            </a:xfrm>
            <a:prstGeom prst="rect">
              <a:avLst/>
            </a:prstGeom>
            <a:noFill/>
            <a:ln w="9525">
              <a:noFill/>
            </a:ln>
          </p:spPr>
          <p:txBody>
            <a:bodyPr wrap="none">
              <a:spAutoFit/>
            </a:bodyPr>
            <a:p>
              <a:r>
                <a:rPr lang="en-US" altLang="zh-CN" sz="2400" b="1">
                  <a:solidFill>
                    <a:schemeClr val="bg1"/>
                  </a:solidFill>
                  <a:latin typeface="Agency FB" panose="020B0503020202020204"/>
                </a:rPr>
                <a:t>0</a:t>
              </a:r>
              <a:r>
                <a:rPr lang="en-US" sz="2400" b="1">
                  <a:solidFill>
                    <a:schemeClr val="bg1"/>
                  </a:solidFill>
                  <a:latin typeface="Agency FB" panose="020B0503020202020204"/>
                </a:rPr>
                <a:t>1</a:t>
              </a:r>
              <a:endParaRPr lang="en-US" sz="2400" b="1" dirty="0">
                <a:solidFill>
                  <a:schemeClr val="bg1"/>
                </a:solidFill>
                <a:latin typeface="Agency FB" panose="020B0503020202020204"/>
              </a:endParaRPr>
            </a:p>
          </p:txBody>
        </p:sp>
        <p:sp>
          <p:nvSpPr>
            <p:cNvPr id="69643" name="文本框 44"/>
            <p:cNvSpPr txBox="1"/>
            <p:nvPr/>
          </p:nvSpPr>
          <p:spPr>
            <a:xfrm>
              <a:off x="3462477" y="1882920"/>
              <a:ext cx="1350198" cy="460196"/>
            </a:xfrm>
            <a:prstGeom prst="rect">
              <a:avLst/>
            </a:prstGeom>
            <a:noFill/>
            <a:ln w="9525">
              <a:noFill/>
            </a:ln>
          </p:spPr>
          <p:txBody>
            <a:bodyPr>
              <a:spAutoFit/>
            </a:bodyPr>
            <a:p>
              <a:pPr algn="ctr"/>
              <a:r>
                <a:rPr lang="zh-CN" altLang="en-US" sz="2400" dirty="0">
                  <a:solidFill>
                    <a:schemeClr val="bg1"/>
                  </a:solidFill>
                  <a:latin typeface="微软雅黑" panose="020B0503020204020204" pitchFamily="34" charset="-122"/>
                  <a:ea typeface="微软雅黑" panose="020B0503020204020204" pitchFamily="34" charset="-122"/>
                  <a:sym typeface="+mn-ea"/>
                </a:rPr>
                <a:t>查询权</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grpSp>
      <p:sp>
        <p:nvSpPr>
          <p:cNvPr id="74" name="文本框 48"/>
          <p:cNvSpPr txBox="1"/>
          <p:nvPr/>
        </p:nvSpPr>
        <p:spPr>
          <a:xfrm>
            <a:off x="2393315" y="3672205"/>
            <a:ext cx="7724140" cy="2453640"/>
          </a:xfrm>
          <a:prstGeom prst="rect">
            <a:avLst/>
          </a:prstGeom>
          <a:noFill/>
          <a:ln w="9525">
            <a:noFill/>
          </a:ln>
        </p:spPr>
        <p:txBody>
          <a:bodyPr wrap="square">
            <a:spAutoFit/>
          </a:bodyPr>
          <a:p>
            <a:pPr>
              <a:lnSpc>
                <a:spcPct val="120000"/>
              </a:lnSpc>
            </a:pPr>
            <a:r>
              <a:rPr lang="zh-CN" altLang="en-US" sz="3200" b="1"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根据</a:t>
            </a:r>
            <a:r>
              <a:rPr lang="en-US" altLang="zh-CN" sz="32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中华人民共和国统计法</a:t>
            </a:r>
            <a:r>
              <a:rPr lang="en-US" altLang="zh-CN" sz="32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第三十五条第一款：</a:t>
            </a:r>
            <a:b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b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     （一）发出统计检查查询书，向检查对象</a:t>
            </a:r>
            <a:r>
              <a:rPr lang="zh-CN" altLang="en-US" sz="3200" b="1"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查询</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有关事项；</a:t>
            </a:r>
            <a:endParaRPr lang="zh-CN" altLang="en-US" sz="320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p:tgtEl>
                                          <p:spTgt spid="42"/>
                                        </p:tgtEl>
                                        <p:attrNameLst>
                                          <p:attrName>ppt_y</p:attrName>
                                        </p:attrNameLst>
                                      </p:cBhvr>
                                      <p:tavLst>
                                        <p:tav tm="0">
                                          <p:val>
                                            <p:strVal val="#ppt_y+#ppt_h*1.125000"/>
                                          </p:val>
                                        </p:tav>
                                        <p:tav tm="100000">
                                          <p:val>
                                            <p:strVal val="#ppt_y"/>
                                          </p:val>
                                        </p:tav>
                                      </p:tavLst>
                                    </p:anim>
                                    <p:animEffect transition="in" filter="wipe(up)">
                                      <p:cBhvr>
                                        <p:cTn id="8" dur="500"/>
                                        <p:tgtEl>
                                          <p:spTgt spid="42"/>
                                        </p:tgtEl>
                                      </p:cBhvr>
                                    </p:animEffect>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randombar(horizontal)">
                                      <p:cBhvr>
                                        <p:cTn id="12"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40" name="文本框 39"/>
          <p:cNvSpPr txBox="1"/>
          <p:nvPr/>
        </p:nvSpPr>
        <p:spPr>
          <a:xfrm>
            <a:off x="1241807" y="340883"/>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统计执法检查</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
        <p:nvSpPr>
          <p:cNvPr id="69635" name="矩形 40"/>
          <p:cNvSpPr/>
          <p:nvPr/>
        </p:nvSpPr>
        <p:spPr>
          <a:xfrm>
            <a:off x="1333500" y="1120775"/>
            <a:ext cx="4006215" cy="460375"/>
          </a:xfrm>
          <a:prstGeom prst="rect">
            <a:avLst/>
          </a:prstGeom>
          <a:noFill/>
          <a:ln w="9525">
            <a:noFill/>
          </a:ln>
        </p:spPr>
        <p:txBody>
          <a:bodyPr wrap="square">
            <a:spAutoFit/>
          </a:bodyPr>
          <a:p>
            <a:pPr algn="ctr"/>
            <a:r>
              <a:rPr lang="zh-CN" altLang="en-US" sz="2400" b="1" dirty="0">
                <a:latin typeface="微软雅黑" panose="020B0503020204020204" pitchFamily="34" charset="-122"/>
                <a:ea typeface="微软雅黑" panose="020B0503020204020204" pitchFamily="34" charset="-122"/>
              </a:rPr>
              <a:t>执法检查权力</a:t>
            </a:r>
            <a:endParaRPr lang="zh-CN" altLang="en-US" sz="2400" b="1" dirty="0">
              <a:latin typeface="微软雅黑" panose="020B0503020204020204" pitchFamily="34" charset="-122"/>
              <a:ea typeface="微软雅黑" panose="020B0503020204020204" pitchFamily="34" charset="-122"/>
            </a:endParaRPr>
          </a:p>
        </p:txBody>
      </p:sp>
      <p:grpSp>
        <p:nvGrpSpPr>
          <p:cNvPr id="42" name="组合 41"/>
          <p:cNvGrpSpPr/>
          <p:nvPr/>
        </p:nvGrpSpPr>
        <p:grpSpPr>
          <a:xfrm>
            <a:off x="2393950" y="1955800"/>
            <a:ext cx="4765675" cy="1236663"/>
            <a:chOff x="1525730" y="1574751"/>
            <a:chExt cx="4765782" cy="1236181"/>
          </a:xfrm>
        </p:grpSpPr>
        <p:sp>
          <p:nvSpPr>
            <p:cNvPr id="43" name="Freeform 5"/>
            <p:cNvSpPr/>
            <p:nvPr/>
          </p:nvSpPr>
          <p:spPr bwMode="auto">
            <a:xfrm>
              <a:off x="1525730" y="1757517"/>
              <a:ext cx="3784933" cy="786796"/>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rgbClr val="00A1DA"/>
            </a:solidFill>
            <a:ln>
              <a:noFill/>
            </a:ln>
            <a:effectLst>
              <a:innerShdw blurRad="63500" dist="1016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solidFill>
                    <a:srgbClr val="127210"/>
                  </a:solidFill>
                </a:ln>
                <a:solidFill>
                  <a:schemeClr val="lt1"/>
                </a:solidFill>
                <a:effectLst/>
                <a:uLnTx/>
                <a:uFillTx/>
                <a:latin typeface="+mn-lt"/>
                <a:ea typeface="+mn-ea"/>
                <a:cs typeface="+mn-cs"/>
              </a:endParaRPr>
            </a:p>
          </p:txBody>
        </p:sp>
        <p:pic>
          <p:nvPicPr>
            <p:cNvPr id="69638" name="图片 43"/>
            <p:cNvPicPr>
              <a:picLocks noChangeAspect="1"/>
            </p:cNvPicPr>
            <p:nvPr/>
          </p:nvPicPr>
          <p:blipFill>
            <a:blip r:embed="rId2"/>
            <a:stretch>
              <a:fillRect/>
            </a:stretch>
          </p:blipFill>
          <p:spPr>
            <a:xfrm>
              <a:off x="2048040" y="1574751"/>
              <a:ext cx="4243472" cy="1236181"/>
            </a:xfrm>
            <a:prstGeom prst="rect">
              <a:avLst/>
            </a:prstGeom>
            <a:noFill/>
            <a:ln w="9525">
              <a:noFill/>
            </a:ln>
          </p:spPr>
        </p:pic>
        <p:grpSp>
          <p:nvGrpSpPr>
            <p:cNvPr id="69639" name="组合 44"/>
            <p:cNvGrpSpPr/>
            <p:nvPr/>
          </p:nvGrpSpPr>
          <p:grpSpPr>
            <a:xfrm>
              <a:off x="1671721" y="1944658"/>
              <a:ext cx="504001" cy="302664"/>
              <a:chOff x="4370388" y="1439863"/>
              <a:chExt cx="608012" cy="365125"/>
            </a:xfrm>
          </p:grpSpPr>
          <p:sp>
            <p:nvSpPr>
              <p:cNvPr id="69640" name="Freeform 25"/>
              <p:cNvSpPr>
                <a:spLocks noEditPoints="1"/>
              </p:cNvSpPr>
              <p:nvPr/>
            </p:nvSpPr>
            <p:spPr>
              <a:xfrm>
                <a:off x="4605338" y="1439863"/>
                <a:ext cx="373062" cy="365125"/>
              </a:xfrm>
              <a:custGeom>
                <a:avLst/>
                <a:gdLst/>
                <a:ahLst/>
                <a:cxnLst>
                  <a:cxn ang="0">
                    <a:pos x="373062" y="182563"/>
                  </a:cxn>
                  <a:cxn ang="0">
                    <a:pos x="322045" y="160529"/>
                  </a:cxn>
                  <a:cxn ang="0">
                    <a:pos x="337988" y="122758"/>
                  </a:cxn>
                  <a:cxn ang="0">
                    <a:pos x="315668" y="81838"/>
                  </a:cxn>
                  <a:cxn ang="0">
                    <a:pos x="274217" y="75543"/>
                  </a:cxn>
                  <a:cxn ang="0">
                    <a:pos x="277405" y="22033"/>
                  </a:cxn>
                  <a:cxn ang="0">
                    <a:pos x="235954" y="53510"/>
                  </a:cxn>
                  <a:cxn ang="0">
                    <a:pos x="207257" y="22033"/>
                  </a:cxn>
                  <a:cxn ang="0">
                    <a:pos x="162617" y="22033"/>
                  </a:cxn>
                  <a:cxn ang="0">
                    <a:pos x="137108" y="53510"/>
                  </a:cxn>
                  <a:cxn ang="0">
                    <a:pos x="92468" y="22033"/>
                  </a:cxn>
                  <a:cxn ang="0">
                    <a:pos x="95657" y="75543"/>
                  </a:cxn>
                  <a:cxn ang="0">
                    <a:pos x="57394" y="81838"/>
                  </a:cxn>
                  <a:cxn ang="0">
                    <a:pos x="31886" y="122758"/>
                  </a:cxn>
                  <a:cxn ang="0">
                    <a:pos x="47828" y="160529"/>
                  </a:cxn>
                  <a:cxn ang="0">
                    <a:pos x="0" y="182563"/>
                  </a:cxn>
                  <a:cxn ang="0">
                    <a:pos x="47828" y="204596"/>
                  </a:cxn>
                  <a:cxn ang="0">
                    <a:pos x="31886" y="242367"/>
                  </a:cxn>
                  <a:cxn ang="0">
                    <a:pos x="57394" y="283287"/>
                  </a:cxn>
                  <a:cxn ang="0">
                    <a:pos x="95657" y="289582"/>
                  </a:cxn>
                  <a:cxn ang="0">
                    <a:pos x="92468" y="339944"/>
                  </a:cxn>
                  <a:cxn ang="0">
                    <a:pos x="137108" y="311615"/>
                  </a:cxn>
                  <a:cxn ang="0">
                    <a:pos x="162617" y="343092"/>
                  </a:cxn>
                  <a:cxn ang="0">
                    <a:pos x="207257" y="343092"/>
                  </a:cxn>
                  <a:cxn ang="0">
                    <a:pos x="235954" y="311615"/>
                  </a:cxn>
                  <a:cxn ang="0">
                    <a:pos x="277405" y="339944"/>
                  </a:cxn>
                  <a:cxn ang="0">
                    <a:pos x="274217" y="289582"/>
                  </a:cxn>
                  <a:cxn ang="0">
                    <a:pos x="315668" y="283287"/>
                  </a:cxn>
                  <a:cxn ang="0">
                    <a:pos x="337988" y="242367"/>
                  </a:cxn>
                  <a:cxn ang="0">
                    <a:pos x="322045" y="204596"/>
                  </a:cxn>
                  <a:cxn ang="0">
                    <a:pos x="184937" y="295877"/>
                  </a:cxn>
                  <a:cxn ang="0">
                    <a:pos x="184937" y="66100"/>
                  </a:cxn>
                  <a:cxn ang="0">
                    <a:pos x="184937" y="295877"/>
                  </a:cxn>
                </a:cxnLst>
                <a:pathLst>
                  <a:path w="117" h="116">
                    <a:moveTo>
                      <a:pt x="109" y="65"/>
                    </a:moveTo>
                    <a:cubicBezTo>
                      <a:pt x="113" y="65"/>
                      <a:pt x="117" y="62"/>
                      <a:pt x="117" y="58"/>
                    </a:cubicBezTo>
                    <a:cubicBezTo>
                      <a:pt x="117" y="54"/>
                      <a:pt x="113" y="51"/>
                      <a:pt x="109" y="51"/>
                    </a:cubicBezTo>
                    <a:cubicBezTo>
                      <a:pt x="101" y="51"/>
                      <a:pt x="101" y="51"/>
                      <a:pt x="101" y="51"/>
                    </a:cubicBezTo>
                    <a:cubicBezTo>
                      <a:pt x="101" y="48"/>
                      <a:pt x="100" y="45"/>
                      <a:pt x="99" y="43"/>
                    </a:cubicBezTo>
                    <a:cubicBezTo>
                      <a:pt x="106" y="39"/>
                      <a:pt x="106" y="39"/>
                      <a:pt x="106" y="39"/>
                    </a:cubicBezTo>
                    <a:cubicBezTo>
                      <a:pt x="110" y="37"/>
                      <a:pt x="111" y="32"/>
                      <a:pt x="109" y="29"/>
                    </a:cubicBezTo>
                    <a:cubicBezTo>
                      <a:pt x="107" y="25"/>
                      <a:pt x="102" y="24"/>
                      <a:pt x="99" y="26"/>
                    </a:cubicBezTo>
                    <a:cubicBezTo>
                      <a:pt x="92" y="30"/>
                      <a:pt x="92" y="30"/>
                      <a:pt x="92" y="30"/>
                    </a:cubicBezTo>
                    <a:cubicBezTo>
                      <a:pt x="90" y="28"/>
                      <a:pt x="88" y="26"/>
                      <a:pt x="86" y="24"/>
                    </a:cubicBezTo>
                    <a:cubicBezTo>
                      <a:pt x="90" y="17"/>
                      <a:pt x="90" y="17"/>
                      <a:pt x="90" y="17"/>
                    </a:cubicBezTo>
                    <a:cubicBezTo>
                      <a:pt x="92" y="14"/>
                      <a:pt x="91" y="9"/>
                      <a:pt x="87" y="7"/>
                    </a:cubicBezTo>
                    <a:cubicBezTo>
                      <a:pt x="84" y="5"/>
                      <a:pt x="80" y="7"/>
                      <a:pt x="78" y="10"/>
                    </a:cubicBezTo>
                    <a:cubicBezTo>
                      <a:pt x="74" y="17"/>
                      <a:pt x="74" y="17"/>
                      <a:pt x="74" y="17"/>
                    </a:cubicBezTo>
                    <a:cubicBezTo>
                      <a:pt x="71" y="16"/>
                      <a:pt x="68" y="15"/>
                      <a:pt x="65" y="15"/>
                    </a:cubicBezTo>
                    <a:cubicBezTo>
                      <a:pt x="65" y="7"/>
                      <a:pt x="65" y="7"/>
                      <a:pt x="65" y="7"/>
                    </a:cubicBezTo>
                    <a:cubicBezTo>
                      <a:pt x="65" y="3"/>
                      <a:pt x="62" y="0"/>
                      <a:pt x="58" y="0"/>
                    </a:cubicBezTo>
                    <a:cubicBezTo>
                      <a:pt x="54" y="0"/>
                      <a:pt x="51" y="3"/>
                      <a:pt x="51" y="7"/>
                    </a:cubicBezTo>
                    <a:cubicBezTo>
                      <a:pt x="51" y="15"/>
                      <a:pt x="51" y="15"/>
                      <a:pt x="51" y="15"/>
                    </a:cubicBezTo>
                    <a:cubicBezTo>
                      <a:pt x="48" y="15"/>
                      <a:pt x="46" y="16"/>
                      <a:pt x="43" y="17"/>
                    </a:cubicBezTo>
                    <a:cubicBezTo>
                      <a:pt x="39" y="10"/>
                      <a:pt x="39" y="10"/>
                      <a:pt x="39" y="10"/>
                    </a:cubicBezTo>
                    <a:cubicBezTo>
                      <a:pt x="37" y="7"/>
                      <a:pt x="33" y="5"/>
                      <a:pt x="29" y="7"/>
                    </a:cubicBezTo>
                    <a:cubicBezTo>
                      <a:pt x="26" y="9"/>
                      <a:pt x="24" y="14"/>
                      <a:pt x="26" y="17"/>
                    </a:cubicBezTo>
                    <a:cubicBezTo>
                      <a:pt x="30" y="24"/>
                      <a:pt x="30" y="24"/>
                      <a:pt x="30" y="24"/>
                    </a:cubicBezTo>
                    <a:cubicBezTo>
                      <a:pt x="28" y="26"/>
                      <a:pt x="26" y="28"/>
                      <a:pt x="25" y="30"/>
                    </a:cubicBezTo>
                    <a:cubicBezTo>
                      <a:pt x="18" y="26"/>
                      <a:pt x="18" y="26"/>
                      <a:pt x="18" y="26"/>
                    </a:cubicBezTo>
                    <a:cubicBezTo>
                      <a:pt x="14" y="24"/>
                      <a:pt x="10" y="25"/>
                      <a:pt x="8" y="29"/>
                    </a:cubicBezTo>
                    <a:cubicBezTo>
                      <a:pt x="6" y="32"/>
                      <a:pt x="7" y="37"/>
                      <a:pt x="10" y="39"/>
                    </a:cubicBezTo>
                    <a:cubicBezTo>
                      <a:pt x="17" y="43"/>
                      <a:pt x="17" y="43"/>
                      <a:pt x="17" y="43"/>
                    </a:cubicBezTo>
                    <a:cubicBezTo>
                      <a:pt x="16" y="45"/>
                      <a:pt x="16" y="48"/>
                      <a:pt x="15" y="51"/>
                    </a:cubicBezTo>
                    <a:cubicBezTo>
                      <a:pt x="7" y="51"/>
                      <a:pt x="7" y="51"/>
                      <a:pt x="7" y="51"/>
                    </a:cubicBezTo>
                    <a:cubicBezTo>
                      <a:pt x="3" y="51"/>
                      <a:pt x="0" y="54"/>
                      <a:pt x="0" y="58"/>
                    </a:cubicBezTo>
                    <a:cubicBezTo>
                      <a:pt x="0" y="62"/>
                      <a:pt x="3" y="65"/>
                      <a:pt x="7" y="65"/>
                    </a:cubicBezTo>
                    <a:cubicBezTo>
                      <a:pt x="15" y="65"/>
                      <a:pt x="15" y="65"/>
                      <a:pt x="15" y="65"/>
                    </a:cubicBezTo>
                    <a:cubicBezTo>
                      <a:pt x="16" y="68"/>
                      <a:pt x="16" y="71"/>
                      <a:pt x="17" y="73"/>
                    </a:cubicBezTo>
                    <a:cubicBezTo>
                      <a:pt x="10" y="77"/>
                      <a:pt x="10" y="77"/>
                      <a:pt x="10" y="77"/>
                    </a:cubicBezTo>
                    <a:cubicBezTo>
                      <a:pt x="7" y="79"/>
                      <a:pt x="6" y="84"/>
                      <a:pt x="8" y="87"/>
                    </a:cubicBezTo>
                    <a:cubicBezTo>
                      <a:pt x="10" y="91"/>
                      <a:pt x="14" y="92"/>
                      <a:pt x="18" y="90"/>
                    </a:cubicBezTo>
                    <a:cubicBezTo>
                      <a:pt x="25" y="86"/>
                      <a:pt x="25" y="86"/>
                      <a:pt x="25" y="86"/>
                    </a:cubicBezTo>
                    <a:cubicBezTo>
                      <a:pt x="26" y="88"/>
                      <a:pt x="28" y="90"/>
                      <a:pt x="30" y="92"/>
                    </a:cubicBezTo>
                    <a:cubicBezTo>
                      <a:pt x="26" y="99"/>
                      <a:pt x="26" y="99"/>
                      <a:pt x="26" y="99"/>
                    </a:cubicBezTo>
                    <a:cubicBezTo>
                      <a:pt x="24" y="102"/>
                      <a:pt x="26" y="106"/>
                      <a:pt x="29" y="108"/>
                    </a:cubicBezTo>
                    <a:cubicBezTo>
                      <a:pt x="33" y="110"/>
                      <a:pt x="37" y="109"/>
                      <a:pt x="39" y="106"/>
                    </a:cubicBezTo>
                    <a:cubicBezTo>
                      <a:pt x="43" y="99"/>
                      <a:pt x="43" y="99"/>
                      <a:pt x="43" y="99"/>
                    </a:cubicBezTo>
                    <a:cubicBezTo>
                      <a:pt x="46" y="100"/>
                      <a:pt x="48" y="101"/>
                      <a:pt x="51" y="101"/>
                    </a:cubicBezTo>
                    <a:cubicBezTo>
                      <a:pt x="51" y="109"/>
                      <a:pt x="51" y="109"/>
                      <a:pt x="51" y="109"/>
                    </a:cubicBezTo>
                    <a:cubicBezTo>
                      <a:pt x="51" y="113"/>
                      <a:pt x="54" y="116"/>
                      <a:pt x="58" y="116"/>
                    </a:cubicBezTo>
                    <a:cubicBezTo>
                      <a:pt x="62" y="116"/>
                      <a:pt x="65" y="113"/>
                      <a:pt x="65" y="109"/>
                    </a:cubicBezTo>
                    <a:cubicBezTo>
                      <a:pt x="65" y="101"/>
                      <a:pt x="65" y="101"/>
                      <a:pt x="65" y="101"/>
                    </a:cubicBezTo>
                    <a:cubicBezTo>
                      <a:pt x="68" y="101"/>
                      <a:pt x="71" y="100"/>
                      <a:pt x="74" y="99"/>
                    </a:cubicBezTo>
                    <a:cubicBezTo>
                      <a:pt x="78" y="106"/>
                      <a:pt x="78" y="106"/>
                      <a:pt x="78" y="106"/>
                    </a:cubicBezTo>
                    <a:cubicBezTo>
                      <a:pt x="80" y="109"/>
                      <a:pt x="84" y="110"/>
                      <a:pt x="87" y="108"/>
                    </a:cubicBezTo>
                    <a:cubicBezTo>
                      <a:pt x="91" y="106"/>
                      <a:pt x="92" y="102"/>
                      <a:pt x="90" y="99"/>
                    </a:cubicBezTo>
                    <a:cubicBezTo>
                      <a:pt x="86" y="92"/>
                      <a:pt x="86" y="92"/>
                      <a:pt x="86" y="92"/>
                    </a:cubicBezTo>
                    <a:cubicBezTo>
                      <a:pt x="88" y="90"/>
                      <a:pt x="90" y="88"/>
                      <a:pt x="92" y="86"/>
                    </a:cubicBezTo>
                    <a:cubicBezTo>
                      <a:pt x="99" y="90"/>
                      <a:pt x="99" y="90"/>
                      <a:pt x="99" y="90"/>
                    </a:cubicBezTo>
                    <a:cubicBezTo>
                      <a:pt x="102" y="92"/>
                      <a:pt x="107" y="91"/>
                      <a:pt x="109" y="87"/>
                    </a:cubicBezTo>
                    <a:cubicBezTo>
                      <a:pt x="111" y="84"/>
                      <a:pt x="110" y="79"/>
                      <a:pt x="106" y="77"/>
                    </a:cubicBezTo>
                    <a:cubicBezTo>
                      <a:pt x="99" y="73"/>
                      <a:pt x="99" y="73"/>
                      <a:pt x="99" y="73"/>
                    </a:cubicBezTo>
                    <a:cubicBezTo>
                      <a:pt x="100" y="71"/>
                      <a:pt x="101" y="68"/>
                      <a:pt x="101" y="65"/>
                    </a:cubicBezTo>
                    <a:lnTo>
                      <a:pt x="109" y="65"/>
                    </a:lnTo>
                    <a:close/>
                    <a:moveTo>
                      <a:pt x="58" y="94"/>
                    </a:moveTo>
                    <a:cubicBezTo>
                      <a:pt x="38" y="94"/>
                      <a:pt x="22" y="78"/>
                      <a:pt x="22" y="58"/>
                    </a:cubicBezTo>
                    <a:cubicBezTo>
                      <a:pt x="22" y="38"/>
                      <a:pt x="38" y="21"/>
                      <a:pt x="58" y="21"/>
                    </a:cubicBezTo>
                    <a:cubicBezTo>
                      <a:pt x="78" y="21"/>
                      <a:pt x="95" y="38"/>
                      <a:pt x="95" y="58"/>
                    </a:cubicBezTo>
                    <a:cubicBezTo>
                      <a:pt x="95" y="78"/>
                      <a:pt x="78" y="94"/>
                      <a:pt x="58" y="94"/>
                    </a:cubicBezTo>
                  </a:path>
                </a:pathLst>
              </a:custGeom>
              <a:solidFill>
                <a:srgbClr val="FFFFFF"/>
              </a:solidFill>
              <a:ln w="9525">
                <a:noFill/>
              </a:ln>
            </p:spPr>
            <p:txBody>
              <a:bodyPr/>
              <a:p>
                <a:endParaRPr lang="zh-CN" altLang="en-US"/>
              </a:p>
            </p:txBody>
          </p:sp>
          <p:sp>
            <p:nvSpPr>
              <p:cNvPr id="69641" name="Freeform 26"/>
              <p:cNvSpPr>
                <a:spLocks noEditPoints="1"/>
              </p:cNvSpPr>
              <p:nvPr/>
            </p:nvSpPr>
            <p:spPr>
              <a:xfrm>
                <a:off x="4370388" y="1552576"/>
                <a:ext cx="244475" cy="242888"/>
              </a:xfrm>
              <a:custGeom>
                <a:avLst/>
                <a:gdLst/>
                <a:ahLst/>
                <a:cxnLst>
                  <a:cxn ang="0">
                    <a:pos x="222250" y="97786"/>
                  </a:cxn>
                  <a:cxn ang="0">
                    <a:pos x="203200" y="97786"/>
                  </a:cxn>
                  <a:cxn ang="0">
                    <a:pos x="193675" y="82014"/>
                  </a:cxn>
                  <a:cxn ang="0">
                    <a:pos x="209550" y="66242"/>
                  </a:cxn>
                  <a:cxn ang="0">
                    <a:pos x="209550" y="34698"/>
                  </a:cxn>
                  <a:cxn ang="0">
                    <a:pos x="177800" y="34698"/>
                  </a:cxn>
                  <a:cxn ang="0">
                    <a:pos x="161925" y="50470"/>
                  </a:cxn>
                  <a:cxn ang="0">
                    <a:pos x="146050" y="44161"/>
                  </a:cxn>
                  <a:cxn ang="0">
                    <a:pos x="146050" y="22081"/>
                  </a:cxn>
                  <a:cxn ang="0">
                    <a:pos x="123825" y="0"/>
                  </a:cxn>
                  <a:cxn ang="0">
                    <a:pos x="101600" y="22081"/>
                  </a:cxn>
                  <a:cxn ang="0">
                    <a:pos x="101600" y="44161"/>
                  </a:cxn>
                  <a:cxn ang="0">
                    <a:pos x="82550" y="50470"/>
                  </a:cxn>
                  <a:cxn ang="0">
                    <a:pos x="69850" y="34698"/>
                  </a:cxn>
                  <a:cxn ang="0">
                    <a:pos x="34925" y="34698"/>
                  </a:cxn>
                  <a:cxn ang="0">
                    <a:pos x="34925" y="66242"/>
                  </a:cxn>
                  <a:cxn ang="0">
                    <a:pos x="50800" y="82014"/>
                  </a:cxn>
                  <a:cxn ang="0">
                    <a:pos x="44450" y="97786"/>
                  </a:cxn>
                  <a:cxn ang="0">
                    <a:pos x="22225" y="97786"/>
                  </a:cxn>
                  <a:cxn ang="0">
                    <a:pos x="0" y="119867"/>
                  </a:cxn>
                  <a:cxn ang="0">
                    <a:pos x="22225" y="145102"/>
                  </a:cxn>
                  <a:cxn ang="0">
                    <a:pos x="44450" y="145102"/>
                  </a:cxn>
                  <a:cxn ang="0">
                    <a:pos x="50800" y="160874"/>
                  </a:cxn>
                  <a:cxn ang="0">
                    <a:pos x="34925" y="176646"/>
                  </a:cxn>
                  <a:cxn ang="0">
                    <a:pos x="34925" y="208190"/>
                  </a:cxn>
                  <a:cxn ang="0">
                    <a:pos x="69850" y="208190"/>
                  </a:cxn>
                  <a:cxn ang="0">
                    <a:pos x="82550" y="192418"/>
                  </a:cxn>
                  <a:cxn ang="0">
                    <a:pos x="101600" y="198727"/>
                  </a:cxn>
                  <a:cxn ang="0">
                    <a:pos x="101600" y="220807"/>
                  </a:cxn>
                  <a:cxn ang="0">
                    <a:pos x="123825" y="242888"/>
                  </a:cxn>
                  <a:cxn ang="0">
                    <a:pos x="146050" y="220807"/>
                  </a:cxn>
                  <a:cxn ang="0">
                    <a:pos x="146050" y="198727"/>
                  </a:cxn>
                  <a:cxn ang="0">
                    <a:pos x="161925" y="192418"/>
                  </a:cxn>
                  <a:cxn ang="0">
                    <a:pos x="177800" y="208190"/>
                  </a:cxn>
                  <a:cxn ang="0">
                    <a:pos x="209550" y="208190"/>
                  </a:cxn>
                  <a:cxn ang="0">
                    <a:pos x="209550" y="176646"/>
                  </a:cxn>
                  <a:cxn ang="0">
                    <a:pos x="193675" y="160874"/>
                  </a:cxn>
                  <a:cxn ang="0">
                    <a:pos x="203200" y="145102"/>
                  </a:cxn>
                  <a:cxn ang="0">
                    <a:pos x="222250" y="145102"/>
                  </a:cxn>
                  <a:cxn ang="0">
                    <a:pos x="244475" y="119867"/>
                  </a:cxn>
                  <a:cxn ang="0">
                    <a:pos x="222250" y="97786"/>
                  </a:cxn>
                  <a:cxn ang="0">
                    <a:pos x="123825" y="179800"/>
                  </a:cxn>
                  <a:cxn ang="0">
                    <a:pos x="63500" y="119867"/>
                  </a:cxn>
                  <a:cxn ang="0">
                    <a:pos x="123825" y="63088"/>
                  </a:cxn>
                  <a:cxn ang="0">
                    <a:pos x="180975" y="119867"/>
                  </a:cxn>
                  <a:cxn ang="0">
                    <a:pos x="123825" y="179800"/>
                  </a:cxn>
                </a:cxnLst>
                <a:pathLst>
                  <a:path w="77" h="77">
                    <a:moveTo>
                      <a:pt x="70" y="31"/>
                    </a:moveTo>
                    <a:cubicBezTo>
                      <a:pt x="64" y="31"/>
                      <a:pt x="64" y="31"/>
                      <a:pt x="64" y="31"/>
                    </a:cubicBezTo>
                    <a:cubicBezTo>
                      <a:pt x="63" y="29"/>
                      <a:pt x="62" y="28"/>
                      <a:pt x="61" y="26"/>
                    </a:cubicBezTo>
                    <a:cubicBezTo>
                      <a:pt x="66" y="21"/>
                      <a:pt x="66" y="21"/>
                      <a:pt x="66" y="21"/>
                    </a:cubicBezTo>
                    <a:cubicBezTo>
                      <a:pt x="69" y="18"/>
                      <a:pt x="69" y="14"/>
                      <a:pt x="66" y="11"/>
                    </a:cubicBezTo>
                    <a:cubicBezTo>
                      <a:pt x="63" y="8"/>
                      <a:pt x="59" y="8"/>
                      <a:pt x="56" y="11"/>
                    </a:cubicBezTo>
                    <a:cubicBezTo>
                      <a:pt x="51" y="16"/>
                      <a:pt x="51" y="16"/>
                      <a:pt x="51" y="16"/>
                    </a:cubicBezTo>
                    <a:cubicBezTo>
                      <a:pt x="50" y="15"/>
                      <a:pt x="48" y="14"/>
                      <a:pt x="46" y="14"/>
                    </a:cubicBezTo>
                    <a:cubicBezTo>
                      <a:pt x="46" y="7"/>
                      <a:pt x="46" y="7"/>
                      <a:pt x="46" y="7"/>
                    </a:cubicBezTo>
                    <a:cubicBezTo>
                      <a:pt x="46" y="3"/>
                      <a:pt x="43" y="0"/>
                      <a:pt x="39" y="0"/>
                    </a:cubicBezTo>
                    <a:cubicBezTo>
                      <a:pt x="35" y="0"/>
                      <a:pt x="32" y="3"/>
                      <a:pt x="32" y="7"/>
                    </a:cubicBezTo>
                    <a:cubicBezTo>
                      <a:pt x="32" y="14"/>
                      <a:pt x="32" y="14"/>
                      <a:pt x="32" y="14"/>
                    </a:cubicBezTo>
                    <a:cubicBezTo>
                      <a:pt x="30" y="14"/>
                      <a:pt x="28" y="15"/>
                      <a:pt x="26" y="16"/>
                    </a:cubicBezTo>
                    <a:cubicBezTo>
                      <a:pt x="22" y="11"/>
                      <a:pt x="22" y="11"/>
                      <a:pt x="22" y="11"/>
                    </a:cubicBezTo>
                    <a:cubicBezTo>
                      <a:pt x="19" y="8"/>
                      <a:pt x="14" y="8"/>
                      <a:pt x="11" y="11"/>
                    </a:cubicBezTo>
                    <a:cubicBezTo>
                      <a:pt x="9" y="14"/>
                      <a:pt x="9" y="18"/>
                      <a:pt x="11" y="21"/>
                    </a:cubicBezTo>
                    <a:cubicBezTo>
                      <a:pt x="16" y="26"/>
                      <a:pt x="16" y="26"/>
                      <a:pt x="16" y="26"/>
                    </a:cubicBezTo>
                    <a:cubicBezTo>
                      <a:pt x="15" y="28"/>
                      <a:pt x="15" y="29"/>
                      <a:pt x="14" y="31"/>
                    </a:cubicBezTo>
                    <a:cubicBezTo>
                      <a:pt x="7" y="31"/>
                      <a:pt x="7" y="31"/>
                      <a:pt x="7" y="31"/>
                    </a:cubicBezTo>
                    <a:cubicBezTo>
                      <a:pt x="3" y="31"/>
                      <a:pt x="0" y="34"/>
                      <a:pt x="0" y="38"/>
                    </a:cubicBezTo>
                    <a:cubicBezTo>
                      <a:pt x="0" y="42"/>
                      <a:pt x="3" y="46"/>
                      <a:pt x="7" y="46"/>
                    </a:cubicBezTo>
                    <a:cubicBezTo>
                      <a:pt x="14" y="46"/>
                      <a:pt x="14" y="46"/>
                      <a:pt x="14" y="46"/>
                    </a:cubicBezTo>
                    <a:cubicBezTo>
                      <a:pt x="15" y="47"/>
                      <a:pt x="15" y="49"/>
                      <a:pt x="16" y="51"/>
                    </a:cubicBezTo>
                    <a:cubicBezTo>
                      <a:pt x="11" y="56"/>
                      <a:pt x="11" y="56"/>
                      <a:pt x="11" y="56"/>
                    </a:cubicBezTo>
                    <a:cubicBezTo>
                      <a:pt x="9" y="58"/>
                      <a:pt x="9" y="63"/>
                      <a:pt x="11" y="66"/>
                    </a:cubicBezTo>
                    <a:cubicBezTo>
                      <a:pt x="14" y="69"/>
                      <a:pt x="19" y="69"/>
                      <a:pt x="22" y="66"/>
                    </a:cubicBezTo>
                    <a:cubicBezTo>
                      <a:pt x="26" y="61"/>
                      <a:pt x="26" y="61"/>
                      <a:pt x="26" y="61"/>
                    </a:cubicBezTo>
                    <a:cubicBezTo>
                      <a:pt x="28" y="62"/>
                      <a:pt x="30" y="63"/>
                      <a:pt x="32" y="63"/>
                    </a:cubicBezTo>
                    <a:cubicBezTo>
                      <a:pt x="32" y="70"/>
                      <a:pt x="32" y="70"/>
                      <a:pt x="32" y="70"/>
                    </a:cubicBezTo>
                    <a:cubicBezTo>
                      <a:pt x="32" y="74"/>
                      <a:pt x="35" y="77"/>
                      <a:pt x="39" y="77"/>
                    </a:cubicBezTo>
                    <a:cubicBezTo>
                      <a:pt x="43" y="77"/>
                      <a:pt x="46" y="74"/>
                      <a:pt x="46" y="70"/>
                    </a:cubicBezTo>
                    <a:cubicBezTo>
                      <a:pt x="46" y="63"/>
                      <a:pt x="46" y="63"/>
                      <a:pt x="46" y="63"/>
                    </a:cubicBezTo>
                    <a:cubicBezTo>
                      <a:pt x="48" y="63"/>
                      <a:pt x="50" y="62"/>
                      <a:pt x="51" y="61"/>
                    </a:cubicBezTo>
                    <a:cubicBezTo>
                      <a:pt x="56" y="66"/>
                      <a:pt x="56" y="66"/>
                      <a:pt x="56" y="66"/>
                    </a:cubicBezTo>
                    <a:cubicBezTo>
                      <a:pt x="59" y="69"/>
                      <a:pt x="63" y="69"/>
                      <a:pt x="66" y="66"/>
                    </a:cubicBezTo>
                    <a:cubicBezTo>
                      <a:pt x="69" y="63"/>
                      <a:pt x="69" y="58"/>
                      <a:pt x="66" y="56"/>
                    </a:cubicBezTo>
                    <a:cubicBezTo>
                      <a:pt x="61" y="51"/>
                      <a:pt x="61" y="51"/>
                      <a:pt x="61" y="51"/>
                    </a:cubicBezTo>
                    <a:cubicBezTo>
                      <a:pt x="62" y="49"/>
                      <a:pt x="63" y="47"/>
                      <a:pt x="64" y="46"/>
                    </a:cubicBezTo>
                    <a:cubicBezTo>
                      <a:pt x="70" y="46"/>
                      <a:pt x="70" y="46"/>
                      <a:pt x="70" y="46"/>
                    </a:cubicBezTo>
                    <a:cubicBezTo>
                      <a:pt x="74" y="46"/>
                      <a:pt x="77" y="42"/>
                      <a:pt x="77" y="38"/>
                    </a:cubicBezTo>
                    <a:cubicBezTo>
                      <a:pt x="77" y="34"/>
                      <a:pt x="74" y="31"/>
                      <a:pt x="70" y="31"/>
                    </a:cubicBezTo>
                    <a:moveTo>
                      <a:pt x="39" y="57"/>
                    </a:moveTo>
                    <a:cubicBezTo>
                      <a:pt x="29" y="57"/>
                      <a:pt x="20" y="49"/>
                      <a:pt x="20" y="38"/>
                    </a:cubicBezTo>
                    <a:cubicBezTo>
                      <a:pt x="20" y="28"/>
                      <a:pt x="29" y="20"/>
                      <a:pt x="39" y="20"/>
                    </a:cubicBezTo>
                    <a:cubicBezTo>
                      <a:pt x="49" y="20"/>
                      <a:pt x="57" y="28"/>
                      <a:pt x="57" y="38"/>
                    </a:cubicBezTo>
                    <a:cubicBezTo>
                      <a:pt x="57" y="49"/>
                      <a:pt x="49" y="57"/>
                      <a:pt x="39" y="57"/>
                    </a:cubicBezTo>
                  </a:path>
                </a:pathLst>
              </a:custGeom>
              <a:solidFill>
                <a:srgbClr val="FFFFFF"/>
              </a:solidFill>
              <a:ln w="9525">
                <a:noFill/>
              </a:ln>
            </p:spPr>
            <p:txBody>
              <a:bodyPr/>
              <a:p>
                <a:endParaRPr lang="zh-CN" altLang="en-US"/>
              </a:p>
            </p:txBody>
          </p:sp>
        </p:grpSp>
        <p:sp>
          <p:nvSpPr>
            <p:cNvPr id="69642" name="文本框 45"/>
            <p:cNvSpPr txBox="1"/>
            <p:nvPr/>
          </p:nvSpPr>
          <p:spPr>
            <a:xfrm>
              <a:off x="2462245" y="1907925"/>
              <a:ext cx="459750" cy="460196"/>
            </a:xfrm>
            <a:prstGeom prst="rect">
              <a:avLst/>
            </a:prstGeom>
            <a:noFill/>
            <a:ln w="9525">
              <a:noFill/>
            </a:ln>
          </p:spPr>
          <p:txBody>
            <a:bodyPr wrap="none">
              <a:spAutoFit/>
            </a:bodyPr>
            <a:p>
              <a:r>
                <a:rPr lang="en-US" altLang="zh-CN" sz="2400" b="1">
                  <a:solidFill>
                    <a:schemeClr val="bg1"/>
                  </a:solidFill>
                  <a:latin typeface="Agency FB" panose="020B0503020202020204"/>
                </a:rPr>
                <a:t>0</a:t>
              </a:r>
              <a:r>
                <a:rPr lang="en-US" sz="2400" b="1">
                  <a:solidFill>
                    <a:schemeClr val="bg1"/>
                  </a:solidFill>
                  <a:latin typeface="Agency FB" panose="020B0503020202020204"/>
                </a:rPr>
                <a:t>2</a:t>
              </a:r>
              <a:endParaRPr lang="en-US" sz="2400" b="1" dirty="0">
                <a:solidFill>
                  <a:schemeClr val="bg1"/>
                </a:solidFill>
                <a:latin typeface="Agency FB" panose="020B0503020202020204"/>
              </a:endParaRPr>
            </a:p>
          </p:txBody>
        </p:sp>
        <p:sp>
          <p:nvSpPr>
            <p:cNvPr id="69643" name="文本框 44"/>
            <p:cNvSpPr txBox="1"/>
            <p:nvPr/>
          </p:nvSpPr>
          <p:spPr>
            <a:xfrm>
              <a:off x="3462477" y="1882920"/>
              <a:ext cx="1350198" cy="460196"/>
            </a:xfrm>
            <a:prstGeom prst="rect">
              <a:avLst/>
            </a:prstGeom>
            <a:noFill/>
            <a:ln w="9525">
              <a:noFill/>
            </a:ln>
          </p:spPr>
          <p:txBody>
            <a:bodyPr>
              <a:spAutoFit/>
            </a:bodyPr>
            <a:p>
              <a:pPr algn="ctr"/>
              <a:r>
                <a:rPr lang="zh-CN" altLang="en-US" sz="2400" dirty="0">
                  <a:solidFill>
                    <a:schemeClr val="bg1"/>
                  </a:solidFill>
                  <a:latin typeface="微软雅黑" panose="020B0503020204020204" pitchFamily="34" charset="-122"/>
                  <a:ea typeface="微软雅黑" panose="020B0503020204020204" pitchFamily="34" charset="-122"/>
                  <a:sym typeface="+mn-ea"/>
                </a:rPr>
                <a:t>查阅权</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grpSp>
      <p:sp>
        <p:nvSpPr>
          <p:cNvPr id="74" name="文本框 48"/>
          <p:cNvSpPr txBox="1"/>
          <p:nvPr/>
        </p:nvSpPr>
        <p:spPr>
          <a:xfrm>
            <a:off x="2393950" y="3672205"/>
            <a:ext cx="7902575" cy="3044190"/>
          </a:xfrm>
          <a:prstGeom prst="rect">
            <a:avLst/>
          </a:prstGeom>
          <a:noFill/>
          <a:ln w="9525">
            <a:noFill/>
          </a:ln>
        </p:spPr>
        <p:txBody>
          <a:bodyPr wrap="square">
            <a:spAutoFit/>
          </a:bodyPr>
          <a:p>
            <a:pPr>
              <a:lnSpc>
                <a:spcPct val="120000"/>
              </a:lnSpc>
            </a:pPr>
            <a:r>
              <a:rPr lang="zh-CN" altLang="en-US" sz="3200" b="1"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根据</a:t>
            </a:r>
            <a:r>
              <a:rPr lang="en-US" altLang="zh-CN" sz="32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中华人民共和国统计法</a:t>
            </a:r>
            <a:r>
              <a:rPr lang="en-US" altLang="zh-CN" sz="32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第三十五条第二款：</a:t>
            </a:r>
            <a:b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b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     （二）要求检查对象提供有关原始记录和凭证、统计台账、统计调查表、会计资料及其他相关证明和资料；</a:t>
            </a:r>
            <a:endParaRPr lang="zh-CN" altLang="en-US" sz="320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p:tgtEl>
                                          <p:spTgt spid="42"/>
                                        </p:tgtEl>
                                        <p:attrNameLst>
                                          <p:attrName>ppt_y</p:attrName>
                                        </p:attrNameLst>
                                      </p:cBhvr>
                                      <p:tavLst>
                                        <p:tav tm="0">
                                          <p:val>
                                            <p:strVal val="#ppt_y+#ppt_h*1.125000"/>
                                          </p:val>
                                        </p:tav>
                                        <p:tav tm="100000">
                                          <p:val>
                                            <p:strVal val="#ppt_y"/>
                                          </p:val>
                                        </p:tav>
                                      </p:tavLst>
                                    </p:anim>
                                    <p:animEffect transition="in" filter="wipe(up)">
                                      <p:cBhvr>
                                        <p:cTn id="8" dur="500"/>
                                        <p:tgtEl>
                                          <p:spTgt spid="42"/>
                                        </p:tgtEl>
                                      </p:cBhvr>
                                    </p:animEffect>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randombar(horizontal)">
                                      <p:cBhvr>
                                        <p:cTn id="12"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cxnSp>
        <p:nvCxnSpPr>
          <p:cNvPr id="58" name="直接连接符 57"/>
          <p:cNvCxnSpPr/>
          <p:nvPr/>
        </p:nvCxnSpPr>
        <p:spPr>
          <a:xfrm>
            <a:off x="0" y="3767138"/>
            <a:ext cx="12192000"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622300" y="1365250"/>
            <a:ext cx="1106488" cy="2522538"/>
            <a:chOff x="466878" y="1023579"/>
            <a:chExt cx="829228" cy="1892011"/>
          </a:xfrm>
        </p:grpSpPr>
        <p:cxnSp>
          <p:nvCxnSpPr>
            <p:cNvPr id="60" name="直接连接符 59"/>
            <p:cNvCxnSpPr/>
            <p:nvPr/>
          </p:nvCxnSpPr>
          <p:spPr>
            <a:xfrm>
              <a:off x="881492" y="1888431"/>
              <a:ext cx="0" cy="900000"/>
            </a:xfrm>
            <a:prstGeom prst="line">
              <a:avLst/>
            </a:prstGeom>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a:off x="791492" y="2735590"/>
              <a:ext cx="180000" cy="1800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mn-lt"/>
                <a:ea typeface="+mn-ea"/>
                <a:cs typeface="+mn-cs"/>
              </a:endParaRPr>
            </a:p>
          </p:txBody>
        </p:sp>
        <p:sp>
          <p:nvSpPr>
            <p:cNvPr id="62" name="椭圆 61"/>
            <p:cNvSpPr/>
            <p:nvPr/>
          </p:nvSpPr>
          <p:spPr>
            <a:xfrm>
              <a:off x="466878" y="1023579"/>
              <a:ext cx="829228" cy="829228"/>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317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63" name="椭圆 62"/>
            <p:cNvSpPr/>
            <p:nvPr/>
          </p:nvSpPr>
          <p:spPr>
            <a:xfrm>
              <a:off x="580885" y="1137579"/>
              <a:ext cx="601237" cy="601237"/>
            </a:xfrm>
            <a:prstGeom prst="ellipse">
              <a:avLst/>
            </a:prstGeom>
            <a:solidFill>
              <a:schemeClr val="accent1"/>
            </a:solidFill>
            <a:ln>
              <a:noFill/>
            </a:ln>
            <a:effectLst>
              <a:innerShdw blurRad="76200" dist="101600" dir="180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0" tIns="45713" rIns="0" bIns="45713" numCol="1" spcCol="0" rtlCol="0" fromWordArt="0" anchor="ctr" anchorCtr="0" forceAA="0" compatLnSpc="1">
              <a:noAutofit/>
            </a:body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2135" b="0" i="0" u="none" strike="noStrike" kern="1200" cap="none" spc="0" normalizeH="0" baseline="0" noProof="0" dirty="0" smtClean="0">
                  <a:ln>
                    <a:noFill/>
                  </a:ln>
                  <a:solidFill>
                    <a:schemeClr val="lt1"/>
                  </a:solidFill>
                  <a:effectLst/>
                  <a:uLnTx/>
                  <a:uFillTx/>
                  <a:latin typeface="Impact" panose="020B0806030902050204" pitchFamily="34" charset="0"/>
                  <a:ea typeface="+mn-ea"/>
                  <a:cs typeface="+mn-cs"/>
                </a:rPr>
                <a:t>1983</a:t>
              </a:r>
              <a:endParaRPr kumimoji="0" lang="zh-CN" altLang="en-US" sz="4265" b="0" i="0" u="none" strike="noStrike" kern="1200" cap="none" spc="0" normalizeH="0" baseline="0" noProof="0" dirty="0">
                <a:ln>
                  <a:noFill/>
                </a:ln>
                <a:solidFill>
                  <a:schemeClr val="lt1"/>
                </a:solidFill>
                <a:effectLst/>
                <a:uLnTx/>
                <a:uFillTx/>
                <a:latin typeface="Impact" panose="020B0806030902050204" pitchFamily="34" charset="0"/>
                <a:ea typeface="+mn-ea"/>
                <a:cs typeface="+mn-cs"/>
              </a:endParaRPr>
            </a:p>
          </p:txBody>
        </p:sp>
      </p:grpSp>
      <p:grpSp>
        <p:nvGrpSpPr>
          <p:cNvPr id="64" name="组合 63"/>
          <p:cNvGrpSpPr/>
          <p:nvPr/>
        </p:nvGrpSpPr>
        <p:grpSpPr>
          <a:xfrm>
            <a:off x="2125663" y="3648075"/>
            <a:ext cx="1106487" cy="2565400"/>
            <a:chOff x="1547664" y="2735590"/>
            <a:chExt cx="829228" cy="1924392"/>
          </a:xfrm>
        </p:grpSpPr>
        <p:cxnSp>
          <p:nvCxnSpPr>
            <p:cNvPr id="65" name="直接连接符 64"/>
            <p:cNvCxnSpPr/>
            <p:nvPr/>
          </p:nvCxnSpPr>
          <p:spPr>
            <a:xfrm>
              <a:off x="1962278" y="2825590"/>
              <a:ext cx="0" cy="900000"/>
            </a:xfrm>
            <a:prstGeom prst="line">
              <a:avLst/>
            </a:prstGeom>
          </p:spPr>
          <p:style>
            <a:lnRef idx="1">
              <a:schemeClr val="accent1"/>
            </a:lnRef>
            <a:fillRef idx="0">
              <a:schemeClr val="accent1"/>
            </a:fillRef>
            <a:effectRef idx="0">
              <a:schemeClr val="accent1"/>
            </a:effectRef>
            <a:fontRef idx="minor">
              <a:schemeClr val="tx1"/>
            </a:fontRef>
          </p:style>
        </p:cxnSp>
        <p:sp>
          <p:nvSpPr>
            <p:cNvPr id="66" name="椭圆 65"/>
            <p:cNvSpPr/>
            <p:nvPr/>
          </p:nvSpPr>
          <p:spPr>
            <a:xfrm>
              <a:off x="1872278" y="2735590"/>
              <a:ext cx="180000" cy="1800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mn-lt"/>
                <a:ea typeface="+mn-ea"/>
                <a:cs typeface="+mn-cs"/>
              </a:endParaRPr>
            </a:p>
          </p:txBody>
        </p:sp>
        <p:sp>
          <p:nvSpPr>
            <p:cNvPr id="67" name="椭圆 66"/>
            <p:cNvSpPr/>
            <p:nvPr/>
          </p:nvSpPr>
          <p:spPr>
            <a:xfrm>
              <a:off x="1547664" y="3830754"/>
              <a:ext cx="829228" cy="829228"/>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317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68" name="椭圆 67"/>
            <p:cNvSpPr/>
            <p:nvPr/>
          </p:nvSpPr>
          <p:spPr>
            <a:xfrm>
              <a:off x="1661671" y="3944755"/>
              <a:ext cx="601237" cy="601237"/>
            </a:xfrm>
            <a:prstGeom prst="ellipse">
              <a:avLst/>
            </a:prstGeom>
            <a:solidFill>
              <a:schemeClr val="accent2"/>
            </a:solidFill>
            <a:ln>
              <a:noFill/>
            </a:ln>
            <a:effectLst>
              <a:innerShdw blurRad="76200" dist="101600" dir="180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0" tIns="45713" rIns="0" bIns="45713" numCol="1" spcCol="0" rtlCol="0" fromWordArt="0" anchor="ctr" anchorCtr="0" forceAA="0" compatLnSpc="1">
              <a:noAutofit/>
            </a:body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2135" b="0" i="0" u="none" strike="noStrike" kern="1200" cap="none" spc="0" normalizeH="0" baseline="0" noProof="0" dirty="0" smtClean="0">
                  <a:ln>
                    <a:noFill/>
                  </a:ln>
                  <a:solidFill>
                    <a:schemeClr val="lt1"/>
                  </a:solidFill>
                  <a:effectLst/>
                  <a:uLnTx/>
                  <a:uFillTx/>
                  <a:latin typeface="Impact" panose="020B0806030902050204" pitchFamily="34" charset="0"/>
                  <a:ea typeface="+mn-ea"/>
                  <a:cs typeface="+mn-cs"/>
                </a:rPr>
                <a:t>2010</a:t>
              </a:r>
              <a:endParaRPr kumimoji="0" lang="zh-CN" altLang="en-US" sz="2135" b="0" i="0" u="none" strike="noStrike" kern="1200" cap="none" spc="0" normalizeH="0" baseline="0" noProof="0" dirty="0">
                <a:ln>
                  <a:noFill/>
                </a:ln>
                <a:solidFill>
                  <a:schemeClr val="lt1"/>
                </a:solidFill>
                <a:effectLst/>
                <a:uLnTx/>
                <a:uFillTx/>
                <a:latin typeface="Impact" panose="020B0806030902050204" pitchFamily="34" charset="0"/>
                <a:ea typeface="+mn-ea"/>
                <a:cs typeface="+mn-cs"/>
              </a:endParaRPr>
            </a:p>
          </p:txBody>
        </p:sp>
      </p:grpSp>
      <p:grpSp>
        <p:nvGrpSpPr>
          <p:cNvPr id="69" name="组合 68"/>
          <p:cNvGrpSpPr/>
          <p:nvPr/>
        </p:nvGrpSpPr>
        <p:grpSpPr>
          <a:xfrm>
            <a:off x="4751388" y="3648075"/>
            <a:ext cx="1104900" cy="1687513"/>
            <a:chOff x="2950684" y="2735590"/>
            <a:chExt cx="829228" cy="1266156"/>
          </a:xfrm>
        </p:grpSpPr>
        <p:cxnSp>
          <p:nvCxnSpPr>
            <p:cNvPr id="70" name="直接连接符 69"/>
            <p:cNvCxnSpPr/>
            <p:nvPr/>
          </p:nvCxnSpPr>
          <p:spPr>
            <a:xfrm>
              <a:off x="3365298" y="2825590"/>
              <a:ext cx="0" cy="900000"/>
            </a:xfrm>
            <a:prstGeom prst="line">
              <a:avLst/>
            </a:prstGeom>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a:off x="3275298" y="2735590"/>
              <a:ext cx="180000" cy="1800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mn-lt"/>
                <a:ea typeface="+mn-ea"/>
                <a:cs typeface="+mn-cs"/>
              </a:endParaRPr>
            </a:p>
          </p:txBody>
        </p:sp>
        <p:sp>
          <p:nvSpPr>
            <p:cNvPr id="72" name="椭圆 71"/>
            <p:cNvSpPr/>
            <p:nvPr/>
          </p:nvSpPr>
          <p:spPr>
            <a:xfrm>
              <a:off x="2950684" y="3172518"/>
              <a:ext cx="829228" cy="829228"/>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317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73" name="椭圆 72"/>
            <p:cNvSpPr/>
            <p:nvPr/>
          </p:nvSpPr>
          <p:spPr>
            <a:xfrm>
              <a:off x="3064691" y="3286519"/>
              <a:ext cx="601237" cy="601237"/>
            </a:xfrm>
            <a:prstGeom prst="ellipse">
              <a:avLst/>
            </a:prstGeom>
            <a:solidFill>
              <a:schemeClr val="accent1"/>
            </a:solidFill>
            <a:ln>
              <a:noFill/>
            </a:ln>
            <a:effectLst>
              <a:innerShdw blurRad="76200" dist="101600" dir="180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0" tIns="45713" rIns="0" bIns="45713" numCol="1" spcCol="0" rtlCol="0" fromWordArt="0" anchor="ctr" anchorCtr="0" forceAA="0" compatLnSpc="1">
              <a:noAutofit/>
            </a:body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2135" b="0" i="0" u="none" strike="noStrike" kern="1200" cap="none" spc="0" normalizeH="0" baseline="0" noProof="0" dirty="0" smtClean="0">
                  <a:ln>
                    <a:noFill/>
                  </a:ln>
                  <a:solidFill>
                    <a:schemeClr val="lt1"/>
                  </a:solidFill>
                  <a:effectLst/>
                  <a:uLnTx/>
                  <a:uFillTx/>
                  <a:latin typeface="Impact" panose="020B0806030902050204" pitchFamily="34" charset="0"/>
                  <a:ea typeface="+mn-ea"/>
                  <a:cs typeface="+mn-cs"/>
                </a:rPr>
                <a:t>2016</a:t>
              </a:r>
              <a:endParaRPr kumimoji="0" lang="zh-CN" altLang="en-US" sz="2135" b="0" i="0" u="none" strike="noStrike" kern="1200" cap="none" spc="0" normalizeH="0" baseline="0" noProof="0" dirty="0">
                <a:ln>
                  <a:noFill/>
                </a:ln>
                <a:solidFill>
                  <a:schemeClr val="lt1"/>
                </a:solidFill>
                <a:effectLst/>
                <a:uLnTx/>
                <a:uFillTx/>
                <a:latin typeface="Impact" panose="020B0806030902050204" pitchFamily="34" charset="0"/>
                <a:ea typeface="+mn-ea"/>
                <a:cs typeface="+mn-cs"/>
              </a:endParaRPr>
            </a:p>
          </p:txBody>
        </p:sp>
      </p:grpSp>
      <p:grpSp>
        <p:nvGrpSpPr>
          <p:cNvPr id="74" name="组合 73"/>
          <p:cNvGrpSpPr/>
          <p:nvPr/>
        </p:nvGrpSpPr>
        <p:grpSpPr>
          <a:xfrm>
            <a:off x="6529388" y="1365250"/>
            <a:ext cx="1104900" cy="2522538"/>
            <a:chOff x="4283968" y="1023579"/>
            <a:chExt cx="829228" cy="1892011"/>
          </a:xfrm>
        </p:grpSpPr>
        <p:cxnSp>
          <p:nvCxnSpPr>
            <p:cNvPr id="75" name="直接连接符 74"/>
            <p:cNvCxnSpPr/>
            <p:nvPr/>
          </p:nvCxnSpPr>
          <p:spPr>
            <a:xfrm>
              <a:off x="4698582" y="1876069"/>
              <a:ext cx="0" cy="900000"/>
            </a:xfrm>
            <a:prstGeom prst="line">
              <a:avLst/>
            </a:prstGeom>
          </p:spPr>
          <p:style>
            <a:lnRef idx="1">
              <a:schemeClr val="accent1"/>
            </a:lnRef>
            <a:fillRef idx="0">
              <a:schemeClr val="accent1"/>
            </a:fillRef>
            <a:effectRef idx="0">
              <a:schemeClr val="accent1"/>
            </a:effectRef>
            <a:fontRef idx="minor">
              <a:schemeClr val="tx1"/>
            </a:fontRef>
          </p:style>
        </p:cxnSp>
        <p:sp>
          <p:nvSpPr>
            <p:cNvPr id="76" name="椭圆 75"/>
            <p:cNvSpPr/>
            <p:nvPr/>
          </p:nvSpPr>
          <p:spPr>
            <a:xfrm>
              <a:off x="4608582" y="2735590"/>
              <a:ext cx="180000" cy="1800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mn-lt"/>
                <a:ea typeface="+mn-ea"/>
                <a:cs typeface="+mn-cs"/>
              </a:endParaRPr>
            </a:p>
          </p:txBody>
        </p:sp>
        <p:sp>
          <p:nvSpPr>
            <p:cNvPr id="77" name="椭圆 76"/>
            <p:cNvSpPr/>
            <p:nvPr/>
          </p:nvSpPr>
          <p:spPr>
            <a:xfrm>
              <a:off x="4283968" y="1023579"/>
              <a:ext cx="829228" cy="829228"/>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317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78" name="椭圆 77"/>
            <p:cNvSpPr/>
            <p:nvPr/>
          </p:nvSpPr>
          <p:spPr>
            <a:xfrm>
              <a:off x="4397968" y="1137579"/>
              <a:ext cx="601237" cy="601237"/>
            </a:xfrm>
            <a:prstGeom prst="ellipse">
              <a:avLst/>
            </a:prstGeom>
            <a:solidFill>
              <a:schemeClr val="accent2"/>
            </a:solidFill>
            <a:ln>
              <a:noFill/>
            </a:ln>
            <a:effectLst>
              <a:innerShdw blurRad="76200" dist="101600" dir="180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0" tIns="45713" rIns="0" bIns="45713" numCol="1" spcCol="0" rtlCol="0" fromWordArt="0" anchor="ctr" anchorCtr="0" forceAA="0" compatLnSpc="1">
              <a:noAutofit/>
            </a:body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2135" b="0" i="0" u="none" strike="noStrike" kern="1200" cap="none" spc="0" normalizeH="0" baseline="0" noProof="0" dirty="0" smtClean="0">
                  <a:ln>
                    <a:noFill/>
                  </a:ln>
                  <a:solidFill>
                    <a:schemeClr val="lt1"/>
                  </a:solidFill>
                  <a:effectLst/>
                  <a:uLnTx/>
                  <a:uFillTx/>
                  <a:latin typeface="Impact" panose="020B0806030902050204" pitchFamily="34" charset="0"/>
                  <a:ea typeface="+mn-ea"/>
                  <a:cs typeface="+mn-cs"/>
                </a:rPr>
                <a:t>2017</a:t>
              </a:r>
              <a:endParaRPr kumimoji="0" lang="zh-CN" altLang="en-US" sz="2135" b="0" i="0" u="none" strike="noStrike" kern="1200" cap="none" spc="0" normalizeH="0" baseline="0" noProof="0" dirty="0">
                <a:ln>
                  <a:noFill/>
                </a:ln>
                <a:solidFill>
                  <a:schemeClr val="lt1"/>
                </a:solidFill>
                <a:effectLst/>
                <a:uLnTx/>
                <a:uFillTx/>
                <a:latin typeface="Impact" panose="020B0806030902050204" pitchFamily="34" charset="0"/>
                <a:ea typeface="+mn-ea"/>
                <a:cs typeface="+mn-cs"/>
              </a:endParaRPr>
            </a:p>
          </p:txBody>
        </p:sp>
      </p:grpSp>
      <p:grpSp>
        <p:nvGrpSpPr>
          <p:cNvPr id="84" name="组合 83"/>
          <p:cNvGrpSpPr/>
          <p:nvPr/>
        </p:nvGrpSpPr>
        <p:grpSpPr>
          <a:xfrm>
            <a:off x="9744075" y="3648075"/>
            <a:ext cx="1106488" cy="1687513"/>
            <a:chOff x="7308304" y="2735590"/>
            <a:chExt cx="829228" cy="1266156"/>
          </a:xfrm>
        </p:grpSpPr>
        <p:cxnSp>
          <p:nvCxnSpPr>
            <p:cNvPr id="85" name="直接连接符 84"/>
            <p:cNvCxnSpPr/>
            <p:nvPr/>
          </p:nvCxnSpPr>
          <p:spPr>
            <a:xfrm>
              <a:off x="7722918" y="2836513"/>
              <a:ext cx="0" cy="900000"/>
            </a:xfrm>
            <a:prstGeom prst="line">
              <a:avLst/>
            </a:prstGeom>
          </p:spPr>
          <p:style>
            <a:lnRef idx="1">
              <a:schemeClr val="accent1"/>
            </a:lnRef>
            <a:fillRef idx="0">
              <a:schemeClr val="accent1"/>
            </a:fillRef>
            <a:effectRef idx="0">
              <a:schemeClr val="accent1"/>
            </a:effectRef>
            <a:fontRef idx="minor">
              <a:schemeClr val="tx1"/>
            </a:fontRef>
          </p:style>
        </p:cxnSp>
        <p:sp>
          <p:nvSpPr>
            <p:cNvPr id="86" name="椭圆 85"/>
            <p:cNvSpPr/>
            <p:nvPr/>
          </p:nvSpPr>
          <p:spPr>
            <a:xfrm>
              <a:off x="7632918" y="2735590"/>
              <a:ext cx="180000" cy="1800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mn-lt"/>
                <a:ea typeface="+mn-ea"/>
                <a:cs typeface="+mn-cs"/>
              </a:endParaRPr>
            </a:p>
          </p:txBody>
        </p:sp>
        <p:sp>
          <p:nvSpPr>
            <p:cNvPr id="87" name="椭圆 86"/>
            <p:cNvSpPr/>
            <p:nvPr/>
          </p:nvSpPr>
          <p:spPr>
            <a:xfrm>
              <a:off x="7308304" y="3172518"/>
              <a:ext cx="829228" cy="829228"/>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317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88" name="椭圆 87"/>
            <p:cNvSpPr/>
            <p:nvPr/>
          </p:nvSpPr>
          <p:spPr>
            <a:xfrm>
              <a:off x="7422311" y="3286519"/>
              <a:ext cx="601237" cy="601237"/>
            </a:xfrm>
            <a:prstGeom prst="ellipse">
              <a:avLst/>
            </a:prstGeom>
            <a:solidFill>
              <a:schemeClr val="accent2"/>
            </a:solidFill>
            <a:ln>
              <a:noFill/>
            </a:ln>
            <a:effectLst>
              <a:innerShdw blurRad="76200" dist="101600" dir="180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0" tIns="45713" rIns="0" bIns="45713" numCol="1" spcCol="0" rtlCol="0" fromWordArt="0" anchor="ctr" anchorCtr="0" forceAA="0" compatLnSpc="1">
              <a:noAutofit/>
            </a:body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2135" b="0" i="0" u="none" strike="noStrike" kern="1200" cap="none" spc="0" normalizeH="0" baseline="0" noProof="0" dirty="0" smtClean="0">
                  <a:ln>
                    <a:noFill/>
                  </a:ln>
                  <a:solidFill>
                    <a:schemeClr val="lt1"/>
                  </a:solidFill>
                  <a:effectLst/>
                  <a:uLnTx/>
                  <a:uFillTx/>
                  <a:latin typeface="Impact" panose="020B0806030902050204" pitchFamily="34" charset="0"/>
                  <a:ea typeface="+mn-ea"/>
                  <a:cs typeface="+mn-cs"/>
                </a:rPr>
                <a:t>2018</a:t>
              </a:r>
              <a:endParaRPr kumimoji="0" lang="zh-CN" altLang="en-US" sz="2135" b="0" i="0" u="none" strike="noStrike" kern="1200" cap="none" spc="0" normalizeH="0" baseline="0" noProof="0" dirty="0">
                <a:ln>
                  <a:noFill/>
                </a:ln>
                <a:solidFill>
                  <a:schemeClr val="lt1"/>
                </a:solidFill>
                <a:effectLst/>
                <a:uLnTx/>
                <a:uFillTx/>
                <a:latin typeface="Impact" panose="020B0806030902050204" pitchFamily="34" charset="0"/>
                <a:ea typeface="+mn-ea"/>
                <a:cs typeface="+mn-cs"/>
              </a:endParaRPr>
            </a:p>
          </p:txBody>
        </p:sp>
      </p:grpSp>
      <p:sp>
        <p:nvSpPr>
          <p:cNvPr id="89" name="MH_Text_1"/>
          <p:cNvSpPr txBox="1">
            <a:spLocks noChangeArrowheads="1"/>
          </p:cNvSpPr>
          <p:nvPr>
            <p:custDataLst>
              <p:tags r:id="rId2"/>
            </p:custDataLst>
          </p:nvPr>
        </p:nvSpPr>
        <p:spPr bwMode="auto">
          <a:xfrm>
            <a:off x="1776413" y="1839913"/>
            <a:ext cx="3313113" cy="5286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40" tIns="0" rIns="178140" bIns="0" rtlCol="0" anchor="t">
            <a:noAutofit/>
          </a:bodyPr>
          <a:lstStyle>
            <a:defPPr>
              <a:defRPr lang="zh-CN"/>
            </a:defPPr>
            <a:lvl1pPr>
              <a:defRPr sz="1100">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中华人民共和国统计法</a:t>
            </a:r>
            <a:r>
              <a:rPr kumimoji="0" lang="en-US" altLang="zh-CN"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a:t>
            </a:r>
            <a:endParaRPr kumimoji="0" lang="en-US" altLang="zh-CN"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0" name="MH_SubTitle_1"/>
          <p:cNvSpPr txBox="1">
            <a:spLocks noChangeArrowheads="1"/>
          </p:cNvSpPr>
          <p:nvPr>
            <p:custDataLst>
              <p:tags r:id="rId3"/>
            </p:custDataLst>
          </p:nvPr>
        </p:nvSpPr>
        <p:spPr bwMode="auto">
          <a:xfrm>
            <a:off x="1871663" y="1522413"/>
            <a:ext cx="2400300" cy="288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40" tIns="0" rIns="178140" bIns="0" rtlCol="0" anchor="t">
            <a:noAutofit/>
          </a:bodyPr>
          <a:lstStyle>
            <a:defPPr>
              <a:defRPr lang="zh-CN"/>
            </a:defPPr>
            <a:lvl1pPr marL="319405" indent="-319405">
              <a:lnSpc>
                <a:spcPct val="120000"/>
              </a:lnSpc>
              <a:buClr>
                <a:schemeClr val="accent1"/>
              </a:buClr>
              <a:buFont typeface="Wingdings" panose="05000000000000000000" pitchFamily="2" charset="2"/>
              <a:buChar char="n"/>
              <a:defRPr sz="1200" b="1">
                <a:solidFill>
                  <a:schemeClr val="bg1">
                    <a:lumMod val="50000"/>
                  </a:schemeClr>
                </a:solidFill>
                <a:cs typeface="+mn-ea"/>
              </a:defRPr>
            </a:lvl1pPr>
          </a:lstStyle>
          <a:p>
            <a:pPr marL="319405" marR="0" lvl="0" indent="-319405" algn="l" defTabSz="914400" rtl="0" eaLnBrk="1" fontAlgn="auto" latinLnBrk="0" hangingPunct="1">
              <a:lnSpc>
                <a:spcPct val="120000"/>
              </a:lnSpc>
              <a:spcBef>
                <a:spcPts val="0"/>
              </a:spcBef>
              <a:spcAft>
                <a:spcPts val="0"/>
              </a:spcAft>
              <a:buClr>
                <a:schemeClr val="accent1"/>
              </a:buClr>
              <a:buSzTx/>
              <a:buFont typeface="Wingdings" panose="05000000000000000000" pitchFamily="2" charset="2"/>
              <a:buChar char="n"/>
              <a:defRPr/>
            </a:pPr>
            <a:r>
              <a:rPr kumimoji="0" lang="en-US" altLang="zh-CN" sz="1600" b="1" i="0" u="none" strike="noStrike" kern="120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1983</a:t>
            </a:r>
            <a:r>
              <a:rPr kumimoji="0" lang="zh-CN" altLang="en-US" sz="1600" b="1" i="0" u="none" strike="noStrike" kern="120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年</a:t>
            </a:r>
            <a:endParaRPr kumimoji="0" lang="zh-CN" altLang="en-US" sz="16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1" name="MH_Text_1"/>
          <p:cNvSpPr txBox="1">
            <a:spLocks noChangeArrowheads="1"/>
          </p:cNvSpPr>
          <p:nvPr>
            <p:custDataLst>
              <p:tags r:id="rId4"/>
            </p:custDataLst>
          </p:nvPr>
        </p:nvSpPr>
        <p:spPr bwMode="auto">
          <a:xfrm>
            <a:off x="3232150" y="5684838"/>
            <a:ext cx="3849688" cy="5286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40" tIns="0" rIns="178140" bIns="0" rtlCol="0" anchor="t">
            <a:noAutofit/>
          </a:bodyPr>
          <a:lstStyle>
            <a:defPPr>
              <a:defRPr lang="zh-CN"/>
            </a:defPPr>
            <a:lvl1pPr>
              <a:defRPr sz="1100">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新的</a:t>
            </a:r>
            <a:r>
              <a:rPr kumimoji="0" lang="en-US" altLang="zh-CN"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中华人民共和国统计法</a:t>
            </a:r>
            <a:r>
              <a:rPr kumimoji="0" lang="en-US" altLang="zh-CN"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a:t>
            </a:r>
            <a:endParaRPr kumimoji="0" lang="en-US" altLang="zh-CN"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2" name="MH_SubTitle_1"/>
          <p:cNvSpPr txBox="1">
            <a:spLocks noChangeArrowheads="1"/>
          </p:cNvSpPr>
          <p:nvPr>
            <p:custDataLst>
              <p:tags r:id="rId5"/>
            </p:custDataLst>
          </p:nvPr>
        </p:nvSpPr>
        <p:spPr bwMode="auto">
          <a:xfrm>
            <a:off x="3232150" y="5397500"/>
            <a:ext cx="2398713" cy="2873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40" tIns="0" rIns="178140" bIns="0" rtlCol="0" anchor="t">
            <a:noAutofit/>
          </a:bodyPr>
          <a:lstStyle>
            <a:defPPr>
              <a:defRPr lang="zh-CN"/>
            </a:defPPr>
            <a:lvl1pPr marL="319405" indent="-319405">
              <a:lnSpc>
                <a:spcPct val="120000"/>
              </a:lnSpc>
              <a:buClr>
                <a:schemeClr val="accent1"/>
              </a:buClr>
              <a:buFont typeface="Wingdings" panose="05000000000000000000" pitchFamily="2" charset="2"/>
              <a:buChar char="n"/>
              <a:defRPr sz="1200" b="1">
                <a:solidFill>
                  <a:schemeClr val="bg1">
                    <a:lumMod val="50000"/>
                  </a:schemeClr>
                </a:solidFill>
                <a:cs typeface="+mn-ea"/>
              </a:defRPr>
            </a:lvl1pPr>
          </a:lstStyle>
          <a:p>
            <a:pPr marL="319405" marR="0" lvl="0" indent="-319405" algn="l" defTabSz="914400" rtl="0" eaLnBrk="1" fontAlgn="auto" latinLnBrk="0" hangingPunct="1">
              <a:lnSpc>
                <a:spcPct val="120000"/>
              </a:lnSpc>
              <a:spcBef>
                <a:spcPts val="0"/>
              </a:spcBef>
              <a:spcAft>
                <a:spcPts val="0"/>
              </a:spcAft>
              <a:buClr>
                <a:schemeClr val="accent2"/>
              </a:buClr>
              <a:buSzTx/>
              <a:buFont typeface="Wingdings" panose="05000000000000000000" pitchFamily="2" charset="2"/>
              <a:buChar char="n"/>
              <a:defRPr/>
            </a:pPr>
            <a:r>
              <a:rPr kumimoji="0" lang="en-US" altLang="zh-CN" sz="16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2010</a:t>
            </a:r>
            <a:r>
              <a:rPr kumimoji="0" lang="zh-CN" altLang="en-US" sz="16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年 </a:t>
            </a:r>
            <a:endParaRPr kumimoji="0" lang="zh-CN" altLang="en-US" sz="16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3" name="MH_Text_1"/>
          <p:cNvSpPr txBox="1">
            <a:spLocks noChangeArrowheads="1"/>
          </p:cNvSpPr>
          <p:nvPr>
            <p:custDataLst>
              <p:tags r:id="rId6"/>
            </p:custDataLst>
          </p:nvPr>
        </p:nvSpPr>
        <p:spPr bwMode="auto">
          <a:xfrm>
            <a:off x="5732463" y="4527550"/>
            <a:ext cx="3638550" cy="5286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40" tIns="0" rIns="178140" bIns="0" rtlCol="0" anchor="t">
            <a:noAutofit/>
          </a:bodyPr>
          <a:lstStyle>
            <a:defPPr>
              <a:defRPr lang="zh-CN"/>
            </a:defPPr>
            <a:lvl1pPr>
              <a:defRPr sz="1100">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关于深化统计管理体制改革提高统计数据真实性的意见</a:t>
            </a:r>
            <a:r>
              <a:rPr kumimoji="0" lang="en-US" altLang="zh-CN"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a:t>
            </a:r>
            <a:endParaRPr kumimoji="0" lang="en-US" altLang="zh-CN"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4" name="MH_SubTitle_1"/>
          <p:cNvSpPr txBox="1">
            <a:spLocks noChangeArrowheads="1"/>
          </p:cNvSpPr>
          <p:nvPr>
            <p:custDataLst>
              <p:tags r:id="rId7"/>
            </p:custDataLst>
          </p:nvPr>
        </p:nvSpPr>
        <p:spPr bwMode="auto">
          <a:xfrm>
            <a:off x="5824538" y="4122738"/>
            <a:ext cx="2400300" cy="288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40" tIns="0" rIns="178140" bIns="0" rtlCol="0" anchor="t">
            <a:noAutofit/>
          </a:bodyPr>
          <a:lstStyle>
            <a:defPPr>
              <a:defRPr lang="zh-CN"/>
            </a:defPPr>
            <a:lvl1pPr marL="319405" indent="-319405">
              <a:lnSpc>
                <a:spcPct val="120000"/>
              </a:lnSpc>
              <a:buClr>
                <a:schemeClr val="accent1"/>
              </a:buClr>
              <a:buFont typeface="Wingdings" panose="05000000000000000000" pitchFamily="2" charset="2"/>
              <a:buChar char="n"/>
              <a:defRPr sz="1200" b="1">
                <a:solidFill>
                  <a:schemeClr val="bg1">
                    <a:lumMod val="50000"/>
                  </a:schemeClr>
                </a:solidFill>
                <a:cs typeface="+mn-ea"/>
              </a:defRPr>
            </a:lvl1pPr>
          </a:lstStyle>
          <a:p>
            <a:pPr marL="319405" marR="0" lvl="0" indent="-319405" algn="l" defTabSz="914400" rtl="0" eaLnBrk="1" fontAlgn="auto" latinLnBrk="0" hangingPunct="1">
              <a:lnSpc>
                <a:spcPct val="120000"/>
              </a:lnSpc>
              <a:spcBef>
                <a:spcPts val="0"/>
              </a:spcBef>
              <a:spcAft>
                <a:spcPts val="0"/>
              </a:spcAft>
              <a:buClr>
                <a:schemeClr val="accent1"/>
              </a:buClr>
              <a:buSzTx/>
              <a:buFont typeface="Wingdings" panose="05000000000000000000" pitchFamily="2" charset="2"/>
              <a:buChar char="n"/>
              <a:defRPr/>
            </a:pPr>
            <a:r>
              <a:rPr kumimoji="0" lang="en-US" altLang="zh-CN" sz="1600" b="1" i="0" u="none" strike="noStrike" kern="120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2016</a:t>
            </a:r>
            <a:r>
              <a:rPr kumimoji="0" lang="zh-CN" altLang="en-US" sz="1600" b="1" i="0" u="none" strike="noStrike" kern="120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年</a:t>
            </a:r>
            <a:endParaRPr kumimoji="0" lang="zh-CN" altLang="en-US" sz="16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5" name="MH_Text_1"/>
          <p:cNvSpPr txBox="1">
            <a:spLocks noChangeArrowheads="1"/>
          </p:cNvSpPr>
          <p:nvPr>
            <p:custDataLst>
              <p:tags r:id="rId8"/>
            </p:custDataLst>
          </p:nvPr>
        </p:nvSpPr>
        <p:spPr bwMode="auto">
          <a:xfrm>
            <a:off x="7777163" y="1684338"/>
            <a:ext cx="3354388" cy="5286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40" tIns="0" rIns="178140" bIns="0" rtlCol="0" anchor="t">
            <a:noAutofit/>
          </a:bodyPr>
          <a:lstStyle>
            <a:defPPr>
              <a:defRPr lang="zh-CN"/>
            </a:defPPr>
            <a:lvl1pPr>
              <a:defRPr sz="1100">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中华人民共和国统计法实施条例</a:t>
            </a:r>
            <a:r>
              <a:rPr kumimoji="0" lang="en-US" altLang="zh-CN"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a:t>
            </a:r>
            <a:r>
              <a:rPr kumimoji="0" lang="en-US" altLang="zh-CN"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统计违纪违法责任人处分处理建议办法</a:t>
            </a:r>
            <a:r>
              <a:rPr kumimoji="0" lang="en-US" altLang="zh-CN"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a:t>
            </a:r>
            <a:endParaRPr kumimoji="0" lang="en-US" altLang="zh-CN"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6" name="MH_SubTitle_1"/>
          <p:cNvSpPr txBox="1">
            <a:spLocks noChangeArrowheads="1"/>
          </p:cNvSpPr>
          <p:nvPr>
            <p:custDataLst>
              <p:tags r:id="rId9"/>
            </p:custDataLst>
          </p:nvPr>
        </p:nvSpPr>
        <p:spPr bwMode="auto">
          <a:xfrm>
            <a:off x="7777163" y="1220788"/>
            <a:ext cx="2400300" cy="2873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40" tIns="0" rIns="178140" bIns="0" rtlCol="0" anchor="t">
            <a:noAutofit/>
          </a:bodyPr>
          <a:lstStyle>
            <a:defPPr>
              <a:defRPr lang="zh-CN"/>
            </a:defPPr>
            <a:lvl1pPr marL="319405" indent="-319405">
              <a:lnSpc>
                <a:spcPct val="120000"/>
              </a:lnSpc>
              <a:buClr>
                <a:schemeClr val="accent1"/>
              </a:buClr>
              <a:buFont typeface="Wingdings" panose="05000000000000000000" pitchFamily="2" charset="2"/>
              <a:buChar char="n"/>
              <a:defRPr sz="1200" b="1">
                <a:solidFill>
                  <a:schemeClr val="bg1">
                    <a:lumMod val="50000"/>
                  </a:schemeClr>
                </a:solidFill>
                <a:cs typeface="+mn-ea"/>
              </a:defRPr>
            </a:lvl1pPr>
          </a:lstStyle>
          <a:p>
            <a:pPr marL="319405" marR="0" lvl="0" indent="-319405" algn="l" defTabSz="914400" rtl="0" eaLnBrk="1" fontAlgn="auto" latinLnBrk="0" hangingPunct="1">
              <a:lnSpc>
                <a:spcPct val="120000"/>
              </a:lnSpc>
              <a:spcBef>
                <a:spcPts val="0"/>
              </a:spcBef>
              <a:spcAft>
                <a:spcPts val="0"/>
              </a:spcAft>
              <a:buClr>
                <a:schemeClr val="accent2"/>
              </a:buClr>
              <a:buSzTx/>
              <a:buFont typeface="Wingdings" panose="05000000000000000000" pitchFamily="2" charset="2"/>
              <a:buChar char="n"/>
              <a:defRPr/>
            </a:pPr>
            <a:r>
              <a:rPr kumimoji="0" lang="en-US" altLang="zh-CN" sz="1600" b="1" i="0" u="none" strike="noStrike" kern="120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2017</a:t>
            </a:r>
            <a:r>
              <a:rPr kumimoji="0" lang="zh-CN" altLang="en-US" sz="1600" b="1" i="0" u="none" strike="noStrike" kern="120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年</a:t>
            </a:r>
            <a:endParaRPr kumimoji="0" lang="zh-CN" altLang="en-US" sz="16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9" name="MH_Text_1"/>
          <p:cNvSpPr txBox="1">
            <a:spLocks noChangeArrowheads="1"/>
          </p:cNvSpPr>
          <p:nvPr>
            <p:custDataLst>
              <p:tags r:id="rId10"/>
            </p:custDataLst>
          </p:nvPr>
        </p:nvSpPr>
        <p:spPr bwMode="auto">
          <a:xfrm>
            <a:off x="7812088" y="5741988"/>
            <a:ext cx="4168775" cy="5286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40" tIns="0" rIns="178140" bIns="0" rtlCol="0" anchor="t">
            <a:noAutofit/>
          </a:bodyPr>
          <a:lstStyle>
            <a:defPPr>
              <a:defRPr lang="zh-CN"/>
            </a:defPPr>
            <a:lvl1pPr>
              <a:defRPr sz="1100">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全国人大常委会对</a:t>
            </a:r>
            <a:r>
              <a:rPr kumimoji="0" lang="en-US" altLang="zh-CN"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统计法</a:t>
            </a:r>
            <a:r>
              <a:rPr kumimoji="0" lang="en-US" altLang="zh-CN"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的实施情况进行了监督检查</a:t>
            </a:r>
            <a:endParaRPr kumimoji="0" lang="zh-CN" altLang="en-US"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防范和惩治统计造假弄虚作假督察工作规定</a:t>
            </a:r>
            <a:r>
              <a:rPr kumimoji="0" lang="en-US" altLang="zh-CN"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a:t>
            </a:r>
            <a:endParaRPr kumimoji="0" lang="en-US" altLang="zh-CN" sz="18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0" name="MH_SubTitle_1"/>
          <p:cNvSpPr txBox="1">
            <a:spLocks noChangeArrowheads="1"/>
          </p:cNvSpPr>
          <p:nvPr>
            <p:custDataLst>
              <p:tags r:id="rId11"/>
            </p:custDataLst>
          </p:nvPr>
        </p:nvSpPr>
        <p:spPr bwMode="auto">
          <a:xfrm>
            <a:off x="10177463" y="5372100"/>
            <a:ext cx="2400300" cy="288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40" tIns="0" rIns="178140" bIns="0" rtlCol="0" anchor="t">
            <a:noAutofit/>
          </a:bodyPr>
          <a:lstStyle>
            <a:defPPr>
              <a:defRPr lang="zh-CN"/>
            </a:defPPr>
            <a:lvl1pPr marL="319405" indent="-319405">
              <a:lnSpc>
                <a:spcPct val="120000"/>
              </a:lnSpc>
              <a:buClr>
                <a:schemeClr val="accent1"/>
              </a:buClr>
              <a:buFont typeface="Wingdings" panose="05000000000000000000" pitchFamily="2" charset="2"/>
              <a:buChar char="n"/>
              <a:defRPr sz="1200" b="1">
                <a:solidFill>
                  <a:schemeClr val="bg1">
                    <a:lumMod val="50000"/>
                  </a:schemeClr>
                </a:solidFill>
                <a:cs typeface="+mn-ea"/>
              </a:defRPr>
            </a:lvl1pPr>
          </a:lstStyle>
          <a:p>
            <a:pPr marL="319405" marR="0" lvl="0" indent="-319405" algn="l" defTabSz="914400" rtl="0" eaLnBrk="1" fontAlgn="auto" latinLnBrk="0" hangingPunct="1">
              <a:lnSpc>
                <a:spcPct val="120000"/>
              </a:lnSpc>
              <a:spcBef>
                <a:spcPts val="0"/>
              </a:spcBef>
              <a:spcAft>
                <a:spcPts val="0"/>
              </a:spcAft>
              <a:buClr>
                <a:schemeClr val="accent2"/>
              </a:buClr>
              <a:buSzTx/>
              <a:buFont typeface="Wingdings" panose="05000000000000000000" pitchFamily="2" charset="2"/>
              <a:buChar char="n"/>
              <a:defRPr/>
            </a:pPr>
            <a:r>
              <a:rPr kumimoji="0" lang="en-US" altLang="zh-CN" sz="1600" b="1" i="0" u="none" strike="noStrike" kern="120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2018</a:t>
            </a:r>
            <a:r>
              <a:rPr kumimoji="0" lang="zh-CN" altLang="en-US" sz="1600" b="1" i="0" u="none" strike="noStrike" kern="120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rPr>
              <a:t>年</a:t>
            </a:r>
            <a:endParaRPr kumimoji="0" lang="zh-CN" altLang="en-US" sz="16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ipe(down)">
                                      <p:cBhvr>
                                        <p:cTn id="11" dur="500"/>
                                        <p:tgtEl>
                                          <p:spTgt spid="59"/>
                                        </p:tgtEl>
                                      </p:cBhvr>
                                    </p:animEffect>
                                  </p:childTnLst>
                                </p:cTn>
                              </p:par>
                              <p:par>
                                <p:cTn id="12" presetID="2" presetClass="entr" presetSubtype="4" fill="hold" grpId="0" nodeType="withEffect">
                                  <p:stCondLst>
                                    <p:cond delay="0"/>
                                  </p:stCondLst>
                                  <p:childTnLst>
                                    <p:set>
                                      <p:cBhvr>
                                        <p:cTn id="13" dur="1" fill="hold">
                                          <p:stCondLst>
                                            <p:cond delay="0"/>
                                          </p:stCondLst>
                                        </p:cTn>
                                        <p:tgtEl>
                                          <p:spTgt spid="90"/>
                                        </p:tgtEl>
                                        <p:attrNameLst>
                                          <p:attrName>style.visibility</p:attrName>
                                        </p:attrNameLst>
                                      </p:cBhvr>
                                      <p:to>
                                        <p:strVal val="visible"/>
                                      </p:to>
                                    </p:set>
                                    <p:anim calcmode="lin" valueType="num">
                                      <p:cBhvr additive="base">
                                        <p:cTn id="14" dur="750" fill="hold"/>
                                        <p:tgtEl>
                                          <p:spTgt spid="90"/>
                                        </p:tgtEl>
                                        <p:attrNameLst>
                                          <p:attrName>ppt_x</p:attrName>
                                        </p:attrNameLst>
                                      </p:cBhvr>
                                      <p:tavLst>
                                        <p:tav tm="0">
                                          <p:val>
                                            <p:strVal val="#ppt_x"/>
                                          </p:val>
                                        </p:tav>
                                        <p:tav tm="100000">
                                          <p:val>
                                            <p:strVal val="#ppt_x"/>
                                          </p:val>
                                        </p:tav>
                                      </p:tavLst>
                                    </p:anim>
                                    <p:anim calcmode="lin" valueType="num">
                                      <p:cBhvr additive="base">
                                        <p:cTn id="15" dur="750" fill="hold"/>
                                        <p:tgtEl>
                                          <p:spTgt spid="90"/>
                                        </p:tgtEl>
                                        <p:attrNameLst>
                                          <p:attrName>ppt_y</p:attrName>
                                        </p:attrNameLst>
                                      </p:cBhvr>
                                      <p:tavLst>
                                        <p:tav tm="0">
                                          <p:val>
                                            <p:strVal val="1+#ppt_h/2"/>
                                          </p:val>
                                        </p:tav>
                                        <p:tav tm="100000">
                                          <p:val>
                                            <p:strVal val="#ppt_y"/>
                                          </p:val>
                                        </p:tav>
                                      </p:tavLst>
                                    </p:anim>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89"/>
                                        </p:tgtEl>
                                        <p:attrNameLst>
                                          <p:attrName>style.visibility</p:attrName>
                                        </p:attrNameLst>
                                      </p:cBhvr>
                                      <p:to>
                                        <p:strVal val="visible"/>
                                      </p:to>
                                    </p:set>
                                    <p:anim calcmode="lin" valueType="num">
                                      <p:cBhvr>
                                        <p:cTn id="18" dur="500" fill="hold"/>
                                        <p:tgtEl>
                                          <p:spTgt spid="89"/>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89"/>
                                        </p:tgtEl>
                                        <p:attrNameLst>
                                          <p:attrName>ppt_y</p:attrName>
                                        </p:attrNameLst>
                                      </p:cBhvr>
                                      <p:tavLst>
                                        <p:tav tm="0">
                                          <p:val>
                                            <p:strVal val="#ppt_y"/>
                                          </p:val>
                                        </p:tav>
                                        <p:tav tm="100000">
                                          <p:val>
                                            <p:strVal val="#ppt_y"/>
                                          </p:val>
                                        </p:tav>
                                      </p:tavLst>
                                    </p:anim>
                                    <p:anim calcmode="lin" valueType="num">
                                      <p:cBhvr>
                                        <p:cTn id="20" dur="500" fill="hold"/>
                                        <p:tgtEl>
                                          <p:spTgt spid="89"/>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89"/>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89"/>
                                        </p:tgtEl>
                                      </p:cBhvr>
                                    </p:animEffect>
                                  </p:childTnLst>
                                </p:cTn>
                              </p:par>
                            </p:childTnLst>
                          </p:cTn>
                        </p:par>
                        <p:par>
                          <p:cTn id="23" fill="hold">
                            <p:stCondLst>
                              <p:cond delay="1549"/>
                            </p:stCondLst>
                            <p:childTnLst>
                              <p:par>
                                <p:cTn id="24" presetID="22" presetClass="entr" presetSubtype="1" fill="hold" nodeType="afterEffect">
                                  <p:stCondLst>
                                    <p:cond delay="0"/>
                                  </p:stCondLst>
                                  <p:childTnLst>
                                    <p:set>
                                      <p:cBhvr>
                                        <p:cTn id="25" dur="1" fill="hold">
                                          <p:stCondLst>
                                            <p:cond delay="0"/>
                                          </p:stCondLst>
                                        </p:cTn>
                                        <p:tgtEl>
                                          <p:spTgt spid="64"/>
                                        </p:tgtEl>
                                        <p:attrNameLst>
                                          <p:attrName>style.visibility</p:attrName>
                                        </p:attrNameLst>
                                      </p:cBhvr>
                                      <p:to>
                                        <p:strVal val="visible"/>
                                      </p:to>
                                    </p:set>
                                    <p:animEffect transition="in" filter="wipe(up)">
                                      <p:cBhvr>
                                        <p:cTn id="26" dur="500"/>
                                        <p:tgtEl>
                                          <p:spTgt spid="64"/>
                                        </p:tgtEl>
                                      </p:cBhvr>
                                    </p:animEffect>
                                  </p:childTnLst>
                                </p:cTn>
                              </p:par>
                              <p:par>
                                <p:cTn id="27" presetID="2" presetClass="entr" presetSubtype="1" fill="hold" grpId="0" nodeType="withEffect">
                                  <p:stCondLst>
                                    <p:cond delay="0"/>
                                  </p:stCondLst>
                                  <p:childTnLst>
                                    <p:set>
                                      <p:cBhvr>
                                        <p:cTn id="28" dur="1" fill="hold">
                                          <p:stCondLst>
                                            <p:cond delay="0"/>
                                          </p:stCondLst>
                                        </p:cTn>
                                        <p:tgtEl>
                                          <p:spTgt spid="92"/>
                                        </p:tgtEl>
                                        <p:attrNameLst>
                                          <p:attrName>style.visibility</p:attrName>
                                        </p:attrNameLst>
                                      </p:cBhvr>
                                      <p:to>
                                        <p:strVal val="visible"/>
                                      </p:to>
                                    </p:set>
                                    <p:anim calcmode="lin" valueType="num">
                                      <p:cBhvr additive="base">
                                        <p:cTn id="29" dur="750" fill="hold"/>
                                        <p:tgtEl>
                                          <p:spTgt spid="92"/>
                                        </p:tgtEl>
                                        <p:attrNameLst>
                                          <p:attrName>ppt_x</p:attrName>
                                        </p:attrNameLst>
                                      </p:cBhvr>
                                      <p:tavLst>
                                        <p:tav tm="0">
                                          <p:val>
                                            <p:strVal val="#ppt_x"/>
                                          </p:val>
                                        </p:tav>
                                        <p:tav tm="100000">
                                          <p:val>
                                            <p:strVal val="#ppt_x"/>
                                          </p:val>
                                        </p:tav>
                                      </p:tavLst>
                                    </p:anim>
                                    <p:anim calcmode="lin" valueType="num">
                                      <p:cBhvr additive="base">
                                        <p:cTn id="30" dur="750" fill="hold"/>
                                        <p:tgtEl>
                                          <p:spTgt spid="92"/>
                                        </p:tgtEl>
                                        <p:attrNameLst>
                                          <p:attrName>ppt_y</p:attrName>
                                        </p:attrNameLst>
                                      </p:cBhvr>
                                      <p:tavLst>
                                        <p:tav tm="0">
                                          <p:val>
                                            <p:strVal val="0-#ppt_h/2"/>
                                          </p:val>
                                        </p:tav>
                                        <p:tav tm="100000">
                                          <p:val>
                                            <p:strVal val="#ppt_y"/>
                                          </p:val>
                                        </p:tav>
                                      </p:tavLst>
                                    </p:anim>
                                  </p:childTnLst>
                                </p:cTn>
                              </p:par>
                              <p:par>
                                <p:cTn id="31" presetID="41" presetClass="entr" presetSubtype="0" fill="hold" grpId="0" nodeType="withEffect">
                                  <p:stCondLst>
                                    <p:cond delay="0"/>
                                  </p:stCondLst>
                                  <p:iterate type="lt">
                                    <p:tmPct val="10000"/>
                                  </p:iterate>
                                  <p:childTnLst>
                                    <p:set>
                                      <p:cBhvr>
                                        <p:cTn id="32" dur="1" fill="hold">
                                          <p:stCondLst>
                                            <p:cond delay="0"/>
                                          </p:stCondLst>
                                        </p:cTn>
                                        <p:tgtEl>
                                          <p:spTgt spid="91"/>
                                        </p:tgtEl>
                                        <p:attrNameLst>
                                          <p:attrName>style.visibility</p:attrName>
                                        </p:attrNameLst>
                                      </p:cBhvr>
                                      <p:to>
                                        <p:strVal val="visible"/>
                                      </p:to>
                                    </p:set>
                                    <p:anim calcmode="lin" valueType="num">
                                      <p:cBhvr>
                                        <p:cTn id="33"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91"/>
                                        </p:tgtEl>
                                        <p:attrNameLst>
                                          <p:attrName>ppt_y</p:attrName>
                                        </p:attrNameLst>
                                      </p:cBhvr>
                                      <p:tavLst>
                                        <p:tav tm="0">
                                          <p:val>
                                            <p:strVal val="#ppt_y"/>
                                          </p:val>
                                        </p:tav>
                                        <p:tav tm="100000">
                                          <p:val>
                                            <p:strVal val="#ppt_y"/>
                                          </p:val>
                                        </p:tav>
                                      </p:tavLst>
                                    </p:anim>
                                    <p:anim calcmode="lin" valueType="num">
                                      <p:cBhvr>
                                        <p:cTn id="35"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91"/>
                                        </p:tgtEl>
                                      </p:cBhvr>
                                    </p:animEffect>
                                  </p:childTnLst>
                                </p:cTn>
                              </p:par>
                            </p:childTnLst>
                          </p:cTn>
                        </p:par>
                        <p:par>
                          <p:cTn id="38" fill="hold">
                            <p:stCondLst>
                              <p:cond delay="2699"/>
                            </p:stCondLst>
                            <p:childTnLst>
                              <p:par>
                                <p:cTn id="39" presetID="22" presetClass="entr" presetSubtype="1" fill="hold" nodeType="afterEffect">
                                  <p:stCondLst>
                                    <p:cond delay="0"/>
                                  </p:stCondLst>
                                  <p:childTnLst>
                                    <p:set>
                                      <p:cBhvr>
                                        <p:cTn id="40" dur="1" fill="hold">
                                          <p:stCondLst>
                                            <p:cond delay="0"/>
                                          </p:stCondLst>
                                        </p:cTn>
                                        <p:tgtEl>
                                          <p:spTgt spid="69"/>
                                        </p:tgtEl>
                                        <p:attrNameLst>
                                          <p:attrName>style.visibility</p:attrName>
                                        </p:attrNameLst>
                                      </p:cBhvr>
                                      <p:to>
                                        <p:strVal val="visible"/>
                                      </p:to>
                                    </p:set>
                                    <p:animEffect transition="in" filter="wipe(up)">
                                      <p:cBhvr>
                                        <p:cTn id="41" dur="500"/>
                                        <p:tgtEl>
                                          <p:spTgt spid="69"/>
                                        </p:tgtEl>
                                      </p:cBhvr>
                                    </p:animEffect>
                                  </p:childTnLst>
                                </p:cTn>
                              </p:par>
                              <p:par>
                                <p:cTn id="42" presetID="2" presetClass="entr" presetSubtype="1" fill="hold" grpId="0" nodeType="withEffect">
                                  <p:stCondLst>
                                    <p:cond delay="0"/>
                                  </p:stCondLst>
                                  <p:childTnLst>
                                    <p:set>
                                      <p:cBhvr>
                                        <p:cTn id="43" dur="1" fill="hold">
                                          <p:stCondLst>
                                            <p:cond delay="0"/>
                                          </p:stCondLst>
                                        </p:cTn>
                                        <p:tgtEl>
                                          <p:spTgt spid="94"/>
                                        </p:tgtEl>
                                        <p:attrNameLst>
                                          <p:attrName>style.visibility</p:attrName>
                                        </p:attrNameLst>
                                      </p:cBhvr>
                                      <p:to>
                                        <p:strVal val="visible"/>
                                      </p:to>
                                    </p:set>
                                    <p:anim calcmode="lin" valueType="num">
                                      <p:cBhvr additive="base">
                                        <p:cTn id="44" dur="750" fill="hold"/>
                                        <p:tgtEl>
                                          <p:spTgt spid="94"/>
                                        </p:tgtEl>
                                        <p:attrNameLst>
                                          <p:attrName>ppt_x</p:attrName>
                                        </p:attrNameLst>
                                      </p:cBhvr>
                                      <p:tavLst>
                                        <p:tav tm="0">
                                          <p:val>
                                            <p:strVal val="#ppt_x"/>
                                          </p:val>
                                        </p:tav>
                                        <p:tav tm="100000">
                                          <p:val>
                                            <p:strVal val="#ppt_x"/>
                                          </p:val>
                                        </p:tav>
                                      </p:tavLst>
                                    </p:anim>
                                    <p:anim calcmode="lin" valueType="num">
                                      <p:cBhvr additive="base">
                                        <p:cTn id="45" dur="750" fill="hold"/>
                                        <p:tgtEl>
                                          <p:spTgt spid="94"/>
                                        </p:tgtEl>
                                        <p:attrNameLst>
                                          <p:attrName>ppt_y</p:attrName>
                                        </p:attrNameLst>
                                      </p:cBhvr>
                                      <p:tavLst>
                                        <p:tav tm="0">
                                          <p:val>
                                            <p:strVal val="0-#ppt_h/2"/>
                                          </p:val>
                                        </p:tav>
                                        <p:tav tm="100000">
                                          <p:val>
                                            <p:strVal val="#ppt_y"/>
                                          </p:val>
                                        </p:tav>
                                      </p:tavLst>
                                    </p:anim>
                                  </p:childTnLst>
                                </p:cTn>
                              </p:par>
                              <p:par>
                                <p:cTn id="46" presetID="41" presetClass="entr" presetSubtype="0" fill="hold" grpId="0" nodeType="withEffect">
                                  <p:stCondLst>
                                    <p:cond delay="0"/>
                                  </p:stCondLst>
                                  <p:iterate type="lt">
                                    <p:tmPct val="10000"/>
                                  </p:iterate>
                                  <p:childTnLst>
                                    <p:set>
                                      <p:cBhvr>
                                        <p:cTn id="47" dur="1" fill="hold">
                                          <p:stCondLst>
                                            <p:cond delay="0"/>
                                          </p:stCondLst>
                                        </p:cTn>
                                        <p:tgtEl>
                                          <p:spTgt spid="93"/>
                                        </p:tgtEl>
                                        <p:attrNameLst>
                                          <p:attrName>style.visibility</p:attrName>
                                        </p:attrNameLst>
                                      </p:cBhvr>
                                      <p:to>
                                        <p:strVal val="visible"/>
                                      </p:to>
                                    </p:set>
                                    <p:anim calcmode="lin" valueType="num">
                                      <p:cBhvr>
                                        <p:cTn id="48" dur="500" fill="hold"/>
                                        <p:tgtEl>
                                          <p:spTgt spid="93"/>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93"/>
                                        </p:tgtEl>
                                        <p:attrNameLst>
                                          <p:attrName>ppt_y</p:attrName>
                                        </p:attrNameLst>
                                      </p:cBhvr>
                                      <p:tavLst>
                                        <p:tav tm="0">
                                          <p:val>
                                            <p:strVal val="#ppt_y"/>
                                          </p:val>
                                        </p:tav>
                                        <p:tav tm="100000">
                                          <p:val>
                                            <p:strVal val="#ppt_y"/>
                                          </p:val>
                                        </p:tav>
                                      </p:tavLst>
                                    </p:anim>
                                    <p:anim calcmode="lin" valueType="num">
                                      <p:cBhvr>
                                        <p:cTn id="50" dur="500" fill="hold"/>
                                        <p:tgtEl>
                                          <p:spTgt spid="93"/>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93"/>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93"/>
                                        </p:tgtEl>
                                      </p:cBhvr>
                                    </p:animEffect>
                                  </p:childTnLst>
                                </p:cTn>
                              </p:par>
                            </p:childTnLst>
                          </p:cTn>
                        </p:par>
                        <p:par>
                          <p:cTn id="53" fill="hold">
                            <p:stCondLst>
                              <p:cond delay="4449"/>
                            </p:stCondLst>
                            <p:childTnLst>
                              <p:par>
                                <p:cTn id="54" presetID="22" presetClass="entr" presetSubtype="4" fill="hold" nodeType="afterEffect">
                                  <p:stCondLst>
                                    <p:cond delay="0"/>
                                  </p:stCondLst>
                                  <p:childTnLst>
                                    <p:set>
                                      <p:cBhvr>
                                        <p:cTn id="55" dur="1" fill="hold">
                                          <p:stCondLst>
                                            <p:cond delay="0"/>
                                          </p:stCondLst>
                                        </p:cTn>
                                        <p:tgtEl>
                                          <p:spTgt spid="74"/>
                                        </p:tgtEl>
                                        <p:attrNameLst>
                                          <p:attrName>style.visibility</p:attrName>
                                        </p:attrNameLst>
                                      </p:cBhvr>
                                      <p:to>
                                        <p:strVal val="visible"/>
                                      </p:to>
                                    </p:set>
                                    <p:animEffect transition="in" filter="wipe(down)">
                                      <p:cBhvr>
                                        <p:cTn id="56" dur="500"/>
                                        <p:tgtEl>
                                          <p:spTgt spid="74"/>
                                        </p:tgtEl>
                                      </p:cBhvr>
                                    </p:animEffect>
                                  </p:childTnLst>
                                </p:cTn>
                              </p:par>
                              <p:par>
                                <p:cTn id="57" presetID="2" presetClass="entr" presetSubtype="4" fill="hold" grpId="0" nodeType="withEffect">
                                  <p:stCondLst>
                                    <p:cond delay="0"/>
                                  </p:stCondLst>
                                  <p:childTnLst>
                                    <p:set>
                                      <p:cBhvr>
                                        <p:cTn id="58" dur="1" fill="hold">
                                          <p:stCondLst>
                                            <p:cond delay="0"/>
                                          </p:stCondLst>
                                        </p:cTn>
                                        <p:tgtEl>
                                          <p:spTgt spid="96"/>
                                        </p:tgtEl>
                                        <p:attrNameLst>
                                          <p:attrName>style.visibility</p:attrName>
                                        </p:attrNameLst>
                                      </p:cBhvr>
                                      <p:to>
                                        <p:strVal val="visible"/>
                                      </p:to>
                                    </p:set>
                                    <p:anim calcmode="lin" valueType="num">
                                      <p:cBhvr additive="base">
                                        <p:cTn id="59" dur="750" fill="hold"/>
                                        <p:tgtEl>
                                          <p:spTgt spid="96"/>
                                        </p:tgtEl>
                                        <p:attrNameLst>
                                          <p:attrName>ppt_x</p:attrName>
                                        </p:attrNameLst>
                                      </p:cBhvr>
                                      <p:tavLst>
                                        <p:tav tm="0">
                                          <p:val>
                                            <p:strVal val="#ppt_x"/>
                                          </p:val>
                                        </p:tav>
                                        <p:tav tm="100000">
                                          <p:val>
                                            <p:strVal val="#ppt_x"/>
                                          </p:val>
                                        </p:tav>
                                      </p:tavLst>
                                    </p:anim>
                                    <p:anim calcmode="lin" valueType="num">
                                      <p:cBhvr additive="base">
                                        <p:cTn id="60" dur="750" fill="hold"/>
                                        <p:tgtEl>
                                          <p:spTgt spid="96"/>
                                        </p:tgtEl>
                                        <p:attrNameLst>
                                          <p:attrName>ppt_y</p:attrName>
                                        </p:attrNameLst>
                                      </p:cBhvr>
                                      <p:tavLst>
                                        <p:tav tm="0">
                                          <p:val>
                                            <p:strVal val="1+#ppt_h/2"/>
                                          </p:val>
                                        </p:tav>
                                        <p:tav tm="100000">
                                          <p:val>
                                            <p:strVal val="#ppt_y"/>
                                          </p:val>
                                        </p:tav>
                                      </p:tavLst>
                                    </p:anim>
                                  </p:childTnLst>
                                </p:cTn>
                              </p:par>
                              <p:par>
                                <p:cTn id="61" presetID="41" presetClass="entr" presetSubtype="0" fill="hold" grpId="0" nodeType="withEffect">
                                  <p:stCondLst>
                                    <p:cond delay="0"/>
                                  </p:stCondLst>
                                  <p:iterate type="lt">
                                    <p:tmPct val="10000"/>
                                  </p:iterate>
                                  <p:childTnLst>
                                    <p:set>
                                      <p:cBhvr>
                                        <p:cTn id="62" dur="1" fill="hold">
                                          <p:stCondLst>
                                            <p:cond delay="0"/>
                                          </p:stCondLst>
                                        </p:cTn>
                                        <p:tgtEl>
                                          <p:spTgt spid="95"/>
                                        </p:tgtEl>
                                        <p:attrNameLst>
                                          <p:attrName>style.visibility</p:attrName>
                                        </p:attrNameLst>
                                      </p:cBhvr>
                                      <p:to>
                                        <p:strVal val="visible"/>
                                      </p:to>
                                    </p:set>
                                    <p:anim calcmode="lin" valueType="num">
                                      <p:cBhvr>
                                        <p:cTn id="63" dur="500" fill="hold"/>
                                        <p:tgtEl>
                                          <p:spTgt spid="95"/>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95"/>
                                        </p:tgtEl>
                                        <p:attrNameLst>
                                          <p:attrName>ppt_y</p:attrName>
                                        </p:attrNameLst>
                                      </p:cBhvr>
                                      <p:tavLst>
                                        <p:tav tm="0">
                                          <p:val>
                                            <p:strVal val="#ppt_y"/>
                                          </p:val>
                                        </p:tav>
                                        <p:tav tm="100000">
                                          <p:val>
                                            <p:strVal val="#ppt_y"/>
                                          </p:val>
                                        </p:tav>
                                      </p:tavLst>
                                    </p:anim>
                                    <p:anim calcmode="lin" valueType="num">
                                      <p:cBhvr>
                                        <p:cTn id="65" dur="500" fill="hold"/>
                                        <p:tgtEl>
                                          <p:spTgt spid="95"/>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95"/>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95"/>
                                        </p:tgtEl>
                                      </p:cBhvr>
                                    </p:animEffect>
                                  </p:childTnLst>
                                </p:cTn>
                              </p:par>
                            </p:childTnLst>
                          </p:cTn>
                        </p:par>
                        <p:par>
                          <p:cTn id="68" fill="hold">
                            <p:stCondLst>
                              <p:cond delay="6699"/>
                            </p:stCondLst>
                            <p:childTnLst>
                              <p:par>
                                <p:cTn id="69" presetID="22" presetClass="entr" presetSubtype="1" fill="hold" nodeType="afterEffect">
                                  <p:stCondLst>
                                    <p:cond delay="0"/>
                                  </p:stCondLst>
                                  <p:childTnLst>
                                    <p:set>
                                      <p:cBhvr>
                                        <p:cTn id="70" dur="1" fill="hold">
                                          <p:stCondLst>
                                            <p:cond delay="0"/>
                                          </p:stCondLst>
                                        </p:cTn>
                                        <p:tgtEl>
                                          <p:spTgt spid="84"/>
                                        </p:tgtEl>
                                        <p:attrNameLst>
                                          <p:attrName>style.visibility</p:attrName>
                                        </p:attrNameLst>
                                      </p:cBhvr>
                                      <p:to>
                                        <p:strVal val="visible"/>
                                      </p:to>
                                    </p:set>
                                    <p:animEffect transition="in" filter="wipe(up)">
                                      <p:cBhvr>
                                        <p:cTn id="71" dur="500"/>
                                        <p:tgtEl>
                                          <p:spTgt spid="84"/>
                                        </p:tgtEl>
                                      </p:cBhvr>
                                    </p:animEffect>
                                  </p:childTnLst>
                                </p:cTn>
                              </p:par>
                              <p:par>
                                <p:cTn id="72" presetID="2" presetClass="entr" presetSubtype="1" fill="hold" grpId="0" nodeType="withEffect">
                                  <p:stCondLst>
                                    <p:cond delay="0"/>
                                  </p:stCondLst>
                                  <p:childTnLst>
                                    <p:set>
                                      <p:cBhvr>
                                        <p:cTn id="73" dur="1" fill="hold">
                                          <p:stCondLst>
                                            <p:cond delay="0"/>
                                          </p:stCondLst>
                                        </p:cTn>
                                        <p:tgtEl>
                                          <p:spTgt spid="100"/>
                                        </p:tgtEl>
                                        <p:attrNameLst>
                                          <p:attrName>style.visibility</p:attrName>
                                        </p:attrNameLst>
                                      </p:cBhvr>
                                      <p:to>
                                        <p:strVal val="visible"/>
                                      </p:to>
                                    </p:set>
                                    <p:anim calcmode="lin" valueType="num">
                                      <p:cBhvr additive="base">
                                        <p:cTn id="74" dur="750" fill="hold"/>
                                        <p:tgtEl>
                                          <p:spTgt spid="100"/>
                                        </p:tgtEl>
                                        <p:attrNameLst>
                                          <p:attrName>ppt_x</p:attrName>
                                        </p:attrNameLst>
                                      </p:cBhvr>
                                      <p:tavLst>
                                        <p:tav tm="0">
                                          <p:val>
                                            <p:strVal val="#ppt_x"/>
                                          </p:val>
                                        </p:tav>
                                        <p:tav tm="100000">
                                          <p:val>
                                            <p:strVal val="#ppt_x"/>
                                          </p:val>
                                        </p:tav>
                                      </p:tavLst>
                                    </p:anim>
                                    <p:anim calcmode="lin" valueType="num">
                                      <p:cBhvr additive="base">
                                        <p:cTn id="75" dur="750" fill="hold"/>
                                        <p:tgtEl>
                                          <p:spTgt spid="100"/>
                                        </p:tgtEl>
                                        <p:attrNameLst>
                                          <p:attrName>ppt_y</p:attrName>
                                        </p:attrNameLst>
                                      </p:cBhvr>
                                      <p:tavLst>
                                        <p:tav tm="0">
                                          <p:val>
                                            <p:strVal val="0-#ppt_h/2"/>
                                          </p:val>
                                        </p:tav>
                                        <p:tav tm="100000">
                                          <p:val>
                                            <p:strVal val="#ppt_y"/>
                                          </p:val>
                                        </p:tav>
                                      </p:tavLst>
                                    </p:anim>
                                  </p:childTnLst>
                                </p:cTn>
                              </p:par>
                              <p:par>
                                <p:cTn id="76" presetID="41" presetClass="entr" presetSubtype="0" fill="hold" grpId="0" nodeType="withEffect">
                                  <p:stCondLst>
                                    <p:cond delay="0"/>
                                  </p:stCondLst>
                                  <p:iterate type="lt">
                                    <p:tmPct val="10000"/>
                                  </p:iterate>
                                  <p:childTnLst>
                                    <p:set>
                                      <p:cBhvr>
                                        <p:cTn id="77" dur="1" fill="hold">
                                          <p:stCondLst>
                                            <p:cond delay="0"/>
                                          </p:stCondLst>
                                        </p:cTn>
                                        <p:tgtEl>
                                          <p:spTgt spid="99"/>
                                        </p:tgtEl>
                                        <p:attrNameLst>
                                          <p:attrName>style.visibility</p:attrName>
                                        </p:attrNameLst>
                                      </p:cBhvr>
                                      <p:to>
                                        <p:strVal val="visible"/>
                                      </p:to>
                                    </p:set>
                                    <p:anim calcmode="lin" valueType="num">
                                      <p:cBhvr>
                                        <p:cTn id="78" dur="500" fill="hold"/>
                                        <p:tgtEl>
                                          <p:spTgt spid="99"/>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99"/>
                                        </p:tgtEl>
                                        <p:attrNameLst>
                                          <p:attrName>ppt_y</p:attrName>
                                        </p:attrNameLst>
                                      </p:cBhvr>
                                      <p:tavLst>
                                        <p:tav tm="0">
                                          <p:val>
                                            <p:strVal val="#ppt_y"/>
                                          </p:val>
                                        </p:tav>
                                        <p:tav tm="100000">
                                          <p:val>
                                            <p:strVal val="#ppt_y"/>
                                          </p:val>
                                        </p:tav>
                                      </p:tavLst>
                                    </p:anim>
                                    <p:anim calcmode="lin" valueType="num">
                                      <p:cBhvr>
                                        <p:cTn id="80" dur="500" fill="hold"/>
                                        <p:tgtEl>
                                          <p:spTgt spid="99"/>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99"/>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P spid="93" grpId="0"/>
      <p:bldP spid="94" grpId="0"/>
      <p:bldP spid="95" grpId="0"/>
      <p:bldP spid="96" grpId="0"/>
      <p:bldP spid="99" grpId="0"/>
      <p:bldP spid="100" grpId="0"/>
    </p:bld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40" name="文本框 39"/>
          <p:cNvSpPr txBox="1"/>
          <p:nvPr/>
        </p:nvSpPr>
        <p:spPr>
          <a:xfrm>
            <a:off x="1241807" y="340883"/>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统计执法检查</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
        <p:nvSpPr>
          <p:cNvPr id="69635" name="矩形 40"/>
          <p:cNvSpPr/>
          <p:nvPr/>
        </p:nvSpPr>
        <p:spPr>
          <a:xfrm>
            <a:off x="1333500" y="1120775"/>
            <a:ext cx="4006215" cy="460375"/>
          </a:xfrm>
          <a:prstGeom prst="rect">
            <a:avLst/>
          </a:prstGeom>
          <a:noFill/>
          <a:ln w="9525">
            <a:noFill/>
          </a:ln>
        </p:spPr>
        <p:txBody>
          <a:bodyPr wrap="square">
            <a:spAutoFit/>
          </a:bodyPr>
          <a:p>
            <a:pPr algn="ctr"/>
            <a:r>
              <a:rPr lang="zh-CN" altLang="en-US" sz="2400" b="1" dirty="0">
                <a:latin typeface="微软雅黑" panose="020B0503020204020204" pitchFamily="34" charset="-122"/>
                <a:ea typeface="微软雅黑" panose="020B0503020204020204" pitchFamily="34" charset="-122"/>
              </a:rPr>
              <a:t>执法检查权力</a:t>
            </a:r>
            <a:endParaRPr lang="zh-CN" altLang="en-US" sz="2400" b="1" dirty="0">
              <a:latin typeface="微软雅黑" panose="020B0503020204020204" pitchFamily="34" charset="-122"/>
              <a:ea typeface="微软雅黑" panose="020B0503020204020204" pitchFamily="34" charset="-122"/>
            </a:endParaRPr>
          </a:p>
        </p:txBody>
      </p:sp>
      <p:grpSp>
        <p:nvGrpSpPr>
          <p:cNvPr id="42" name="组合 41"/>
          <p:cNvGrpSpPr/>
          <p:nvPr/>
        </p:nvGrpSpPr>
        <p:grpSpPr>
          <a:xfrm>
            <a:off x="2393950" y="1955800"/>
            <a:ext cx="4765675" cy="1236663"/>
            <a:chOff x="1525730" y="1574751"/>
            <a:chExt cx="4765782" cy="1236181"/>
          </a:xfrm>
        </p:grpSpPr>
        <p:sp>
          <p:nvSpPr>
            <p:cNvPr id="43" name="Freeform 5"/>
            <p:cNvSpPr/>
            <p:nvPr/>
          </p:nvSpPr>
          <p:spPr bwMode="auto">
            <a:xfrm>
              <a:off x="1525730" y="1757517"/>
              <a:ext cx="3784933" cy="786796"/>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rgbClr val="00A1DA"/>
            </a:solidFill>
            <a:ln>
              <a:noFill/>
            </a:ln>
            <a:effectLst>
              <a:innerShdw blurRad="63500" dist="1016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solidFill>
                    <a:srgbClr val="127210"/>
                  </a:solidFill>
                </a:ln>
                <a:solidFill>
                  <a:schemeClr val="lt1"/>
                </a:solidFill>
                <a:effectLst/>
                <a:uLnTx/>
                <a:uFillTx/>
                <a:latin typeface="+mn-lt"/>
                <a:ea typeface="+mn-ea"/>
                <a:cs typeface="+mn-cs"/>
              </a:endParaRPr>
            </a:p>
          </p:txBody>
        </p:sp>
        <p:pic>
          <p:nvPicPr>
            <p:cNvPr id="69638" name="图片 43"/>
            <p:cNvPicPr>
              <a:picLocks noChangeAspect="1"/>
            </p:cNvPicPr>
            <p:nvPr/>
          </p:nvPicPr>
          <p:blipFill>
            <a:blip r:embed="rId2"/>
            <a:stretch>
              <a:fillRect/>
            </a:stretch>
          </p:blipFill>
          <p:spPr>
            <a:xfrm>
              <a:off x="2048040" y="1574751"/>
              <a:ext cx="4243472" cy="1236181"/>
            </a:xfrm>
            <a:prstGeom prst="rect">
              <a:avLst/>
            </a:prstGeom>
            <a:noFill/>
            <a:ln w="9525">
              <a:noFill/>
            </a:ln>
          </p:spPr>
        </p:pic>
        <p:grpSp>
          <p:nvGrpSpPr>
            <p:cNvPr id="69639" name="组合 44"/>
            <p:cNvGrpSpPr/>
            <p:nvPr/>
          </p:nvGrpSpPr>
          <p:grpSpPr>
            <a:xfrm>
              <a:off x="1671721" y="1944658"/>
              <a:ext cx="504001" cy="302664"/>
              <a:chOff x="4370388" y="1439863"/>
              <a:chExt cx="608012" cy="365125"/>
            </a:xfrm>
          </p:grpSpPr>
          <p:sp>
            <p:nvSpPr>
              <p:cNvPr id="69640" name="Freeform 25"/>
              <p:cNvSpPr>
                <a:spLocks noEditPoints="1"/>
              </p:cNvSpPr>
              <p:nvPr/>
            </p:nvSpPr>
            <p:spPr>
              <a:xfrm>
                <a:off x="4605338" y="1439863"/>
                <a:ext cx="373062" cy="365125"/>
              </a:xfrm>
              <a:custGeom>
                <a:avLst/>
                <a:gdLst/>
                <a:ahLst/>
                <a:cxnLst>
                  <a:cxn ang="0">
                    <a:pos x="373062" y="182563"/>
                  </a:cxn>
                  <a:cxn ang="0">
                    <a:pos x="322045" y="160529"/>
                  </a:cxn>
                  <a:cxn ang="0">
                    <a:pos x="337988" y="122758"/>
                  </a:cxn>
                  <a:cxn ang="0">
                    <a:pos x="315668" y="81838"/>
                  </a:cxn>
                  <a:cxn ang="0">
                    <a:pos x="274217" y="75543"/>
                  </a:cxn>
                  <a:cxn ang="0">
                    <a:pos x="277405" y="22033"/>
                  </a:cxn>
                  <a:cxn ang="0">
                    <a:pos x="235954" y="53510"/>
                  </a:cxn>
                  <a:cxn ang="0">
                    <a:pos x="207257" y="22033"/>
                  </a:cxn>
                  <a:cxn ang="0">
                    <a:pos x="162617" y="22033"/>
                  </a:cxn>
                  <a:cxn ang="0">
                    <a:pos x="137108" y="53510"/>
                  </a:cxn>
                  <a:cxn ang="0">
                    <a:pos x="92468" y="22033"/>
                  </a:cxn>
                  <a:cxn ang="0">
                    <a:pos x="95657" y="75543"/>
                  </a:cxn>
                  <a:cxn ang="0">
                    <a:pos x="57394" y="81838"/>
                  </a:cxn>
                  <a:cxn ang="0">
                    <a:pos x="31886" y="122758"/>
                  </a:cxn>
                  <a:cxn ang="0">
                    <a:pos x="47828" y="160529"/>
                  </a:cxn>
                  <a:cxn ang="0">
                    <a:pos x="0" y="182563"/>
                  </a:cxn>
                  <a:cxn ang="0">
                    <a:pos x="47828" y="204596"/>
                  </a:cxn>
                  <a:cxn ang="0">
                    <a:pos x="31886" y="242367"/>
                  </a:cxn>
                  <a:cxn ang="0">
                    <a:pos x="57394" y="283287"/>
                  </a:cxn>
                  <a:cxn ang="0">
                    <a:pos x="95657" y="289582"/>
                  </a:cxn>
                  <a:cxn ang="0">
                    <a:pos x="92468" y="339944"/>
                  </a:cxn>
                  <a:cxn ang="0">
                    <a:pos x="137108" y="311615"/>
                  </a:cxn>
                  <a:cxn ang="0">
                    <a:pos x="162617" y="343092"/>
                  </a:cxn>
                  <a:cxn ang="0">
                    <a:pos x="207257" y="343092"/>
                  </a:cxn>
                  <a:cxn ang="0">
                    <a:pos x="235954" y="311615"/>
                  </a:cxn>
                  <a:cxn ang="0">
                    <a:pos x="277405" y="339944"/>
                  </a:cxn>
                  <a:cxn ang="0">
                    <a:pos x="274217" y="289582"/>
                  </a:cxn>
                  <a:cxn ang="0">
                    <a:pos x="315668" y="283287"/>
                  </a:cxn>
                  <a:cxn ang="0">
                    <a:pos x="337988" y="242367"/>
                  </a:cxn>
                  <a:cxn ang="0">
                    <a:pos x="322045" y="204596"/>
                  </a:cxn>
                  <a:cxn ang="0">
                    <a:pos x="184937" y="295877"/>
                  </a:cxn>
                  <a:cxn ang="0">
                    <a:pos x="184937" y="66100"/>
                  </a:cxn>
                  <a:cxn ang="0">
                    <a:pos x="184937" y="295877"/>
                  </a:cxn>
                </a:cxnLst>
                <a:pathLst>
                  <a:path w="117" h="116">
                    <a:moveTo>
                      <a:pt x="109" y="65"/>
                    </a:moveTo>
                    <a:cubicBezTo>
                      <a:pt x="113" y="65"/>
                      <a:pt x="117" y="62"/>
                      <a:pt x="117" y="58"/>
                    </a:cubicBezTo>
                    <a:cubicBezTo>
                      <a:pt x="117" y="54"/>
                      <a:pt x="113" y="51"/>
                      <a:pt x="109" y="51"/>
                    </a:cubicBezTo>
                    <a:cubicBezTo>
                      <a:pt x="101" y="51"/>
                      <a:pt x="101" y="51"/>
                      <a:pt x="101" y="51"/>
                    </a:cubicBezTo>
                    <a:cubicBezTo>
                      <a:pt x="101" y="48"/>
                      <a:pt x="100" y="45"/>
                      <a:pt x="99" y="43"/>
                    </a:cubicBezTo>
                    <a:cubicBezTo>
                      <a:pt x="106" y="39"/>
                      <a:pt x="106" y="39"/>
                      <a:pt x="106" y="39"/>
                    </a:cubicBezTo>
                    <a:cubicBezTo>
                      <a:pt x="110" y="37"/>
                      <a:pt x="111" y="32"/>
                      <a:pt x="109" y="29"/>
                    </a:cubicBezTo>
                    <a:cubicBezTo>
                      <a:pt x="107" y="25"/>
                      <a:pt x="102" y="24"/>
                      <a:pt x="99" y="26"/>
                    </a:cubicBezTo>
                    <a:cubicBezTo>
                      <a:pt x="92" y="30"/>
                      <a:pt x="92" y="30"/>
                      <a:pt x="92" y="30"/>
                    </a:cubicBezTo>
                    <a:cubicBezTo>
                      <a:pt x="90" y="28"/>
                      <a:pt x="88" y="26"/>
                      <a:pt x="86" y="24"/>
                    </a:cubicBezTo>
                    <a:cubicBezTo>
                      <a:pt x="90" y="17"/>
                      <a:pt x="90" y="17"/>
                      <a:pt x="90" y="17"/>
                    </a:cubicBezTo>
                    <a:cubicBezTo>
                      <a:pt x="92" y="14"/>
                      <a:pt x="91" y="9"/>
                      <a:pt x="87" y="7"/>
                    </a:cubicBezTo>
                    <a:cubicBezTo>
                      <a:pt x="84" y="5"/>
                      <a:pt x="80" y="7"/>
                      <a:pt x="78" y="10"/>
                    </a:cubicBezTo>
                    <a:cubicBezTo>
                      <a:pt x="74" y="17"/>
                      <a:pt x="74" y="17"/>
                      <a:pt x="74" y="17"/>
                    </a:cubicBezTo>
                    <a:cubicBezTo>
                      <a:pt x="71" y="16"/>
                      <a:pt x="68" y="15"/>
                      <a:pt x="65" y="15"/>
                    </a:cubicBezTo>
                    <a:cubicBezTo>
                      <a:pt x="65" y="7"/>
                      <a:pt x="65" y="7"/>
                      <a:pt x="65" y="7"/>
                    </a:cubicBezTo>
                    <a:cubicBezTo>
                      <a:pt x="65" y="3"/>
                      <a:pt x="62" y="0"/>
                      <a:pt x="58" y="0"/>
                    </a:cubicBezTo>
                    <a:cubicBezTo>
                      <a:pt x="54" y="0"/>
                      <a:pt x="51" y="3"/>
                      <a:pt x="51" y="7"/>
                    </a:cubicBezTo>
                    <a:cubicBezTo>
                      <a:pt x="51" y="15"/>
                      <a:pt x="51" y="15"/>
                      <a:pt x="51" y="15"/>
                    </a:cubicBezTo>
                    <a:cubicBezTo>
                      <a:pt x="48" y="15"/>
                      <a:pt x="46" y="16"/>
                      <a:pt x="43" y="17"/>
                    </a:cubicBezTo>
                    <a:cubicBezTo>
                      <a:pt x="39" y="10"/>
                      <a:pt x="39" y="10"/>
                      <a:pt x="39" y="10"/>
                    </a:cubicBezTo>
                    <a:cubicBezTo>
                      <a:pt x="37" y="7"/>
                      <a:pt x="33" y="5"/>
                      <a:pt x="29" y="7"/>
                    </a:cubicBezTo>
                    <a:cubicBezTo>
                      <a:pt x="26" y="9"/>
                      <a:pt x="24" y="14"/>
                      <a:pt x="26" y="17"/>
                    </a:cubicBezTo>
                    <a:cubicBezTo>
                      <a:pt x="30" y="24"/>
                      <a:pt x="30" y="24"/>
                      <a:pt x="30" y="24"/>
                    </a:cubicBezTo>
                    <a:cubicBezTo>
                      <a:pt x="28" y="26"/>
                      <a:pt x="26" y="28"/>
                      <a:pt x="25" y="30"/>
                    </a:cubicBezTo>
                    <a:cubicBezTo>
                      <a:pt x="18" y="26"/>
                      <a:pt x="18" y="26"/>
                      <a:pt x="18" y="26"/>
                    </a:cubicBezTo>
                    <a:cubicBezTo>
                      <a:pt x="14" y="24"/>
                      <a:pt x="10" y="25"/>
                      <a:pt x="8" y="29"/>
                    </a:cubicBezTo>
                    <a:cubicBezTo>
                      <a:pt x="6" y="32"/>
                      <a:pt x="7" y="37"/>
                      <a:pt x="10" y="39"/>
                    </a:cubicBezTo>
                    <a:cubicBezTo>
                      <a:pt x="17" y="43"/>
                      <a:pt x="17" y="43"/>
                      <a:pt x="17" y="43"/>
                    </a:cubicBezTo>
                    <a:cubicBezTo>
                      <a:pt x="16" y="45"/>
                      <a:pt x="16" y="48"/>
                      <a:pt x="15" y="51"/>
                    </a:cubicBezTo>
                    <a:cubicBezTo>
                      <a:pt x="7" y="51"/>
                      <a:pt x="7" y="51"/>
                      <a:pt x="7" y="51"/>
                    </a:cubicBezTo>
                    <a:cubicBezTo>
                      <a:pt x="3" y="51"/>
                      <a:pt x="0" y="54"/>
                      <a:pt x="0" y="58"/>
                    </a:cubicBezTo>
                    <a:cubicBezTo>
                      <a:pt x="0" y="62"/>
                      <a:pt x="3" y="65"/>
                      <a:pt x="7" y="65"/>
                    </a:cubicBezTo>
                    <a:cubicBezTo>
                      <a:pt x="15" y="65"/>
                      <a:pt x="15" y="65"/>
                      <a:pt x="15" y="65"/>
                    </a:cubicBezTo>
                    <a:cubicBezTo>
                      <a:pt x="16" y="68"/>
                      <a:pt x="16" y="71"/>
                      <a:pt x="17" y="73"/>
                    </a:cubicBezTo>
                    <a:cubicBezTo>
                      <a:pt x="10" y="77"/>
                      <a:pt x="10" y="77"/>
                      <a:pt x="10" y="77"/>
                    </a:cubicBezTo>
                    <a:cubicBezTo>
                      <a:pt x="7" y="79"/>
                      <a:pt x="6" y="84"/>
                      <a:pt x="8" y="87"/>
                    </a:cubicBezTo>
                    <a:cubicBezTo>
                      <a:pt x="10" y="91"/>
                      <a:pt x="14" y="92"/>
                      <a:pt x="18" y="90"/>
                    </a:cubicBezTo>
                    <a:cubicBezTo>
                      <a:pt x="25" y="86"/>
                      <a:pt x="25" y="86"/>
                      <a:pt x="25" y="86"/>
                    </a:cubicBezTo>
                    <a:cubicBezTo>
                      <a:pt x="26" y="88"/>
                      <a:pt x="28" y="90"/>
                      <a:pt x="30" y="92"/>
                    </a:cubicBezTo>
                    <a:cubicBezTo>
                      <a:pt x="26" y="99"/>
                      <a:pt x="26" y="99"/>
                      <a:pt x="26" y="99"/>
                    </a:cubicBezTo>
                    <a:cubicBezTo>
                      <a:pt x="24" y="102"/>
                      <a:pt x="26" y="106"/>
                      <a:pt x="29" y="108"/>
                    </a:cubicBezTo>
                    <a:cubicBezTo>
                      <a:pt x="33" y="110"/>
                      <a:pt x="37" y="109"/>
                      <a:pt x="39" y="106"/>
                    </a:cubicBezTo>
                    <a:cubicBezTo>
                      <a:pt x="43" y="99"/>
                      <a:pt x="43" y="99"/>
                      <a:pt x="43" y="99"/>
                    </a:cubicBezTo>
                    <a:cubicBezTo>
                      <a:pt x="46" y="100"/>
                      <a:pt x="48" y="101"/>
                      <a:pt x="51" y="101"/>
                    </a:cubicBezTo>
                    <a:cubicBezTo>
                      <a:pt x="51" y="109"/>
                      <a:pt x="51" y="109"/>
                      <a:pt x="51" y="109"/>
                    </a:cubicBezTo>
                    <a:cubicBezTo>
                      <a:pt x="51" y="113"/>
                      <a:pt x="54" y="116"/>
                      <a:pt x="58" y="116"/>
                    </a:cubicBezTo>
                    <a:cubicBezTo>
                      <a:pt x="62" y="116"/>
                      <a:pt x="65" y="113"/>
                      <a:pt x="65" y="109"/>
                    </a:cubicBezTo>
                    <a:cubicBezTo>
                      <a:pt x="65" y="101"/>
                      <a:pt x="65" y="101"/>
                      <a:pt x="65" y="101"/>
                    </a:cubicBezTo>
                    <a:cubicBezTo>
                      <a:pt x="68" y="101"/>
                      <a:pt x="71" y="100"/>
                      <a:pt x="74" y="99"/>
                    </a:cubicBezTo>
                    <a:cubicBezTo>
                      <a:pt x="78" y="106"/>
                      <a:pt x="78" y="106"/>
                      <a:pt x="78" y="106"/>
                    </a:cubicBezTo>
                    <a:cubicBezTo>
                      <a:pt x="80" y="109"/>
                      <a:pt x="84" y="110"/>
                      <a:pt x="87" y="108"/>
                    </a:cubicBezTo>
                    <a:cubicBezTo>
                      <a:pt x="91" y="106"/>
                      <a:pt x="92" y="102"/>
                      <a:pt x="90" y="99"/>
                    </a:cubicBezTo>
                    <a:cubicBezTo>
                      <a:pt x="86" y="92"/>
                      <a:pt x="86" y="92"/>
                      <a:pt x="86" y="92"/>
                    </a:cubicBezTo>
                    <a:cubicBezTo>
                      <a:pt x="88" y="90"/>
                      <a:pt x="90" y="88"/>
                      <a:pt x="92" y="86"/>
                    </a:cubicBezTo>
                    <a:cubicBezTo>
                      <a:pt x="99" y="90"/>
                      <a:pt x="99" y="90"/>
                      <a:pt x="99" y="90"/>
                    </a:cubicBezTo>
                    <a:cubicBezTo>
                      <a:pt x="102" y="92"/>
                      <a:pt x="107" y="91"/>
                      <a:pt x="109" y="87"/>
                    </a:cubicBezTo>
                    <a:cubicBezTo>
                      <a:pt x="111" y="84"/>
                      <a:pt x="110" y="79"/>
                      <a:pt x="106" y="77"/>
                    </a:cubicBezTo>
                    <a:cubicBezTo>
                      <a:pt x="99" y="73"/>
                      <a:pt x="99" y="73"/>
                      <a:pt x="99" y="73"/>
                    </a:cubicBezTo>
                    <a:cubicBezTo>
                      <a:pt x="100" y="71"/>
                      <a:pt x="101" y="68"/>
                      <a:pt x="101" y="65"/>
                    </a:cubicBezTo>
                    <a:lnTo>
                      <a:pt x="109" y="65"/>
                    </a:lnTo>
                    <a:close/>
                    <a:moveTo>
                      <a:pt x="58" y="94"/>
                    </a:moveTo>
                    <a:cubicBezTo>
                      <a:pt x="38" y="94"/>
                      <a:pt x="22" y="78"/>
                      <a:pt x="22" y="58"/>
                    </a:cubicBezTo>
                    <a:cubicBezTo>
                      <a:pt x="22" y="38"/>
                      <a:pt x="38" y="21"/>
                      <a:pt x="58" y="21"/>
                    </a:cubicBezTo>
                    <a:cubicBezTo>
                      <a:pt x="78" y="21"/>
                      <a:pt x="95" y="38"/>
                      <a:pt x="95" y="58"/>
                    </a:cubicBezTo>
                    <a:cubicBezTo>
                      <a:pt x="95" y="78"/>
                      <a:pt x="78" y="94"/>
                      <a:pt x="58" y="94"/>
                    </a:cubicBezTo>
                  </a:path>
                </a:pathLst>
              </a:custGeom>
              <a:solidFill>
                <a:srgbClr val="FFFFFF"/>
              </a:solidFill>
              <a:ln w="9525">
                <a:noFill/>
              </a:ln>
            </p:spPr>
            <p:txBody>
              <a:bodyPr/>
              <a:p>
                <a:endParaRPr lang="zh-CN" altLang="en-US"/>
              </a:p>
            </p:txBody>
          </p:sp>
          <p:sp>
            <p:nvSpPr>
              <p:cNvPr id="69641" name="Freeform 26"/>
              <p:cNvSpPr>
                <a:spLocks noEditPoints="1"/>
              </p:cNvSpPr>
              <p:nvPr/>
            </p:nvSpPr>
            <p:spPr>
              <a:xfrm>
                <a:off x="4370388" y="1552576"/>
                <a:ext cx="244475" cy="242888"/>
              </a:xfrm>
              <a:custGeom>
                <a:avLst/>
                <a:gdLst/>
                <a:ahLst/>
                <a:cxnLst>
                  <a:cxn ang="0">
                    <a:pos x="222250" y="97786"/>
                  </a:cxn>
                  <a:cxn ang="0">
                    <a:pos x="203200" y="97786"/>
                  </a:cxn>
                  <a:cxn ang="0">
                    <a:pos x="193675" y="82014"/>
                  </a:cxn>
                  <a:cxn ang="0">
                    <a:pos x="209550" y="66242"/>
                  </a:cxn>
                  <a:cxn ang="0">
                    <a:pos x="209550" y="34698"/>
                  </a:cxn>
                  <a:cxn ang="0">
                    <a:pos x="177800" y="34698"/>
                  </a:cxn>
                  <a:cxn ang="0">
                    <a:pos x="161925" y="50470"/>
                  </a:cxn>
                  <a:cxn ang="0">
                    <a:pos x="146050" y="44161"/>
                  </a:cxn>
                  <a:cxn ang="0">
                    <a:pos x="146050" y="22081"/>
                  </a:cxn>
                  <a:cxn ang="0">
                    <a:pos x="123825" y="0"/>
                  </a:cxn>
                  <a:cxn ang="0">
                    <a:pos x="101600" y="22081"/>
                  </a:cxn>
                  <a:cxn ang="0">
                    <a:pos x="101600" y="44161"/>
                  </a:cxn>
                  <a:cxn ang="0">
                    <a:pos x="82550" y="50470"/>
                  </a:cxn>
                  <a:cxn ang="0">
                    <a:pos x="69850" y="34698"/>
                  </a:cxn>
                  <a:cxn ang="0">
                    <a:pos x="34925" y="34698"/>
                  </a:cxn>
                  <a:cxn ang="0">
                    <a:pos x="34925" y="66242"/>
                  </a:cxn>
                  <a:cxn ang="0">
                    <a:pos x="50800" y="82014"/>
                  </a:cxn>
                  <a:cxn ang="0">
                    <a:pos x="44450" y="97786"/>
                  </a:cxn>
                  <a:cxn ang="0">
                    <a:pos x="22225" y="97786"/>
                  </a:cxn>
                  <a:cxn ang="0">
                    <a:pos x="0" y="119867"/>
                  </a:cxn>
                  <a:cxn ang="0">
                    <a:pos x="22225" y="145102"/>
                  </a:cxn>
                  <a:cxn ang="0">
                    <a:pos x="44450" y="145102"/>
                  </a:cxn>
                  <a:cxn ang="0">
                    <a:pos x="50800" y="160874"/>
                  </a:cxn>
                  <a:cxn ang="0">
                    <a:pos x="34925" y="176646"/>
                  </a:cxn>
                  <a:cxn ang="0">
                    <a:pos x="34925" y="208190"/>
                  </a:cxn>
                  <a:cxn ang="0">
                    <a:pos x="69850" y="208190"/>
                  </a:cxn>
                  <a:cxn ang="0">
                    <a:pos x="82550" y="192418"/>
                  </a:cxn>
                  <a:cxn ang="0">
                    <a:pos x="101600" y="198727"/>
                  </a:cxn>
                  <a:cxn ang="0">
                    <a:pos x="101600" y="220807"/>
                  </a:cxn>
                  <a:cxn ang="0">
                    <a:pos x="123825" y="242888"/>
                  </a:cxn>
                  <a:cxn ang="0">
                    <a:pos x="146050" y="220807"/>
                  </a:cxn>
                  <a:cxn ang="0">
                    <a:pos x="146050" y="198727"/>
                  </a:cxn>
                  <a:cxn ang="0">
                    <a:pos x="161925" y="192418"/>
                  </a:cxn>
                  <a:cxn ang="0">
                    <a:pos x="177800" y="208190"/>
                  </a:cxn>
                  <a:cxn ang="0">
                    <a:pos x="209550" y="208190"/>
                  </a:cxn>
                  <a:cxn ang="0">
                    <a:pos x="209550" y="176646"/>
                  </a:cxn>
                  <a:cxn ang="0">
                    <a:pos x="193675" y="160874"/>
                  </a:cxn>
                  <a:cxn ang="0">
                    <a:pos x="203200" y="145102"/>
                  </a:cxn>
                  <a:cxn ang="0">
                    <a:pos x="222250" y="145102"/>
                  </a:cxn>
                  <a:cxn ang="0">
                    <a:pos x="244475" y="119867"/>
                  </a:cxn>
                  <a:cxn ang="0">
                    <a:pos x="222250" y="97786"/>
                  </a:cxn>
                  <a:cxn ang="0">
                    <a:pos x="123825" y="179800"/>
                  </a:cxn>
                  <a:cxn ang="0">
                    <a:pos x="63500" y="119867"/>
                  </a:cxn>
                  <a:cxn ang="0">
                    <a:pos x="123825" y="63088"/>
                  </a:cxn>
                  <a:cxn ang="0">
                    <a:pos x="180975" y="119867"/>
                  </a:cxn>
                  <a:cxn ang="0">
                    <a:pos x="123825" y="179800"/>
                  </a:cxn>
                </a:cxnLst>
                <a:pathLst>
                  <a:path w="77" h="77">
                    <a:moveTo>
                      <a:pt x="70" y="31"/>
                    </a:moveTo>
                    <a:cubicBezTo>
                      <a:pt x="64" y="31"/>
                      <a:pt x="64" y="31"/>
                      <a:pt x="64" y="31"/>
                    </a:cubicBezTo>
                    <a:cubicBezTo>
                      <a:pt x="63" y="29"/>
                      <a:pt x="62" y="28"/>
                      <a:pt x="61" y="26"/>
                    </a:cubicBezTo>
                    <a:cubicBezTo>
                      <a:pt x="66" y="21"/>
                      <a:pt x="66" y="21"/>
                      <a:pt x="66" y="21"/>
                    </a:cubicBezTo>
                    <a:cubicBezTo>
                      <a:pt x="69" y="18"/>
                      <a:pt x="69" y="14"/>
                      <a:pt x="66" y="11"/>
                    </a:cubicBezTo>
                    <a:cubicBezTo>
                      <a:pt x="63" y="8"/>
                      <a:pt x="59" y="8"/>
                      <a:pt x="56" y="11"/>
                    </a:cubicBezTo>
                    <a:cubicBezTo>
                      <a:pt x="51" y="16"/>
                      <a:pt x="51" y="16"/>
                      <a:pt x="51" y="16"/>
                    </a:cubicBezTo>
                    <a:cubicBezTo>
                      <a:pt x="50" y="15"/>
                      <a:pt x="48" y="14"/>
                      <a:pt x="46" y="14"/>
                    </a:cubicBezTo>
                    <a:cubicBezTo>
                      <a:pt x="46" y="7"/>
                      <a:pt x="46" y="7"/>
                      <a:pt x="46" y="7"/>
                    </a:cubicBezTo>
                    <a:cubicBezTo>
                      <a:pt x="46" y="3"/>
                      <a:pt x="43" y="0"/>
                      <a:pt x="39" y="0"/>
                    </a:cubicBezTo>
                    <a:cubicBezTo>
                      <a:pt x="35" y="0"/>
                      <a:pt x="32" y="3"/>
                      <a:pt x="32" y="7"/>
                    </a:cubicBezTo>
                    <a:cubicBezTo>
                      <a:pt x="32" y="14"/>
                      <a:pt x="32" y="14"/>
                      <a:pt x="32" y="14"/>
                    </a:cubicBezTo>
                    <a:cubicBezTo>
                      <a:pt x="30" y="14"/>
                      <a:pt x="28" y="15"/>
                      <a:pt x="26" y="16"/>
                    </a:cubicBezTo>
                    <a:cubicBezTo>
                      <a:pt x="22" y="11"/>
                      <a:pt x="22" y="11"/>
                      <a:pt x="22" y="11"/>
                    </a:cubicBezTo>
                    <a:cubicBezTo>
                      <a:pt x="19" y="8"/>
                      <a:pt x="14" y="8"/>
                      <a:pt x="11" y="11"/>
                    </a:cubicBezTo>
                    <a:cubicBezTo>
                      <a:pt x="9" y="14"/>
                      <a:pt x="9" y="18"/>
                      <a:pt x="11" y="21"/>
                    </a:cubicBezTo>
                    <a:cubicBezTo>
                      <a:pt x="16" y="26"/>
                      <a:pt x="16" y="26"/>
                      <a:pt x="16" y="26"/>
                    </a:cubicBezTo>
                    <a:cubicBezTo>
                      <a:pt x="15" y="28"/>
                      <a:pt x="15" y="29"/>
                      <a:pt x="14" y="31"/>
                    </a:cubicBezTo>
                    <a:cubicBezTo>
                      <a:pt x="7" y="31"/>
                      <a:pt x="7" y="31"/>
                      <a:pt x="7" y="31"/>
                    </a:cubicBezTo>
                    <a:cubicBezTo>
                      <a:pt x="3" y="31"/>
                      <a:pt x="0" y="34"/>
                      <a:pt x="0" y="38"/>
                    </a:cubicBezTo>
                    <a:cubicBezTo>
                      <a:pt x="0" y="42"/>
                      <a:pt x="3" y="46"/>
                      <a:pt x="7" y="46"/>
                    </a:cubicBezTo>
                    <a:cubicBezTo>
                      <a:pt x="14" y="46"/>
                      <a:pt x="14" y="46"/>
                      <a:pt x="14" y="46"/>
                    </a:cubicBezTo>
                    <a:cubicBezTo>
                      <a:pt x="15" y="47"/>
                      <a:pt x="15" y="49"/>
                      <a:pt x="16" y="51"/>
                    </a:cubicBezTo>
                    <a:cubicBezTo>
                      <a:pt x="11" y="56"/>
                      <a:pt x="11" y="56"/>
                      <a:pt x="11" y="56"/>
                    </a:cubicBezTo>
                    <a:cubicBezTo>
                      <a:pt x="9" y="58"/>
                      <a:pt x="9" y="63"/>
                      <a:pt x="11" y="66"/>
                    </a:cubicBezTo>
                    <a:cubicBezTo>
                      <a:pt x="14" y="69"/>
                      <a:pt x="19" y="69"/>
                      <a:pt x="22" y="66"/>
                    </a:cubicBezTo>
                    <a:cubicBezTo>
                      <a:pt x="26" y="61"/>
                      <a:pt x="26" y="61"/>
                      <a:pt x="26" y="61"/>
                    </a:cubicBezTo>
                    <a:cubicBezTo>
                      <a:pt x="28" y="62"/>
                      <a:pt x="30" y="63"/>
                      <a:pt x="32" y="63"/>
                    </a:cubicBezTo>
                    <a:cubicBezTo>
                      <a:pt x="32" y="70"/>
                      <a:pt x="32" y="70"/>
                      <a:pt x="32" y="70"/>
                    </a:cubicBezTo>
                    <a:cubicBezTo>
                      <a:pt x="32" y="74"/>
                      <a:pt x="35" y="77"/>
                      <a:pt x="39" y="77"/>
                    </a:cubicBezTo>
                    <a:cubicBezTo>
                      <a:pt x="43" y="77"/>
                      <a:pt x="46" y="74"/>
                      <a:pt x="46" y="70"/>
                    </a:cubicBezTo>
                    <a:cubicBezTo>
                      <a:pt x="46" y="63"/>
                      <a:pt x="46" y="63"/>
                      <a:pt x="46" y="63"/>
                    </a:cubicBezTo>
                    <a:cubicBezTo>
                      <a:pt x="48" y="63"/>
                      <a:pt x="50" y="62"/>
                      <a:pt x="51" y="61"/>
                    </a:cubicBezTo>
                    <a:cubicBezTo>
                      <a:pt x="56" y="66"/>
                      <a:pt x="56" y="66"/>
                      <a:pt x="56" y="66"/>
                    </a:cubicBezTo>
                    <a:cubicBezTo>
                      <a:pt x="59" y="69"/>
                      <a:pt x="63" y="69"/>
                      <a:pt x="66" y="66"/>
                    </a:cubicBezTo>
                    <a:cubicBezTo>
                      <a:pt x="69" y="63"/>
                      <a:pt x="69" y="58"/>
                      <a:pt x="66" y="56"/>
                    </a:cubicBezTo>
                    <a:cubicBezTo>
                      <a:pt x="61" y="51"/>
                      <a:pt x="61" y="51"/>
                      <a:pt x="61" y="51"/>
                    </a:cubicBezTo>
                    <a:cubicBezTo>
                      <a:pt x="62" y="49"/>
                      <a:pt x="63" y="47"/>
                      <a:pt x="64" y="46"/>
                    </a:cubicBezTo>
                    <a:cubicBezTo>
                      <a:pt x="70" y="46"/>
                      <a:pt x="70" y="46"/>
                      <a:pt x="70" y="46"/>
                    </a:cubicBezTo>
                    <a:cubicBezTo>
                      <a:pt x="74" y="46"/>
                      <a:pt x="77" y="42"/>
                      <a:pt x="77" y="38"/>
                    </a:cubicBezTo>
                    <a:cubicBezTo>
                      <a:pt x="77" y="34"/>
                      <a:pt x="74" y="31"/>
                      <a:pt x="70" y="31"/>
                    </a:cubicBezTo>
                    <a:moveTo>
                      <a:pt x="39" y="57"/>
                    </a:moveTo>
                    <a:cubicBezTo>
                      <a:pt x="29" y="57"/>
                      <a:pt x="20" y="49"/>
                      <a:pt x="20" y="38"/>
                    </a:cubicBezTo>
                    <a:cubicBezTo>
                      <a:pt x="20" y="28"/>
                      <a:pt x="29" y="20"/>
                      <a:pt x="39" y="20"/>
                    </a:cubicBezTo>
                    <a:cubicBezTo>
                      <a:pt x="49" y="20"/>
                      <a:pt x="57" y="28"/>
                      <a:pt x="57" y="38"/>
                    </a:cubicBezTo>
                    <a:cubicBezTo>
                      <a:pt x="57" y="49"/>
                      <a:pt x="49" y="57"/>
                      <a:pt x="39" y="57"/>
                    </a:cubicBezTo>
                  </a:path>
                </a:pathLst>
              </a:custGeom>
              <a:solidFill>
                <a:srgbClr val="FFFFFF"/>
              </a:solidFill>
              <a:ln w="9525">
                <a:noFill/>
              </a:ln>
            </p:spPr>
            <p:txBody>
              <a:bodyPr/>
              <a:p>
                <a:endParaRPr lang="zh-CN" altLang="en-US"/>
              </a:p>
            </p:txBody>
          </p:sp>
        </p:grpSp>
        <p:sp>
          <p:nvSpPr>
            <p:cNvPr id="69642" name="文本框 45"/>
            <p:cNvSpPr txBox="1"/>
            <p:nvPr/>
          </p:nvSpPr>
          <p:spPr>
            <a:xfrm>
              <a:off x="2462245" y="1907925"/>
              <a:ext cx="465465" cy="460196"/>
            </a:xfrm>
            <a:prstGeom prst="rect">
              <a:avLst/>
            </a:prstGeom>
            <a:noFill/>
            <a:ln w="9525">
              <a:noFill/>
            </a:ln>
          </p:spPr>
          <p:txBody>
            <a:bodyPr wrap="none">
              <a:spAutoFit/>
            </a:bodyPr>
            <a:p>
              <a:r>
                <a:rPr lang="en-US" altLang="zh-CN" sz="2400" b="1">
                  <a:solidFill>
                    <a:schemeClr val="bg1"/>
                  </a:solidFill>
                  <a:latin typeface="Agency FB" panose="020B0503020202020204"/>
                </a:rPr>
                <a:t>0</a:t>
              </a:r>
              <a:r>
                <a:rPr lang="en-US" sz="2400" b="1">
                  <a:solidFill>
                    <a:schemeClr val="bg1"/>
                  </a:solidFill>
                  <a:latin typeface="Agency FB" panose="020B0503020202020204"/>
                </a:rPr>
                <a:t>3</a:t>
              </a:r>
              <a:endParaRPr lang="en-US" sz="2400" b="1" dirty="0">
                <a:solidFill>
                  <a:schemeClr val="bg1"/>
                </a:solidFill>
                <a:latin typeface="Agency FB" panose="020B0503020202020204"/>
              </a:endParaRPr>
            </a:p>
          </p:txBody>
        </p:sp>
        <p:sp>
          <p:nvSpPr>
            <p:cNvPr id="69643" name="文本框 44"/>
            <p:cNvSpPr txBox="1"/>
            <p:nvPr/>
          </p:nvSpPr>
          <p:spPr>
            <a:xfrm>
              <a:off x="3462477" y="1882920"/>
              <a:ext cx="1350198" cy="460196"/>
            </a:xfrm>
            <a:prstGeom prst="rect">
              <a:avLst/>
            </a:prstGeom>
            <a:noFill/>
            <a:ln w="9525">
              <a:noFill/>
            </a:ln>
          </p:spPr>
          <p:txBody>
            <a:bodyPr>
              <a:spAutoFit/>
            </a:bodyPr>
            <a:p>
              <a:pPr algn="ctr"/>
              <a:r>
                <a:rPr lang="zh-CN" altLang="en-US" sz="2400" dirty="0">
                  <a:solidFill>
                    <a:schemeClr val="bg1"/>
                  </a:solidFill>
                  <a:latin typeface="微软雅黑" panose="020B0503020204020204" pitchFamily="34" charset="-122"/>
                  <a:ea typeface="微软雅黑" panose="020B0503020204020204" pitchFamily="34" charset="-122"/>
                  <a:sym typeface="+mn-ea"/>
                </a:rPr>
                <a:t>询问权</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grpSp>
      <p:sp>
        <p:nvSpPr>
          <p:cNvPr id="74" name="文本框 48"/>
          <p:cNvSpPr txBox="1"/>
          <p:nvPr/>
        </p:nvSpPr>
        <p:spPr>
          <a:xfrm>
            <a:off x="2393315" y="3672205"/>
            <a:ext cx="7532370" cy="2061210"/>
          </a:xfrm>
          <a:prstGeom prst="rect">
            <a:avLst/>
          </a:prstGeom>
          <a:noFill/>
          <a:ln w="9525">
            <a:noFill/>
          </a:ln>
        </p:spPr>
        <p:txBody>
          <a:bodyPr wrap="square">
            <a:spAutoFit/>
          </a:bodyPr>
          <a:p>
            <a:pPr algn="l" eaLnBrk="1" hangingPunct="1"/>
            <a:r>
              <a:rPr lang="en-US" altLang="zh-CN" sz="32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根据</a:t>
            </a:r>
            <a:r>
              <a:rPr lang="en-US" altLang="zh-CN" sz="32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中华人民共和国统计法</a:t>
            </a:r>
            <a:r>
              <a:rPr lang="en-US" altLang="zh-CN" sz="32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第三十五条第三款：</a:t>
            </a:r>
            <a:b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b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     （三）就与检查有关的事项询问有关人员；</a:t>
            </a:r>
            <a:endParaRPr lang="zh-CN" altLang="en-US" sz="320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p:tgtEl>
                                          <p:spTgt spid="42"/>
                                        </p:tgtEl>
                                        <p:attrNameLst>
                                          <p:attrName>ppt_y</p:attrName>
                                        </p:attrNameLst>
                                      </p:cBhvr>
                                      <p:tavLst>
                                        <p:tav tm="0">
                                          <p:val>
                                            <p:strVal val="#ppt_y+#ppt_h*1.125000"/>
                                          </p:val>
                                        </p:tav>
                                        <p:tav tm="100000">
                                          <p:val>
                                            <p:strVal val="#ppt_y"/>
                                          </p:val>
                                        </p:tav>
                                      </p:tavLst>
                                    </p:anim>
                                    <p:animEffect transition="in" filter="wipe(up)">
                                      <p:cBhvr>
                                        <p:cTn id="8" dur="500"/>
                                        <p:tgtEl>
                                          <p:spTgt spid="42"/>
                                        </p:tgtEl>
                                      </p:cBhvr>
                                    </p:animEffect>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randombar(horizontal)">
                                      <p:cBhvr>
                                        <p:cTn id="12"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40" name="文本框 39"/>
          <p:cNvSpPr txBox="1"/>
          <p:nvPr/>
        </p:nvSpPr>
        <p:spPr>
          <a:xfrm>
            <a:off x="1241807" y="340883"/>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统计执法检查</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
        <p:nvSpPr>
          <p:cNvPr id="69635" name="矩形 40"/>
          <p:cNvSpPr/>
          <p:nvPr/>
        </p:nvSpPr>
        <p:spPr>
          <a:xfrm>
            <a:off x="1333500" y="1120775"/>
            <a:ext cx="4006215" cy="460375"/>
          </a:xfrm>
          <a:prstGeom prst="rect">
            <a:avLst/>
          </a:prstGeom>
          <a:noFill/>
          <a:ln w="9525">
            <a:noFill/>
          </a:ln>
        </p:spPr>
        <p:txBody>
          <a:bodyPr wrap="square">
            <a:spAutoFit/>
          </a:bodyPr>
          <a:p>
            <a:pPr algn="ctr"/>
            <a:r>
              <a:rPr lang="zh-CN" altLang="en-US" sz="2400" b="1" dirty="0">
                <a:latin typeface="微软雅黑" panose="020B0503020204020204" pitchFamily="34" charset="-122"/>
                <a:ea typeface="微软雅黑" panose="020B0503020204020204" pitchFamily="34" charset="-122"/>
              </a:rPr>
              <a:t>执法检查权力</a:t>
            </a:r>
            <a:endParaRPr lang="zh-CN" altLang="en-US" sz="2400" b="1" dirty="0">
              <a:latin typeface="微软雅黑" panose="020B0503020204020204" pitchFamily="34" charset="-122"/>
              <a:ea typeface="微软雅黑" panose="020B0503020204020204" pitchFamily="34" charset="-122"/>
            </a:endParaRPr>
          </a:p>
        </p:txBody>
      </p:sp>
      <p:grpSp>
        <p:nvGrpSpPr>
          <p:cNvPr id="42" name="组合 41"/>
          <p:cNvGrpSpPr/>
          <p:nvPr/>
        </p:nvGrpSpPr>
        <p:grpSpPr>
          <a:xfrm>
            <a:off x="2393950" y="1955800"/>
            <a:ext cx="4765675" cy="1236663"/>
            <a:chOff x="1525730" y="1574751"/>
            <a:chExt cx="4765782" cy="1236181"/>
          </a:xfrm>
        </p:grpSpPr>
        <p:sp>
          <p:nvSpPr>
            <p:cNvPr id="43" name="Freeform 5"/>
            <p:cNvSpPr/>
            <p:nvPr/>
          </p:nvSpPr>
          <p:spPr bwMode="auto">
            <a:xfrm>
              <a:off x="1525730" y="1757517"/>
              <a:ext cx="3784933" cy="786796"/>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rgbClr val="00A1DA"/>
            </a:solidFill>
            <a:ln>
              <a:noFill/>
            </a:ln>
            <a:effectLst>
              <a:innerShdw blurRad="63500" dist="1016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solidFill>
                    <a:srgbClr val="127210"/>
                  </a:solidFill>
                </a:ln>
                <a:solidFill>
                  <a:schemeClr val="lt1"/>
                </a:solidFill>
                <a:effectLst/>
                <a:uLnTx/>
                <a:uFillTx/>
                <a:latin typeface="+mn-lt"/>
                <a:ea typeface="+mn-ea"/>
                <a:cs typeface="+mn-cs"/>
              </a:endParaRPr>
            </a:p>
          </p:txBody>
        </p:sp>
        <p:pic>
          <p:nvPicPr>
            <p:cNvPr id="69638" name="图片 43"/>
            <p:cNvPicPr>
              <a:picLocks noChangeAspect="1"/>
            </p:cNvPicPr>
            <p:nvPr/>
          </p:nvPicPr>
          <p:blipFill>
            <a:blip r:embed="rId2"/>
            <a:stretch>
              <a:fillRect/>
            </a:stretch>
          </p:blipFill>
          <p:spPr>
            <a:xfrm>
              <a:off x="2048040" y="1574751"/>
              <a:ext cx="4243472" cy="1236181"/>
            </a:xfrm>
            <a:prstGeom prst="rect">
              <a:avLst/>
            </a:prstGeom>
            <a:noFill/>
            <a:ln w="9525">
              <a:noFill/>
            </a:ln>
          </p:spPr>
        </p:pic>
        <p:grpSp>
          <p:nvGrpSpPr>
            <p:cNvPr id="69639" name="组合 44"/>
            <p:cNvGrpSpPr/>
            <p:nvPr/>
          </p:nvGrpSpPr>
          <p:grpSpPr>
            <a:xfrm>
              <a:off x="1671721" y="1944658"/>
              <a:ext cx="504001" cy="302664"/>
              <a:chOff x="4370388" y="1439863"/>
              <a:chExt cx="608012" cy="365125"/>
            </a:xfrm>
          </p:grpSpPr>
          <p:sp>
            <p:nvSpPr>
              <p:cNvPr id="69640" name="Freeform 25"/>
              <p:cNvSpPr>
                <a:spLocks noEditPoints="1"/>
              </p:cNvSpPr>
              <p:nvPr/>
            </p:nvSpPr>
            <p:spPr>
              <a:xfrm>
                <a:off x="4605338" y="1439863"/>
                <a:ext cx="373062" cy="365125"/>
              </a:xfrm>
              <a:custGeom>
                <a:avLst/>
                <a:gdLst/>
                <a:ahLst/>
                <a:cxnLst>
                  <a:cxn ang="0">
                    <a:pos x="373062" y="182563"/>
                  </a:cxn>
                  <a:cxn ang="0">
                    <a:pos x="322045" y="160529"/>
                  </a:cxn>
                  <a:cxn ang="0">
                    <a:pos x="337988" y="122758"/>
                  </a:cxn>
                  <a:cxn ang="0">
                    <a:pos x="315668" y="81838"/>
                  </a:cxn>
                  <a:cxn ang="0">
                    <a:pos x="274217" y="75543"/>
                  </a:cxn>
                  <a:cxn ang="0">
                    <a:pos x="277405" y="22033"/>
                  </a:cxn>
                  <a:cxn ang="0">
                    <a:pos x="235954" y="53510"/>
                  </a:cxn>
                  <a:cxn ang="0">
                    <a:pos x="207257" y="22033"/>
                  </a:cxn>
                  <a:cxn ang="0">
                    <a:pos x="162617" y="22033"/>
                  </a:cxn>
                  <a:cxn ang="0">
                    <a:pos x="137108" y="53510"/>
                  </a:cxn>
                  <a:cxn ang="0">
                    <a:pos x="92468" y="22033"/>
                  </a:cxn>
                  <a:cxn ang="0">
                    <a:pos x="95657" y="75543"/>
                  </a:cxn>
                  <a:cxn ang="0">
                    <a:pos x="57394" y="81838"/>
                  </a:cxn>
                  <a:cxn ang="0">
                    <a:pos x="31886" y="122758"/>
                  </a:cxn>
                  <a:cxn ang="0">
                    <a:pos x="47828" y="160529"/>
                  </a:cxn>
                  <a:cxn ang="0">
                    <a:pos x="0" y="182563"/>
                  </a:cxn>
                  <a:cxn ang="0">
                    <a:pos x="47828" y="204596"/>
                  </a:cxn>
                  <a:cxn ang="0">
                    <a:pos x="31886" y="242367"/>
                  </a:cxn>
                  <a:cxn ang="0">
                    <a:pos x="57394" y="283287"/>
                  </a:cxn>
                  <a:cxn ang="0">
                    <a:pos x="95657" y="289582"/>
                  </a:cxn>
                  <a:cxn ang="0">
                    <a:pos x="92468" y="339944"/>
                  </a:cxn>
                  <a:cxn ang="0">
                    <a:pos x="137108" y="311615"/>
                  </a:cxn>
                  <a:cxn ang="0">
                    <a:pos x="162617" y="343092"/>
                  </a:cxn>
                  <a:cxn ang="0">
                    <a:pos x="207257" y="343092"/>
                  </a:cxn>
                  <a:cxn ang="0">
                    <a:pos x="235954" y="311615"/>
                  </a:cxn>
                  <a:cxn ang="0">
                    <a:pos x="277405" y="339944"/>
                  </a:cxn>
                  <a:cxn ang="0">
                    <a:pos x="274217" y="289582"/>
                  </a:cxn>
                  <a:cxn ang="0">
                    <a:pos x="315668" y="283287"/>
                  </a:cxn>
                  <a:cxn ang="0">
                    <a:pos x="337988" y="242367"/>
                  </a:cxn>
                  <a:cxn ang="0">
                    <a:pos x="322045" y="204596"/>
                  </a:cxn>
                  <a:cxn ang="0">
                    <a:pos x="184937" y="295877"/>
                  </a:cxn>
                  <a:cxn ang="0">
                    <a:pos x="184937" y="66100"/>
                  </a:cxn>
                  <a:cxn ang="0">
                    <a:pos x="184937" y="295877"/>
                  </a:cxn>
                </a:cxnLst>
                <a:pathLst>
                  <a:path w="117" h="116">
                    <a:moveTo>
                      <a:pt x="109" y="65"/>
                    </a:moveTo>
                    <a:cubicBezTo>
                      <a:pt x="113" y="65"/>
                      <a:pt x="117" y="62"/>
                      <a:pt x="117" y="58"/>
                    </a:cubicBezTo>
                    <a:cubicBezTo>
                      <a:pt x="117" y="54"/>
                      <a:pt x="113" y="51"/>
                      <a:pt x="109" y="51"/>
                    </a:cubicBezTo>
                    <a:cubicBezTo>
                      <a:pt x="101" y="51"/>
                      <a:pt x="101" y="51"/>
                      <a:pt x="101" y="51"/>
                    </a:cubicBezTo>
                    <a:cubicBezTo>
                      <a:pt x="101" y="48"/>
                      <a:pt x="100" y="45"/>
                      <a:pt x="99" y="43"/>
                    </a:cubicBezTo>
                    <a:cubicBezTo>
                      <a:pt x="106" y="39"/>
                      <a:pt x="106" y="39"/>
                      <a:pt x="106" y="39"/>
                    </a:cubicBezTo>
                    <a:cubicBezTo>
                      <a:pt x="110" y="37"/>
                      <a:pt x="111" y="32"/>
                      <a:pt x="109" y="29"/>
                    </a:cubicBezTo>
                    <a:cubicBezTo>
                      <a:pt x="107" y="25"/>
                      <a:pt x="102" y="24"/>
                      <a:pt x="99" y="26"/>
                    </a:cubicBezTo>
                    <a:cubicBezTo>
                      <a:pt x="92" y="30"/>
                      <a:pt x="92" y="30"/>
                      <a:pt x="92" y="30"/>
                    </a:cubicBezTo>
                    <a:cubicBezTo>
                      <a:pt x="90" y="28"/>
                      <a:pt x="88" y="26"/>
                      <a:pt x="86" y="24"/>
                    </a:cubicBezTo>
                    <a:cubicBezTo>
                      <a:pt x="90" y="17"/>
                      <a:pt x="90" y="17"/>
                      <a:pt x="90" y="17"/>
                    </a:cubicBezTo>
                    <a:cubicBezTo>
                      <a:pt x="92" y="14"/>
                      <a:pt x="91" y="9"/>
                      <a:pt x="87" y="7"/>
                    </a:cubicBezTo>
                    <a:cubicBezTo>
                      <a:pt x="84" y="5"/>
                      <a:pt x="80" y="7"/>
                      <a:pt x="78" y="10"/>
                    </a:cubicBezTo>
                    <a:cubicBezTo>
                      <a:pt x="74" y="17"/>
                      <a:pt x="74" y="17"/>
                      <a:pt x="74" y="17"/>
                    </a:cubicBezTo>
                    <a:cubicBezTo>
                      <a:pt x="71" y="16"/>
                      <a:pt x="68" y="15"/>
                      <a:pt x="65" y="15"/>
                    </a:cubicBezTo>
                    <a:cubicBezTo>
                      <a:pt x="65" y="7"/>
                      <a:pt x="65" y="7"/>
                      <a:pt x="65" y="7"/>
                    </a:cubicBezTo>
                    <a:cubicBezTo>
                      <a:pt x="65" y="3"/>
                      <a:pt x="62" y="0"/>
                      <a:pt x="58" y="0"/>
                    </a:cubicBezTo>
                    <a:cubicBezTo>
                      <a:pt x="54" y="0"/>
                      <a:pt x="51" y="3"/>
                      <a:pt x="51" y="7"/>
                    </a:cubicBezTo>
                    <a:cubicBezTo>
                      <a:pt x="51" y="15"/>
                      <a:pt x="51" y="15"/>
                      <a:pt x="51" y="15"/>
                    </a:cubicBezTo>
                    <a:cubicBezTo>
                      <a:pt x="48" y="15"/>
                      <a:pt x="46" y="16"/>
                      <a:pt x="43" y="17"/>
                    </a:cubicBezTo>
                    <a:cubicBezTo>
                      <a:pt x="39" y="10"/>
                      <a:pt x="39" y="10"/>
                      <a:pt x="39" y="10"/>
                    </a:cubicBezTo>
                    <a:cubicBezTo>
                      <a:pt x="37" y="7"/>
                      <a:pt x="33" y="5"/>
                      <a:pt x="29" y="7"/>
                    </a:cubicBezTo>
                    <a:cubicBezTo>
                      <a:pt x="26" y="9"/>
                      <a:pt x="24" y="14"/>
                      <a:pt x="26" y="17"/>
                    </a:cubicBezTo>
                    <a:cubicBezTo>
                      <a:pt x="30" y="24"/>
                      <a:pt x="30" y="24"/>
                      <a:pt x="30" y="24"/>
                    </a:cubicBezTo>
                    <a:cubicBezTo>
                      <a:pt x="28" y="26"/>
                      <a:pt x="26" y="28"/>
                      <a:pt x="25" y="30"/>
                    </a:cubicBezTo>
                    <a:cubicBezTo>
                      <a:pt x="18" y="26"/>
                      <a:pt x="18" y="26"/>
                      <a:pt x="18" y="26"/>
                    </a:cubicBezTo>
                    <a:cubicBezTo>
                      <a:pt x="14" y="24"/>
                      <a:pt x="10" y="25"/>
                      <a:pt x="8" y="29"/>
                    </a:cubicBezTo>
                    <a:cubicBezTo>
                      <a:pt x="6" y="32"/>
                      <a:pt x="7" y="37"/>
                      <a:pt x="10" y="39"/>
                    </a:cubicBezTo>
                    <a:cubicBezTo>
                      <a:pt x="17" y="43"/>
                      <a:pt x="17" y="43"/>
                      <a:pt x="17" y="43"/>
                    </a:cubicBezTo>
                    <a:cubicBezTo>
                      <a:pt x="16" y="45"/>
                      <a:pt x="16" y="48"/>
                      <a:pt x="15" y="51"/>
                    </a:cubicBezTo>
                    <a:cubicBezTo>
                      <a:pt x="7" y="51"/>
                      <a:pt x="7" y="51"/>
                      <a:pt x="7" y="51"/>
                    </a:cubicBezTo>
                    <a:cubicBezTo>
                      <a:pt x="3" y="51"/>
                      <a:pt x="0" y="54"/>
                      <a:pt x="0" y="58"/>
                    </a:cubicBezTo>
                    <a:cubicBezTo>
                      <a:pt x="0" y="62"/>
                      <a:pt x="3" y="65"/>
                      <a:pt x="7" y="65"/>
                    </a:cubicBezTo>
                    <a:cubicBezTo>
                      <a:pt x="15" y="65"/>
                      <a:pt x="15" y="65"/>
                      <a:pt x="15" y="65"/>
                    </a:cubicBezTo>
                    <a:cubicBezTo>
                      <a:pt x="16" y="68"/>
                      <a:pt x="16" y="71"/>
                      <a:pt x="17" y="73"/>
                    </a:cubicBezTo>
                    <a:cubicBezTo>
                      <a:pt x="10" y="77"/>
                      <a:pt x="10" y="77"/>
                      <a:pt x="10" y="77"/>
                    </a:cubicBezTo>
                    <a:cubicBezTo>
                      <a:pt x="7" y="79"/>
                      <a:pt x="6" y="84"/>
                      <a:pt x="8" y="87"/>
                    </a:cubicBezTo>
                    <a:cubicBezTo>
                      <a:pt x="10" y="91"/>
                      <a:pt x="14" y="92"/>
                      <a:pt x="18" y="90"/>
                    </a:cubicBezTo>
                    <a:cubicBezTo>
                      <a:pt x="25" y="86"/>
                      <a:pt x="25" y="86"/>
                      <a:pt x="25" y="86"/>
                    </a:cubicBezTo>
                    <a:cubicBezTo>
                      <a:pt x="26" y="88"/>
                      <a:pt x="28" y="90"/>
                      <a:pt x="30" y="92"/>
                    </a:cubicBezTo>
                    <a:cubicBezTo>
                      <a:pt x="26" y="99"/>
                      <a:pt x="26" y="99"/>
                      <a:pt x="26" y="99"/>
                    </a:cubicBezTo>
                    <a:cubicBezTo>
                      <a:pt x="24" y="102"/>
                      <a:pt x="26" y="106"/>
                      <a:pt x="29" y="108"/>
                    </a:cubicBezTo>
                    <a:cubicBezTo>
                      <a:pt x="33" y="110"/>
                      <a:pt x="37" y="109"/>
                      <a:pt x="39" y="106"/>
                    </a:cubicBezTo>
                    <a:cubicBezTo>
                      <a:pt x="43" y="99"/>
                      <a:pt x="43" y="99"/>
                      <a:pt x="43" y="99"/>
                    </a:cubicBezTo>
                    <a:cubicBezTo>
                      <a:pt x="46" y="100"/>
                      <a:pt x="48" y="101"/>
                      <a:pt x="51" y="101"/>
                    </a:cubicBezTo>
                    <a:cubicBezTo>
                      <a:pt x="51" y="109"/>
                      <a:pt x="51" y="109"/>
                      <a:pt x="51" y="109"/>
                    </a:cubicBezTo>
                    <a:cubicBezTo>
                      <a:pt x="51" y="113"/>
                      <a:pt x="54" y="116"/>
                      <a:pt x="58" y="116"/>
                    </a:cubicBezTo>
                    <a:cubicBezTo>
                      <a:pt x="62" y="116"/>
                      <a:pt x="65" y="113"/>
                      <a:pt x="65" y="109"/>
                    </a:cubicBezTo>
                    <a:cubicBezTo>
                      <a:pt x="65" y="101"/>
                      <a:pt x="65" y="101"/>
                      <a:pt x="65" y="101"/>
                    </a:cubicBezTo>
                    <a:cubicBezTo>
                      <a:pt x="68" y="101"/>
                      <a:pt x="71" y="100"/>
                      <a:pt x="74" y="99"/>
                    </a:cubicBezTo>
                    <a:cubicBezTo>
                      <a:pt x="78" y="106"/>
                      <a:pt x="78" y="106"/>
                      <a:pt x="78" y="106"/>
                    </a:cubicBezTo>
                    <a:cubicBezTo>
                      <a:pt x="80" y="109"/>
                      <a:pt x="84" y="110"/>
                      <a:pt x="87" y="108"/>
                    </a:cubicBezTo>
                    <a:cubicBezTo>
                      <a:pt x="91" y="106"/>
                      <a:pt x="92" y="102"/>
                      <a:pt x="90" y="99"/>
                    </a:cubicBezTo>
                    <a:cubicBezTo>
                      <a:pt x="86" y="92"/>
                      <a:pt x="86" y="92"/>
                      <a:pt x="86" y="92"/>
                    </a:cubicBezTo>
                    <a:cubicBezTo>
                      <a:pt x="88" y="90"/>
                      <a:pt x="90" y="88"/>
                      <a:pt x="92" y="86"/>
                    </a:cubicBezTo>
                    <a:cubicBezTo>
                      <a:pt x="99" y="90"/>
                      <a:pt x="99" y="90"/>
                      <a:pt x="99" y="90"/>
                    </a:cubicBezTo>
                    <a:cubicBezTo>
                      <a:pt x="102" y="92"/>
                      <a:pt x="107" y="91"/>
                      <a:pt x="109" y="87"/>
                    </a:cubicBezTo>
                    <a:cubicBezTo>
                      <a:pt x="111" y="84"/>
                      <a:pt x="110" y="79"/>
                      <a:pt x="106" y="77"/>
                    </a:cubicBezTo>
                    <a:cubicBezTo>
                      <a:pt x="99" y="73"/>
                      <a:pt x="99" y="73"/>
                      <a:pt x="99" y="73"/>
                    </a:cubicBezTo>
                    <a:cubicBezTo>
                      <a:pt x="100" y="71"/>
                      <a:pt x="101" y="68"/>
                      <a:pt x="101" y="65"/>
                    </a:cubicBezTo>
                    <a:lnTo>
                      <a:pt x="109" y="65"/>
                    </a:lnTo>
                    <a:close/>
                    <a:moveTo>
                      <a:pt x="58" y="94"/>
                    </a:moveTo>
                    <a:cubicBezTo>
                      <a:pt x="38" y="94"/>
                      <a:pt x="22" y="78"/>
                      <a:pt x="22" y="58"/>
                    </a:cubicBezTo>
                    <a:cubicBezTo>
                      <a:pt x="22" y="38"/>
                      <a:pt x="38" y="21"/>
                      <a:pt x="58" y="21"/>
                    </a:cubicBezTo>
                    <a:cubicBezTo>
                      <a:pt x="78" y="21"/>
                      <a:pt x="95" y="38"/>
                      <a:pt x="95" y="58"/>
                    </a:cubicBezTo>
                    <a:cubicBezTo>
                      <a:pt x="95" y="78"/>
                      <a:pt x="78" y="94"/>
                      <a:pt x="58" y="94"/>
                    </a:cubicBezTo>
                  </a:path>
                </a:pathLst>
              </a:custGeom>
              <a:solidFill>
                <a:srgbClr val="FFFFFF"/>
              </a:solidFill>
              <a:ln w="9525">
                <a:noFill/>
              </a:ln>
            </p:spPr>
            <p:txBody>
              <a:bodyPr/>
              <a:p>
                <a:endParaRPr lang="zh-CN" altLang="en-US"/>
              </a:p>
            </p:txBody>
          </p:sp>
          <p:sp>
            <p:nvSpPr>
              <p:cNvPr id="69641" name="Freeform 26"/>
              <p:cNvSpPr>
                <a:spLocks noEditPoints="1"/>
              </p:cNvSpPr>
              <p:nvPr/>
            </p:nvSpPr>
            <p:spPr>
              <a:xfrm>
                <a:off x="4370388" y="1552576"/>
                <a:ext cx="244475" cy="242888"/>
              </a:xfrm>
              <a:custGeom>
                <a:avLst/>
                <a:gdLst/>
                <a:ahLst/>
                <a:cxnLst>
                  <a:cxn ang="0">
                    <a:pos x="222250" y="97786"/>
                  </a:cxn>
                  <a:cxn ang="0">
                    <a:pos x="203200" y="97786"/>
                  </a:cxn>
                  <a:cxn ang="0">
                    <a:pos x="193675" y="82014"/>
                  </a:cxn>
                  <a:cxn ang="0">
                    <a:pos x="209550" y="66242"/>
                  </a:cxn>
                  <a:cxn ang="0">
                    <a:pos x="209550" y="34698"/>
                  </a:cxn>
                  <a:cxn ang="0">
                    <a:pos x="177800" y="34698"/>
                  </a:cxn>
                  <a:cxn ang="0">
                    <a:pos x="161925" y="50470"/>
                  </a:cxn>
                  <a:cxn ang="0">
                    <a:pos x="146050" y="44161"/>
                  </a:cxn>
                  <a:cxn ang="0">
                    <a:pos x="146050" y="22081"/>
                  </a:cxn>
                  <a:cxn ang="0">
                    <a:pos x="123825" y="0"/>
                  </a:cxn>
                  <a:cxn ang="0">
                    <a:pos x="101600" y="22081"/>
                  </a:cxn>
                  <a:cxn ang="0">
                    <a:pos x="101600" y="44161"/>
                  </a:cxn>
                  <a:cxn ang="0">
                    <a:pos x="82550" y="50470"/>
                  </a:cxn>
                  <a:cxn ang="0">
                    <a:pos x="69850" y="34698"/>
                  </a:cxn>
                  <a:cxn ang="0">
                    <a:pos x="34925" y="34698"/>
                  </a:cxn>
                  <a:cxn ang="0">
                    <a:pos x="34925" y="66242"/>
                  </a:cxn>
                  <a:cxn ang="0">
                    <a:pos x="50800" y="82014"/>
                  </a:cxn>
                  <a:cxn ang="0">
                    <a:pos x="44450" y="97786"/>
                  </a:cxn>
                  <a:cxn ang="0">
                    <a:pos x="22225" y="97786"/>
                  </a:cxn>
                  <a:cxn ang="0">
                    <a:pos x="0" y="119867"/>
                  </a:cxn>
                  <a:cxn ang="0">
                    <a:pos x="22225" y="145102"/>
                  </a:cxn>
                  <a:cxn ang="0">
                    <a:pos x="44450" y="145102"/>
                  </a:cxn>
                  <a:cxn ang="0">
                    <a:pos x="50800" y="160874"/>
                  </a:cxn>
                  <a:cxn ang="0">
                    <a:pos x="34925" y="176646"/>
                  </a:cxn>
                  <a:cxn ang="0">
                    <a:pos x="34925" y="208190"/>
                  </a:cxn>
                  <a:cxn ang="0">
                    <a:pos x="69850" y="208190"/>
                  </a:cxn>
                  <a:cxn ang="0">
                    <a:pos x="82550" y="192418"/>
                  </a:cxn>
                  <a:cxn ang="0">
                    <a:pos x="101600" y="198727"/>
                  </a:cxn>
                  <a:cxn ang="0">
                    <a:pos x="101600" y="220807"/>
                  </a:cxn>
                  <a:cxn ang="0">
                    <a:pos x="123825" y="242888"/>
                  </a:cxn>
                  <a:cxn ang="0">
                    <a:pos x="146050" y="220807"/>
                  </a:cxn>
                  <a:cxn ang="0">
                    <a:pos x="146050" y="198727"/>
                  </a:cxn>
                  <a:cxn ang="0">
                    <a:pos x="161925" y="192418"/>
                  </a:cxn>
                  <a:cxn ang="0">
                    <a:pos x="177800" y="208190"/>
                  </a:cxn>
                  <a:cxn ang="0">
                    <a:pos x="209550" y="208190"/>
                  </a:cxn>
                  <a:cxn ang="0">
                    <a:pos x="209550" y="176646"/>
                  </a:cxn>
                  <a:cxn ang="0">
                    <a:pos x="193675" y="160874"/>
                  </a:cxn>
                  <a:cxn ang="0">
                    <a:pos x="203200" y="145102"/>
                  </a:cxn>
                  <a:cxn ang="0">
                    <a:pos x="222250" y="145102"/>
                  </a:cxn>
                  <a:cxn ang="0">
                    <a:pos x="244475" y="119867"/>
                  </a:cxn>
                  <a:cxn ang="0">
                    <a:pos x="222250" y="97786"/>
                  </a:cxn>
                  <a:cxn ang="0">
                    <a:pos x="123825" y="179800"/>
                  </a:cxn>
                  <a:cxn ang="0">
                    <a:pos x="63500" y="119867"/>
                  </a:cxn>
                  <a:cxn ang="0">
                    <a:pos x="123825" y="63088"/>
                  </a:cxn>
                  <a:cxn ang="0">
                    <a:pos x="180975" y="119867"/>
                  </a:cxn>
                  <a:cxn ang="0">
                    <a:pos x="123825" y="179800"/>
                  </a:cxn>
                </a:cxnLst>
                <a:pathLst>
                  <a:path w="77" h="77">
                    <a:moveTo>
                      <a:pt x="70" y="31"/>
                    </a:moveTo>
                    <a:cubicBezTo>
                      <a:pt x="64" y="31"/>
                      <a:pt x="64" y="31"/>
                      <a:pt x="64" y="31"/>
                    </a:cubicBezTo>
                    <a:cubicBezTo>
                      <a:pt x="63" y="29"/>
                      <a:pt x="62" y="28"/>
                      <a:pt x="61" y="26"/>
                    </a:cubicBezTo>
                    <a:cubicBezTo>
                      <a:pt x="66" y="21"/>
                      <a:pt x="66" y="21"/>
                      <a:pt x="66" y="21"/>
                    </a:cubicBezTo>
                    <a:cubicBezTo>
                      <a:pt x="69" y="18"/>
                      <a:pt x="69" y="14"/>
                      <a:pt x="66" y="11"/>
                    </a:cubicBezTo>
                    <a:cubicBezTo>
                      <a:pt x="63" y="8"/>
                      <a:pt x="59" y="8"/>
                      <a:pt x="56" y="11"/>
                    </a:cubicBezTo>
                    <a:cubicBezTo>
                      <a:pt x="51" y="16"/>
                      <a:pt x="51" y="16"/>
                      <a:pt x="51" y="16"/>
                    </a:cubicBezTo>
                    <a:cubicBezTo>
                      <a:pt x="50" y="15"/>
                      <a:pt x="48" y="14"/>
                      <a:pt x="46" y="14"/>
                    </a:cubicBezTo>
                    <a:cubicBezTo>
                      <a:pt x="46" y="7"/>
                      <a:pt x="46" y="7"/>
                      <a:pt x="46" y="7"/>
                    </a:cubicBezTo>
                    <a:cubicBezTo>
                      <a:pt x="46" y="3"/>
                      <a:pt x="43" y="0"/>
                      <a:pt x="39" y="0"/>
                    </a:cubicBezTo>
                    <a:cubicBezTo>
                      <a:pt x="35" y="0"/>
                      <a:pt x="32" y="3"/>
                      <a:pt x="32" y="7"/>
                    </a:cubicBezTo>
                    <a:cubicBezTo>
                      <a:pt x="32" y="14"/>
                      <a:pt x="32" y="14"/>
                      <a:pt x="32" y="14"/>
                    </a:cubicBezTo>
                    <a:cubicBezTo>
                      <a:pt x="30" y="14"/>
                      <a:pt x="28" y="15"/>
                      <a:pt x="26" y="16"/>
                    </a:cubicBezTo>
                    <a:cubicBezTo>
                      <a:pt x="22" y="11"/>
                      <a:pt x="22" y="11"/>
                      <a:pt x="22" y="11"/>
                    </a:cubicBezTo>
                    <a:cubicBezTo>
                      <a:pt x="19" y="8"/>
                      <a:pt x="14" y="8"/>
                      <a:pt x="11" y="11"/>
                    </a:cubicBezTo>
                    <a:cubicBezTo>
                      <a:pt x="9" y="14"/>
                      <a:pt x="9" y="18"/>
                      <a:pt x="11" y="21"/>
                    </a:cubicBezTo>
                    <a:cubicBezTo>
                      <a:pt x="16" y="26"/>
                      <a:pt x="16" y="26"/>
                      <a:pt x="16" y="26"/>
                    </a:cubicBezTo>
                    <a:cubicBezTo>
                      <a:pt x="15" y="28"/>
                      <a:pt x="15" y="29"/>
                      <a:pt x="14" y="31"/>
                    </a:cubicBezTo>
                    <a:cubicBezTo>
                      <a:pt x="7" y="31"/>
                      <a:pt x="7" y="31"/>
                      <a:pt x="7" y="31"/>
                    </a:cubicBezTo>
                    <a:cubicBezTo>
                      <a:pt x="3" y="31"/>
                      <a:pt x="0" y="34"/>
                      <a:pt x="0" y="38"/>
                    </a:cubicBezTo>
                    <a:cubicBezTo>
                      <a:pt x="0" y="42"/>
                      <a:pt x="3" y="46"/>
                      <a:pt x="7" y="46"/>
                    </a:cubicBezTo>
                    <a:cubicBezTo>
                      <a:pt x="14" y="46"/>
                      <a:pt x="14" y="46"/>
                      <a:pt x="14" y="46"/>
                    </a:cubicBezTo>
                    <a:cubicBezTo>
                      <a:pt x="15" y="47"/>
                      <a:pt x="15" y="49"/>
                      <a:pt x="16" y="51"/>
                    </a:cubicBezTo>
                    <a:cubicBezTo>
                      <a:pt x="11" y="56"/>
                      <a:pt x="11" y="56"/>
                      <a:pt x="11" y="56"/>
                    </a:cubicBezTo>
                    <a:cubicBezTo>
                      <a:pt x="9" y="58"/>
                      <a:pt x="9" y="63"/>
                      <a:pt x="11" y="66"/>
                    </a:cubicBezTo>
                    <a:cubicBezTo>
                      <a:pt x="14" y="69"/>
                      <a:pt x="19" y="69"/>
                      <a:pt x="22" y="66"/>
                    </a:cubicBezTo>
                    <a:cubicBezTo>
                      <a:pt x="26" y="61"/>
                      <a:pt x="26" y="61"/>
                      <a:pt x="26" y="61"/>
                    </a:cubicBezTo>
                    <a:cubicBezTo>
                      <a:pt x="28" y="62"/>
                      <a:pt x="30" y="63"/>
                      <a:pt x="32" y="63"/>
                    </a:cubicBezTo>
                    <a:cubicBezTo>
                      <a:pt x="32" y="70"/>
                      <a:pt x="32" y="70"/>
                      <a:pt x="32" y="70"/>
                    </a:cubicBezTo>
                    <a:cubicBezTo>
                      <a:pt x="32" y="74"/>
                      <a:pt x="35" y="77"/>
                      <a:pt x="39" y="77"/>
                    </a:cubicBezTo>
                    <a:cubicBezTo>
                      <a:pt x="43" y="77"/>
                      <a:pt x="46" y="74"/>
                      <a:pt x="46" y="70"/>
                    </a:cubicBezTo>
                    <a:cubicBezTo>
                      <a:pt x="46" y="63"/>
                      <a:pt x="46" y="63"/>
                      <a:pt x="46" y="63"/>
                    </a:cubicBezTo>
                    <a:cubicBezTo>
                      <a:pt x="48" y="63"/>
                      <a:pt x="50" y="62"/>
                      <a:pt x="51" y="61"/>
                    </a:cubicBezTo>
                    <a:cubicBezTo>
                      <a:pt x="56" y="66"/>
                      <a:pt x="56" y="66"/>
                      <a:pt x="56" y="66"/>
                    </a:cubicBezTo>
                    <a:cubicBezTo>
                      <a:pt x="59" y="69"/>
                      <a:pt x="63" y="69"/>
                      <a:pt x="66" y="66"/>
                    </a:cubicBezTo>
                    <a:cubicBezTo>
                      <a:pt x="69" y="63"/>
                      <a:pt x="69" y="58"/>
                      <a:pt x="66" y="56"/>
                    </a:cubicBezTo>
                    <a:cubicBezTo>
                      <a:pt x="61" y="51"/>
                      <a:pt x="61" y="51"/>
                      <a:pt x="61" y="51"/>
                    </a:cubicBezTo>
                    <a:cubicBezTo>
                      <a:pt x="62" y="49"/>
                      <a:pt x="63" y="47"/>
                      <a:pt x="64" y="46"/>
                    </a:cubicBezTo>
                    <a:cubicBezTo>
                      <a:pt x="70" y="46"/>
                      <a:pt x="70" y="46"/>
                      <a:pt x="70" y="46"/>
                    </a:cubicBezTo>
                    <a:cubicBezTo>
                      <a:pt x="74" y="46"/>
                      <a:pt x="77" y="42"/>
                      <a:pt x="77" y="38"/>
                    </a:cubicBezTo>
                    <a:cubicBezTo>
                      <a:pt x="77" y="34"/>
                      <a:pt x="74" y="31"/>
                      <a:pt x="70" y="31"/>
                    </a:cubicBezTo>
                    <a:moveTo>
                      <a:pt x="39" y="57"/>
                    </a:moveTo>
                    <a:cubicBezTo>
                      <a:pt x="29" y="57"/>
                      <a:pt x="20" y="49"/>
                      <a:pt x="20" y="38"/>
                    </a:cubicBezTo>
                    <a:cubicBezTo>
                      <a:pt x="20" y="28"/>
                      <a:pt x="29" y="20"/>
                      <a:pt x="39" y="20"/>
                    </a:cubicBezTo>
                    <a:cubicBezTo>
                      <a:pt x="49" y="20"/>
                      <a:pt x="57" y="28"/>
                      <a:pt x="57" y="38"/>
                    </a:cubicBezTo>
                    <a:cubicBezTo>
                      <a:pt x="57" y="49"/>
                      <a:pt x="49" y="57"/>
                      <a:pt x="39" y="57"/>
                    </a:cubicBezTo>
                  </a:path>
                </a:pathLst>
              </a:custGeom>
              <a:solidFill>
                <a:srgbClr val="FFFFFF"/>
              </a:solidFill>
              <a:ln w="9525">
                <a:noFill/>
              </a:ln>
            </p:spPr>
            <p:txBody>
              <a:bodyPr/>
              <a:p>
                <a:endParaRPr lang="zh-CN" altLang="en-US"/>
              </a:p>
            </p:txBody>
          </p:sp>
        </p:grpSp>
        <p:sp>
          <p:nvSpPr>
            <p:cNvPr id="69642" name="文本框 45"/>
            <p:cNvSpPr txBox="1"/>
            <p:nvPr/>
          </p:nvSpPr>
          <p:spPr>
            <a:xfrm>
              <a:off x="2462245" y="1907925"/>
              <a:ext cx="494676" cy="460196"/>
            </a:xfrm>
            <a:prstGeom prst="rect">
              <a:avLst/>
            </a:prstGeom>
            <a:noFill/>
            <a:ln w="9525">
              <a:noFill/>
            </a:ln>
          </p:spPr>
          <p:txBody>
            <a:bodyPr wrap="none">
              <a:spAutoFit/>
            </a:bodyPr>
            <a:p>
              <a:r>
                <a:rPr lang="en-US" altLang="zh-CN" sz="2400" b="1">
                  <a:solidFill>
                    <a:schemeClr val="bg1"/>
                  </a:solidFill>
                  <a:latin typeface="Agency FB" panose="020B0503020202020204"/>
                </a:rPr>
                <a:t>0</a:t>
              </a:r>
              <a:r>
                <a:rPr lang="en-US" sz="2400" b="1">
                  <a:solidFill>
                    <a:schemeClr val="bg1"/>
                  </a:solidFill>
                  <a:latin typeface="Agency FB" panose="020B0503020202020204"/>
                </a:rPr>
                <a:t>4</a:t>
              </a:r>
              <a:endParaRPr lang="en-US" sz="2400" b="1" dirty="0">
                <a:solidFill>
                  <a:schemeClr val="bg1"/>
                </a:solidFill>
                <a:latin typeface="Agency FB" panose="020B0503020202020204"/>
              </a:endParaRPr>
            </a:p>
          </p:txBody>
        </p:sp>
        <p:sp>
          <p:nvSpPr>
            <p:cNvPr id="69643" name="文本框 44"/>
            <p:cNvSpPr txBox="1"/>
            <p:nvPr/>
          </p:nvSpPr>
          <p:spPr>
            <a:xfrm>
              <a:off x="3462523" y="1882606"/>
              <a:ext cx="1720889" cy="460196"/>
            </a:xfrm>
            <a:prstGeom prst="rect">
              <a:avLst/>
            </a:prstGeom>
            <a:noFill/>
            <a:ln w="9525">
              <a:noFill/>
            </a:ln>
          </p:spPr>
          <p:txBody>
            <a:bodyPr wrap="square">
              <a:spAutoFit/>
            </a:bodyPr>
            <a:p>
              <a:pPr algn="ctr"/>
              <a:r>
                <a:rPr lang="zh-CN" altLang="en-US" sz="2400" dirty="0">
                  <a:solidFill>
                    <a:schemeClr val="bg1"/>
                  </a:solidFill>
                  <a:latin typeface="微软雅黑" panose="020B0503020204020204" pitchFamily="34" charset="-122"/>
                  <a:ea typeface="微软雅黑" panose="020B0503020204020204" pitchFamily="34" charset="-122"/>
                  <a:sym typeface="+mn-ea"/>
                </a:rPr>
                <a:t>现场检查权</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grpSp>
      <p:sp>
        <p:nvSpPr>
          <p:cNvPr id="74" name="文本框 48"/>
          <p:cNvSpPr txBox="1"/>
          <p:nvPr/>
        </p:nvSpPr>
        <p:spPr>
          <a:xfrm>
            <a:off x="2393315" y="3672205"/>
            <a:ext cx="7531735" cy="2061210"/>
          </a:xfrm>
          <a:prstGeom prst="rect">
            <a:avLst/>
          </a:prstGeom>
          <a:noFill/>
          <a:ln w="9525">
            <a:noFill/>
          </a:ln>
        </p:spPr>
        <p:txBody>
          <a:bodyPr wrap="square">
            <a:spAutoFit/>
          </a:bodyPr>
          <a:p>
            <a:pPr algn="l" eaLnBrk="1" hangingPunct="1"/>
            <a:r>
              <a:rPr lang="en-US" altLang="zh-CN" sz="32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根据</a:t>
            </a:r>
            <a:r>
              <a:rPr lang="en-US" altLang="zh-CN" sz="32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中华人民共和国统计法</a:t>
            </a:r>
            <a:r>
              <a:rPr lang="en-US" altLang="zh-CN" sz="32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第三十五条第四款：</a:t>
            </a:r>
            <a:b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b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     （四）进入检查对象的业务场所和统计数据处理信息系统进行检查、核对</a:t>
            </a:r>
            <a:r>
              <a:rPr lang="zh-CN" altLang="en-US" sz="3200" dirty="0">
                <a:latin typeface="仿宋_GB2312" pitchFamily="49" charset="-122"/>
                <a:ea typeface="仿宋_GB2312" pitchFamily="49" charset="-122"/>
                <a:sym typeface="+mn-ea"/>
              </a:rPr>
              <a:t>；</a:t>
            </a:r>
            <a:endParaRPr lang="zh-CN" altLang="en-US" sz="3200" dirty="0">
              <a:latin typeface="微软雅黑" panose="020B0503020204020204" pitchFamily="34" charset="-122"/>
              <a:ea typeface="微软雅黑" panose="020B0503020204020204" pitchFamily="3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p:tgtEl>
                                          <p:spTgt spid="42"/>
                                        </p:tgtEl>
                                        <p:attrNameLst>
                                          <p:attrName>ppt_y</p:attrName>
                                        </p:attrNameLst>
                                      </p:cBhvr>
                                      <p:tavLst>
                                        <p:tav tm="0">
                                          <p:val>
                                            <p:strVal val="#ppt_y+#ppt_h*1.125000"/>
                                          </p:val>
                                        </p:tav>
                                        <p:tav tm="100000">
                                          <p:val>
                                            <p:strVal val="#ppt_y"/>
                                          </p:val>
                                        </p:tav>
                                      </p:tavLst>
                                    </p:anim>
                                    <p:animEffect transition="in" filter="wipe(up)">
                                      <p:cBhvr>
                                        <p:cTn id="8" dur="500"/>
                                        <p:tgtEl>
                                          <p:spTgt spid="42"/>
                                        </p:tgtEl>
                                      </p:cBhvr>
                                    </p:animEffect>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randombar(horizontal)">
                                      <p:cBhvr>
                                        <p:cTn id="12"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Lst>
  </p:timing>
</p:sld>
</file>

<file path=ppt/slides/slide52.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40" name="文本框 39"/>
          <p:cNvSpPr txBox="1"/>
          <p:nvPr/>
        </p:nvSpPr>
        <p:spPr>
          <a:xfrm>
            <a:off x="1241807" y="340883"/>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统计执法检查</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
        <p:nvSpPr>
          <p:cNvPr id="69635" name="矩形 40"/>
          <p:cNvSpPr/>
          <p:nvPr/>
        </p:nvSpPr>
        <p:spPr>
          <a:xfrm>
            <a:off x="1333500" y="1120775"/>
            <a:ext cx="4006215" cy="460375"/>
          </a:xfrm>
          <a:prstGeom prst="rect">
            <a:avLst/>
          </a:prstGeom>
          <a:noFill/>
          <a:ln w="9525">
            <a:noFill/>
          </a:ln>
        </p:spPr>
        <p:txBody>
          <a:bodyPr wrap="square">
            <a:spAutoFit/>
          </a:bodyPr>
          <a:p>
            <a:pPr algn="ctr"/>
            <a:r>
              <a:rPr lang="zh-CN" altLang="en-US" sz="2400" b="1" dirty="0">
                <a:latin typeface="微软雅黑" panose="020B0503020204020204" pitchFamily="34" charset="-122"/>
                <a:ea typeface="微软雅黑" panose="020B0503020204020204" pitchFamily="34" charset="-122"/>
              </a:rPr>
              <a:t>执法检查权力</a:t>
            </a:r>
            <a:endParaRPr lang="zh-CN" altLang="en-US" sz="2400" b="1" dirty="0">
              <a:latin typeface="微软雅黑" panose="020B0503020204020204" pitchFamily="34" charset="-122"/>
              <a:ea typeface="微软雅黑" panose="020B0503020204020204" pitchFamily="34" charset="-122"/>
            </a:endParaRPr>
          </a:p>
        </p:txBody>
      </p:sp>
      <p:grpSp>
        <p:nvGrpSpPr>
          <p:cNvPr id="42" name="组合 41"/>
          <p:cNvGrpSpPr/>
          <p:nvPr/>
        </p:nvGrpSpPr>
        <p:grpSpPr>
          <a:xfrm>
            <a:off x="2393950" y="1955800"/>
            <a:ext cx="4765675" cy="1236663"/>
            <a:chOff x="1525730" y="1574751"/>
            <a:chExt cx="4765782" cy="1236181"/>
          </a:xfrm>
        </p:grpSpPr>
        <p:sp>
          <p:nvSpPr>
            <p:cNvPr id="43" name="Freeform 5"/>
            <p:cNvSpPr/>
            <p:nvPr/>
          </p:nvSpPr>
          <p:spPr bwMode="auto">
            <a:xfrm>
              <a:off x="1525730" y="1757517"/>
              <a:ext cx="3784933" cy="786796"/>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rgbClr val="00A1DA"/>
            </a:solidFill>
            <a:ln>
              <a:noFill/>
            </a:ln>
            <a:effectLst>
              <a:innerShdw blurRad="63500" dist="1016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solidFill>
                    <a:srgbClr val="127210"/>
                  </a:solidFill>
                </a:ln>
                <a:solidFill>
                  <a:schemeClr val="lt1"/>
                </a:solidFill>
                <a:effectLst/>
                <a:uLnTx/>
                <a:uFillTx/>
                <a:latin typeface="+mn-lt"/>
                <a:ea typeface="+mn-ea"/>
                <a:cs typeface="+mn-cs"/>
              </a:endParaRPr>
            </a:p>
          </p:txBody>
        </p:sp>
        <p:pic>
          <p:nvPicPr>
            <p:cNvPr id="69638" name="图片 43"/>
            <p:cNvPicPr>
              <a:picLocks noChangeAspect="1"/>
            </p:cNvPicPr>
            <p:nvPr/>
          </p:nvPicPr>
          <p:blipFill>
            <a:blip r:embed="rId2"/>
            <a:stretch>
              <a:fillRect/>
            </a:stretch>
          </p:blipFill>
          <p:spPr>
            <a:xfrm>
              <a:off x="2048040" y="1574751"/>
              <a:ext cx="4243472" cy="1236181"/>
            </a:xfrm>
            <a:prstGeom prst="rect">
              <a:avLst/>
            </a:prstGeom>
            <a:noFill/>
            <a:ln w="9525">
              <a:noFill/>
            </a:ln>
          </p:spPr>
        </p:pic>
        <p:grpSp>
          <p:nvGrpSpPr>
            <p:cNvPr id="69639" name="组合 44"/>
            <p:cNvGrpSpPr/>
            <p:nvPr/>
          </p:nvGrpSpPr>
          <p:grpSpPr>
            <a:xfrm>
              <a:off x="1671721" y="1944658"/>
              <a:ext cx="504001" cy="302664"/>
              <a:chOff x="4370388" y="1439863"/>
              <a:chExt cx="608012" cy="365125"/>
            </a:xfrm>
          </p:grpSpPr>
          <p:sp>
            <p:nvSpPr>
              <p:cNvPr id="69640" name="Freeform 25"/>
              <p:cNvSpPr>
                <a:spLocks noEditPoints="1"/>
              </p:cNvSpPr>
              <p:nvPr/>
            </p:nvSpPr>
            <p:spPr>
              <a:xfrm>
                <a:off x="4605338" y="1439863"/>
                <a:ext cx="373062" cy="365125"/>
              </a:xfrm>
              <a:custGeom>
                <a:avLst/>
                <a:gdLst/>
                <a:ahLst/>
                <a:cxnLst>
                  <a:cxn ang="0">
                    <a:pos x="373062" y="182563"/>
                  </a:cxn>
                  <a:cxn ang="0">
                    <a:pos x="322045" y="160529"/>
                  </a:cxn>
                  <a:cxn ang="0">
                    <a:pos x="337988" y="122758"/>
                  </a:cxn>
                  <a:cxn ang="0">
                    <a:pos x="315668" y="81838"/>
                  </a:cxn>
                  <a:cxn ang="0">
                    <a:pos x="274217" y="75543"/>
                  </a:cxn>
                  <a:cxn ang="0">
                    <a:pos x="277405" y="22033"/>
                  </a:cxn>
                  <a:cxn ang="0">
                    <a:pos x="235954" y="53510"/>
                  </a:cxn>
                  <a:cxn ang="0">
                    <a:pos x="207257" y="22033"/>
                  </a:cxn>
                  <a:cxn ang="0">
                    <a:pos x="162617" y="22033"/>
                  </a:cxn>
                  <a:cxn ang="0">
                    <a:pos x="137108" y="53510"/>
                  </a:cxn>
                  <a:cxn ang="0">
                    <a:pos x="92468" y="22033"/>
                  </a:cxn>
                  <a:cxn ang="0">
                    <a:pos x="95657" y="75543"/>
                  </a:cxn>
                  <a:cxn ang="0">
                    <a:pos x="57394" y="81838"/>
                  </a:cxn>
                  <a:cxn ang="0">
                    <a:pos x="31886" y="122758"/>
                  </a:cxn>
                  <a:cxn ang="0">
                    <a:pos x="47828" y="160529"/>
                  </a:cxn>
                  <a:cxn ang="0">
                    <a:pos x="0" y="182563"/>
                  </a:cxn>
                  <a:cxn ang="0">
                    <a:pos x="47828" y="204596"/>
                  </a:cxn>
                  <a:cxn ang="0">
                    <a:pos x="31886" y="242367"/>
                  </a:cxn>
                  <a:cxn ang="0">
                    <a:pos x="57394" y="283287"/>
                  </a:cxn>
                  <a:cxn ang="0">
                    <a:pos x="95657" y="289582"/>
                  </a:cxn>
                  <a:cxn ang="0">
                    <a:pos x="92468" y="339944"/>
                  </a:cxn>
                  <a:cxn ang="0">
                    <a:pos x="137108" y="311615"/>
                  </a:cxn>
                  <a:cxn ang="0">
                    <a:pos x="162617" y="343092"/>
                  </a:cxn>
                  <a:cxn ang="0">
                    <a:pos x="207257" y="343092"/>
                  </a:cxn>
                  <a:cxn ang="0">
                    <a:pos x="235954" y="311615"/>
                  </a:cxn>
                  <a:cxn ang="0">
                    <a:pos x="277405" y="339944"/>
                  </a:cxn>
                  <a:cxn ang="0">
                    <a:pos x="274217" y="289582"/>
                  </a:cxn>
                  <a:cxn ang="0">
                    <a:pos x="315668" y="283287"/>
                  </a:cxn>
                  <a:cxn ang="0">
                    <a:pos x="337988" y="242367"/>
                  </a:cxn>
                  <a:cxn ang="0">
                    <a:pos x="322045" y="204596"/>
                  </a:cxn>
                  <a:cxn ang="0">
                    <a:pos x="184937" y="295877"/>
                  </a:cxn>
                  <a:cxn ang="0">
                    <a:pos x="184937" y="66100"/>
                  </a:cxn>
                  <a:cxn ang="0">
                    <a:pos x="184937" y="295877"/>
                  </a:cxn>
                </a:cxnLst>
                <a:pathLst>
                  <a:path w="117" h="116">
                    <a:moveTo>
                      <a:pt x="109" y="65"/>
                    </a:moveTo>
                    <a:cubicBezTo>
                      <a:pt x="113" y="65"/>
                      <a:pt x="117" y="62"/>
                      <a:pt x="117" y="58"/>
                    </a:cubicBezTo>
                    <a:cubicBezTo>
                      <a:pt x="117" y="54"/>
                      <a:pt x="113" y="51"/>
                      <a:pt x="109" y="51"/>
                    </a:cubicBezTo>
                    <a:cubicBezTo>
                      <a:pt x="101" y="51"/>
                      <a:pt x="101" y="51"/>
                      <a:pt x="101" y="51"/>
                    </a:cubicBezTo>
                    <a:cubicBezTo>
                      <a:pt x="101" y="48"/>
                      <a:pt x="100" y="45"/>
                      <a:pt x="99" y="43"/>
                    </a:cubicBezTo>
                    <a:cubicBezTo>
                      <a:pt x="106" y="39"/>
                      <a:pt x="106" y="39"/>
                      <a:pt x="106" y="39"/>
                    </a:cubicBezTo>
                    <a:cubicBezTo>
                      <a:pt x="110" y="37"/>
                      <a:pt x="111" y="32"/>
                      <a:pt x="109" y="29"/>
                    </a:cubicBezTo>
                    <a:cubicBezTo>
                      <a:pt x="107" y="25"/>
                      <a:pt x="102" y="24"/>
                      <a:pt x="99" y="26"/>
                    </a:cubicBezTo>
                    <a:cubicBezTo>
                      <a:pt x="92" y="30"/>
                      <a:pt x="92" y="30"/>
                      <a:pt x="92" y="30"/>
                    </a:cubicBezTo>
                    <a:cubicBezTo>
                      <a:pt x="90" y="28"/>
                      <a:pt x="88" y="26"/>
                      <a:pt x="86" y="24"/>
                    </a:cubicBezTo>
                    <a:cubicBezTo>
                      <a:pt x="90" y="17"/>
                      <a:pt x="90" y="17"/>
                      <a:pt x="90" y="17"/>
                    </a:cubicBezTo>
                    <a:cubicBezTo>
                      <a:pt x="92" y="14"/>
                      <a:pt x="91" y="9"/>
                      <a:pt x="87" y="7"/>
                    </a:cubicBezTo>
                    <a:cubicBezTo>
                      <a:pt x="84" y="5"/>
                      <a:pt x="80" y="7"/>
                      <a:pt x="78" y="10"/>
                    </a:cubicBezTo>
                    <a:cubicBezTo>
                      <a:pt x="74" y="17"/>
                      <a:pt x="74" y="17"/>
                      <a:pt x="74" y="17"/>
                    </a:cubicBezTo>
                    <a:cubicBezTo>
                      <a:pt x="71" y="16"/>
                      <a:pt x="68" y="15"/>
                      <a:pt x="65" y="15"/>
                    </a:cubicBezTo>
                    <a:cubicBezTo>
                      <a:pt x="65" y="7"/>
                      <a:pt x="65" y="7"/>
                      <a:pt x="65" y="7"/>
                    </a:cubicBezTo>
                    <a:cubicBezTo>
                      <a:pt x="65" y="3"/>
                      <a:pt x="62" y="0"/>
                      <a:pt x="58" y="0"/>
                    </a:cubicBezTo>
                    <a:cubicBezTo>
                      <a:pt x="54" y="0"/>
                      <a:pt x="51" y="3"/>
                      <a:pt x="51" y="7"/>
                    </a:cubicBezTo>
                    <a:cubicBezTo>
                      <a:pt x="51" y="15"/>
                      <a:pt x="51" y="15"/>
                      <a:pt x="51" y="15"/>
                    </a:cubicBezTo>
                    <a:cubicBezTo>
                      <a:pt x="48" y="15"/>
                      <a:pt x="46" y="16"/>
                      <a:pt x="43" y="17"/>
                    </a:cubicBezTo>
                    <a:cubicBezTo>
                      <a:pt x="39" y="10"/>
                      <a:pt x="39" y="10"/>
                      <a:pt x="39" y="10"/>
                    </a:cubicBezTo>
                    <a:cubicBezTo>
                      <a:pt x="37" y="7"/>
                      <a:pt x="33" y="5"/>
                      <a:pt x="29" y="7"/>
                    </a:cubicBezTo>
                    <a:cubicBezTo>
                      <a:pt x="26" y="9"/>
                      <a:pt x="24" y="14"/>
                      <a:pt x="26" y="17"/>
                    </a:cubicBezTo>
                    <a:cubicBezTo>
                      <a:pt x="30" y="24"/>
                      <a:pt x="30" y="24"/>
                      <a:pt x="30" y="24"/>
                    </a:cubicBezTo>
                    <a:cubicBezTo>
                      <a:pt x="28" y="26"/>
                      <a:pt x="26" y="28"/>
                      <a:pt x="25" y="30"/>
                    </a:cubicBezTo>
                    <a:cubicBezTo>
                      <a:pt x="18" y="26"/>
                      <a:pt x="18" y="26"/>
                      <a:pt x="18" y="26"/>
                    </a:cubicBezTo>
                    <a:cubicBezTo>
                      <a:pt x="14" y="24"/>
                      <a:pt x="10" y="25"/>
                      <a:pt x="8" y="29"/>
                    </a:cubicBezTo>
                    <a:cubicBezTo>
                      <a:pt x="6" y="32"/>
                      <a:pt x="7" y="37"/>
                      <a:pt x="10" y="39"/>
                    </a:cubicBezTo>
                    <a:cubicBezTo>
                      <a:pt x="17" y="43"/>
                      <a:pt x="17" y="43"/>
                      <a:pt x="17" y="43"/>
                    </a:cubicBezTo>
                    <a:cubicBezTo>
                      <a:pt x="16" y="45"/>
                      <a:pt x="16" y="48"/>
                      <a:pt x="15" y="51"/>
                    </a:cubicBezTo>
                    <a:cubicBezTo>
                      <a:pt x="7" y="51"/>
                      <a:pt x="7" y="51"/>
                      <a:pt x="7" y="51"/>
                    </a:cubicBezTo>
                    <a:cubicBezTo>
                      <a:pt x="3" y="51"/>
                      <a:pt x="0" y="54"/>
                      <a:pt x="0" y="58"/>
                    </a:cubicBezTo>
                    <a:cubicBezTo>
                      <a:pt x="0" y="62"/>
                      <a:pt x="3" y="65"/>
                      <a:pt x="7" y="65"/>
                    </a:cubicBezTo>
                    <a:cubicBezTo>
                      <a:pt x="15" y="65"/>
                      <a:pt x="15" y="65"/>
                      <a:pt x="15" y="65"/>
                    </a:cubicBezTo>
                    <a:cubicBezTo>
                      <a:pt x="16" y="68"/>
                      <a:pt x="16" y="71"/>
                      <a:pt x="17" y="73"/>
                    </a:cubicBezTo>
                    <a:cubicBezTo>
                      <a:pt x="10" y="77"/>
                      <a:pt x="10" y="77"/>
                      <a:pt x="10" y="77"/>
                    </a:cubicBezTo>
                    <a:cubicBezTo>
                      <a:pt x="7" y="79"/>
                      <a:pt x="6" y="84"/>
                      <a:pt x="8" y="87"/>
                    </a:cubicBezTo>
                    <a:cubicBezTo>
                      <a:pt x="10" y="91"/>
                      <a:pt x="14" y="92"/>
                      <a:pt x="18" y="90"/>
                    </a:cubicBezTo>
                    <a:cubicBezTo>
                      <a:pt x="25" y="86"/>
                      <a:pt x="25" y="86"/>
                      <a:pt x="25" y="86"/>
                    </a:cubicBezTo>
                    <a:cubicBezTo>
                      <a:pt x="26" y="88"/>
                      <a:pt x="28" y="90"/>
                      <a:pt x="30" y="92"/>
                    </a:cubicBezTo>
                    <a:cubicBezTo>
                      <a:pt x="26" y="99"/>
                      <a:pt x="26" y="99"/>
                      <a:pt x="26" y="99"/>
                    </a:cubicBezTo>
                    <a:cubicBezTo>
                      <a:pt x="24" y="102"/>
                      <a:pt x="26" y="106"/>
                      <a:pt x="29" y="108"/>
                    </a:cubicBezTo>
                    <a:cubicBezTo>
                      <a:pt x="33" y="110"/>
                      <a:pt x="37" y="109"/>
                      <a:pt x="39" y="106"/>
                    </a:cubicBezTo>
                    <a:cubicBezTo>
                      <a:pt x="43" y="99"/>
                      <a:pt x="43" y="99"/>
                      <a:pt x="43" y="99"/>
                    </a:cubicBezTo>
                    <a:cubicBezTo>
                      <a:pt x="46" y="100"/>
                      <a:pt x="48" y="101"/>
                      <a:pt x="51" y="101"/>
                    </a:cubicBezTo>
                    <a:cubicBezTo>
                      <a:pt x="51" y="109"/>
                      <a:pt x="51" y="109"/>
                      <a:pt x="51" y="109"/>
                    </a:cubicBezTo>
                    <a:cubicBezTo>
                      <a:pt x="51" y="113"/>
                      <a:pt x="54" y="116"/>
                      <a:pt x="58" y="116"/>
                    </a:cubicBezTo>
                    <a:cubicBezTo>
                      <a:pt x="62" y="116"/>
                      <a:pt x="65" y="113"/>
                      <a:pt x="65" y="109"/>
                    </a:cubicBezTo>
                    <a:cubicBezTo>
                      <a:pt x="65" y="101"/>
                      <a:pt x="65" y="101"/>
                      <a:pt x="65" y="101"/>
                    </a:cubicBezTo>
                    <a:cubicBezTo>
                      <a:pt x="68" y="101"/>
                      <a:pt x="71" y="100"/>
                      <a:pt x="74" y="99"/>
                    </a:cubicBezTo>
                    <a:cubicBezTo>
                      <a:pt x="78" y="106"/>
                      <a:pt x="78" y="106"/>
                      <a:pt x="78" y="106"/>
                    </a:cubicBezTo>
                    <a:cubicBezTo>
                      <a:pt x="80" y="109"/>
                      <a:pt x="84" y="110"/>
                      <a:pt x="87" y="108"/>
                    </a:cubicBezTo>
                    <a:cubicBezTo>
                      <a:pt x="91" y="106"/>
                      <a:pt x="92" y="102"/>
                      <a:pt x="90" y="99"/>
                    </a:cubicBezTo>
                    <a:cubicBezTo>
                      <a:pt x="86" y="92"/>
                      <a:pt x="86" y="92"/>
                      <a:pt x="86" y="92"/>
                    </a:cubicBezTo>
                    <a:cubicBezTo>
                      <a:pt x="88" y="90"/>
                      <a:pt x="90" y="88"/>
                      <a:pt x="92" y="86"/>
                    </a:cubicBezTo>
                    <a:cubicBezTo>
                      <a:pt x="99" y="90"/>
                      <a:pt x="99" y="90"/>
                      <a:pt x="99" y="90"/>
                    </a:cubicBezTo>
                    <a:cubicBezTo>
                      <a:pt x="102" y="92"/>
                      <a:pt x="107" y="91"/>
                      <a:pt x="109" y="87"/>
                    </a:cubicBezTo>
                    <a:cubicBezTo>
                      <a:pt x="111" y="84"/>
                      <a:pt x="110" y="79"/>
                      <a:pt x="106" y="77"/>
                    </a:cubicBezTo>
                    <a:cubicBezTo>
                      <a:pt x="99" y="73"/>
                      <a:pt x="99" y="73"/>
                      <a:pt x="99" y="73"/>
                    </a:cubicBezTo>
                    <a:cubicBezTo>
                      <a:pt x="100" y="71"/>
                      <a:pt x="101" y="68"/>
                      <a:pt x="101" y="65"/>
                    </a:cubicBezTo>
                    <a:lnTo>
                      <a:pt x="109" y="65"/>
                    </a:lnTo>
                    <a:close/>
                    <a:moveTo>
                      <a:pt x="58" y="94"/>
                    </a:moveTo>
                    <a:cubicBezTo>
                      <a:pt x="38" y="94"/>
                      <a:pt x="22" y="78"/>
                      <a:pt x="22" y="58"/>
                    </a:cubicBezTo>
                    <a:cubicBezTo>
                      <a:pt x="22" y="38"/>
                      <a:pt x="38" y="21"/>
                      <a:pt x="58" y="21"/>
                    </a:cubicBezTo>
                    <a:cubicBezTo>
                      <a:pt x="78" y="21"/>
                      <a:pt x="95" y="38"/>
                      <a:pt x="95" y="58"/>
                    </a:cubicBezTo>
                    <a:cubicBezTo>
                      <a:pt x="95" y="78"/>
                      <a:pt x="78" y="94"/>
                      <a:pt x="58" y="94"/>
                    </a:cubicBezTo>
                  </a:path>
                </a:pathLst>
              </a:custGeom>
              <a:solidFill>
                <a:srgbClr val="FFFFFF"/>
              </a:solidFill>
              <a:ln w="9525">
                <a:noFill/>
              </a:ln>
            </p:spPr>
            <p:txBody>
              <a:bodyPr/>
              <a:p>
                <a:endParaRPr lang="zh-CN" altLang="en-US"/>
              </a:p>
            </p:txBody>
          </p:sp>
          <p:sp>
            <p:nvSpPr>
              <p:cNvPr id="69641" name="Freeform 26"/>
              <p:cNvSpPr>
                <a:spLocks noEditPoints="1"/>
              </p:cNvSpPr>
              <p:nvPr/>
            </p:nvSpPr>
            <p:spPr>
              <a:xfrm>
                <a:off x="4370388" y="1552576"/>
                <a:ext cx="244475" cy="242888"/>
              </a:xfrm>
              <a:custGeom>
                <a:avLst/>
                <a:gdLst/>
                <a:ahLst/>
                <a:cxnLst>
                  <a:cxn ang="0">
                    <a:pos x="222250" y="97786"/>
                  </a:cxn>
                  <a:cxn ang="0">
                    <a:pos x="203200" y="97786"/>
                  </a:cxn>
                  <a:cxn ang="0">
                    <a:pos x="193675" y="82014"/>
                  </a:cxn>
                  <a:cxn ang="0">
                    <a:pos x="209550" y="66242"/>
                  </a:cxn>
                  <a:cxn ang="0">
                    <a:pos x="209550" y="34698"/>
                  </a:cxn>
                  <a:cxn ang="0">
                    <a:pos x="177800" y="34698"/>
                  </a:cxn>
                  <a:cxn ang="0">
                    <a:pos x="161925" y="50470"/>
                  </a:cxn>
                  <a:cxn ang="0">
                    <a:pos x="146050" y="44161"/>
                  </a:cxn>
                  <a:cxn ang="0">
                    <a:pos x="146050" y="22081"/>
                  </a:cxn>
                  <a:cxn ang="0">
                    <a:pos x="123825" y="0"/>
                  </a:cxn>
                  <a:cxn ang="0">
                    <a:pos x="101600" y="22081"/>
                  </a:cxn>
                  <a:cxn ang="0">
                    <a:pos x="101600" y="44161"/>
                  </a:cxn>
                  <a:cxn ang="0">
                    <a:pos x="82550" y="50470"/>
                  </a:cxn>
                  <a:cxn ang="0">
                    <a:pos x="69850" y="34698"/>
                  </a:cxn>
                  <a:cxn ang="0">
                    <a:pos x="34925" y="34698"/>
                  </a:cxn>
                  <a:cxn ang="0">
                    <a:pos x="34925" y="66242"/>
                  </a:cxn>
                  <a:cxn ang="0">
                    <a:pos x="50800" y="82014"/>
                  </a:cxn>
                  <a:cxn ang="0">
                    <a:pos x="44450" y="97786"/>
                  </a:cxn>
                  <a:cxn ang="0">
                    <a:pos x="22225" y="97786"/>
                  </a:cxn>
                  <a:cxn ang="0">
                    <a:pos x="0" y="119867"/>
                  </a:cxn>
                  <a:cxn ang="0">
                    <a:pos x="22225" y="145102"/>
                  </a:cxn>
                  <a:cxn ang="0">
                    <a:pos x="44450" y="145102"/>
                  </a:cxn>
                  <a:cxn ang="0">
                    <a:pos x="50800" y="160874"/>
                  </a:cxn>
                  <a:cxn ang="0">
                    <a:pos x="34925" y="176646"/>
                  </a:cxn>
                  <a:cxn ang="0">
                    <a:pos x="34925" y="208190"/>
                  </a:cxn>
                  <a:cxn ang="0">
                    <a:pos x="69850" y="208190"/>
                  </a:cxn>
                  <a:cxn ang="0">
                    <a:pos x="82550" y="192418"/>
                  </a:cxn>
                  <a:cxn ang="0">
                    <a:pos x="101600" y="198727"/>
                  </a:cxn>
                  <a:cxn ang="0">
                    <a:pos x="101600" y="220807"/>
                  </a:cxn>
                  <a:cxn ang="0">
                    <a:pos x="123825" y="242888"/>
                  </a:cxn>
                  <a:cxn ang="0">
                    <a:pos x="146050" y="220807"/>
                  </a:cxn>
                  <a:cxn ang="0">
                    <a:pos x="146050" y="198727"/>
                  </a:cxn>
                  <a:cxn ang="0">
                    <a:pos x="161925" y="192418"/>
                  </a:cxn>
                  <a:cxn ang="0">
                    <a:pos x="177800" y="208190"/>
                  </a:cxn>
                  <a:cxn ang="0">
                    <a:pos x="209550" y="208190"/>
                  </a:cxn>
                  <a:cxn ang="0">
                    <a:pos x="209550" y="176646"/>
                  </a:cxn>
                  <a:cxn ang="0">
                    <a:pos x="193675" y="160874"/>
                  </a:cxn>
                  <a:cxn ang="0">
                    <a:pos x="203200" y="145102"/>
                  </a:cxn>
                  <a:cxn ang="0">
                    <a:pos x="222250" y="145102"/>
                  </a:cxn>
                  <a:cxn ang="0">
                    <a:pos x="244475" y="119867"/>
                  </a:cxn>
                  <a:cxn ang="0">
                    <a:pos x="222250" y="97786"/>
                  </a:cxn>
                  <a:cxn ang="0">
                    <a:pos x="123825" y="179800"/>
                  </a:cxn>
                  <a:cxn ang="0">
                    <a:pos x="63500" y="119867"/>
                  </a:cxn>
                  <a:cxn ang="0">
                    <a:pos x="123825" y="63088"/>
                  </a:cxn>
                  <a:cxn ang="0">
                    <a:pos x="180975" y="119867"/>
                  </a:cxn>
                  <a:cxn ang="0">
                    <a:pos x="123825" y="179800"/>
                  </a:cxn>
                </a:cxnLst>
                <a:pathLst>
                  <a:path w="77" h="77">
                    <a:moveTo>
                      <a:pt x="70" y="31"/>
                    </a:moveTo>
                    <a:cubicBezTo>
                      <a:pt x="64" y="31"/>
                      <a:pt x="64" y="31"/>
                      <a:pt x="64" y="31"/>
                    </a:cubicBezTo>
                    <a:cubicBezTo>
                      <a:pt x="63" y="29"/>
                      <a:pt x="62" y="28"/>
                      <a:pt x="61" y="26"/>
                    </a:cubicBezTo>
                    <a:cubicBezTo>
                      <a:pt x="66" y="21"/>
                      <a:pt x="66" y="21"/>
                      <a:pt x="66" y="21"/>
                    </a:cubicBezTo>
                    <a:cubicBezTo>
                      <a:pt x="69" y="18"/>
                      <a:pt x="69" y="14"/>
                      <a:pt x="66" y="11"/>
                    </a:cubicBezTo>
                    <a:cubicBezTo>
                      <a:pt x="63" y="8"/>
                      <a:pt x="59" y="8"/>
                      <a:pt x="56" y="11"/>
                    </a:cubicBezTo>
                    <a:cubicBezTo>
                      <a:pt x="51" y="16"/>
                      <a:pt x="51" y="16"/>
                      <a:pt x="51" y="16"/>
                    </a:cubicBezTo>
                    <a:cubicBezTo>
                      <a:pt x="50" y="15"/>
                      <a:pt x="48" y="14"/>
                      <a:pt x="46" y="14"/>
                    </a:cubicBezTo>
                    <a:cubicBezTo>
                      <a:pt x="46" y="7"/>
                      <a:pt x="46" y="7"/>
                      <a:pt x="46" y="7"/>
                    </a:cubicBezTo>
                    <a:cubicBezTo>
                      <a:pt x="46" y="3"/>
                      <a:pt x="43" y="0"/>
                      <a:pt x="39" y="0"/>
                    </a:cubicBezTo>
                    <a:cubicBezTo>
                      <a:pt x="35" y="0"/>
                      <a:pt x="32" y="3"/>
                      <a:pt x="32" y="7"/>
                    </a:cubicBezTo>
                    <a:cubicBezTo>
                      <a:pt x="32" y="14"/>
                      <a:pt x="32" y="14"/>
                      <a:pt x="32" y="14"/>
                    </a:cubicBezTo>
                    <a:cubicBezTo>
                      <a:pt x="30" y="14"/>
                      <a:pt x="28" y="15"/>
                      <a:pt x="26" y="16"/>
                    </a:cubicBezTo>
                    <a:cubicBezTo>
                      <a:pt x="22" y="11"/>
                      <a:pt x="22" y="11"/>
                      <a:pt x="22" y="11"/>
                    </a:cubicBezTo>
                    <a:cubicBezTo>
                      <a:pt x="19" y="8"/>
                      <a:pt x="14" y="8"/>
                      <a:pt x="11" y="11"/>
                    </a:cubicBezTo>
                    <a:cubicBezTo>
                      <a:pt x="9" y="14"/>
                      <a:pt x="9" y="18"/>
                      <a:pt x="11" y="21"/>
                    </a:cubicBezTo>
                    <a:cubicBezTo>
                      <a:pt x="16" y="26"/>
                      <a:pt x="16" y="26"/>
                      <a:pt x="16" y="26"/>
                    </a:cubicBezTo>
                    <a:cubicBezTo>
                      <a:pt x="15" y="28"/>
                      <a:pt x="15" y="29"/>
                      <a:pt x="14" y="31"/>
                    </a:cubicBezTo>
                    <a:cubicBezTo>
                      <a:pt x="7" y="31"/>
                      <a:pt x="7" y="31"/>
                      <a:pt x="7" y="31"/>
                    </a:cubicBezTo>
                    <a:cubicBezTo>
                      <a:pt x="3" y="31"/>
                      <a:pt x="0" y="34"/>
                      <a:pt x="0" y="38"/>
                    </a:cubicBezTo>
                    <a:cubicBezTo>
                      <a:pt x="0" y="42"/>
                      <a:pt x="3" y="46"/>
                      <a:pt x="7" y="46"/>
                    </a:cubicBezTo>
                    <a:cubicBezTo>
                      <a:pt x="14" y="46"/>
                      <a:pt x="14" y="46"/>
                      <a:pt x="14" y="46"/>
                    </a:cubicBezTo>
                    <a:cubicBezTo>
                      <a:pt x="15" y="47"/>
                      <a:pt x="15" y="49"/>
                      <a:pt x="16" y="51"/>
                    </a:cubicBezTo>
                    <a:cubicBezTo>
                      <a:pt x="11" y="56"/>
                      <a:pt x="11" y="56"/>
                      <a:pt x="11" y="56"/>
                    </a:cubicBezTo>
                    <a:cubicBezTo>
                      <a:pt x="9" y="58"/>
                      <a:pt x="9" y="63"/>
                      <a:pt x="11" y="66"/>
                    </a:cubicBezTo>
                    <a:cubicBezTo>
                      <a:pt x="14" y="69"/>
                      <a:pt x="19" y="69"/>
                      <a:pt x="22" y="66"/>
                    </a:cubicBezTo>
                    <a:cubicBezTo>
                      <a:pt x="26" y="61"/>
                      <a:pt x="26" y="61"/>
                      <a:pt x="26" y="61"/>
                    </a:cubicBezTo>
                    <a:cubicBezTo>
                      <a:pt x="28" y="62"/>
                      <a:pt x="30" y="63"/>
                      <a:pt x="32" y="63"/>
                    </a:cubicBezTo>
                    <a:cubicBezTo>
                      <a:pt x="32" y="70"/>
                      <a:pt x="32" y="70"/>
                      <a:pt x="32" y="70"/>
                    </a:cubicBezTo>
                    <a:cubicBezTo>
                      <a:pt x="32" y="74"/>
                      <a:pt x="35" y="77"/>
                      <a:pt x="39" y="77"/>
                    </a:cubicBezTo>
                    <a:cubicBezTo>
                      <a:pt x="43" y="77"/>
                      <a:pt x="46" y="74"/>
                      <a:pt x="46" y="70"/>
                    </a:cubicBezTo>
                    <a:cubicBezTo>
                      <a:pt x="46" y="63"/>
                      <a:pt x="46" y="63"/>
                      <a:pt x="46" y="63"/>
                    </a:cubicBezTo>
                    <a:cubicBezTo>
                      <a:pt x="48" y="63"/>
                      <a:pt x="50" y="62"/>
                      <a:pt x="51" y="61"/>
                    </a:cubicBezTo>
                    <a:cubicBezTo>
                      <a:pt x="56" y="66"/>
                      <a:pt x="56" y="66"/>
                      <a:pt x="56" y="66"/>
                    </a:cubicBezTo>
                    <a:cubicBezTo>
                      <a:pt x="59" y="69"/>
                      <a:pt x="63" y="69"/>
                      <a:pt x="66" y="66"/>
                    </a:cubicBezTo>
                    <a:cubicBezTo>
                      <a:pt x="69" y="63"/>
                      <a:pt x="69" y="58"/>
                      <a:pt x="66" y="56"/>
                    </a:cubicBezTo>
                    <a:cubicBezTo>
                      <a:pt x="61" y="51"/>
                      <a:pt x="61" y="51"/>
                      <a:pt x="61" y="51"/>
                    </a:cubicBezTo>
                    <a:cubicBezTo>
                      <a:pt x="62" y="49"/>
                      <a:pt x="63" y="47"/>
                      <a:pt x="64" y="46"/>
                    </a:cubicBezTo>
                    <a:cubicBezTo>
                      <a:pt x="70" y="46"/>
                      <a:pt x="70" y="46"/>
                      <a:pt x="70" y="46"/>
                    </a:cubicBezTo>
                    <a:cubicBezTo>
                      <a:pt x="74" y="46"/>
                      <a:pt x="77" y="42"/>
                      <a:pt x="77" y="38"/>
                    </a:cubicBezTo>
                    <a:cubicBezTo>
                      <a:pt x="77" y="34"/>
                      <a:pt x="74" y="31"/>
                      <a:pt x="70" y="31"/>
                    </a:cubicBezTo>
                    <a:moveTo>
                      <a:pt x="39" y="57"/>
                    </a:moveTo>
                    <a:cubicBezTo>
                      <a:pt x="29" y="57"/>
                      <a:pt x="20" y="49"/>
                      <a:pt x="20" y="38"/>
                    </a:cubicBezTo>
                    <a:cubicBezTo>
                      <a:pt x="20" y="28"/>
                      <a:pt x="29" y="20"/>
                      <a:pt x="39" y="20"/>
                    </a:cubicBezTo>
                    <a:cubicBezTo>
                      <a:pt x="49" y="20"/>
                      <a:pt x="57" y="28"/>
                      <a:pt x="57" y="38"/>
                    </a:cubicBezTo>
                    <a:cubicBezTo>
                      <a:pt x="57" y="49"/>
                      <a:pt x="49" y="57"/>
                      <a:pt x="39" y="57"/>
                    </a:cubicBezTo>
                  </a:path>
                </a:pathLst>
              </a:custGeom>
              <a:solidFill>
                <a:srgbClr val="FFFFFF"/>
              </a:solidFill>
              <a:ln w="9525">
                <a:noFill/>
              </a:ln>
            </p:spPr>
            <p:txBody>
              <a:bodyPr/>
              <a:p>
                <a:endParaRPr lang="zh-CN" altLang="en-US"/>
              </a:p>
            </p:txBody>
          </p:sp>
        </p:grpSp>
        <p:sp>
          <p:nvSpPr>
            <p:cNvPr id="69642" name="文本框 45"/>
            <p:cNvSpPr txBox="1"/>
            <p:nvPr/>
          </p:nvSpPr>
          <p:spPr>
            <a:xfrm>
              <a:off x="2462245" y="1907925"/>
              <a:ext cx="494676" cy="460196"/>
            </a:xfrm>
            <a:prstGeom prst="rect">
              <a:avLst/>
            </a:prstGeom>
            <a:noFill/>
            <a:ln w="9525">
              <a:noFill/>
            </a:ln>
          </p:spPr>
          <p:txBody>
            <a:bodyPr wrap="none">
              <a:spAutoFit/>
            </a:bodyPr>
            <a:p>
              <a:r>
                <a:rPr lang="en-US" altLang="zh-CN" sz="2400" b="1">
                  <a:solidFill>
                    <a:schemeClr val="bg1"/>
                  </a:solidFill>
                  <a:latin typeface="Agency FB" panose="020B0503020202020204"/>
                </a:rPr>
                <a:t>0</a:t>
              </a:r>
              <a:r>
                <a:rPr lang="en-US" sz="2400" b="1">
                  <a:solidFill>
                    <a:schemeClr val="bg1"/>
                  </a:solidFill>
                  <a:latin typeface="Agency FB" panose="020B0503020202020204"/>
                </a:rPr>
                <a:t>5</a:t>
              </a:r>
              <a:endParaRPr lang="en-US" sz="2400" b="1" dirty="0">
                <a:solidFill>
                  <a:schemeClr val="bg1"/>
                </a:solidFill>
                <a:latin typeface="Agency FB" panose="020B0503020202020204"/>
              </a:endParaRPr>
            </a:p>
          </p:txBody>
        </p:sp>
        <p:sp>
          <p:nvSpPr>
            <p:cNvPr id="69643" name="文本框 44"/>
            <p:cNvSpPr txBox="1"/>
            <p:nvPr/>
          </p:nvSpPr>
          <p:spPr>
            <a:xfrm>
              <a:off x="3407277" y="1882606"/>
              <a:ext cx="1789470" cy="460196"/>
            </a:xfrm>
            <a:prstGeom prst="rect">
              <a:avLst/>
            </a:prstGeom>
            <a:noFill/>
            <a:ln w="9525">
              <a:noFill/>
            </a:ln>
          </p:spPr>
          <p:txBody>
            <a:bodyPr wrap="square">
              <a:spAutoFit/>
            </a:bodyPr>
            <a:p>
              <a:pPr algn="ctr"/>
              <a:r>
                <a:rPr lang="zh-CN" altLang="en-US" sz="2400" dirty="0">
                  <a:solidFill>
                    <a:schemeClr val="bg1"/>
                  </a:solidFill>
                  <a:latin typeface="微软雅黑" panose="020B0503020204020204" pitchFamily="34" charset="-122"/>
                  <a:ea typeface="微软雅黑" panose="020B0503020204020204" pitchFamily="34" charset="-122"/>
                  <a:sym typeface="+mn-ea"/>
                </a:rPr>
                <a:t>证据保存权</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grpSp>
      <p:sp>
        <p:nvSpPr>
          <p:cNvPr id="74" name="文本框 48"/>
          <p:cNvSpPr txBox="1"/>
          <p:nvPr/>
        </p:nvSpPr>
        <p:spPr>
          <a:xfrm>
            <a:off x="2393315" y="3672205"/>
            <a:ext cx="7517765" cy="3046095"/>
          </a:xfrm>
          <a:prstGeom prst="rect">
            <a:avLst/>
          </a:prstGeom>
          <a:noFill/>
          <a:ln w="9525">
            <a:noFill/>
          </a:ln>
        </p:spPr>
        <p:txBody>
          <a:bodyPr wrap="square">
            <a:spAutoFit/>
          </a:bodyPr>
          <a:p>
            <a:pPr algn="l" eaLnBrk="1" hangingPunct="1"/>
            <a:r>
              <a:rPr lang="en-US" altLang="zh-CN" sz="32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根据</a:t>
            </a:r>
            <a:r>
              <a:rPr lang="en-US" altLang="zh-CN" sz="32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中华人民共和国统计法</a:t>
            </a:r>
            <a:r>
              <a:rPr lang="en-US" altLang="zh-CN" sz="32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第三十五条第五款：</a:t>
            </a:r>
            <a:b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b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　　（五）经本机构负责人批准，登记保存检查对象的有关原始记录和凭证、统计台账、统计调查表、会计资料及其他相关证明和资料；</a:t>
            </a:r>
            <a:endParaRPr lang="zh-CN" altLang="en-US" sz="320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p:tgtEl>
                                          <p:spTgt spid="42"/>
                                        </p:tgtEl>
                                        <p:attrNameLst>
                                          <p:attrName>ppt_y</p:attrName>
                                        </p:attrNameLst>
                                      </p:cBhvr>
                                      <p:tavLst>
                                        <p:tav tm="0">
                                          <p:val>
                                            <p:strVal val="#ppt_y+#ppt_h*1.125000"/>
                                          </p:val>
                                        </p:tav>
                                        <p:tav tm="100000">
                                          <p:val>
                                            <p:strVal val="#ppt_y"/>
                                          </p:val>
                                        </p:tav>
                                      </p:tavLst>
                                    </p:anim>
                                    <p:animEffect transition="in" filter="wipe(up)">
                                      <p:cBhvr>
                                        <p:cTn id="8" dur="500"/>
                                        <p:tgtEl>
                                          <p:spTgt spid="42"/>
                                        </p:tgtEl>
                                      </p:cBhvr>
                                    </p:animEffect>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randombar(horizontal)">
                                      <p:cBhvr>
                                        <p:cTn id="12"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40" name="文本框 39"/>
          <p:cNvSpPr txBox="1"/>
          <p:nvPr/>
        </p:nvSpPr>
        <p:spPr>
          <a:xfrm>
            <a:off x="1241807" y="340883"/>
            <a:ext cx="5253450" cy="460375"/>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rPr>
              <a:t>统计执法检查</a:t>
            </a:r>
            <a:endParaRPr kumimoji="0" lang="zh-CN" altLang="en-US" sz="2400" b="1" kern="1200" cap="none" spc="0" normalizeH="0" baseline="0" noProof="0" dirty="0" smtClean="0">
              <a:solidFill>
                <a:srgbClr val="0070C0"/>
              </a:solidFill>
              <a:latin typeface="微软雅黑" panose="020B0503020204020204" pitchFamily="34" charset="-122"/>
              <a:ea typeface="微软雅黑" panose="020B0503020204020204" pitchFamily="34" charset="-122"/>
              <a:cs typeface="+mn-cs"/>
            </a:endParaRPr>
          </a:p>
        </p:txBody>
      </p:sp>
      <p:sp>
        <p:nvSpPr>
          <p:cNvPr id="69635" name="矩形 40"/>
          <p:cNvSpPr/>
          <p:nvPr/>
        </p:nvSpPr>
        <p:spPr>
          <a:xfrm>
            <a:off x="1333500" y="1120775"/>
            <a:ext cx="4006215" cy="460375"/>
          </a:xfrm>
          <a:prstGeom prst="rect">
            <a:avLst/>
          </a:prstGeom>
          <a:noFill/>
          <a:ln w="9525">
            <a:noFill/>
          </a:ln>
        </p:spPr>
        <p:txBody>
          <a:bodyPr wrap="square">
            <a:spAutoFit/>
          </a:bodyPr>
          <a:p>
            <a:pPr algn="ctr"/>
            <a:r>
              <a:rPr lang="zh-CN" altLang="en-US" sz="2400" b="1" dirty="0">
                <a:latin typeface="微软雅黑" panose="020B0503020204020204" pitchFamily="34" charset="-122"/>
                <a:ea typeface="微软雅黑" panose="020B0503020204020204" pitchFamily="34" charset="-122"/>
              </a:rPr>
              <a:t>执法检查权力</a:t>
            </a:r>
            <a:endParaRPr lang="zh-CN" altLang="en-US" sz="2400" b="1" dirty="0">
              <a:latin typeface="微软雅黑" panose="020B0503020204020204" pitchFamily="34" charset="-122"/>
              <a:ea typeface="微软雅黑" panose="020B0503020204020204" pitchFamily="34" charset="-122"/>
            </a:endParaRPr>
          </a:p>
        </p:txBody>
      </p:sp>
      <p:grpSp>
        <p:nvGrpSpPr>
          <p:cNvPr id="42" name="组合 41"/>
          <p:cNvGrpSpPr/>
          <p:nvPr/>
        </p:nvGrpSpPr>
        <p:grpSpPr>
          <a:xfrm>
            <a:off x="2393950" y="1955800"/>
            <a:ext cx="4765675" cy="1236663"/>
            <a:chOff x="1525730" y="1574751"/>
            <a:chExt cx="4765782" cy="1236181"/>
          </a:xfrm>
        </p:grpSpPr>
        <p:sp>
          <p:nvSpPr>
            <p:cNvPr id="43" name="Freeform 5"/>
            <p:cNvSpPr/>
            <p:nvPr/>
          </p:nvSpPr>
          <p:spPr bwMode="auto">
            <a:xfrm>
              <a:off x="1525730" y="1757517"/>
              <a:ext cx="3784933" cy="786796"/>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rgbClr val="00A1DA"/>
            </a:solidFill>
            <a:ln>
              <a:noFill/>
            </a:ln>
            <a:effectLst>
              <a:innerShdw blurRad="63500" dist="1016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solidFill>
                    <a:srgbClr val="127210"/>
                  </a:solidFill>
                </a:ln>
                <a:solidFill>
                  <a:schemeClr val="lt1"/>
                </a:solidFill>
                <a:effectLst/>
                <a:uLnTx/>
                <a:uFillTx/>
                <a:latin typeface="+mn-lt"/>
                <a:ea typeface="+mn-ea"/>
                <a:cs typeface="+mn-cs"/>
              </a:endParaRPr>
            </a:p>
          </p:txBody>
        </p:sp>
        <p:pic>
          <p:nvPicPr>
            <p:cNvPr id="69638" name="图片 43"/>
            <p:cNvPicPr>
              <a:picLocks noChangeAspect="1"/>
            </p:cNvPicPr>
            <p:nvPr/>
          </p:nvPicPr>
          <p:blipFill>
            <a:blip r:embed="rId2"/>
            <a:stretch>
              <a:fillRect/>
            </a:stretch>
          </p:blipFill>
          <p:spPr>
            <a:xfrm>
              <a:off x="2048040" y="1574751"/>
              <a:ext cx="4243472" cy="1236181"/>
            </a:xfrm>
            <a:prstGeom prst="rect">
              <a:avLst/>
            </a:prstGeom>
            <a:noFill/>
            <a:ln w="9525">
              <a:noFill/>
            </a:ln>
          </p:spPr>
        </p:pic>
        <p:grpSp>
          <p:nvGrpSpPr>
            <p:cNvPr id="69639" name="组合 44"/>
            <p:cNvGrpSpPr/>
            <p:nvPr/>
          </p:nvGrpSpPr>
          <p:grpSpPr>
            <a:xfrm>
              <a:off x="1671721" y="1944658"/>
              <a:ext cx="504001" cy="302664"/>
              <a:chOff x="4370388" y="1439863"/>
              <a:chExt cx="608012" cy="365125"/>
            </a:xfrm>
          </p:grpSpPr>
          <p:sp>
            <p:nvSpPr>
              <p:cNvPr id="69640" name="Freeform 25"/>
              <p:cNvSpPr>
                <a:spLocks noEditPoints="1"/>
              </p:cNvSpPr>
              <p:nvPr/>
            </p:nvSpPr>
            <p:spPr>
              <a:xfrm>
                <a:off x="4605338" y="1439863"/>
                <a:ext cx="373062" cy="365125"/>
              </a:xfrm>
              <a:custGeom>
                <a:avLst/>
                <a:gdLst/>
                <a:ahLst/>
                <a:cxnLst>
                  <a:cxn ang="0">
                    <a:pos x="373062" y="182563"/>
                  </a:cxn>
                  <a:cxn ang="0">
                    <a:pos x="322045" y="160529"/>
                  </a:cxn>
                  <a:cxn ang="0">
                    <a:pos x="337988" y="122758"/>
                  </a:cxn>
                  <a:cxn ang="0">
                    <a:pos x="315668" y="81838"/>
                  </a:cxn>
                  <a:cxn ang="0">
                    <a:pos x="274217" y="75543"/>
                  </a:cxn>
                  <a:cxn ang="0">
                    <a:pos x="277405" y="22033"/>
                  </a:cxn>
                  <a:cxn ang="0">
                    <a:pos x="235954" y="53510"/>
                  </a:cxn>
                  <a:cxn ang="0">
                    <a:pos x="207257" y="22033"/>
                  </a:cxn>
                  <a:cxn ang="0">
                    <a:pos x="162617" y="22033"/>
                  </a:cxn>
                  <a:cxn ang="0">
                    <a:pos x="137108" y="53510"/>
                  </a:cxn>
                  <a:cxn ang="0">
                    <a:pos x="92468" y="22033"/>
                  </a:cxn>
                  <a:cxn ang="0">
                    <a:pos x="95657" y="75543"/>
                  </a:cxn>
                  <a:cxn ang="0">
                    <a:pos x="57394" y="81838"/>
                  </a:cxn>
                  <a:cxn ang="0">
                    <a:pos x="31886" y="122758"/>
                  </a:cxn>
                  <a:cxn ang="0">
                    <a:pos x="47828" y="160529"/>
                  </a:cxn>
                  <a:cxn ang="0">
                    <a:pos x="0" y="182563"/>
                  </a:cxn>
                  <a:cxn ang="0">
                    <a:pos x="47828" y="204596"/>
                  </a:cxn>
                  <a:cxn ang="0">
                    <a:pos x="31886" y="242367"/>
                  </a:cxn>
                  <a:cxn ang="0">
                    <a:pos x="57394" y="283287"/>
                  </a:cxn>
                  <a:cxn ang="0">
                    <a:pos x="95657" y="289582"/>
                  </a:cxn>
                  <a:cxn ang="0">
                    <a:pos x="92468" y="339944"/>
                  </a:cxn>
                  <a:cxn ang="0">
                    <a:pos x="137108" y="311615"/>
                  </a:cxn>
                  <a:cxn ang="0">
                    <a:pos x="162617" y="343092"/>
                  </a:cxn>
                  <a:cxn ang="0">
                    <a:pos x="207257" y="343092"/>
                  </a:cxn>
                  <a:cxn ang="0">
                    <a:pos x="235954" y="311615"/>
                  </a:cxn>
                  <a:cxn ang="0">
                    <a:pos x="277405" y="339944"/>
                  </a:cxn>
                  <a:cxn ang="0">
                    <a:pos x="274217" y="289582"/>
                  </a:cxn>
                  <a:cxn ang="0">
                    <a:pos x="315668" y="283287"/>
                  </a:cxn>
                  <a:cxn ang="0">
                    <a:pos x="337988" y="242367"/>
                  </a:cxn>
                  <a:cxn ang="0">
                    <a:pos x="322045" y="204596"/>
                  </a:cxn>
                  <a:cxn ang="0">
                    <a:pos x="184937" y="295877"/>
                  </a:cxn>
                  <a:cxn ang="0">
                    <a:pos x="184937" y="66100"/>
                  </a:cxn>
                  <a:cxn ang="0">
                    <a:pos x="184937" y="295877"/>
                  </a:cxn>
                </a:cxnLst>
                <a:pathLst>
                  <a:path w="117" h="116">
                    <a:moveTo>
                      <a:pt x="109" y="65"/>
                    </a:moveTo>
                    <a:cubicBezTo>
                      <a:pt x="113" y="65"/>
                      <a:pt x="117" y="62"/>
                      <a:pt x="117" y="58"/>
                    </a:cubicBezTo>
                    <a:cubicBezTo>
                      <a:pt x="117" y="54"/>
                      <a:pt x="113" y="51"/>
                      <a:pt x="109" y="51"/>
                    </a:cubicBezTo>
                    <a:cubicBezTo>
                      <a:pt x="101" y="51"/>
                      <a:pt x="101" y="51"/>
                      <a:pt x="101" y="51"/>
                    </a:cubicBezTo>
                    <a:cubicBezTo>
                      <a:pt x="101" y="48"/>
                      <a:pt x="100" y="45"/>
                      <a:pt x="99" y="43"/>
                    </a:cubicBezTo>
                    <a:cubicBezTo>
                      <a:pt x="106" y="39"/>
                      <a:pt x="106" y="39"/>
                      <a:pt x="106" y="39"/>
                    </a:cubicBezTo>
                    <a:cubicBezTo>
                      <a:pt x="110" y="37"/>
                      <a:pt x="111" y="32"/>
                      <a:pt x="109" y="29"/>
                    </a:cubicBezTo>
                    <a:cubicBezTo>
                      <a:pt x="107" y="25"/>
                      <a:pt x="102" y="24"/>
                      <a:pt x="99" y="26"/>
                    </a:cubicBezTo>
                    <a:cubicBezTo>
                      <a:pt x="92" y="30"/>
                      <a:pt x="92" y="30"/>
                      <a:pt x="92" y="30"/>
                    </a:cubicBezTo>
                    <a:cubicBezTo>
                      <a:pt x="90" y="28"/>
                      <a:pt x="88" y="26"/>
                      <a:pt x="86" y="24"/>
                    </a:cubicBezTo>
                    <a:cubicBezTo>
                      <a:pt x="90" y="17"/>
                      <a:pt x="90" y="17"/>
                      <a:pt x="90" y="17"/>
                    </a:cubicBezTo>
                    <a:cubicBezTo>
                      <a:pt x="92" y="14"/>
                      <a:pt x="91" y="9"/>
                      <a:pt x="87" y="7"/>
                    </a:cubicBezTo>
                    <a:cubicBezTo>
                      <a:pt x="84" y="5"/>
                      <a:pt x="80" y="7"/>
                      <a:pt x="78" y="10"/>
                    </a:cubicBezTo>
                    <a:cubicBezTo>
                      <a:pt x="74" y="17"/>
                      <a:pt x="74" y="17"/>
                      <a:pt x="74" y="17"/>
                    </a:cubicBezTo>
                    <a:cubicBezTo>
                      <a:pt x="71" y="16"/>
                      <a:pt x="68" y="15"/>
                      <a:pt x="65" y="15"/>
                    </a:cubicBezTo>
                    <a:cubicBezTo>
                      <a:pt x="65" y="7"/>
                      <a:pt x="65" y="7"/>
                      <a:pt x="65" y="7"/>
                    </a:cubicBezTo>
                    <a:cubicBezTo>
                      <a:pt x="65" y="3"/>
                      <a:pt x="62" y="0"/>
                      <a:pt x="58" y="0"/>
                    </a:cubicBezTo>
                    <a:cubicBezTo>
                      <a:pt x="54" y="0"/>
                      <a:pt x="51" y="3"/>
                      <a:pt x="51" y="7"/>
                    </a:cubicBezTo>
                    <a:cubicBezTo>
                      <a:pt x="51" y="15"/>
                      <a:pt x="51" y="15"/>
                      <a:pt x="51" y="15"/>
                    </a:cubicBezTo>
                    <a:cubicBezTo>
                      <a:pt x="48" y="15"/>
                      <a:pt x="46" y="16"/>
                      <a:pt x="43" y="17"/>
                    </a:cubicBezTo>
                    <a:cubicBezTo>
                      <a:pt x="39" y="10"/>
                      <a:pt x="39" y="10"/>
                      <a:pt x="39" y="10"/>
                    </a:cubicBezTo>
                    <a:cubicBezTo>
                      <a:pt x="37" y="7"/>
                      <a:pt x="33" y="5"/>
                      <a:pt x="29" y="7"/>
                    </a:cubicBezTo>
                    <a:cubicBezTo>
                      <a:pt x="26" y="9"/>
                      <a:pt x="24" y="14"/>
                      <a:pt x="26" y="17"/>
                    </a:cubicBezTo>
                    <a:cubicBezTo>
                      <a:pt x="30" y="24"/>
                      <a:pt x="30" y="24"/>
                      <a:pt x="30" y="24"/>
                    </a:cubicBezTo>
                    <a:cubicBezTo>
                      <a:pt x="28" y="26"/>
                      <a:pt x="26" y="28"/>
                      <a:pt x="25" y="30"/>
                    </a:cubicBezTo>
                    <a:cubicBezTo>
                      <a:pt x="18" y="26"/>
                      <a:pt x="18" y="26"/>
                      <a:pt x="18" y="26"/>
                    </a:cubicBezTo>
                    <a:cubicBezTo>
                      <a:pt x="14" y="24"/>
                      <a:pt x="10" y="25"/>
                      <a:pt x="8" y="29"/>
                    </a:cubicBezTo>
                    <a:cubicBezTo>
                      <a:pt x="6" y="32"/>
                      <a:pt x="7" y="37"/>
                      <a:pt x="10" y="39"/>
                    </a:cubicBezTo>
                    <a:cubicBezTo>
                      <a:pt x="17" y="43"/>
                      <a:pt x="17" y="43"/>
                      <a:pt x="17" y="43"/>
                    </a:cubicBezTo>
                    <a:cubicBezTo>
                      <a:pt x="16" y="45"/>
                      <a:pt x="16" y="48"/>
                      <a:pt x="15" y="51"/>
                    </a:cubicBezTo>
                    <a:cubicBezTo>
                      <a:pt x="7" y="51"/>
                      <a:pt x="7" y="51"/>
                      <a:pt x="7" y="51"/>
                    </a:cubicBezTo>
                    <a:cubicBezTo>
                      <a:pt x="3" y="51"/>
                      <a:pt x="0" y="54"/>
                      <a:pt x="0" y="58"/>
                    </a:cubicBezTo>
                    <a:cubicBezTo>
                      <a:pt x="0" y="62"/>
                      <a:pt x="3" y="65"/>
                      <a:pt x="7" y="65"/>
                    </a:cubicBezTo>
                    <a:cubicBezTo>
                      <a:pt x="15" y="65"/>
                      <a:pt x="15" y="65"/>
                      <a:pt x="15" y="65"/>
                    </a:cubicBezTo>
                    <a:cubicBezTo>
                      <a:pt x="16" y="68"/>
                      <a:pt x="16" y="71"/>
                      <a:pt x="17" y="73"/>
                    </a:cubicBezTo>
                    <a:cubicBezTo>
                      <a:pt x="10" y="77"/>
                      <a:pt x="10" y="77"/>
                      <a:pt x="10" y="77"/>
                    </a:cubicBezTo>
                    <a:cubicBezTo>
                      <a:pt x="7" y="79"/>
                      <a:pt x="6" y="84"/>
                      <a:pt x="8" y="87"/>
                    </a:cubicBezTo>
                    <a:cubicBezTo>
                      <a:pt x="10" y="91"/>
                      <a:pt x="14" y="92"/>
                      <a:pt x="18" y="90"/>
                    </a:cubicBezTo>
                    <a:cubicBezTo>
                      <a:pt x="25" y="86"/>
                      <a:pt x="25" y="86"/>
                      <a:pt x="25" y="86"/>
                    </a:cubicBezTo>
                    <a:cubicBezTo>
                      <a:pt x="26" y="88"/>
                      <a:pt x="28" y="90"/>
                      <a:pt x="30" y="92"/>
                    </a:cubicBezTo>
                    <a:cubicBezTo>
                      <a:pt x="26" y="99"/>
                      <a:pt x="26" y="99"/>
                      <a:pt x="26" y="99"/>
                    </a:cubicBezTo>
                    <a:cubicBezTo>
                      <a:pt x="24" y="102"/>
                      <a:pt x="26" y="106"/>
                      <a:pt x="29" y="108"/>
                    </a:cubicBezTo>
                    <a:cubicBezTo>
                      <a:pt x="33" y="110"/>
                      <a:pt x="37" y="109"/>
                      <a:pt x="39" y="106"/>
                    </a:cubicBezTo>
                    <a:cubicBezTo>
                      <a:pt x="43" y="99"/>
                      <a:pt x="43" y="99"/>
                      <a:pt x="43" y="99"/>
                    </a:cubicBezTo>
                    <a:cubicBezTo>
                      <a:pt x="46" y="100"/>
                      <a:pt x="48" y="101"/>
                      <a:pt x="51" y="101"/>
                    </a:cubicBezTo>
                    <a:cubicBezTo>
                      <a:pt x="51" y="109"/>
                      <a:pt x="51" y="109"/>
                      <a:pt x="51" y="109"/>
                    </a:cubicBezTo>
                    <a:cubicBezTo>
                      <a:pt x="51" y="113"/>
                      <a:pt x="54" y="116"/>
                      <a:pt x="58" y="116"/>
                    </a:cubicBezTo>
                    <a:cubicBezTo>
                      <a:pt x="62" y="116"/>
                      <a:pt x="65" y="113"/>
                      <a:pt x="65" y="109"/>
                    </a:cubicBezTo>
                    <a:cubicBezTo>
                      <a:pt x="65" y="101"/>
                      <a:pt x="65" y="101"/>
                      <a:pt x="65" y="101"/>
                    </a:cubicBezTo>
                    <a:cubicBezTo>
                      <a:pt x="68" y="101"/>
                      <a:pt x="71" y="100"/>
                      <a:pt x="74" y="99"/>
                    </a:cubicBezTo>
                    <a:cubicBezTo>
                      <a:pt x="78" y="106"/>
                      <a:pt x="78" y="106"/>
                      <a:pt x="78" y="106"/>
                    </a:cubicBezTo>
                    <a:cubicBezTo>
                      <a:pt x="80" y="109"/>
                      <a:pt x="84" y="110"/>
                      <a:pt x="87" y="108"/>
                    </a:cubicBezTo>
                    <a:cubicBezTo>
                      <a:pt x="91" y="106"/>
                      <a:pt x="92" y="102"/>
                      <a:pt x="90" y="99"/>
                    </a:cubicBezTo>
                    <a:cubicBezTo>
                      <a:pt x="86" y="92"/>
                      <a:pt x="86" y="92"/>
                      <a:pt x="86" y="92"/>
                    </a:cubicBezTo>
                    <a:cubicBezTo>
                      <a:pt x="88" y="90"/>
                      <a:pt x="90" y="88"/>
                      <a:pt x="92" y="86"/>
                    </a:cubicBezTo>
                    <a:cubicBezTo>
                      <a:pt x="99" y="90"/>
                      <a:pt x="99" y="90"/>
                      <a:pt x="99" y="90"/>
                    </a:cubicBezTo>
                    <a:cubicBezTo>
                      <a:pt x="102" y="92"/>
                      <a:pt x="107" y="91"/>
                      <a:pt x="109" y="87"/>
                    </a:cubicBezTo>
                    <a:cubicBezTo>
                      <a:pt x="111" y="84"/>
                      <a:pt x="110" y="79"/>
                      <a:pt x="106" y="77"/>
                    </a:cubicBezTo>
                    <a:cubicBezTo>
                      <a:pt x="99" y="73"/>
                      <a:pt x="99" y="73"/>
                      <a:pt x="99" y="73"/>
                    </a:cubicBezTo>
                    <a:cubicBezTo>
                      <a:pt x="100" y="71"/>
                      <a:pt x="101" y="68"/>
                      <a:pt x="101" y="65"/>
                    </a:cubicBezTo>
                    <a:lnTo>
                      <a:pt x="109" y="65"/>
                    </a:lnTo>
                    <a:close/>
                    <a:moveTo>
                      <a:pt x="58" y="94"/>
                    </a:moveTo>
                    <a:cubicBezTo>
                      <a:pt x="38" y="94"/>
                      <a:pt x="22" y="78"/>
                      <a:pt x="22" y="58"/>
                    </a:cubicBezTo>
                    <a:cubicBezTo>
                      <a:pt x="22" y="38"/>
                      <a:pt x="38" y="21"/>
                      <a:pt x="58" y="21"/>
                    </a:cubicBezTo>
                    <a:cubicBezTo>
                      <a:pt x="78" y="21"/>
                      <a:pt x="95" y="38"/>
                      <a:pt x="95" y="58"/>
                    </a:cubicBezTo>
                    <a:cubicBezTo>
                      <a:pt x="95" y="78"/>
                      <a:pt x="78" y="94"/>
                      <a:pt x="58" y="94"/>
                    </a:cubicBezTo>
                  </a:path>
                </a:pathLst>
              </a:custGeom>
              <a:solidFill>
                <a:srgbClr val="FFFFFF"/>
              </a:solidFill>
              <a:ln w="9525">
                <a:noFill/>
              </a:ln>
            </p:spPr>
            <p:txBody>
              <a:bodyPr/>
              <a:p>
                <a:endParaRPr lang="zh-CN" altLang="en-US"/>
              </a:p>
            </p:txBody>
          </p:sp>
          <p:sp>
            <p:nvSpPr>
              <p:cNvPr id="69641" name="Freeform 26"/>
              <p:cNvSpPr>
                <a:spLocks noEditPoints="1"/>
              </p:cNvSpPr>
              <p:nvPr/>
            </p:nvSpPr>
            <p:spPr>
              <a:xfrm>
                <a:off x="4370388" y="1552576"/>
                <a:ext cx="244475" cy="242888"/>
              </a:xfrm>
              <a:custGeom>
                <a:avLst/>
                <a:gdLst/>
                <a:ahLst/>
                <a:cxnLst>
                  <a:cxn ang="0">
                    <a:pos x="222250" y="97786"/>
                  </a:cxn>
                  <a:cxn ang="0">
                    <a:pos x="203200" y="97786"/>
                  </a:cxn>
                  <a:cxn ang="0">
                    <a:pos x="193675" y="82014"/>
                  </a:cxn>
                  <a:cxn ang="0">
                    <a:pos x="209550" y="66242"/>
                  </a:cxn>
                  <a:cxn ang="0">
                    <a:pos x="209550" y="34698"/>
                  </a:cxn>
                  <a:cxn ang="0">
                    <a:pos x="177800" y="34698"/>
                  </a:cxn>
                  <a:cxn ang="0">
                    <a:pos x="161925" y="50470"/>
                  </a:cxn>
                  <a:cxn ang="0">
                    <a:pos x="146050" y="44161"/>
                  </a:cxn>
                  <a:cxn ang="0">
                    <a:pos x="146050" y="22081"/>
                  </a:cxn>
                  <a:cxn ang="0">
                    <a:pos x="123825" y="0"/>
                  </a:cxn>
                  <a:cxn ang="0">
                    <a:pos x="101600" y="22081"/>
                  </a:cxn>
                  <a:cxn ang="0">
                    <a:pos x="101600" y="44161"/>
                  </a:cxn>
                  <a:cxn ang="0">
                    <a:pos x="82550" y="50470"/>
                  </a:cxn>
                  <a:cxn ang="0">
                    <a:pos x="69850" y="34698"/>
                  </a:cxn>
                  <a:cxn ang="0">
                    <a:pos x="34925" y="34698"/>
                  </a:cxn>
                  <a:cxn ang="0">
                    <a:pos x="34925" y="66242"/>
                  </a:cxn>
                  <a:cxn ang="0">
                    <a:pos x="50800" y="82014"/>
                  </a:cxn>
                  <a:cxn ang="0">
                    <a:pos x="44450" y="97786"/>
                  </a:cxn>
                  <a:cxn ang="0">
                    <a:pos x="22225" y="97786"/>
                  </a:cxn>
                  <a:cxn ang="0">
                    <a:pos x="0" y="119867"/>
                  </a:cxn>
                  <a:cxn ang="0">
                    <a:pos x="22225" y="145102"/>
                  </a:cxn>
                  <a:cxn ang="0">
                    <a:pos x="44450" y="145102"/>
                  </a:cxn>
                  <a:cxn ang="0">
                    <a:pos x="50800" y="160874"/>
                  </a:cxn>
                  <a:cxn ang="0">
                    <a:pos x="34925" y="176646"/>
                  </a:cxn>
                  <a:cxn ang="0">
                    <a:pos x="34925" y="208190"/>
                  </a:cxn>
                  <a:cxn ang="0">
                    <a:pos x="69850" y="208190"/>
                  </a:cxn>
                  <a:cxn ang="0">
                    <a:pos x="82550" y="192418"/>
                  </a:cxn>
                  <a:cxn ang="0">
                    <a:pos x="101600" y="198727"/>
                  </a:cxn>
                  <a:cxn ang="0">
                    <a:pos x="101600" y="220807"/>
                  </a:cxn>
                  <a:cxn ang="0">
                    <a:pos x="123825" y="242888"/>
                  </a:cxn>
                  <a:cxn ang="0">
                    <a:pos x="146050" y="220807"/>
                  </a:cxn>
                  <a:cxn ang="0">
                    <a:pos x="146050" y="198727"/>
                  </a:cxn>
                  <a:cxn ang="0">
                    <a:pos x="161925" y="192418"/>
                  </a:cxn>
                  <a:cxn ang="0">
                    <a:pos x="177800" y="208190"/>
                  </a:cxn>
                  <a:cxn ang="0">
                    <a:pos x="209550" y="208190"/>
                  </a:cxn>
                  <a:cxn ang="0">
                    <a:pos x="209550" y="176646"/>
                  </a:cxn>
                  <a:cxn ang="0">
                    <a:pos x="193675" y="160874"/>
                  </a:cxn>
                  <a:cxn ang="0">
                    <a:pos x="203200" y="145102"/>
                  </a:cxn>
                  <a:cxn ang="0">
                    <a:pos x="222250" y="145102"/>
                  </a:cxn>
                  <a:cxn ang="0">
                    <a:pos x="244475" y="119867"/>
                  </a:cxn>
                  <a:cxn ang="0">
                    <a:pos x="222250" y="97786"/>
                  </a:cxn>
                  <a:cxn ang="0">
                    <a:pos x="123825" y="179800"/>
                  </a:cxn>
                  <a:cxn ang="0">
                    <a:pos x="63500" y="119867"/>
                  </a:cxn>
                  <a:cxn ang="0">
                    <a:pos x="123825" y="63088"/>
                  </a:cxn>
                  <a:cxn ang="0">
                    <a:pos x="180975" y="119867"/>
                  </a:cxn>
                  <a:cxn ang="0">
                    <a:pos x="123825" y="179800"/>
                  </a:cxn>
                </a:cxnLst>
                <a:pathLst>
                  <a:path w="77" h="77">
                    <a:moveTo>
                      <a:pt x="70" y="31"/>
                    </a:moveTo>
                    <a:cubicBezTo>
                      <a:pt x="64" y="31"/>
                      <a:pt x="64" y="31"/>
                      <a:pt x="64" y="31"/>
                    </a:cubicBezTo>
                    <a:cubicBezTo>
                      <a:pt x="63" y="29"/>
                      <a:pt x="62" y="28"/>
                      <a:pt x="61" y="26"/>
                    </a:cubicBezTo>
                    <a:cubicBezTo>
                      <a:pt x="66" y="21"/>
                      <a:pt x="66" y="21"/>
                      <a:pt x="66" y="21"/>
                    </a:cubicBezTo>
                    <a:cubicBezTo>
                      <a:pt x="69" y="18"/>
                      <a:pt x="69" y="14"/>
                      <a:pt x="66" y="11"/>
                    </a:cubicBezTo>
                    <a:cubicBezTo>
                      <a:pt x="63" y="8"/>
                      <a:pt x="59" y="8"/>
                      <a:pt x="56" y="11"/>
                    </a:cubicBezTo>
                    <a:cubicBezTo>
                      <a:pt x="51" y="16"/>
                      <a:pt x="51" y="16"/>
                      <a:pt x="51" y="16"/>
                    </a:cubicBezTo>
                    <a:cubicBezTo>
                      <a:pt x="50" y="15"/>
                      <a:pt x="48" y="14"/>
                      <a:pt x="46" y="14"/>
                    </a:cubicBezTo>
                    <a:cubicBezTo>
                      <a:pt x="46" y="7"/>
                      <a:pt x="46" y="7"/>
                      <a:pt x="46" y="7"/>
                    </a:cubicBezTo>
                    <a:cubicBezTo>
                      <a:pt x="46" y="3"/>
                      <a:pt x="43" y="0"/>
                      <a:pt x="39" y="0"/>
                    </a:cubicBezTo>
                    <a:cubicBezTo>
                      <a:pt x="35" y="0"/>
                      <a:pt x="32" y="3"/>
                      <a:pt x="32" y="7"/>
                    </a:cubicBezTo>
                    <a:cubicBezTo>
                      <a:pt x="32" y="14"/>
                      <a:pt x="32" y="14"/>
                      <a:pt x="32" y="14"/>
                    </a:cubicBezTo>
                    <a:cubicBezTo>
                      <a:pt x="30" y="14"/>
                      <a:pt x="28" y="15"/>
                      <a:pt x="26" y="16"/>
                    </a:cubicBezTo>
                    <a:cubicBezTo>
                      <a:pt x="22" y="11"/>
                      <a:pt x="22" y="11"/>
                      <a:pt x="22" y="11"/>
                    </a:cubicBezTo>
                    <a:cubicBezTo>
                      <a:pt x="19" y="8"/>
                      <a:pt x="14" y="8"/>
                      <a:pt x="11" y="11"/>
                    </a:cubicBezTo>
                    <a:cubicBezTo>
                      <a:pt x="9" y="14"/>
                      <a:pt x="9" y="18"/>
                      <a:pt x="11" y="21"/>
                    </a:cubicBezTo>
                    <a:cubicBezTo>
                      <a:pt x="16" y="26"/>
                      <a:pt x="16" y="26"/>
                      <a:pt x="16" y="26"/>
                    </a:cubicBezTo>
                    <a:cubicBezTo>
                      <a:pt x="15" y="28"/>
                      <a:pt x="15" y="29"/>
                      <a:pt x="14" y="31"/>
                    </a:cubicBezTo>
                    <a:cubicBezTo>
                      <a:pt x="7" y="31"/>
                      <a:pt x="7" y="31"/>
                      <a:pt x="7" y="31"/>
                    </a:cubicBezTo>
                    <a:cubicBezTo>
                      <a:pt x="3" y="31"/>
                      <a:pt x="0" y="34"/>
                      <a:pt x="0" y="38"/>
                    </a:cubicBezTo>
                    <a:cubicBezTo>
                      <a:pt x="0" y="42"/>
                      <a:pt x="3" y="46"/>
                      <a:pt x="7" y="46"/>
                    </a:cubicBezTo>
                    <a:cubicBezTo>
                      <a:pt x="14" y="46"/>
                      <a:pt x="14" y="46"/>
                      <a:pt x="14" y="46"/>
                    </a:cubicBezTo>
                    <a:cubicBezTo>
                      <a:pt x="15" y="47"/>
                      <a:pt x="15" y="49"/>
                      <a:pt x="16" y="51"/>
                    </a:cubicBezTo>
                    <a:cubicBezTo>
                      <a:pt x="11" y="56"/>
                      <a:pt x="11" y="56"/>
                      <a:pt x="11" y="56"/>
                    </a:cubicBezTo>
                    <a:cubicBezTo>
                      <a:pt x="9" y="58"/>
                      <a:pt x="9" y="63"/>
                      <a:pt x="11" y="66"/>
                    </a:cubicBezTo>
                    <a:cubicBezTo>
                      <a:pt x="14" y="69"/>
                      <a:pt x="19" y="69"/>
                      <a:pt x="22" y="66"/>
                    </a:cubicBezTo>
                    <a:cubicBezTo>
                      <a:pt x="26" y="61"/>
                      <a:pt x="26" y="61"/>
                      <a:pt x="26" y="61"/>
                    </a:cubicBezTo>
                    <a:cubicBezTo>
                      <a:pt x="28" y="62"/>
                      <a:pt x="30" y="63"/>
                      <a:pt x="32" y="63"/>
                    </a:cubicBezTo>
                    <a:cubicBezTo>
                      <a:pt x="32" y="70"/>
                      <a:pt x="32" y="70"/>
                      <a:pt x="32" y="70"/>
                    </a:cubicBezTo>
                    <a:cubicBezTo>
                      <a:pt x="32" y="74"/>
                      <a:pt x="35" y="77"/>
                      <a:pt x="39" y="77"/>
                    </a:cubicBezTo>
                    <a:cubicBezTo>
                      <a:pt x="43" y="77"/>
                      <a:pt x="46" y="74"/>
                      <a:pt x="46" y="70"/>
                    </a:cubicBezTo>
                    <a:cubicBezTo>
                      <a:pt x="46" y="63"/>
                      <a:pt x="46" y="63"/>
                      <a:pt x="46" y="63"/>
                    </a:cubicBezTo>
                    <a:cubicBezTo>
                      <a:pt x="48" y="63"/>
                      <a:pt x="50" y="62"/>
                      <a:pt x="51" y="61"/>
                    </a:cubicBezTo>
                    <a:cubicBezTo>
                      <a:pt x="56" y="66"/>
                      <a:pt x="56" y="66"/>
                      <a:pt x="56" y="66"/>
                    </a:cubicBezTo>
                    <a:cubicBezTo>
                      <a:pt x="59" y="69"/>
                      <a:pt x="63" y="69"/>
                      <a:pt x="66" y="66"/>
                    </a:cubicBezTo>
                    <a:cubicBezTo>
                      <a:pt x="69" y="63"/>
                      <a:pt x="69" y="58"/>
                      <a:pt x="66" y="56"/>
                    </a:cubicBezTo>
                    <a:cubicBezTo>
                      <a:pt x="61" y="51"/>
                      <a:pt x="61" y="51"/>
                      <a:pt x="61" y="51"/>
                    </a:cubicBezTo>
                    <a:cubicBezTo>
                      <a:pt x="62" y="49"/>
                      <a:pt x="63" y="47"/>
                      <a:pt x="64" y="46"/>
                    </a:cubicBezTo>
                    <a:cubicBezTo>
                      <a:pt x="70" y="46"/>
                      <a:pt x="70" y="46"/>
                      <a:pt x="70" y="46"/>
                    </a:cubicBezTo>
                    <a:cubicBezTo>
                      <a:pt x="74" y="46"/>
                      <a:pt x="77" y="42"/>
                      <a:pt x="77" y="38"/>
                    </a:cubicBezTo>
                    <a:cubicBezTo>
                      <a:pt x="77" y="34"/>
                      <a:pt x="74" y="31"/>
                      <a:pt x="70" y="31"/>
                    </a:cubicBezTo>
                    <a:moveTo>
                      <a:pt x="39" y="57"/>
                    </a:moveTo>
                    <a:cubicBezTo>
                      <a:pt x="29" y="57"/>
                      <a:pt x="20" y="49"/>
                      <a:pt x="20" y="38"/>
                    </a:cubicBezTo>
                    <a:cubicBezTo>
                      <a:pt x="20" y="28"/>
                      <a:pt x="29" y="20"/>
                      <a:pt x="39" y="20"/>
                    </a:cubicBezTo>
                    <a:cubicBezTo>
                      <a:pt x="49" y="20"/>
                      <a:pt x="57" y="28"/>
                      <a:pt x="57" y="38"/>
                    </a:cubicBezTo>
                    <a:cubicBezTo>
                      <a:pt x="57" y="49"/>
                      <a:pt x="49" y="57"/>
                      <a:pt x="39" y="57"/>
                    </a:cubicBezTo>
                  </a:path>
                </a:pathLst>
              </a:custGeom>
              <a:solidFill>
                <a:srgbClr val="FFFFFF"/>
              </a:solidFill>
              <a:ln w="9525">
                <a:noFill/>
              </a:ln>
            </p:spPr>
            <p:txBody>
              <a:bodyPr/>
              <a:p>
                <a:endParaRPr lang="zh-CN" altLang="en-US"/>
              </a:p>
            </p:txBody>
          </p:sp>
        </p:grpSp>
        <p:sp>
          <p:nvSpPr>
            <p:cNvPr id="69642" name="文本框 45"/>
            <p:cNvSpPr txBox="1"/>
            <p:nvPr/>
          </p:nvSpPr>
          <p:spPr>
            <a:xfrm>
              <a:off x="2462245" y="1907925"/>
              <a:ext cx="494676" cy="460196"/>
            </a:xfrm>
            <a:prstGeom prst="rect">
              <a:avLst/>
            </a:prstGeom>
            <a:noFill/>
            <a:ln w="9525">
              <a:noFill/>
            </a:ln>
          </p:spPr>
          <p:txBody>
            <a:bodyPr wrap="none">
              <a:spAutoFit/>
            </a:bodyPr>
            <a:p>
              <a:r>
                <a:rPr lang="en-US" altLang="zh-CN" sz="2400" b="1">
                  <a:solidFill>
                    <a:schemeClr val="bg1"/>
                  </a:solidFill>
                  <a:latin typeface="Agency FB" panose="020B0503020202020204"/>
                </a:rPr>
                <a:t>0</a:t>
              </a:r>
              <a:r>
                <a:rPr lang="en-US" sz="2400" b="1">
                  <a:solidFill>
                    <a:schemeClr val="bg1"/>
                  </a:solidFill>
                  <a:latin typeface="Agency FB" panose="020B0503020202020204"/>
                </a:rPr>
                <a:t>6</a:t>
              </a:r>
              <a:endParaRPr lang="en-US" sz="2400" b="1" dirty="0">
                <a:solidFill>
                  <a:schemeClr val="bg1"/>
                </a:solidFill>
                <a:latin typeface="Agency FB" panose="020B0503020202020204"/>
              </a:endParaRPr>
            </a:p>
          </p:txBody>
        </p:sp>
        <p:sp>
          <p:nvSpPr>
            <p:cNvPr id="69643" name="文本框 44"/>
            <p:cNvSpPr txBox="1"/>
            <p:nvPr/>
          </p:nvSpPr>
          <p:spPr>
            <a:xfrm>
              <a:off x="3462477" y="1882920"/>
              <a:ext cx="1350198" cy="460196"/>
            </a:xfrm>
            <a:prstGeom prst="rect">
              <a:avLst/>
            </a:prstGeom>
            <a:noFill/>
            <a:ln w="9525">
              <a:noFill/>
            </a:ln>
          </p:spPr>
          <p:txBody>
            <a:bodyPr>
              <a:spAutoFit/>
            </a:bodyPr>
            <a:p>
              <a:pPr algn="ctr"/>
              <a:r>
                <a:rPr lang="zh-CN" altLang="en-US" sz="2400" dirty="0">
                  <a:solidFill>
                    <a:schemeClr val="bg1"/>
                  </a:solidFill>
                  <a:latin typeface="微软雅黑" panose="020B0503020204020204" pitchFamily="34" charset="-122"/>
                  <a:ea typeface="微软雅黑" panose="020B0503020204020204" pitchFamily="34" charset="-122"/>
                  <a:sym typeface="+mn-ea"/>
                </a:rPr>
                <a:t>复制权</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grpSp>
      <p:sp>
        <p:nvSpPr>
          <p:cNvPr id="74" name="文本框 48"/>
          <p:cNvSpPr txBox="1"/>
          <p:nvPr/>
        </p:nvSpPr>
        <p:spPr>
          <a:xfrm>
            <a:off x="2394585" y="3672205"/>
            <a:ext cx="7778115" cy="2061210"/>
          </a:xfrm>
          <a:prstGeom prst="rect">
            <a:avLst/>
          </a:prstGeom>
          <a:noFill/>
          <a:ln w="9525">
            <a:noFill/>
          </a:ln>
        </p:spPr>
        <p:txBody>
          <a:bodyPr wrap="square">
            <a:spAutoFit/>
          </a:bodyPr>
          <a:p>
            <a:pPr algn="l" eaLnBrk="1" hangingPunct="1"/>
            <a:r>
              <a:rPr lang="en-US" altLang="zh-CN" sz="32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根据</a:t>
            </a:r>
            <a:r>
              <a:rPr lang="en-US" altLang="zh-CN" sz="32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中华人民共和国统计法</a:t>
            </a:r>
            <a:r>
              <a:rPr lang="en-US" altLang="zh-CN" sz="32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第三十五条第六款：</a:t>
            </a:r>
            <a:b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br>
            <a:r>
              <a:rPr lang="zh-CN" altLang="en-US" sz="3200" dirty="0">
                <a:latin typeface="微软雅黑" panose="020B0503020204020204" pitchFamily="34" charset="-122"/>
                <a:ea typeface="微软雅黑" panose="020B0503020204020204" pitchFamily="34" charset="-122"/>
                <a:cs typeface="微软雅黑" panose="020B0503020204020204" pitchFamily="34" charset="-122"/>
                <a:sym typeface="+mn-ea"/>
              </a:rPr>
              <a:t>     （六）对与检查事项有关的情况和资料进行记录、录音、录像、照相和复制。</a:t>
            </a:r>
            <a:endParaRPr lang="zh-CN" altLang="en-US" sz="320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p:tgtEl>
                                          <p:spTgt spid="42"/>
                                        </p:tgtEl>
                                        <p:attrNameLst>
                                          <p:attrName>ppt_y</p:attrName>
                                        </p:attrNameLst>
                                      </p:cBhvr>
                                      <p:tavLst>
                                        <p:tav tm="0">
                                          <p:val>
                                            <p:strVal val="#ppt_y+#ppt_h*1.125000"/>
                                          </p:val>
                                        </p:tav>
                                        <p:tav tm="100000">
                                          <p:val>
                                            <p:strVal val="#ppt_y"/>
                                          </p:val>
                                        </p:tav>
                                      </p:tavLst>
                                    </p:anim>
                                    <p:animEffect transition="in" filter="wipe(up)">
                                      <p:cBhvr>
                                        <p:cTn id="8" dur="500"/>
                                        <p:tgtEl>
                                          <p:spTgt spid="42"/>
                                        </p:tgtEl>
                                      </p:cBhvr>
                                    </p:animEffect>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randombar(horizontal)">
                                      <p:cBhvr>
                                        <p:cTn id="12"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pic>
        <p:nvPicPr>
          <p:cNvPr id="25" name="Picture 2" descr="G:\ppt\bg\竖向大图\图片8(2).png"/>
          <p:cNvPicPr>
            <a:picLocks noChangeAspect="1"/>
          </p:cNvPicPr>
          <p:nvPr/>
        </p:nvPicPr>
        <p:blipFill>
          <a:blip r:embed="rId2"/>
          <a:stretch>
            <a:fillRect/>
          </a:stretch>
        </p:blipFill>
        <p:spPr>
          <a:xfrm>
            <a:off x="0" y="466725"/>
            <a:ext cx="3257550" cy="5924550"/>
          </a:xfrm>
          <a:prstGeom prst="rect">
            <a:avLst/>
          </a:prstGeom>
          <a:noFill/>
          <a:ln w="57150">
            <a:noFill/>
          </a:ln>
        </p:spPr>
      </p:pic>
      <p:sp>
        <p:nvSpPr>
          <p:cNvPr id="45" name="矩形 44"/>
          <p:cNvSpPr/>
          <p:nvPr/>
        </p:nvSpPr>
        <p:spPr>
          <a:xfrm>
            <a:off x="0" y="6532"/>
            <a:ext cx="3258283" cy="6858000"/>
          </a:xfrm>
          <a:prstGeom prst="rect">
            <a:avLst/>
          </a:prstGeom>
          <a:gradFill flip="none" rotWithShape="1">
            <a:gsLst>
              <a:gs pos="50000">
                <a:schemeClr val="accent1">
                  <a:alpha val="64000"/>
                </a:schemeClr>
              </a:gs>
              <a:gs pos="100000">
                <a:schemeClr val="accent1">
                  <a:lumMod val="75000"/>
                </a:schemeClr>
              </a:gs>
              <a:gs pos="0">
                <a:schemeClr val="accent1">
                  <a:lumMod val="60000"/>
                  <a:lumOff val="40000"/>
                </a:schemeClr>
              </a:gs>
            </a:gsLst>
            <a:lin ang="16200000" scaled="0"/>
            <a:tileRect/>
          </a:gradFill>
          <a:ln w="15875">
            <a:noFill/>
          </a:ln>
          <a:effectLst>
            <a:innerShdw blurRad="266700" dist="2032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6400" b="0" i="0" u="none" strike="noStrike" kern="1200" cap="none" spc="0" normalizeH="0" baseline="0" noProof="0">
              <a:ln>
                <a:noFill/>
              </a:ln>
              <a:solidFill>
                <a:prstClr val="white"/>
              </a:solidFill>
              <a:effectLst/>
              <a:uLnTx/>
              <a:uFillTx/>
              <a:latin typeface="Impact" panose="020B0806030902050204" pitchFamily="34" charset="0"/>
              <a:ea typeface="+mn-ea"/>
              <a:cs typeface="+mn-cs"/>
            </a:endParaRPr>
          </a:p>
        </p:txBody>
      </p:sp>
      <p:sp>
        <p:nvSpPr>
          <p:cNvPr id="17" name="矩形 10"/>
          <p:cNvSpPr>
            <a:spLocks noChangeAspect="1"/>
          </p:cNvSpPr>
          <p:nvPr/>
        </p:nvSpPr>
        <p:spPr>
          <a:xfrm>
            <a:off x="9056841" y="2372883"/>
            <a:ext cx="1495293" cy="162880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lumMod val="85000"/>
            </a:schemeClr>
          </a:solidFill>
          <a:ln>
            <a:noFill/>
          </a:ln>
          <a:effectLst>
            <a:innerShdw blurRad="1524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18" name="矩形 10"/>
          <p:cNvSpPr>
            <a:spLocks noChangeAspect="1"/>
          </p:cNvSpPr>
          <p:nvPr/>
        </p:nvSpPr>
        <p:spPr>
          <a:xfrm>
            <a:off x="9379903" y="2372883"/>
            <a:ext cx="1492773" cy="162741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9" name="矩形 10"/>
          <p:cNvSpPr/>
          <p:nvPr/>
        </p:nvSpPr>
        <p:spPr>
          <a:xfrm>
            <a:off x="9651262" y="2681291"/>
            <a:ext cx="950052" cy="1035741"/>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accent1"/>
              </a:gs>
              <a:gs pos="100000">
                <a:schemeClr val="accent1">
                  <a:lumMod val="75000"/>
                </a:schemeClr>
              </a:gs>
              <a:gs pos="0">
                <a:schemeClr val="accent1">
                  <a:lumMod val="60000"/>
                  <a:lumOff val="40000"/>
                </a:schemeClr>
              </a:gs>
            </a:gsLst>
            <a:lin ang="18900000" scaled="0"/>
            <a:tileRect/>
          </a:gradFill>
          <a:ln w="15875">
            <a:gradFill>
              <a:gsLst>
                <a:gs pos="50000">
                  <a:schemeClr val="accent1">
                    <a:lumMod val="60000"/>
                    <a:lumOff val="40000"/>
                  </a:schemeClr>
                </a:gs>
                <a:gs pos="100000">
                  <a:schemeClr val="accent1">
                    <a:lumMod val="75000"/>
                  </a:schemeClr>
                </a:gs>
                <a:gs pos="0">
                  <a:schemeClr val="accent1">
                    <a:lumMod val="60000"/>
                    <a:lumOff val="40000"/>
                  </a:schemeClr>
                </a:gs>
              </a:gsLst>
              <a:lin ang="8100000" scaled="0"/>
            </a:gradFill>
          </a:ln>
          <a:effectLst>
            <a:innerShdw blurRad="266700" dist="2032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听</a:t>
            </a:r>
            <a:endParaRPr kumimoji="0" lang="zh-CN" altLang="en-US" sz="4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矩形 10"/>
          <p:cNvSpPr>
            <a:spLocks noChangeAspect="1"/>
          </p:cNvSpPr>
          <p:nvPr/>
        </p:nvSpPr>
        <p:spPr>
          <a:xfrm>
            <a:off x="7523460" y="2372883"/>
            <a:ext cx="1495293" cy="162880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lumMod val="85000"/>
            </a:schemeClr>
          </a:solidFill>
          <a:ln>
            <a:noFill/>
          </a:ln>
          <a:effectLst>
            <a:innerShdw blurRad="1524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21" name="矩形 10"/>
          <p:cNvSpPr>
            <a:spLocks noChangeAspect="1"/>
          </p:cNvSpPr>
          <p:nvPr/>
        </p:nvSpPr>
        <p:spPr>
          <a:xfrm>
            <a:off x="7846522" y="2372883"/>
            <a:ext cx="1492773" cy="162741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2" name="矩形 10"/>
          <p:cNvSpPr/>
          <p:nvPr/>
        </p:nvSpPr>
        <p:spPr>
          <a:xfrm>
            <a:off x="8117882" y="2681291"/>
            <a:ext cx="950052" cy="1035741"/>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accent1"/>
              </a:gs>
              <a:gs pos="100000">
                <a:schemeClr val="accent1">
                  <a:lumMod val="75000"/>
                </a:schemeClr>
              </a:gs>
              <a:gs pos="0">
                <a:schemeClr val="accent1">
                  <a:lumMod val="60000"/>
                  <a:lumOff val="40000"/>
                </a:schemeClr>
              </a:gs>
            </a:gsLst>
            <a:lin ang="18900000" scaled="0"/>
            <a:tileRect/>
          </a:gradFill>
          <a:ln w="15875">
            <a:gradFill>
              <a:gsLst>
                <a:gs pos="50000">
                  <a:schemeClr val="accent1">
                    <a:lumMod val="60000"/>
                    <a:lumOff val="40000"/>
                  </a:schemeClr>
                </a:gs>
                <a:gs pos="100000">
                  <a:schemeClr val="accent1">
                    <a:lumMod val="75000"/>
                  </a:schemeClr>
                </a:gs>
                <a:gs pos="0">
                  <a:schemeClr val="accent1">
                    <a:lumMod val="60000"/>
                    <a:lumOff val="40000"/>
                  </a:schemeClr>
                </a:gs>
              </a:gsLst>
              <a:lin ang="8100000" scaled="0"/>
            </a:gradFill>
          </a:ln>
          <a:effectLst>
            <a:innerShdw blurRad="266700" dist="2032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聆</a:t>
            </a:r>
            <a:endParaRPr kumimoji="0" lang="zh-CN" altLang="en-US" sz="4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矩形 10"/>
          <p:cNvSpPr>
            <a:spLocks noChangeAspect="1"/>
          </p:cNvSpPr>
          <p:nvPr/>
        </p:nvSpPr>
        <p:spPr>
          <a:xfrm>
            <a:off x="5990079" y="2372883"/>
            <a:ext cx="1495293" cy="162880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lumMod val="85000"/>
            </a:schemeClr>
          </a:solidFill>
          <a:ln>
            <a:noFill/>
          </a:ln>
          <a:effectLst>
            <a:innerShdw blurRad="1524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24" name="矩形 10"/>
          <p:cNvSpPr>
            <a:spLocks noChangeAspect="1"/>
          </p:cNvSpPr>
          <p:nvPr/>
        </p:nvSpPr>
        <p:spPr>
          <a:xfrm>
            <a:off x="6313142" y="2372883"/>
            <a:ext cx="1492773" cy="162741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6" name="矩形 10"/>
          <p:cNvSpPr/>
          <p:nvPr/>
        </p:nvSpPr>
        <p:spPr>
          <a:xfrm>
            <a:off x="6584502" y="2681291"/>
            <a:ext cx="950052" cy="1035741"/>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accent1"/>
              </a:gs>
              <a:gs pos="100000">
                <a:schemeClr val="accent1">
                  <a:lumMod val="75000"/>
                </a:schemeClr>
              </a:gs>
              <a:gs pos="0">
                <a:schemeClr val="accent1">
                  <a:lumMod val="60000"/>
                  <a:lumOff val="40000"/>
                </a:schemeClr>
              </a:gs>
            </a:gsLst>
            <a:lin ang="18900000" scaled="0"/>
            <a:tileRect/>
          </a:gradFill>
          <a:ln w="15875">
            <a:gradFill>
              <a:gsLst>
                <a:gs pos="50000">
                  <a:schemeClr val="accent1">
                    <a:lumMod val="60000"/>
                    <a:lumOff val="40000"/>
                  </a:schemeClr>
                </a:gs>
                <a:gs pos="100000">
                  <a:schemeClr val="accent1">
                    <a:lumMod val="75000"/>
                  </a:schemeClr>
                </a:gs>
                <a:gs pos="0">
                  <a:schemeClr val="accent1">
                    <a:lumMod val="60000"/>
                    <a:lumOff val="40000"/>
                  </a:schemeClr>
                </a:gs>
              </a:gsLst>
              <a:lin ang="8100000" scaled="0"/>
            </a:gradFill>
          </a:ln>
          <a:effectLst>
            <a:innerShdw blurRad="266700" dist="2032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谢</a:t>
            </a:r>
            <a:endParaRPr kumimoji="0" lang="zh-CN" altLang="en-US" sz="4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7" name="矩形 10"/>
          <p:cNvSpPr>
            <a:spLocks noChangeAspect="1"/>
          </p:cNvSpPr>
          <p:nvPr/>
        </p:nvSpPr>
        <p:spPr>
          <a:xfrm>
            <a:off x="4456698" y="2372883"/>
            <a:ext cx="1495293" cy="162880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lumMod val="85000"/>
            </a:schemeClr>
          </a:solidFill>
          <a:ln>
            <a:noFill/>
          </a:ln>
          <a:effectLst>
            <a:innerShdw blurRad="1524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28" name="矩形 10"/>
          <p:cNvSpPr>
            <a:spLocks noChangeAspect="1"/>
          </p:cNvSpPr>
          <p:nvPr/>
        </p:nvSpPr>
        <p:spPr>
          <a:xfrm>
            <a:off x="4779760" y="2372883"/>
            <a:ext cx="1492773" cy="162741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9" name="矩形 10"/>
          <p:cNvSpPr/>
          <p:nvPr/>
        </p:nvSpPr>
        <p:spPr>
          <a:xfrm>
            <a:off x="5051119" y="2681291"/>
            <a:ext cx="950052" cy="1035741"/>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accent1"/>
              </a:gs>
              <a:gs pos="100000">
                <a:schemeClr val="accent1">
                  <a:lumMod val="75000"/>
                </a:schemeClr>
              </a:gs>
              <a:gs pos="0">
                <a:schemeClr val="accent1">
                  <a:lumMod val="60000"/>
                  <a:lumOff val="40000"/>
                </a:schemeClr>
              </a:gs>
            </a:gsLst>
            <a:lin ang="18900000" scaled="0"/>
            <a:tileRect/>
          </a:gradFill>
          <a:ln w="15875">
            <a:gradFill>
              <a:gsLst>
                <a:gs pos="50000">
                  <a:schemeClr val="accent1">
                    <a:lumMod val="60000"/>
                    <a:lumOff val="40000"/>
                  </a:schemeClr>
                </a:gs>
                <a:gs pos="100000">
                  <a:schemeClr val="accent1">
                    <a:lumMod val="75000"/>
                  </a:schemeClr>
                </a:gs>
                <a:gs pos="0">
                  <a:schemeClr val="accent1">
                    <a:lumMod val="60000"/>
                    <a:lumOff val="40000"/>
                  </a:schemeClr>
                </a:gs>
              </a:gsLst>
              <a:lin ang="8100000" scaled="0"/>
            </a:gradFill>
          </a:ln>
          <a:effectLst>
            <a:innerShdw blurRad="266700" dist="2032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谢</a:t>
            </a:r>
            <a:endParaRPr kumimoji="0" lang="zh-CN" altLang="en-US" sz="4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childTnLst>
                          </p:cTn>
                        </p:par>
                        <p:par>
                          <p:cTn id="8" fill="hold">
                            <p:stCondLst>
                              <p:cond delay="500"/>
                            </p:stCondLst>
                            <p:childTnLst>
                              <p:par>
                                <p:cTn id="9" presetID="16" presetClass="entr" presetSubtype="2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barn(inHorizontal)">
                                      <p:cBhvr>
                                        <p:cTn id="11" dur="500"/>
                                        <p:tgtEl>
                                          <p:spTgt spid="25"/>
                                        </p:tgtEl>
                                      </p:cBhvr>
                                    </p:animEffect>
                                  </p:childTnLst>
                                </p:cTn>
                              </p:par>
                              <p:par>
                                <p:cTn id="12" presetID="2" presetClass="entr" presetSubtype="3" fill="hold" nodeType="with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additive="base">
                                        <p:cTn id="14" dur="1500" fill="hold"/>
                                        <p:tgtEl>
                                          <p:spTgt spid="27"/>
                                        </p:tgtEl>
                                        <p:attrNameLst>
                                          <p:attrName>ppt_x</p:attrName>
                                        </p:attrNameLst>
                                      </p:cBhvr>
                                      <p:tavLst>
                                        <p:tav tm="0">
                                          <p:val>
                                            <p:strVal val="1+#ppt_w/2"/>
                                          </p:val>
                                        </p:tav>
                                        <p:tav tm="100000">
                                          <p:val>
                                            <p:strVal val="#ppt_x"/>
                                          </p:val>
                                        </p:tav>
                                      </p:tavLst>
                                    </p:anim>
                                    <p:anim calcmode="lin" valueType="num">
                                      <p:cBhvr additive="base">
                                        <p:cTn id="15" dur="1500" fill="hold"/>
                                        <p:tgtEl>
                                          <p:spTgt spid="27"/>
                                        </p:tgtEl>
                                        <p:attrNameLst>
                                          <p:attrName>ppt_y</p:attrName>
                                        </p:attrNameLst>
                                      </p:cBhvr>
                                      <p:tavLst>
                                        <p:tav tm="0">
                                          <p:val>
                                            <p:strVal val="0-#ppt_h/2"/>
                                          </p:val>
                                        </p:tav>
                                        <p:tav tm="100000">
                                          <p:val>
                                            <p:strVal val="#ppt_y"/>
                                          </p:val>
                                        </p:tav>
                                      </p:tavLst>
                                    </p:anim>
                                  </p:childTnLst>
                                </p:cTn>
                              </p:par>
                              <p:par>
                                <p:cTn id="16" presetID="2" presetClass="entr" presetSubtype="3" fill="hold" nodeType="withEffect">
                                  <p:stCondLst>
                                    <p:cond delay="25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1500" fill="hold"/>
                                        <p:tgtEl>
                                          <p:spTgt spid="28"/>
                                        </p:tgtEl>
                                        <p:attrNameLst>
                                          <p:attrName>ppt_x</p:attrName>
                                        </p:attrNameLst>
                                      </p:cBhvr>
                                      <p:tavLst>
                                        <p:tav tm="0">
                                          <p:val>
                                            <p:strVal val="1+#ppt_w/2"/>
                                          </p:val>
                                        </p:tav>
                                        <p:tav tm="100000">
                                          <p:val>
                                            <p:strVal val="#ppt_x"/>
                                          </p:val>
                                        </p:tav>
                                      </p:tavLst>
                                    </p:anim>
                                    <p:anim calcmode="lin" valueType="num">
                                      <p:cBhvr additive="base">
                                        <p:cTn id="19" dur="1500" fill="hold"/>
                                        <p:tgtEl>
                                          <p:spTgt spid="28"/>
                                        </p:tgtEl>
                                        <p:attrNameLst>
                                          <p:attrName>ppt_y</p:attrName>
                                        </p:attrNameLst>
                                      </p:cBhvr>
                                      <p:tavLst>
                                        <p:tav tm="0">
                                          <p:val>
                                            <p:strVal val="0-#ppt_h/2"/>
                                          </p:val>
                                        </p:tav>
                                        <p:tav tm="100000">
                                          <p:val>
                                            <p:strVal val="#ppt_y"/>
                                          </p:val>
                                        </p:tav>
                                      </p:tavLst>
                                    </p:anim>
                                  </p:childTnLst>
                                </p:cTn>
                              </p:par>
                              <p:par>
                                <p:cTn id="20" presetID="2" presetClass="entr" presetSubtype="3" fill="hold" nodeType="withEffect">
                                  <p:stCondLst>
                                    <p:cond delay="50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500" fill="hold"/>
                                        <p:tgtEl>
                                          <p:spTgt spid="29"/>
                                        </p:tgtEl>
                                        <p:attrNameLst>
                                          <p:attrName>ppt_x</p:attrName>
                                        </p:attrNameLst>
                                      </p:cBhvr>
                                      <p:tavLst>
                                        <p:tav tm="0">
                                          <p:val>
                                            <p:strVal val="1+#ppt_w/2"/>
                                          </p:val>
                                        </p:tav>
                                        <p:tav tm="100000">
                                          <p:val>
                                            <p:strVal val="#ppt_x"/>
                                          </p:val>
                                        </p:tav>
                                      </p:tavLst>
                                    </p:anim>
                                    <p:anim calcmode="lin" valueType="num">
                                      <p:cBhvr additive="base">
                                        <p:cTn id="23" dur="1500" fill="hold"/>
                                        <p:tgtEl>
                                          <p:spTgt spid="29"/>
                                        </p:tgtEl>
                                        <p:attrNameLst>
                                          <p:attrName>ppt_y</p:attrName>
                                        </p:attrNameLst>
                                      </p:cBhvr>
                                      <p:tavLst>
                                        <p:tav tm="0">
                                          <p:val>
                                            <p:strVal val="0-#ppt_h/2"/>
                                          </p:val>
                                        </p:tav>
                                        <p:tav tm="100000">
                                          <p:val>
                                            <p:strVal val="#ppt_y"/>
                                          </p:val>
                                        </p:tav>
                                      </p:tavLst>
                                    </p:anim>
                                  </p:childTnLst>
                                </p:cTn>
                              </p:par>
                              <p:par>
                                <p:cTn id="24" presetID="2" presetClass="entr" presetSubtype="12" fill="hold" nodeType="withEffect">
                                  <p:stCondLst>
                                    <p:cond delay="75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1500" fill="hold"/>
                                        <p:tgtEl>
                                          <p:spTgt spid="23"/>
                                        </p:tgtEl>
                                        <p:attrNameLst>
                                          <p:attrName>ppt_x</p:attrName>
                                        </p:attrNameLst>
                                      </p:cBhvr>
                                      <p:tavLst>
                                        <p:tav tm="0">
                                          <p:val>
                                            <p:strVal val="0-#ppt_w/2"/>
                                          </p:val>
                                        </p:tav>
                                        <p:tav tm="100000">
                                          <p:val>
                                            <p:strVal val="#ppt_x"/>
                                          </p:val>
                                        </p:tav>
                                      </p:tavLst>
                                    </p:anim>
                                    <p:anim calcmode="lin" valueType="num">
                                      <p:cBhvr additive="base">
                                        <p:cTn id="27" dur="1500" fill="hold"/>
                                        <p:tgtEl>
                                          <p:spTgt spid="23"/>
                                        </p:tgtEl>
                                        <p:attrNameLst>
                                          <p:attrName>ppt_y</p:attrName>
                                        </p:attrNameLst>
                                      </p:cBhvr>
                                      <p:tavLst>
                                        <p:tav tm="0">
                                          <p:val>
                                            <p:strVal val="1+#ppt_h/2"/>
                                          </p:val>
                                        </p:tav>
                                        <p:tav tm="100000">
                                          <p:val>
                                            <p:strVal val="#ppt_y"/>
                                          </p:val>
                                        </p:tav>
                                      </p:tavLst>
                                    </p:anim>
                                  </p:childTnLst>
                                </p:cTn>
                              </p:par>
                              <p:par>
                                <p:cTn id="28" presetID="2" presetClass="entr" presetSubtype="12" fill="hold" nodeType="withEffect">
                                  <p:stCondLst>
                                    <p:cond delay="100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1500" fill="hold"/>
                                        <p:tgtEl>
                                          <p:spTgt spid="24"/>
                                        </p:tgtEl>
                                        <p:attrNameLst>
                                          <p:attrName>ppt_x</p:attrName>
                                        </p:attrNameLst>
                                      </p:cBhvr>
                                      <p:tavLst>
                                        <p:tav tm="0">
                                          <p:val>
                                            <p:strVal val="0-#ppt_w/2"/>
                                          </p:val>
                                        </p:tav>
                                        <p:tav tm="100000">
                                          <p:val>
                                            <p:strVal val="#ppt_x"/>
                                          </p:val>
                                        </p:tav>
                                      </p:tavLst>
                                    </p:anim>
                                    <p:anim calcmode="lin" valueType="num">
                                      <p:cBhvr additive="base">
                                        <p:cTn id="31" dur="1500" fill="hold"/>
                                        <p:tgtEl>
                                          <p:spTgt spid="24"/>
                                        </p:tgtEl>
                                        <p:attrNameLst>
                                          <p:attrName>ppt_y</p:attrName>
                                        </p:attrNameLst>
                                      </p:cBhvr>
                                      <p:tavLst>
                                        <p:tav tm="0">
                                          <p:val>
                                            <p:strVal val="1+#ppt_h/2"/>
                                          </p:val>
                                        </p:tav>
                                        <p:tav tm="100000">
                                          <p:val>
                                            <p:strVal val="#ppt_y"/>
                                          </p:val>
                                        </p:tav>
                                      </p:tavLst>
                                    </p:anim>
                                  </p:childTnLst>
                                </p:cTn>
                              </p:par>
                              <p:par>
                                <p:cTn id="32" presetID="2" presetClass="entr" presetSubtype="12" fill="hold" nodeType="withEffect">
                                  <p:stCondLst>
                                    <p:cond delay="125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1500" fill="hold"/>
                                        <p:tgtEl>
                                          <p:spTgt spid="26"/>
                                        </p:tgtEl>
                                        <p:attrNameLst>
                                          <p:attrName>ppt_x</p:attrName>
                                        </p:attrNameLst>
                                      </p:cBhvr>
                                      <p:tavLst>
                                        <p:tav tm="0">
                                          <p:val>
                                            <p:strVal val="0-#ppt_w/2"/>
                                          </p:val>
                                        </p:tav>
                                        <p:tav tm="100000">
                                          <p:val>
                                            <p:strVal val="#ppt_x"/>
                                          </p:val>
                                        </p:tav>
                                      </p:tavLst>
                                    </p:anim>
                                    <p:anim calcmode="lin" valueType="num">
                                      <p:cBhvr additive="base">
                                        <p:cTn id="35" dur="1500" fill="hold"/>
                                        <p:tgtEl>
                                          <p:spTgt spid="26"/>
                                        </p:tgtEl>
                                        <p:attrNameLst>
                                          <p:attrName>ppt_y</p:attrName>
                                        </p:attrNameLst>
                                      </p:cBhvr>
                                      <p:tavLst>
                                        <p:tav tm="0">
                                          <p:val>
                                            <p:strVal val="1+#ppt_h/2"/>
                                          </p:val>
                                        </p:tav>
                                        <p:tav tm="100000">
                                          <p:val>
                                            <p:strVal val="#ppt_y"/>
                                          </p:val>
                                        </p:tav>
                                      </p:tavLst>
                                    </p:anim>
                                  </p:childTnLst>
                                </p:cTn>
                              </p:par>
                              <p:par>
                                <p:cTn id="36" presetID="2" presetClass="entr" presetSubtype="3" fill="hold" nodeType="withEffect">
                                  <p:stCondLst>
                                    <p:cond delay="150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1500" fill="hold"/>
                                        <p:tgtEl>
                                          <p:spTgt spid="20"/>
                                        </p:tgtEl>
                                        <p:attrNameLst>
                                          <p:attrName>ppt_x</p:attrName>
                                        </p:attrNameLst>
                                      </p:cBhvr>
                                      <p:tavLst>
                                        <p:tav tm="0">
                                          <p:val>
                                            <p:strVal val="1+#ppt_w/2"/>
                                          </p:val>
                                        </p:tav>
                                        <p:tav tm="100000">
                                          <p:val>
                                            <p:strVal val="#ppt_x"/>
                                          </p:val>
                                        </p:tav>
                                      </p:tavLst>
                                    </p:anim>
                                    <p:anim calcmode="lin" valueType="num">
                                      <p:cBhvr additive="base">
                                        <p:cTn id="39" dur="1500" fill="hold"/>
                                        <p:tgtEl>
                                          <p:spTgt spid="20"/>
                                        </p:tgtEl>
                                        <p:attrNameLst>
                                          <p:attrName>ppt_y</p:attrName>
                                        </p:attrNameLst>
                                      </p:cBhvr>
                                      <p:tavLst>
                                        <p:tav tm="0">
                                          <p:val>
                                            <p:strVal val="0-#ppt_h/2"/>
                                          </p:val>
                                        </p:tav>
                                        <p:tav tm="100000">
                                          <p:val>
                                            <p:strVal val="#ppt_y"/>
                                          </p:val>
                                        </p:tav>
                                      </p:tavLst>
                                    </p:anim>
                                  </p:childTnLst>
                                </p:cTn>
                              </p:par>
                              <p:par>
                                <p:cTn id="40" presetID="2" presetClass="entr" presetSubtype="3" fill="hold" nodeType="withEffect">
                                  <p:stCondLst>
                                    <p:cond delay="175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1500" fill="hold"/>
                                        <p:tgtEl>
                                          <p:spTgt spid="21"/>
                                        </p:tgtEl>
                                        <p:attrNameLst>
                                          <p:attrName>ppt_x</p:attrName>
                                        </p:attrNameLst>
                                      </p:cBhvr>
                                      <p:tavLst>
                                        <p:tav tm="0">
                                          <p:val>
                                            <p:strVal val="1+#ppt_w/2"/>
                                          </p:val>
                                        </p:tav>
                                        <p:tav tm="100000">
                                          <p:val>
                                            <p:strVal val="#ppt_x"/>
                                          </p:val>
                                        </p:tav>
                                      </p:tavLst>
                                    </p:anim>
                                    <p:anim calcmode="lin" valueType="num">
                                      <p:cBhvr additive="base">
                                        <p:cTn id="43" dur="1500" fill="hold"/>
                                        <p:tgtEl>
                                          <p:spTgt spid="21"/>
                                        </p:tgtEl>
                                        <p:attrNameLst>
                                          <p:attrName>ppt_y</p:attrName>
                                        </p:attrNameLst>
                                      </p:cBhvr>
                                      <p:tavLst>
                                        <p:tav tm="0">
                                          <p:val>
                                            <p:strVal val="0-#ppt_h/2"/>
                                          </p:val>
                                        </p:tav>
                                        <p:tav tm="100000">
                                          <p:val>
                                            <p:strVal val="#ppt_y"/>
                                          </p:val>
                                        </p:tav>
                                      </p:tavLst>
                                    </p:anim>
                                  </p:childTnLst>
                                </p:cTn>
                              </p:par>
                              <p:par>
                                <p:cTn id="44" presetID="2" presetClass="entr" presetSubtype="3" fill="hold" nodeType="withEffect">
                                  <p:stCondLst>
                                    <p:cond delay="200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1500" fill="hold"/>
                                        <p:tgtEl>
                                          <p:spTgt spid="22"/>
                                        </p:tgtEl>
                                        <p:attrNameLst>
                                          <p:attrName>ppt_x</p:attrName>
                                        </p:attrNameLst>
                                      </p:cBhvr>
                                      <p:tavLst>
                                        <p:tav tm="0">
                                          <p:val>
                                            <p:strVal val="1+#ppt_w/2"/>
                                          </p:val>
                                        </p:tav>
                                        <p:tav tm="100000">
                                          <p:val>
                                            <p:strVal val="#ppt_x"/>
                                          </p:val>
                                        </p:tav>
                                      </p:tavLst>
                                    </p:anim>
                                    <p:anim calcmode="lin" valueType="num">
                                      <p:cBhvr additive="base">
                                        <p:cTn id="47" dur="1500" fill="hold"/>
                                        <p:tgtEl>
                                          <p:spTgt spid="22"/>
                                        </p:tgtEl>
                                        <p:attrNameLst>
                                          <p:attrName>ppt_y</p:attrName>
                                        </p:attrNameLst>
                                      </p:cBhvr>
                                      <p:tavLst>
                                        <p:tav tm="0">
                                          <p:val>
                                            <p:strVal val="0-#ppt_h/2"/>
                                          </p:val>
                                        </p:tav>
                                        <p:tav tm="100000">
                                          <p:val>
                                            <p:strVal val="#ppt_y"/>
                                          </p:val>
                                        </p:tav>
                                      </p:tavLst>
                                    </p:anim>
                                  </p:childTnLst>
                                </p:cTn>
                              </p:par>
                              <p:par>
                                <p:cTn id="48" presetID="2" presetClass="entr" presetSubtype="12" fill="hold" nodeType="withEffect">
                                  <p:stCondLst>
                                    <p:cond delay="2250"/>
                                  </p:stCondLst>
                                  <p:childTnLst>
                                    <p:set>
                                      <p:cBhvr>
                                        <p:cTn id="49" dur="1" fill="hold">
                                          <p:stCondLst>
                                            <p:cond delay="0"/>
                                          </p:stCondLst>
                                        </p:cTn>
                                        <p:tgtEl>
                                          <p:spTgt spid="17"/>
                                        </p:tgtEl>
                                        <p:attrNameLst>
                                          <p:attrName>style.visibility</p:attrName>
                                        </p:attrNameLst>
                                      </p:cBhvr>
                                      <p:to>
                                        <p:strVal val="visible"/>
                                      </p:to>
                                    </p:set>
                                    <p:anim calcmode="lin" valueType="num">
                                      <p:cBhvr additive="base">
                                        <p:cTn id="50" dur="1500" fill="hold"/>
                                        <p:tgtEl>
                                          <p:spTgt spid="17"/>
                                        </p:tgtEl>
                                        <p:attrNameLst>
                                          <p:attrName>ppt_x</p:attrName>
                                        </p:attrNameLst>
                                      </p:cBhvr>
                                      <p:tavLst>
                                        <p:tav tm="0">
                                          <p:val>
                                            <p:strVal val="0-#ppt_w/2"/>
                                          </p:val>
                                        </p:tav>
                                        <p:tav tm="100000">
                                          <p:val>
                                            <p:strVal val="#ppt_x"/>
                                          </p:val>
                                        </p:tav>
                                      </p:tavLst>
                                    </p:anim>
                                    <p:anim calcmode="lin" valueType="num">
                                      <p:cBhvr additive="base">
                                        <p:cTn id="51" dur="1500" fill="hold"/>
                                        <p:tgtEl>
                                          <p:spTgt spid="17"/>
                                        </p:tgtEl>
                                        <p:attrNameLst>
                                          <p:attrName>ppt_y</p:attrName>
                                        </p:attrNameLst>
                                      </p:cBhvr>
                                      <p:tavLst>
                                        <p:tav tm="0">
                                          <p:val>
                                            <p:strVal val="1+#ppt_h/2"/>
                                          </p:val>
                                        </p:tav>
                                        <p:tav tm="100000">
                                          <p:val>
                                            <p:strVal val="#ppt_y"/>
                                          </p:val>
                                        </p:tav>
                                      </p:tavLst>
                                    </p:anim>
                                  </p:childTnLst>
                                </p:cTn>
                              </p:par>
                              <p:par>
                                <p:cTn id="52" presetID="2" presetClass="entr" presetSubtype="12" fill="hold" nodeType="withEffect">
                                  <p:stCondLst>
                                    <p:cond delay="250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1500" fill="hold"/>
                                        <p:tgtEl>
                                          <p:spTgt spid="18"/>
                                        </p:tgtEl>
                                        <p:attrNameLst>
                                          <p:attrName>ppt_x</p:attrName>
                                        </p:attrNameLst>
                                      </p:cBhvr>
                                      <p:tavLst>
                                        <p:tav tm="0">
                                          <p:val>
                                            <p:strVal val="0-#ppt_w/2"/>
                                          </p:val>
                                        </p:tav>
                                        <p:tav tm="100000">
                                          <p:val>
                                            <p:strVal val="#ppt_x"/>
                                          </p:val>
                                        </p:tav>
                                      </p:tavLst>
                                    </p:anim>
                                    <p:anim calcmode="lin" valueType="num">
                                      <p:cBhvr additive="base">
                                        <p:cTn id="55" dur="1500" fill="hold"/>
                                        <p:tgtEl>
                                          <p:spTgt spid="18"/>
                                        </p:tgtEl>
                                        <p:attrNameLst>
                                          <p:attrName>ppt_y</p:attrName>
                                        </p:attrNameLst>
                                      </p:cBhvr>
                                      <p:tavLst>
                                        <p:tav tm="0">
                                          <p:val>
                                            <p:strVal val="1+#ppt_h/2"/>
                                          </p:val>
                                        </p:tav>
                                        <p:tav tm="100000">
                                          <p:val>
                                            <p:strVal val="#ppt_y"/>
                                          </p:val>
                                        </p:tav>
                                      </p:tavLst>
                                    </p:anim>
                                  </p:childTnLst>
                                </p:cTn>
                              </p:par>
                              <p:par>
                                <p:cTn id="56" presetID="2" presetClass="entr" presetSubtype="12" fill="hold" nodeType="withEffect">
                                  <p:stCondLst>
                                    <p:cond delay="2750"/>
                                  </p:stCondLst>
                                  <p:childTnLst>
                                    <p:set>
                                      <p:cBhvr>
                                        <p:cTn id="57" dur="1" fill="hold">
                                          <p:stCondLst>
                                            <p:cond delay="0"/>
                                          </p:stCondLst>
                                        </p:cTn>
                                        <p:tgtEl>
                                          <p:spTgt spid="19"/>
                                        </p:tgtEl>
                                        <p:attrNameLst>
                                          <p:attrName>style.visibility</p:attrName>
                                        </p:attrNameLst>
                                      </p:cBhvr>
                                      <p:to>
                                        <p:strVal val="visible"/>
                                      </p:to>
                                    </p:set>
                                    <p:anim calcmode="lin" valueType="num">
                                      <p:cBhvr additive="base">
                                        <p:cTn id="58" dur="1500" fill="hold"/>
                                        <p:tgtEl>
                                          <p:spTgt spid="19"/>
                                        </p:tgtEl>
                                        <p:attrNameLst>
                                          <p:attrName>ppt_x</p:attrName>
                                        </p:attrNameLst>
                                      </p:cBhvr>
                                      <p:tavLst>
                                        <p:tav tm="0">
                                          <p:val>
                                            <p:strVal val="0-#ppt_w/2"/>
                                          </p:val>
                                        </p:tav>
                                        <p:tav tm="100000">
                                          <p:val>
                                            <p:strVal val="#ppt_x"/>
                                          </p:val>
                                        </p:tav>
                                      </p:tavLst>
                                    </p:anim>
                                    <p:anim calcmode="lin" valueType="num">
                                      <p:cBhvr additive="base">
                                        <p:cTn id="59" dur="1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4" name="矩形 10"/>
          <p:cNvSpPr>
            <a:spLocks noChangeAspect="1"/>
          </p:cNvSpPr>
          <p:nvPr/>
        </p:nvSpPr>
        <p:spPr>
          <a:xfrm>
            <a:off x="1197891" y="3379480"/>
            <a:ext cx="1277899" cy="1392002"/>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lumMod val="85000"/>
            </a:schemeClr>
          </a:solidFill>
          <a:ln>
            <a:noFill/>
          </a:ln>
          <a:effectLst>
            <a:innerShdw blurRad="1524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Impact" panose="020B0806030902050204" pitchFamily="34" charset="0"/>
              <a:ea typeface="+mn-ea"/>
              <a:cs typeface="+mn-cs"/>
            </a:endParaRPr>
          </a:p>
        </p:txBody>
      </p:sp>
      <p:sp>
        <p:nvSpPr>
          <p:cNvPr id="5" name="矩形 10"/>
          <p:cNvSpPr>
            <a:spLocks noChangeAspect="1"/>
          </p:cNvSpPr>
          <p:nvPr/>
        </p:nvSpPr>
        <p:spPr>
          <a:xfrm>
            <a:off x="3209084" y="3379480"/>
            <a:ext cx="1277901" cy="1392002"/>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lumMod val="85000"/>
            </a:schemeClr>
          </a:solidFill>
          <a:ln>
            <a:noFill/>
          </a:ln>
          <a:effectLst>
            <a:innerShdw blurRad="1524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Impact" panose="020B0806030902050204" pitchFamily="34" charset="0"/>
              <a:ea typeface="+mn-ea"/>
              <a:cs typeface="+mn-cs"/>
            </a:endParaRPr>
          </a:p>
        </p:txBody>
      </p:sp>
      <p:sp>
        <p:nvSpPr>
          <p:cNvPr id="6" name="矩形 10"/>
          <p:cNvSpPr>
            <a:spLocks noChangeAspect="1"/>
          </p:cNvSpPr>
          <p:nvPr/>
        </p:nvSpPr>
        <p:spPr>
          <a:xfrm>
            <a:off x="5220275" y="3379481"/>
            <a:ext cx="1277899" cy="1392002"/>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lumMod val="85000"/>
            </a:schemeClr>
          </a:solidFill>
          <a:ln>
            <a:noFill/>
          </a:ln>
          <a:effectLst>
            <a:innerShdw blurRad="1524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Impact" panose="020B0806030902050204" pitchFamily="34" charset="0"/>
              <a:ea typeface="+mn-ea"/>
              <a:cs typeface="+mn-cs"/>
            </a:endParaRPr>
          </a:p>
        </p:txBody>
      </p:sp>
      <p:sp>
        <p:nvSpPr>
          <p:cNvPr id="7" name="矩形 10"/>
          <p:cNvSpPr>
            <a:spLocks noChangeAspect="1"/>
          </p:cNvSpPr>
          <p:nvPr/>
        </p:nvSpPr>
        <p:spPr>
          <a:xfrm>
            <a:off x="7231468" y="3379480"/>
            <a:ext cx="1277901" cy="1392002"/>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lumMod val="85000"/>
            </a:schemeClr>
          </a:solidFill>
          <a:ln>
            <a:noFill/>
          </a:ln>
          <a:effectLst>
            <a:innerShdw blurRad="1524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Impact" panose="020B0806030902050204" pitchFamily="34" charset="0"/>
              <a:ea typeface="+mn-ea"/>
              <a:cs typeface="+mn-cs"/>
            </a:endParaRPr>
          </a:p>
        </p:txBody>
      </p:sp>
      <p:sp>
        <p:nvSpPr>
          <p:cNvPr id="8" name="矩形 10"/>
          <p:cNvSpPr>
            <a:spLocks noChangeAspect="1"/>
          </p:cNvSpPr>
          <p:nvPr/>
        </p:nvSpPr>
        <p:spPr>
          <a:xfrm>
            <a:off x="9242657" y="3379480"/>
            <a:ext cx="1277899" cy="1392002"/>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lumMod val="85000"/>
            </a:schemeClr>
          </a:solidFill>
          <a:ln>
            <a:noFill/>
          </a:ln>
          <a:effectLst>
            <a:innerShdw blurRad="1524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Impact" panose="020B0806030902050204" pitchFamily="34" charset="0"/>
              <a:ea typeface="+mn-ea"/>
              <a:cs typeface="+mn-cs"/>
            </a:endParaRPr>
          </a:p>
        </p:txBody>
      </p:sp>
      <p:sp>
        <p:nvSpPr>
          <p:cNvPr id="9" name="椭圆 8"/>
          <p:cNvSpPr/>
          <p:nvPr/>
        </p:nvSpPr>
        <p:spPr>
          <a:xfrm>
            <a:off x="5104416" y="495273"/>
            <a:ext cx="1835715" cy="1835715"/>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2857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10" name="TextBox 23"/>
          <p:cNvSpPr txBox="1"/>
          <p:nvPr/>
        </p:nvSpPr>
        <p:spPr>
          <a:xfrm>
            <a:off x="5335588" y="1003300"/>
            <a:ext cx="1416050" cy="666750"/>
          </a:xfrm>
          <a:prstGeom prst="rect">
            <a:avLst/>
          </a:prstGeom>
          <a:noFill/>
        </p:spPr>
        <p:txBody>
          <a:bodyPr wrap="square" lIns="0" rIns="0" rtlCol="0">
            <a:spAutoFit/>
          </a:bodyPr>
          <a:lstStyle/>
          <a:p>
            <a:pPr marR="0" algn="ctr" defTabSz="914400" fontAlgn="auto">
              <a:spcBef>
                <a:spcPts val="0"/>
              </a:spcBef>
              <a:spcAft>
                <a:spcPts val="0"/>
              </a:spcAft>
              <a:buClrTx/>
              <a:buSzTx/>
              <a:buFontTx/>
              <a:buNone/>
              <a:defRPr/>
            </a:pPr>
            <a:r>
              <a:rPr kumimoji="0" lang="zh-CN" altLang="en-US" sz="3735" b="1" kern="1200" cap="none" spc="0" normalizeH="0" baseline="0" noProof="0" dirty="0">
                <a:solidFill>
                  <a:schemeClr val="accent1"/>
                </a:solidFill>
                <a:latin typeface="微软雅黑" panose="020B0503020204020204" pitchFamily="34" charset="-122"/>
                <a:ea typeface="微软雅黑" panose="020B0503020204020204" pitchFamily="34" charset="-122"/>
                <a:cs typeface="+mn-cs"/>
              </a:rPr>
              <a:t>目 录</a:t>
            </a:r>
            <a:endParaRPr kumimoji="0" lang="zh-CN" altLang="en-US" sz="3735" b="1" kern="1200" cap="none" spc="0" normalizeH="0" baseline="0" noProof="0" dirty="0">
              <a:solidFill>
                <a:schemeClr val="accent1"/>
              </a:solidFill>
              <a:latin typeface="微软雅黑" panose="020B0503020204020204" pitchFamily="34" charset="-122"/>
              <a:ea typeface="微软雅黑" panose="020B0503020204020204" pitchFamily="34" charset="-122"/>
              <a:cs typeface="+mn-cs"/>
            </a:endParaRPr>
          </a:p>
        </p:txBody>
      </p:sp>
      <p:sp>
        <p:nvSpPr>
          <p:cNvPr id="11" name="TextBox 24"/>
          <p:cNvSpPr txBox="1"/>
          <p:nvPr/>
        </p:nvSpPr>
        <p:spPr>
          <a:xfrm>
            <a:off x="5419725" y="1555750"/>
            <a:ext cx="1247775" cy="319088"/>
          </a:xfrm>
          <a:prstGeom prst="rect">
            <a:avLst/>
          </a:prstGeom>
          <a:noFill/>
        </p:spPr>
        <p:txBody>
          <a:bodyPr wrap="square" rtlCol="0">
            <a:spAutoFit/>
          </a:bodyPr>
          <a:lstStyle/>
          <a:p>
            <a:pPr marR="0" algn="ctr" defTabSz="914400" fontAlgn="auto">
              <a:spcBef>
                <a:spcPts val="0"/>
              </a:spcBef>
              <a:spcAft>
                <a:spcPts val="0"/>
              </a:spcAft>
              <a:buClrTx/>
              <a:buSzTx/>
              <a:buFontTx/>
              <a:buNone/>
              <a:defRPr/>
            </a:pPr>
            <a:r>
              <a:rPr kumimoji="0" lang="en-US" altLang="zh-CN" sz="1465" b="1" kern="1200" cap="none" spc="0" normalizeH="0" baseline="0" noProof="0" dirty="0">
                <a:solidFill>
                  <a:schemeClr val="bg1">
                    <a:lumMod val="50000"/>
                  </a:schemeClr>
                </a:solidFill>
                <a:latin typeface="+mn-lt"/>
                <a:ea typeface="+mn-ea"/>
                <a:cs typeface="+mn-cs"/>
              </a:rPr>
              <a:t>CATALOG</a:t>
            </a:r>
            <a:endParaRPr kumimoji="0" lang="zh-CN" altLang="en-US" sz="1465" b="1" kern="1200" cap="none" spc="0" normalizeH="0" baseline="0" noProof="0" dirty="0">
              <a:solidFill>
                <a:schemeClr val="bg1">
                  <a:lumMod val="50000"/>
                </a:schemeClr>
              </a:solidFill>
              <a:latin typeface="+mn-lt"/>
              <a:ea typeface="+mn-ea"/>
              <a:cs typeface="+mn-cs"/>
            </a:endParaRPr>
          </a:p>
        </p:txBody>
      </p:sp>
      <p:sp>
        <p:nvSpPr>
          <p:cNvPr id="12" name="MH_Other_4"/>
          <p:cNvSpPr/>
          <p:nvPr>
            <p:custDataLst>
              <p:tags r:id="rId2"/>
            </p:custDataLst>
          </p:nvPr>
        </p:nvSpPr>
        <p:spPr>
          <a:xfrm>
            <a:off x="6748563" y="2554905"/>
            <a:ext cx="204395" cy="204395"/>
          </a:xfrm>
          <a:prstGeom prst="ellipse">
            <a:avLst/>
          </a:prstGeom>
          <a:gradFill flip="none" rotWithShape="1">
            <a:gsLst>
              <a:gs pos="100000">
                <a:schemeClr val="bg1"/>
              </a:gs>
              <a:gs pos="0">
                <a:srgbClr val="E0E0E0"/>
              </a:gs>
            </a:gsLst>
            <a:lin ang="8100000" scaled="0"/>
            <a:tileRect/>
          </a:gradFill>
          <a:ln w="6350">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13" name="MH_Other_4"/>
          <p:cNvSpPr/>
          <p:nvPr>
            <p:custDataLst>
              <p:tags r:id="rId3"/>
            </p:custDataLst>
          </p:nvPr>
        </p:nvSpPr>
        <p:spPr>
          <a:xfrm>
            <a:off x="6158257" y="2438985"/>
            <a:ext cx="336000" cy="336000"/>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14" name="MH_Other_4"/>
          <p:cNvSpPr/>
          <p:nvPr>
            <p:custDataLst>
              <p:tags r:id="rId4"/>
            </p:custDataLst>
          </p:nvPr>
        </p:nvSpPr>
        <p:spPr>
          <a:xfrm>
            <a:off x="4384613" y="2330985"/>
            <a:ext cx="336000" cy="336000"/>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15" name="MH_Other_4"/>
          <p:cNvSpPr/>
          <p:nvPr>
            <p:custDataLst>
              <p:tags r:id="rId5"/>
            </p:custDataLst>
          </p:nvPr>
        </p:nvSpPr>
        <p:spPr>
          <a:xfrm>
            <a:off x="7100087" y="2306985"/>
            <a:ext cx="384000" cy="384000"/>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16" name="MH_Other_4"/>
          <p:cNvSpPr/>
          <p:nvPr>
            <p:custDataLst>
              <p:tags r:id="rId6"/>
            </p:custDataLst>
          </p:nvPr>
        </p:nvSpPr>
        <p:spPr>
          <a:xfrm>
            <a:off x="7694613" y="2505075"/>
            <a:ext cx="204788" cy="204788"/>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17" name="MH_Other_4"/>
          <p:cNvSpPr/>
          <p:nvPr>
            <p:custDataLst>
              <p:tags r:id="rId7"/>
            </p:custDataLst>
          </p:nvPr>
        </p:nvSpPr>
        <p:spPr>
          <a:xfrm>
            <a:off x="5892800" y="2579688"/>
            <a:ext cx="204788" cy="204788"/>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18" name="MH_Other_4"/>
          <p:cNvSpPr/>
          <p:nvPr>
            <p:custDataLst>
              <p:tags r:id="rId8"/>
            </p:custDataLst>
          </p:nvPr>
        </p:nvSpPr>
        <p:spPr>
          <a:xfrm>
            <a:off x="5573713" y="2636838"/>
            <a:ext cx="204788" cy="20320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19" name="MH_Other_4"/>
          <p:cNvSpPr/>
          <p:nvPr>
            <p:custDataLst>
              <p:tags r:id="rId9"/>
            </p:custDataLst>
          </p:nvPr>
        </p:nvSpPr>
        <p:spPr>
          <a:xfrm>
            <a:off x="4841875" y="2205038"/>
            <a:ext cx="336550" cy="334963"/>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20" name="MH_Other_4"/>
          <p:cNvSpPr/>
          <p:nvPr>
            <p:custDataLst>
              <p:tags r:id="rId10"/>
            </p:custDataLst>
          </p:nvPr>
        </p:nvSpPr>
        <p:spPr>
          <a:xfrm>
            <a:off x="5369228" y="2204788"/>
            <a:ext cx="336000" cy="336000"/>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21" name="MH_Other_4"/>
          <p:cNvSpPr/>
          <p:nvPr>
            <p:custDataLst>
              <p:tags r:id="rId11"/>
            </p:custDataLst>
          </p:nvPr>
        </p:nvSpPr>
        <p:spPr>
          <a:xfrm>
            <a:off x="6556375" y="2114550"/>
            <a:ext cx="384175" cy="384175"/>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22" name="MH_Other_4"/>
          <p:cNvSpPr/>
          <p:nvPr>
            <p:custDataLst>
              <p:tags r:id="rId12"/>
            </p:custDataLst>
          </p:nvPr>
        </p:nvSpPr>
        <p:spPr>
          <a:xfrm>
            <a:off x="5104416" y="2533872"/>
            <a:ext cx="204395" cy="204395"/>
          </a:xfrm>
          <a:prstGeom prst="ellipse">
            <a:avLst/>
          </a:prstGeom>
          <a:gradFill flip="none" rotWithShape="1">
            <a:gsLst>
              <a:gs pos="100000">
                <a:schemeClr val="bg1"/>
              </a:gs>
              <a:gs pos="0">
                <a:srgbClr val="E0E0E0"/>
              </a:gs>
            </a:gsLst>
            <a:lin ang="8100000" scaled="0"/>
            <a:tileRect/>
          </a:gradFill>
          <a:ln w="6350">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a:ln>
                <a:noFill/>
              </a:ln>
              <a:solidFill>
                <a:prstClr val="white"/>
              </a:solidFill>
              <a:effectLst/>
              <a:uLnTx/>
              <a:uFillTx/>
              <a:latin typeface="+mn-lt"/>
              <a:ea typeface="+mn-ea"/>
              <a:cs typeface="+mn-cs"/>
              <a:sym typeface="+mn-lt"/>
            </a:endParaRPr>
          </a:p>
        </p:txBody>
      </p:sp>
      <p:grpSp>
        <p:nvGrpSpPr>
          <p:cNvPr id="23" name="组合 22"/>
          <p:cNvGrpSpPr/>
          <p:nvPr/>
        </p:nvGrpSpPr>
        <p:grpSpPr>
          <a:xfrm>
            <a:off x="1266825" y="5162550"/>
            <a:ext cx="1447800" cy="719138"/>
            <a:chOff x="886223" y="1770370"/>
            <a:chExt cx="1085881" cy="539189"/>
          </a:xfrm>
        </p:grpSpPr>
        <p:sp>
          <p:nvSpPr>
            <p:cNvPr id="24" name="TextBox 37"/>
            <p:cNvSpPr txBox="1"/>
            <p:nvPr/>
          </p:nvSpPr>
          <p:spPr>
            <a:xfrm>
              <a:off x="899592" y="1770370"/>
              <a:ext cx="1062445" cy="315423"/>
            </a:xfrm>
            <a:prstGeom prst="rect">
              <a:avLst/>
            </a:prstGeom>
            <a:noFill/>
          </p:spPr>
          <p:txBody>
            <a:bodyPr wrap="square" lIns="0" rIns="0" rtlCol="0">
              <a:spAutoFit/>
            </a:bodyPr>
            <a:lstStyle/>
            <a:p>
              <a:pPr marR="0" algn="ctr" defTabSz="914400" fontAlgn="auto">
                <a:spcBef>
                  <a:spcPts val="0"/>
                </a:spcBef>
                <a:spcAft>
                  <a:spcPts val="0"/>
                </a:spcAft>
                <a:buClrTx/>
                <a:buSzTx/>
                <a:buFontTx/>
                <a:buNone/>
                <a:defRPr/>
              </a:pPr>
              <a:r>
                <a:rPr kumimoji="0" lang="zh-CN" altLang="en-US" sz="2135" b="1" kern="1200" cap="none" spc="0" normalizeH="0" baseline="0" noProof="0" dirty="0" smtClean="0">
                  <a:latin typeface="微软雅黑" panose="020B0503020204020204" pitchFamily="34" charset="-122"/>
                  <a:ea typeface="微软雅黑" panose="020B0503020204020204" pitchFamily="34" charset="-122"/>
                  <a:cs typeface="+mn-cs"/>
                </a:rPr>
                <a:t>统一统计</a:t>
              </a:r>
              <a:endParaRPr kumimoji="0" lang="zh-CN" altLang="en-US" sz="2135" b="1" kern="1200" cap="none" spc="0" normalizeH="0" baseline="0" noProof="0" dirty="0" smtClean="0">
                <a:latin typeface="微软雅黑" panose="020B0503020204020204" pitchFamily="34" charset="-122"/>
                <a:ea typeface="微软雅黑" panose="020B0503020204020204" pitchFamily="34" charset="-122"/>
                <a:cs typeface="+mn-cs"/>
              </a:endParaRPr>
            </a:p>
          </p:txBody>
        </p:sp>
        <p:sp>
          <p:nvSpPr>
            <p:cNvPr id="9239" name="TextBox 38"/>
            <p:cNvSpPr txBox="1"/>
            <p:nvPr/>
          </p:nvSpPr>
          <p:spPr>
            <a:xfrm>
              <a:off x="886223" y="2078727"/>
              <a:ext cx="1085881" cy="230832"/>
            </a:xfrm>
            <a:prstGeom prst="rect">
              <a:avLst/>
            </a:prstGeom>
            <a:noFill/>
            <a:ln w="9525">
              <a:noFill/>
            </a:ln>
          </p:spPr>
          <p:txBody>
            <a:bodyPr>
              <a:spAutoFit/>
            </a:bodyPr>
            <a:p>
              <a:pPr algn="ctr"/>
              <a:endParaRPr lang="zh-CN" altLang="en-US" sz="1400" dirty="0">
                <a:solidFill>
                  <a:schemeClr val="accent1"/>
                </a:solidFill>
                <a:latin typeface="Calibri" panose="020F0502020204030204" pitchFamily="34" charset="0"/>
              </a:endParaRPr>
            </a:p>
          </p:txBody>
        </p:sp>
      </p:grpSp>
      <p:grpSp>
        <p:nvGrpSpPr>
          <p:cNvPr id="26" name="组合 25"/>
          <p:cNvGrpSpPr/>
          <p:nvPr/>
        </p:nvGrpSpPr>
        <p:grpSpPr>
          <a:xfrm>
            <a:off x="3386138" y="5162550"/>
            <a:ext cx="1417637" cy="719138"/>
            <a:chOff x="899592" y="1770370"/>
            <a:chExt cx="1062445" cy="539189"/>
          </a:xfrm>
        </p:grpSpPr>
        <p:sp>
          <p:nvSpPr>
            <p:cNvPr id="27" name="TextBox 40"/>
            <p:cNvSpPr txBox="1"/>
            <p:nvPr/>
          </p:nvSpPr>
          <p:spPr>
            <a:xfrm>
              <a:off x="899592" y="1770370"/>
              <a:ext cx="1062445" cy="311467"/>
            </a:xfrm>
            <a:prstGeom prst="rect">
              <a:avLst/>
            </a:prstGeom>
            <a:noFill/>
          </p:spPr>
          <p:txBody>
            <a:bodyPr wrap="square" lIns="0" rIns="0" rtlCol="0">
              <a:spAutoFit/>
            </a:bodyPr>
            <a:lstStyle/>
            <a:p>
              <a:pPr marL="0" marR="0" lvl="1" indent="0" algn="ctr" defTabSz="914400" rtl="0" eaLnBrk="1" fontAlgn="auto" latinLnBrk="0" hangingPunct="1">
                <a:lnSpc>
                  <a:spcPct val="100000"/>
                </a:lnSpc>
                <a:spcBef>
                  <a:spcPts val="0"/>
                </a:spcBef>
                <a:spcAft>
                  <a:spcPts val="0"/>
                </a:spcAft>
                <a:buClrTx/>
                <a:buSzTx/>
                <a:buFontTx/>
                <a:buNone/>
                <a:defRPr/>
              </a:pPr>
              <a:r>
                <a:rPr kumimoji="0" lang="zh-CN" altLang="en-US" sz="2110" b="1"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科学统计</a:t>
              </a:r>
              <a:endParaRPr kumimoji="0" lang="zh-CN" altLang="en-US" sz="211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242" name="TextBox 41"/>
            <p:cNvSpPr txBox="1"/>
            <p:nvPr/>
          </p:nvSpPr>
          <p:spPr>
            <a:xfrm>
              <a:off x="935581" y="2078727"/>
              <a:ext cx="987165" cy="230832"/>
            </a:xfrm>
            <a:prstGeom prst="rect">
              <a:avLst/>
            </a:prstGeom>
            <a:noFill/>
            <a:ln w="9525">
              <a:noFill/>
            </a:ln>
          </p:spPr>
          <p:txBody>
            <a:bodyPr>
              <a:spAutoFit/>
            </a:bodyPr>
            <a:p>
              <a:pPr algn="ctr"/>
              <a:endParaRPr lang="en-US" altLang="zh-CN" sz="1400">
                <a:solidFill>
                  <a:schemeClr val="accent1"/>
                </a:solidFill>
                <a:latin typeface="Calibri" panose="020F0502020204030204" pitchFamily="34" charset="0"/>
              </a:endParaRPr>
            </a:p>
          </p:txBody>
        </p:sp>
      </p:grpSp>
      <p:grpSp>
        <p:nvGrpSpPr>
          <p:cNvPr id="29" name="组合 28"/>
          <p:cNvGrpSpPr/>
          <p:nvPr/>
        </p:nvGrpSpPr>
        <p:grpSpPr>
          <a:xfrm>
            <a:off x="5475288" y="5162550"/>
            <a:ext cx="1417637" cy="730250"/>
            <a:chOff x="899592" y="1770370"/>
            <a:chExt cx="1062445" cy="546932"/>
          </a:xfrm>
        </p:grpSpPr>
        <p:sp>
          <p:nvSpPr>
            <p:cNvPr id="30" name="TextBox 43"/>
            <p:cNvSpPr txBox="1"/>
            <p:nvPr/>
          </p:nvSpPr>
          <p:spPr>
            <a:xfrm>
              <a:off x="899592" y="1770370"/>
              <a:ext cx="1062445" cy="311467"/>
            </a:xfrm>
            <a:prstGeom prst="rect">
              <a:avLst/>
            </a:prstGeom>
            <a:noFill/>
          </p:spPr>
          <p:txBody>
            <a:bodyPr wrap="square" lIns="0" rIns="0" rtlCol="0">
              <a:spAutoFit/>
            </a:bodyPr>
            <a:lstStyle/>
            <a:p>
              <a:pPr marL="0" marR="0" lvl="1" indent="0" algn="ctr" defTabSz="914400" rtl="0" eaLnBrk="1" fontAlgn="auto" latinLnBrk="0" hangingPunct="1">
                <a:lnSpc>
                  <a:spcPct val="100000"/>
                </a:lnSpc>
                <a:spcBef>
                  <a:spcPts val="0"/>
                </a:spcBef>
                <a:spcAft>
                  <a:spcPts val="0"/>
                </a:spcAft>
                <a:buClrTx/>
                <a:buSzTx/>
                <a:buFontTx/>
                <a:buNone/>
                <a:defRPr/>
              </a:pPr>
              <a:r>
                <a:rPr kumimoji="0" lang="zh-CN" altLang="en-US" sz="2110" b="1"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独立统计</a:t>
              </a:r>
              <a:endParaRPr kumimoji="0" lang="zh-CN" altLang="en-US" sz="211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31" name="TextBox 44"/>
            <p:cNvSpPr txBox="1"/>
            <p:nvPr/>
          </p:nvSpPr>
          <p:spPr>
            <a:xfrm>
              <a:off x="1021244" y="2078727"/>
              <a:ext cx="815839" cy="238575"/>
            </a:xfrm>
            <a:prstGeom prst="rect">
              <a:avLst/>
            </a:prstGeom>
            <a:noFill/>
          </p:spPr>
          <p:txBody>
            <a:bodyPr wrap="square" rtlCol="0">
              <a:spAutoFit/>
            </a:bodyPr>
            <a:lstStyle/>
            <a:p>
              <a:pPr marR="0" algn="ctr" defTabSz="914400" fontAlgn="auto">
                <a:spcBef>
                  <a:spcPts val="0"/>
                </a:spcBef>
                <a:spcAft>
                  <a:spcPts val="0"/>
                </a:spcAft>
                <a:buClrTx/>
                <a:buSzTx/>
                <a:buFontTx/>
                <a:buNone/>
                <a:defRPr/>
              </a:pPr>
              <a:endParaRPr kumimoji="0" lang="en-US" altLang="zh-CN" sz="1465" kern="1200" cap="none" spc="0" normalizeH="0" baseline="0" noProof="0" dirty="0">
                <a:solidFill>
                  <a:schemeClr val="accent1"/>
                </a:solidFill>
                <a:latin typeface="+mn-lt"/>
                <a:ea typeface="+mn-ea"/>
                <a:cs typeface="+mn-cs"/>
              </a:endParaRPr>
            </a:p>
          </p:txBody>
        </p:sp>
      </p:grpSp>
      <p:grpSp>
        <p:nvGrpSpPr>
          <p:cNvPr id="32" name="组合 31"/>
          <p:cNvGrpSpPr/>
          <p:nvPr/>
        </p:nvGrpSpPr>
        <p:grpSpPr>
          <a:xfrm>
            <a:off x="7566025" y="5162550"/>
            <a:ext cx="1416050" cy="719138"/>
            <a:chOff x="899592" y="1770370"/>
            <a:chExt cx="1062445" cy="539190"/>
          </a:xfrm>
        </p:grpSpPr>
        <p:sp>
          <p:nvSpPr>
            <p:cNvPr id="33" name="TextBox 46"/>
            <p:cNvSpPr txBox="1"/>
            <p:nvPr/>
          </p:nvSpPr>
          <p:spPr>
            <a:xfrm>
              <a:off x="899592" y="1770370"/>
              <a:ext cx="1062445" cy="315423"/>
            </a:xfrm>
            <a:prstGeom prst="rect">
              <a:avLst/>
            </a:prstGeom>
            <a:noFill/>
          </p:spPr>
          <p:txBody>
            <a:bodyPr wrap="square" lIns="0" rIns="0" rtlCol="0">
              <a:spAutoFit/>
            </a:bodyPr>
            <a:lstStyle/>
            <a:p>
              <a:pPr marL="0" marR="0" lvl="1" indent="0" algn="ctr" defTabSz="914400" rtl="0" eaLnBrk="1" fontAlgn="auto" latinLnBrk="0" hangingPunct="1">
                <a:lnSpc>
                  <a:spcPct val="100000"/>
                </a:lnSpc>
                <a:spcBef>
                  <a:spcPts val="0"/>
                </a:spcBef>
                <a:spcAft>
                  <a:spcPts val="0"/>
                </a:spcAft>
                <a:buClrTx/>
                <a:buSzTx/>
                <a:buFontTx/>
                <a:buNone/>
                <a:defRPr/>
              </a:pPr>
              <a:r>
                <a:rPr kumimoji="0" lang="zh-CN" altLang="en-US" sz="2110" b="1"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诚信统计</a:t>
              </a:r>
              <a:endParaRPr kumimoji="0" lang="zh-CN" altLang="en-US" sz="211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248" name="TextBox 47"/>
            <p:cNvSpPr txBox="1"/>
            <p:nvPr/>
          </p:nvSpPr>
          <p:spPr>
            <a:xfrm>
              <a:off x="935581" y="2078727"/>
              <a:ext cx="987165" cy="230833"/>
            </a:xfrm>
            <a:prstGeom prst="rect">
              <a:avLst/>
            </a:prstGeom>
            <a:noFill/>
            <a:ln w="9525">
              <a:noFill/>
            </a:ln>
          </p:spPr>
          <p:txBody>
            <a:bodyPr>
              <a:spAutoFit/>
            </a:bodyPr>
            <a:p>
              <a:pPr algn="ctr"/>
              <a:endParaRPr lang="en-US" altLang="zh-CN" sz="1400">
                <a:solidFill>
                  <a:schemeClr val="accent1"/>
                </a:solidFill>
                <a:latin typeface="Calibri" panose="020F0502020204030204" pitchFamily="34" charset="0"/>
              </a:endParaRPr>
            </a:p>
          </p:txBody>
        </p:sp>
      </p:grpSp>
      <p:grpSp>
        <p:nvGrpSpPr>
          <p:cNvPr id="35" name="组合 34"/>
          <p:cNvGrpSpPr/>
          <p:nvPr/>
        </p:nvGrpSpPr>
        <p:grpSpPr>
          <a:xfrm>
            <a:off x="9655175" y="5162550"/>
            <a:ext cx="1416050" cy="730250"/>
            <a:chOff x="899592" y="1770370"/>
            <a:chExt cx="1062445" cy="546932"/>
          </a:xfrm>
        </p:grpSpPr>
        <p:sp>
          <p:nvSpPr>
            <p:cNvPr id="36" name="TextBox 49"/>
            <p:cNvSpPr txBox="1"/>
            <p:nvPr/>
          </p:nvSpPr>
          <p:spPr>
            <a:xfrm>
              <a:off x="899592" y="1770370"/>
              <a:ext cx="1062445" cy="315423"/>
            </a:xfrm>
            <a:prstGeom prst="rect">
              <a:avLst/>
            </a:prstGeom>
            <a:noFill/>
          </p:spPr>
          <p:txBody>
            <a:bodyPr wrap="square" lIns="0" rIns="0" rtlCol="0">
              <a:spAutoFit/>
            </a:bodyPr>
            <a:lstStyle/>
            <a:p>
              <a:pPr marL="0" marR="0" lvl="1" indent="0" algn="ctr" defTabSz="914400" rtl="0" eaLnBrk="1" fontAlgn="auto" latinLnBrk="0" hangingPunct="1">
                <a:lnSpc>
                  <a:spcPct val="100000"/>
                </a:lnSpc>
                <a:spcBef>
                  <a:spcPts val="0"/>
                </a:spcBef>
                <a:spcAft>
                  <a:spcPts val="0"/>
                </a:spcAft>
                <a:buClrTx/>
                <a:buSzTx/>
                <a:buFontTx/>
                <a:buNone/>
                <a:defRPr/>
              </a:pPr>
              <a:r>
                <a:rPr kumimoji="0" lang="zh-CN" altLang="en-US" sz="2110" b="1"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法治统计</a:t>
              </a:r>
              <a:endParaRPr kumimoji="0" lang="zh-CN" altLang="en-US" sz="211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37" name="TextBox 50"/>
            <p:cNvSpPr txBox="1"/>
            <p:nvPr/>
          </p:nvSpPr>
          <p:spPr>
            <a:xfrm>
              <a:off x="935581" y="2078727"/>
              <a:ext cx="987165" cy="238575"/>
            </a:xfrm>
            <a:prstGeom prst="rect">
              <a:avLst/>
            </a:prstGeom>
            <a:noFill/>
          </p:spPr>
          <p:txBody>
            <a:bodyPr wrap="square" rtlCol="0">
              <a:spAutoFit/>
            </a:bodyPr>
            <a:lstStyle/>
            <a:p>
              <a:pPr marR="0" algn="ctr" defTabSz="914400" fontAlgn="auto">
                <a:spcBef>
                  <a:spcPts val="0"/>
                </a:spcBef>
                <a:spcAft>
                  <a:spcPts val="0"/>
                </a:spcAft>
                <a:buClrTx/>
                <a:buSzTx/>
                <a:buFontTx/>
                <a:buNone/>
                <a:defRPr/>
              </a:pPr>
              <a:endParaRPr kumimoji="0" lang="zh-CN" altLang="en-US" sz="1465" kern="1200" cap="none" spc="0" normalizeH="0" baseline="0" noProof="0" dirty="0">
                <a:solidFill>
                  <a:schemeClr val="accent1"/>
                </a:solidFill>
                <a:latin typeface="+mn-lt"/>
                <a:ea typeface="+mn-ea"/>
                <a:cs typeface="+mn-cs"/>
              </a:endParaRPr>
            </a:p>
          </p:txBody>
        </p:sp>
      </p:grpSp>
      <p:grpSp>
        <p:nvGrpSpPr>
          <p:cNvPr id="38" name="组合 37"/>
          <p:cNvGrpSpPr/>
          <p:nvPr/>
        </p:nvGrpSpPr>
        <p:grpSpPr>
          <a:xfrm>
            <a:off x="3529013" y="3276600"/>
            <a:ext cx="1466850" cy="1598613"/>
            <a:chOff x="2757853" y="2668927"/>
            <a:chExt cx="1099775" cy="1198967"/>
          </a:xfrm>
        </p:grpSpPr>
        <p:sp>
          <p:nvSpPr>
            <p:cNvPr id="39" name="矩形 10"/>
            <p:cNvSpPr>
              <a:spLocks noChangeAspect="1"/>
            </p:cNvSpPr>
            <p:nvPr/>
          </p:nvSpPr>
          <p:spPr>
            <a:xfrm>
              <a:off x="2757853" y="2668927"/>
              <a:ext cx="1099775" cy="1198967"/>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0" name="KSO_Shape"/>
            <p:cNvSpPr>
              <a:spLocks noChangeAspect="1"/>
            </p:cNvSpPr>
            <p:nvPr/>
          </p:nvSpPr>
          <p:spPr bwMode="auto">
            <a:xfrm>
              <a:off x="3110070" y="3070410"/>
              <a:ext cx="395340" cy="396000"/>
            </a:xfrm>
            <a:custGeom>
              <a:avLst/>
              <a:gdLst>
                <a:gd name="T0" fmla="*/ 2147483646 w 4409"/>
                <a:gd name="T1" fmla="*/ 2147483646 h 4408"/>
                <a:gd name="T2" fmla="*/ 2147483646 w 4409"/>
                <a:gd name="T3" fmla="*/ 2147483646 h 4408"/>
                <a:gd name="T4" fmla="*/ 2147483646 w 4409"/>
                <a:gd name="T5" fmla="*/ 2147483646 h 4408"/>
                <a:gd name="T6" fmla="*/ 2147483646 w 4409"/>
                <a:gd name="T7" fmla="*/ 2147483646 h 4408"/>
                <a:gd name="T8" fmla="*/ 2147483646 w 4409"/>
                <a:gd name="T9" fmla="*/ 2147483646 h 4408"/>
                <a:gd name="T10" fmla="*/ 2147483646 w 4409"/>
                <a:gd name="T11" fmla="*/ 2147483646 h 4408"/>
                <a:gd name="T12" fmla="*/ 2147483646 w 4409"/>
                <a:gd name="T13" fmla="*/ 2147483646 h 4408"/>
                <a:gd name="T14" fmla="*/ 2147483646 w 4409"/>
                <a:gd name="T15" fmla="*/ 2147483646 h 4408"/>
                <a:gd name="T16" fmla="*/ 481718167 w 4409"/>
                <a:gd name="T17" fmla="*/ 2147483646 h 4408"/>
                <a:gd name="T18" fmla="*/ 321145301 w 4409"/>
                <a:gd name="T19" fmla="*/ 2147483646 h 4408"/>
                <a:gd name="T20" fmla="*/ 2147483646 w 4409"/>
                <a:gd name="T21" fmla="*/ 2147483646 h 4408"/>
                <a:gd name="T22" fmla="*/ 2147483646 w 4409"/>
                <a:gd name="T23" fmla="*/ 2147483646 h 4408"/>
                <a:gd name="T24" fmla="*/ 2147483646 w 4409"/>
                <a:gd name="T25" fmla="*/ 2147483646 h 4408"/>
                <a:gd name="T26" fmla="*/ 2147483646 w 4409"/>
                <a:gd name="T27" fmla="*/ 2147483646 h 4408"/>
                <a:gd name="T28" fmla="*/ 2147483646 w 4409"/>
                <a:gd name="T29" fmla="*/ 2147483646 h 4408"/>
                <a:gd name="T30" fmla="*/ 2147483646 w 4409"/>
                <a:gd name="T31" fmla="*/ 2147483646 h 4408"/>
                <a:gd name="T32" fmla="*/ 2147483646 w 4409"/>
                <a:gd name="T33" fmla="*/ 2147483646 h 4408"/>
                <a:gd name="T34" fmla="*/ 2147483646 w 4409"/>
                <a:gd name="T35" fmla="*/ 2147483646 h 4408"/>
                <a:gd name="T36" fmla="*/ 2147483646 w 4409"/>
                <a:gd name="T37" fmla="*/ 2147483646 h 4408"/>
                <a:gd name="T38" fmla="*/ 2147483646 w 4409"/>
                <a:gd name="T39" fmla="*/ 2147483646 h 4408"/>
                <a:gd name="T40" fmla="*/ 2147483646 w 4409"/>
                <a:gd name="T41" fmla="*/ 2147483646 h 4408"/>
                <a:gd name="T42" fmla="*/ 2147483646 w 4409"/>
                <a:gd name="T43" fmla="*/ 2147483646 h 4408"/>
                <a:gd name="T44" fmla="*/ 2147483646 w 4409"/>
                <a:gd name="T45" fmla="*/ 2147483646 h 4408"/>
                <a:gd name="T46" fmla="*/ 2147483646 w 4409"/>
                <a:gd name="T47" fmla="*/ 2147483646 h 4408"/>
                <a:gd name="T48" fmla="*/ 2147483646 w 4409"/>
                <a:gd name="T49" fmla="*/ 2147483646 h 4408"/>
                <a:gd name="T50" fmla="*/ 2147483646 w 4409"/>
                <a:gd name="T51" fmla="*/ 2147483646 h 4408"/>
                <a:gd name="T52" fmla="*/ 2147483646 w 4409"/>
                <a:gd name="T53" fmla="*/ 2147483646 h 4408"/>
                <a:gd name="T54" fmla="*/ 2147483646 w 4409"/>
                <a:gd name="T55" fmla="*/ 2147483646 h 4408"/>
                <a:gd name="T56" fmla="*/ 2147483646 w 4409"/>
                <a:gd name="T57" fmla="*/ 2147483646 h 4408"/>
                <a:gd name="T58" fmla="*/ 2147483646 w 4409"/>
                <a:gd name="T59" fmla="*/ 2147483646 h 4408"/>
                <a:gd name="T60" fmla="*/ 2147483646 w 4409"/>
                <a:gd name="T61" fmla="*/ 2147483646 h 4408"/>
                <a:gd name="T62" fmla="*/ 2147483646 w 4409"/>
                <a:gd name="T63" fmla="*/ 2147483646 h 4408"/>
                <a:gd name="T64" fmla="*/ 2147483646 w 4409"/>
                <a:gd name="T65" fmla="*/ 2147483646 h 4408"/>
                <a:gd name="T66" fmla="*/ 2147483646 w 4409"/>
                <a:gd name="T67" fmla="*/ 2147483646 h 4408"/>
                <a:gd name="T68" fmla="*/ 2147483646 w 4409"/>
                <a:gd name="T69" fmla="*/ 2147483646 h 4408"/>
                <a:gd name="T70" fmla="*/ 2147483646 w 4409"/>
                <a:gd name="T71" fmla="*/ 2147483646 h 4408"/>
                <a:gd name="T72" fmla="*/ 2147483646 w 4409"/>
                <a:gd name="T73" fmla="*/ 2147483646 h 4408"/>
                <a:gd name="T74" fmla="*/ 2147483646 w 4409"/>
                <a:gd name="T75" fmla="*/ 2147483646 h 4408"/>
                <a:gd name="T76" fmla="*/ 2147483646 w 4409"/>
                <a:gd name="T77" fmla="*/ 2147483646 h 4408"/>
                <a:gd name="T78" fmla="*/ 2147483646 w 4409"/>
                <a:gd name="T79" fmla="*/ 2147483646 h 4408"/>
                <a:gd name="T80" fmla="*/ 2147483646 w 4409"/>
                <a:gd name="T81" fmla="*/ 2147483646 h 4408"/>
                <a:gd name="T82" fmla="*/ 2147483646 w 4409"/>
                <a:gd name="T83" fmla="*/ 2147483646 h 4408"/>
                <a:gd name="T84" fmla="*/ 2147483646 w 4409"/>
                <a:gd name="T85" fmla="*/ 2147483646 h 4408"/>
                <a:gd name="T86" fmla="*/ 2147483646 w 4409"/>
                <a:gd name="T87" fmla="*/ 2147483646 h 4408"/>
                <a:gd name="T88" fmla="*/ 2147483646 w 4409"/>
                <a:gd name="T89" fmla="*/ 2147483646 h 4408"/>
                <a:gd name="T90" fmla="*/ 2147483646 w 4409"/>
                <a:gd name="T91" fmla="*/ 2147483646 h 4408"/>
                <a:gd name="T92" fmla="*/ 2147483646 w 4409"/>
                <a:gd name="T93" fmla="*/ 2147483646 h 4408"/>
                <a:gd name="T94" fmla="*/ 2147483646 w 4409"/>
                <a:gd name="T95" fmla="*/ 2147483646 h 4408"/>
                <a:gd name="T96" fmla="*/ 2147483646 w 4409"/>
                <a:gd name="T97" fmla="*/ 2147483646 h 4408"/>
                <a:gd name="T98" fmla="*/ 2147483646 w 4409"/>
                <a:gd name="T99" fmla="*/ 2147483646 h 4408"/>
                <a:gd name="T100" fmla="*/ 2147483646 w 4409"/>
                <a:gd name="T101" fmla="*/ 2147483646 h 4408"/>
                <a:gd name="T102" fmla="*/ 2147483646 w 4409"/>
                <a:gd name="T103" fmla="*/ 2147483646 h 4408"/>
                <a:gd name="T104" fmla="*/ 2147483646 w 4409"/>
                <a:gd name="T105" fmla="*/ 2147483646 h 4408"/>
                <a:gd name="T106" fmla="*/ 2147483646 w 4409"/>
                <a:gd name="T107" fmla="*/ 2147483646 h 4408"/>
                <a:gd name="T108" fmla="*/ 2147483646 w 4409"/>
                <a:gd name="T109" fmla="*/ 2147483646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bg1">
                <a:lumMod val="50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32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41" name="组合 40"/>
          <p:cNvGrpSpPr/>
          <p:nvPr/>
        </p:nvGrpSpPr>
        <p:grpSpPr>
          <a:xfrm>
            <a:off x="5540375" y="3276600"/>
            <a:ext cx="1466850" cy="1598613"/>
            <a:chOff x="4266247" y="2668927"/>
            <a:chExt cx="1099775" cy="1198967"/>
          </a:xfrm>
        </p:grpSpPr>
        <p:sp>
          <p:nvSpPr>
            <p:cNvPr id="42" name="矩形 10"/>
            <p:cNvSpPr>
              <a:spLocks noChangeAspect="1"/>
            </p:cNvSpPr>
            <p:nvPr/>
          </p:nvSpPr>
          <p:spPr>
            <a:xfrm>
              <a:off x="4266247" y="2668927"/>
              <a:ext cx="1099775" cy="1198967"/>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3" name="KSO_Shape"/>
            <p:cNvSpPr>
              <a:spLocks noChangeAspect="1"/>
            </p:cNvSpPr>
            <p:nvPr/>
          </p:nvSpPr>
          <p:spPr bwMode="auto">
            <a:xfrm>
              <a:off x="4627494" y="3052410"/>
              <a:ext cx="377280" cy="432000"/>
            </a:xfrm>
            <a:custGeom>
              <a:avLst/>
              <a:gdLst>
                <a:gd name="T0" fmla="*/ 999865 w 1909763"/>
                <a:gd name="T1" fmla="*/ 1903618 h 2187575"/>
                <a:gd name="T2" fmla="*/ 897202 w 1909763"/>
                <a:gd name="T3" fmla="*/ 1854541 h 2187575"/>
                <a:gd name="T4" fmla="*/ 716440 w 1909763"/>
                <a:gd name="T5" fmla="*/ 1869057 h 2187575"/>
                <a:gd name="T6" fmla="*/ 589485 w 1909763"/>
                <a:gd name="T7" fmla="*/ 1888411 h 2187575"/>
                <a:gd name="T8" fmla="*/ 1505697 w 1909763"/>
                <a:gd name="T9" fmla="*/ 1655471 h 2187575"/>
                <a:gd name="T10" fmla="*/ 1402952 w 1909763"/>
                <a:gd name="T11" fmla="*/ 1639573 h 2187575"/>
                <a:gd name="T12" fmla="*/ 1242644 w 1909763"/>
                <a:gd name="T13" fmla="*/ 1639918 h 2187575"/>
                <a:gd name="T14" fmla="*/ 1139210 w 1909763"/>
                <a:gd name="T15" fmla="*/ 1657199 h 2187575"/>
                <a:gd name="T16" fmla="*/ 515499 w 1909763"/>
                <a:gd name="T17" fmla="*/ 1651324 h 2187575"/>
                <a:gd name="T18" fmla="*/ 413726 w 1909763"/>
                <a:gd name="T19" fmla="*/ 1637845 h 2187575"/>
                <a:gd name="T20" fmla="*/ 266853 w 1909763"/>
                <a:gd name="T21" fmla="*/ 1638881 h 2187575"/>
                <a:gd name="T22" fmla="*/ 152508 w 1909763"/>
                <a:gd name="T23" fmla="*/ 1660655 h 2187575"/>
                <a:gd name="T24" fmla="*/ 1601723 w 1909763"/>
                <a:gd name="T25" fmla="*/ 1180293 h 2187575"/>
                <a:gd name="T26" fmla="*/ 1561097 w 1909763"/>
                <a:gd name="T27" fmla="*/ 1156565 h 2187575"/>
                <a:gd name="T28" fmla="*/ 1556930 w 1909763"/>
                <a:gd name="T29" fmla="*/ 1130430 h 2187575"/>
                <a:gd name="T30" fmla="*/ 100471 w 1909763"/>
                <a:gd name="T31" fmla="*/ 1163993 h 2187575"/>
                <a:gd name="T32" fmla="*/ 65322 w 1909763"/>
                <a:gd name="T33" fmla="*/ 1187495 h 2187575"/>
                <a:gd name="T34" fmla="*/ 828565 w 1909763"/>
                <a:gd name="T35" fmla="*/ 832666 h 2187575"/>
                <a:gd name="T36" fmla="*/ 1118067 w 1909763"/>
                <a:gd name="T37" fmla="*/ 718585 h 2187575"/>
                <a:gd name="T38" fmla="*/ 353456 w 1909763"/>
                <a:gd name="T39" fmla="*/ 650399 h 2187575"/>
                <a:gd name="T40" fmla="*/ 486477 w 1909763"/>
                <a:gd name="T41" fmla="*/ 1070518 h 2187575"/>
                <a:gd name="T42" fmla="*/ 276062 w 1909763"/>
                <a:gd name="T43" fmla="*/ 1558701 h 2187575"/>
                <a:gd name="T44" fmla="*/ 98470 w 1909763"/>
                <a:gd name="T45" fmla="*/ 718807 h 2187575"/>
                <a:gd name="T46" fmla="*/ 2764 w 1909763"/>
                <a:gd name="T47" fmla="*/ 772703 h 2187575"/>
                <a:gd name="T48" fmla="*/ 132330 w 1909763"/>
                <a:gd name="T49" fmla="*/ 556079 h 2187575"/>
                <a:gd name="T50" fmla="*/ 1655748 w 1909763"/>
                <a:gd name="T51" fmla="*/ 621781 h 2187575"/>
                <a:gd name="T52" fmla="*/ 1559979 w 1909763"/>
                <a:gd name="T53" fmla="*/ 858258 h 2187575"/>
                <a:gd name="T54" fmla="*/ 1490485 w 1909763"/>
                <a:gd name="T55" fmla="*/ 1169066 h 2187575"/>
                <a:gd name="T56" fmla="*/ 1148548 w 1909763"/>
                <a:gd name="T57" fmla="*/ 1134839 h 2187575"/>
                <a:gd name="T58" fmla="*/ 1191420 w 1909763"/>
                <a:gd name="T59" fmla="*/ 1036999 h 2187575"/>
                <a:gd name="T60" fmla="*/ 1418917 w 1909763"/>
                <a:gd name="T61" fmla="*/ 554711 h 2187575"/>
                <a:gd name="T62" fmla="*/ 1218026 w 1909763"/>
                <a:gd name="T63" fmla="*/ 566823 h 2187575"/>
                <a:gd name="T64" fmla="*/ 1169257 w 1909763"/>
                <a:gd name="T65" fmla="*/ 950549 h 2187575"/>
                <a:gd name="T66" fmla="*/ 597517 w 1909763"/>
                <a:gd name="T67" fmla="*/ 1259949 h 2187575"/>
                <a:gd name="T68" fmla="*/ 420081 w 1909763"/>
                <a:gd name="T69" fmla="*/ 800862 h 2187575"/>
                <a:gd name="T70" fmla="*/ 491332 w 1909763"/>
                <a:gd name="T71" fmla="*/ 531563 h 2187575"/>
                <a:gd name="T72" fmla="*/ 961037 w 1909763"/>
                <a:gd name="T73" fmla="*/ 481436 h 2187575"/>
                <a:gd name="T74" fmla="*/ 1469371 w 1909763"/>
                <a:gd name="T75" fmla="*/ 222977 h 2187575"/>
                <a:gd name="T76" fmla="*/ 1423281 w 1909763"/>
                <a:gd name="T77" fmla="*/ 272444 h 2187575"/>
                <a:gd name="T78" fmla="*/ 1479766 w 1909763"/>
                <a:gd name="T79" fmla="*/ 356849 h 2187575"/>
                <a:gd name="T80" fmla="*/ 1434717 w 1909763"/>
                <a:gd name="T81" fmla="*/ 465469 h 2187575"/>
                <a:gd name="T82" fmla="*/ 1309964 w 1909763"/>
                <a:gd name="T83" fmla="*/ 535000 h 2187575"/>
                <a:gd name="T84" fmla="*/ 1191103 w 1909763"/>
                <a:gd name="T85" fmla="*/ 407700 h 2187575"/>
                <a:gd name="T86" fmla="*/ 1193529 w 1909763"/>
                <a:gd name="T87" fmla="*/ 286973 h 2187575"/>
                <a:gd name="T88" fmla="*/ 1244470 w 1909763"/>
                <a:gd name="T89" fmla="*/ 179737 h 2187575"/>
                <a:gd name="T90" fmla="*/ 482666 w 1909763"/>
                <a:gd name="T91" fmla="*/ 214675 h 2187575"/>
                <a:gd name="T92" fmla="*/ 418161 w 1909763"/>
                <a:gd name="T93" fmla="*/ 267255 h 2187575"/>
                <a:gd name="T94" fmla="*/ 487495 w 1909763"/>
                <a:gd name="T95" fmla="*/ 337824 h 2187575"/>
                <a:gd name="T96" fmla="*/ 450241 w 1909763"/>
                <a:gd name="T97" fmla="*/ 452324 h 2187575"/>
                <a:gd name="T98" fmla="*/ 327785 w 1909763"/>
                <a:gd name="T99" fmla="*/ 537767 h 2187575"/>
                <a:gd name="T100" fmla="*/ 203260 w 1909763"/>
                <a:gd name="T101" fmla="*/ 405970 h 2187575"/>
                <a:gd name="T102" fmla="*/ 202570 w 1909763"/>
                <a:gd name="T103" fmla="*/ 292162 h 2187575"/>
                <a:gd name="T104" fmla="*/ 240514 w 1909763"/>
                <a:gd name="T105" fmla="*/ 186656 h 2187575"/>
                <a:gd name="T106" fmla="*/ 1009915 w 1909763"/>
                <a:gd name="T107" fmla="*/ 63292 h 2187575"/>
                <a:gd name="T108" fmla="*/ 870018 w 1909763"/>
                <a:gd name="T109" fmla="*/ 109983 h 2187575"/>
                <a:gd name="T110" fmla="*/ 1004044 w 1909763"/>
                <a:gd name="T111" fmla="*/ 190567 h 2187575"/>
                <a:gd name="T112" fmla="*/ 999207 w 1909763"/>
                <a:gd name="T113" fmla="*/ 308159 h 2187575"/>
                <a:gd name="T114" fmla="*/ 882453 w 1909763"/>
                <a:gd name="T115" fmla="*/ 468983 h 2187575"/>
                <a:gd name="T116" fmla="*/ 722521 w 1909763"/>
                <a:gd name="T117" fmla="*/ 411225 h 2187575"/>
                <a:gd name="T118" fmla="*/ 644800 w 1909763"/>
                <a:gd name="T119" fmla="*/ 298129 h 2187575"/>
                <a:gd name="T120" fmla="*/ 661381 w 1909763"/>
                <a:gd name="T121" fmla="*/ 118629 h 2187575"/>
                <a:gd name="T122" fmla="*/ 758100 w 1909763"/>
                <a:gd name="T123" fmla="*/ 14526 h 21875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909763" h="2187575">
                  <a:moveTo>
                    <a:pt x="1028700" y="2105025"/>
                  </a:moveTo>
                  <a:lnTo>
                    <a:pt x="1141354" y="2105025"/>
                  </a:lnTo>
                  <a:lnTo>
                    <a:pt x="1146547" y="2108200"/>
                  </a:lnTo>
                  <a:lnTo>
                    <a:pt x="1159730" y="2117328"/>
                  </a:lnTo>
                  <a:lnTo>
                    <a:pt x="1167720" y="2122488"/>
                  </a:lnTo>
                  <a:lnTo>
                    <a:pt x="1176508" y="2129235"/>
                  </a:lnTo>
                  <a:lnTo>
                    <a:pt x="1185297" y="2136378"/>
                  </a:lnTo>
                  <a:lnTo>
                    <a:pt x="1193287" y="2143522"/>
                  </a:lnTo>
                  <a:lnTo>
                    <a:pt x="1200477" y="2151063"/>
                  </a:lnTo>
                  <a:lnTo>
                    <a:pt x="1203673" y="2154635"/>
                  </a:lnTo>
                  <a:lnTo>
                    <a:pt x="1206070" y="2158603"/>
                  </a:lnTo>
                  <a:lnTo>
                    <a:pt x="1208067" y="2161778"/>
                  </a:lnTo>
                  <a:lnTo>
                    <a:pt x="1209665" y="2165350"/>
                  </a:lnTo>
                  <a:lnTo>
                    <a:pt x="1210864" y="2168525"/>
                  </a:lnTo>
                  <a:lnTo>
                    <a:pt x="1211263" y="2171700"/>
                  </a:lnTo>
                  <a:lnTo>
                    <a:pt x="1210864" y="2174478"/>
                  </a:lnTo>
                  <a:lnTo>
                    <a:pt x="1209266" y="2176860"/>
                  </a:lnTo>
                  <a:lnTo>
                    <a:pt x="1207268" y="2179638"/>
                  </a:lnTo>
                  <a:lnTo>
                    <a:pt x="1204472" y="2181622"/>
                  </a:lnTo>
                  <a:lnTo>
                    <a:pt x="1200078" y="2183210"/>
                  </a:lnTo>
                  <a:lnTo>
                    <a:pt x="1195284" y="2185194"/>
                  </a:lnTo>
                  <a:lnTo>
                    <a:pt x="1188892" y="2186385"/>
                  </a:lnTo>
                  <a:lnTo>
                    <a:pt x="1181702" y="2187178"/>
                  </a:lnTo>
                  <a:lnTo>
                    <a:pt x="1172913" y="2187575"/>
                  </a:lnTo>
                  <a:lnTo>
                    <a:pt x="1164124" y="2187575"/>
                  </a:lnTo>
                  <a:lnTo>
                    <a:pt x="1156135" y="2186781"/>
                  </a:lnTo>
                  <a:lnTo>
                    <a:pt x="1147746" y="2185988"/>
                  </a:lnTo>
                  <a:lnTo>
                    <a:pt x="1140555" y="2184797"/>
                  </a:lnTo>
                  <a:lnTo>
                    <a:pt x="1133364" y="2182813"/>
                  </a:lnTo>
                  <a:lnTo>
                    <a:pt x="1126174" y="2180828"/>
                  </a:lnTo>
                  <a:lnTo>
                    <a:pt x="1119782" y="2178447"/>
                  </a:lnTo>
                  <a:lnTo>
                    <a:pt x="1113390" y="2175272"/>
                  </a:lnTo>
                  <a:lnTo>
                    <a:pt x="1106999" y="2172494"/>
                  </a:lnTo>
                  <a:lnTo>
                    <a:pt x="1101006" y="2169319"/>
                  </a:lnTo>
                  <a:lnTo>
                    <a:pt x="1095414" y="2166144"/>
                  </a:lnTo>
                  <a:lnTo>
                    <a:pt x="1084228" y="2159000"/>
                  </a:lnTo>
                  <a:lnTo>
                    <a:pt x="1073043" y="2151063"/>
                  </a:lnTo>
                  <a:lnTo>
                    <a:pt x="1068648" y="2147888"/>
                  </a:lnTo>
                  <a:lnTo>
                    <a:pt x="1065053" y="2146697"/>
                  </a:lnTo>
                  <a:lnTo>
                    <a:pt x="1064254" y="2146300"/>
                  </a:lnTo>
                  <a:lnTo>
                    <a:pt x="1063056" y="2146300"/>
                  </a:lnTo>
                  <a:lnTo>
                    <a:pt x="1062656" y="2146697"/>
                  </a:lnTo>
                  <a:lnTo>
                    <a:pt x="1061857" y="2147491"/>
                  </a:lnTo>
                  <a:lnTo>
                    <a:pt x="1061458" y="2148681"/>
                  </a:lnTo>
                  <a:lnTo>
                    <a:pt x="1060659" y="2149872"/>
                  </a:lnTo>
                  <a:lnTo>
                    <a:pt x="1059460" y="2151460"/>
                  </a:lnTo>
                  <a:lnTo>
                    <a:pt x="1059061" y="2151856"/>
                  </a:lnTo>
                  <a:lnTo>
                    <a:pt x="1058262" y="2151856"/>
                  </a:lnTo>
                  <a:lnTo>
                    <a:pt x="1045079" y="2151460"/>
                  </a:lnTo>
                  <a:lnTo>
                    <a:pt x="1038288" y="2150269"/>
                  </a:lnTo>
                  <a:lnTo>
                    <a:pt x="1035491" y="2149872"/>
                  </a:lnTo>
                  <a:lnTo>
                    <a:pt x="1033894" y="2149078"/>
                  </a:lnTo>
                  <a:lnTo>
                    <a:pt x="1031097" y="2138760"/>
                  </a:lnTo>
                  <a:lnTo>
                    <a:pt x="1029899" y="2129631"/>
                  </a:lnTo>
                  <a:lnTo>
                    <a:pt x="1029100" y="2122488"/>
                  </a:lnTo>
                  <a:lnTo>
                    <a:pt x="1029100" y="2117328"/>
                  </a:lnTo>
                  <a:lnTo>
                    <a:pt x="1029499" y="2112963"/>
                  </a:lnTo>
                  <a:lnTo>
                    <a:pt x="1029499" y="2110581"/>
                  </a:lnTo>
                  <a:lnTo>
                    <a:pt x="1030298" y="2108200"/>
                  </a:lnTo>
                  <a:lnTo>
                    <a:pt x="1028700" y="2105025"/>
                  </a:lnTo>
                  <a:close/>
                  <a:moveTo>
                    <a:pt x="744784" y="2105025"/>
                  </a:moveTo>
                  <a:lnTo>
                    <a:pt x="857250" y="2105025"/>
                  </a:lnTo>
                  <a:lnTo>
                    <a:pt x="855270" y="2108200"/>
                  </a:lnTo>
                  <a:lnTo>
                    <a:pt x="855666" y="2110581"/>
                  </a:lnTo>
                  <a:lnTo>
                    <a:pt x="856062" y="2112963"/>
                  </a:lnTo>
                  <a:lnTo>
                    <a:pt x="856062" y="2117328"/>
                  </a:lnTo>
                  <a:lnTo>
                    <a:pt x="856062" y="2122488"/>
                  </a:lnTo>
                  <a:lnTo>
                    <a:pt x="855270" y="2129631"/>
                  </a:lnTo>
                  <a:lnTo>
                    <a:pt x="854082" y="2138760"/>
                  </a:lnTo>
                  <a:lnTo>
                    <a:pt x="852102" y="2149078"/>
                  </a:lnTo>
                  <a:lnTo>
                    <a:pt x="849726" y="2149872"/>
                  </a:lnTo>
                  <a:lnTo>
                    <a:pt x="847350" y="2150269"/>
                  </a:lnTo>
                  <a:lnTo>
                    <a:pt x="840222" y="2151460"/>
                  </a:lnTo>
                  <a:lnTo>
                    <a:pt x="827550" y="2151856"/>
                  </a:lnTo>
                  <a:lnTo>
                    <a:pt x="826758" y="2151856"/>
                  </a:lnTo>
                  <a:lnTo>
                    <a:pt x="826362" y="2151460"/>
                  </a:lnTo>
                  <a:lnTo>
                    <a:pt x="825174" y="2149872"/>
                  </a:lnTo>
                  <a:lnTo>
                    <a:pt x="824778" y="2148681"/>
                  </a:lnTo>
                  <a:lnTo>
                    <a:pt x="823986" y="2147491"/>
                  </a:lnTo>
                  <a:lnTo>
                    <a:pt x="823590" y="2146697"/>
                  </a:lnTo>
                  <a:lnTo>
                    <a:pt x="822402" y="2146300"/>
                  </a:lnTo>
                  <a:lnTo>
                    <a:pt x="821610" y="2146300"/>
                  </a:lnTo>
                  <a:lnTo>
                    <a:pt x="820422" y="2146697"/>
                  </a:lnTo>
                  <a:lnTo>
                    <a:pt x="817254" y="2147888"/>
                  </a:lnTo>
                  <a:lnTo>
                    <a:pt x="812502" y="2151063"/>
                  </a:lnTo>
                  <a:lnTo>
                    <a:pt x="801809" y="2159000"/>
                  </a:lnTo>
                  <a:lnTo>
                    <a:pt x="790721" y="2166144"/>
                  </a:lnTo>
                  <a:lnTo>
                    <a:pt x="784781" y="2169319"/>
                  </a:lnTo>
                  <a:lnTo>
                    <a:pt x="778841" y="2172494"/>
                  </a:lnTo>
                  <a:lnTo>
                    <a:pt x="772901" y="2175272"/>
                  </a:lnTo>
                  <a:lnTo>
                    <a:pt x="766565" y="2178447"/>
                  </a:lnTo>
                  <a:lnTo>
                    <a:pt x="759833" y="2180828"/>
                  </a:lnTo>
                  <a:lnTo>
                    <a:pt x="753100" y="2182813"/>
                  </a:lnTo>
                  <a:lnTo>
                    <a:pt x="745972" y="2184797"/>
                  </a:lnTo>
                  <a:lnTo>
                    <a:pt x="738448" y="2185988"/>
                  </a:lnTo>
                  <a:lnTo>
                    <a:pt x="730924" y="2186781"/>
                  </a:lnTo>
                  <a:lnTo>
                    <a:pt x="722608" y="2187575"/>
                  </a:lnTo>
                  <a:lnTo>
                    <a:pt x="713896" y="2187575"/>
                  </a:lnTo>
                  <a:lnTo>
                    <a:pt x="704788" y="2187178"/>
                  </a:lnTo>
                  <a:lnTo>
                    <a:pt x="697659" y="2186385"/>
                  </a:lnTo>
                  <a:lnTo>
                    <a:pt x="691719" y="2185194"/>
                  </a:lnTo>
                  <a:lnTo>
                    <a:pt x="686571" y="2183210"/>
                  </a:lnTo>
                  <a:lnTo>
                    <a:pt x="683007" y="2181622"/>
                  </a:lnTo>
                  <a:lnTo>
                    <a:pt x="679839" y="2179638"/>
                  </a:lnTo>
                  <a:lnTo>
                    <a:pt x="677859" y="2176860"/>
                  </a:lnTo>
                  <a:lnTo>
                    <a:pt x="676671" y="2174478"/>
                  </a:lnTo>
                  <a:lnTo>
                    <a:pt x="676275" y="2171700"/>
                  </a:lnTo>
                  <a:lnTo>
                    <a:pt x="676671" y="2168525"/>
                  </a:lnTo>
                  <a:lnTo>
                    <a:pt x="677463" y="2165350"/>
                  </a:lnTo>
                  <a:lnTo>
                    <a:pt x="679047" y="2161778"/>
                  </a:lnTo>
                  <a:lnTo>
                    <a:pt x="681423" y="2158603"/>
                  </a:lnTo>
                  <a:lnTo>
                    <a:pt x="683799" y="2154635"/>
                  </a:lnTo>
                  <a:lnTo>
                    <a:pt x="686571" y="2151063"/>
                  </a:lnTo>
                  <a:lnTo>
                    <a:pt x="693699" y="2143522"/>
                  </a:lnTo>
                  <a:lnTo>
                    <a:pt x="702016" y="2136378"/>
                  </a:lnTo>
                  <a:lnTo>
                    <a:pt x="710332" y="2129235"/>
                  </a:lnTo>
                  <a:lnTo>
                    <a:pt x="718648" y="2122488"/>
                  </a:lnTo>
                  <a:lnTo>
                    <a:pt x="726964" y="2117328"/>
                  </a:lnTo>
                  <a:lnTo>
                    <a:pt x="739636" y="2108200"/>
                  </a:lnTo>
                  <a:lnTo>
                    <a:pt x="744784" y="2105025"/>
                  </a:lnTo>
                  <a:close/>
                  <a:moveTo>
                    <a:pt x="1585912" y="1846263"/>
                  </a:moveTo>
                  <a:lnTo>
                    <a:pt x="1674566" y="1846263"/>
                  </a:lnTo>
                  <a:lnTo>
                    <a:pt x="1678524" y="1848644"/>
                  </a:lnTo>
                  <a:lnTo>
                    <a:pt x="1688418" y="1855391"/>
                  </a:lnTo>
                  <a:lnTo>
                    <a:pt x="1695146" y="1860154"/>
                  </a:lnTo>
                  <a:lnTo>
                    <a:pt x="1701875" y="1864916"/>
                  </a:lnTo>
                  <a:lnTo>
                    <a:pt x="1708603" y="1870870"/>
                  </a:lnTo>
                  <a:lnTo>
                    <a:pt x="1714935" y="1876426"/>
                  </a:lnTo>
                  <a:lnTo>
                    <a:pt x="1720476" y="1882379"/>
                  </a:lnTo>
                  <a:lnTo>
                    <a:pt x="1725225" y="1888332"/>
                  </a:lnTo>
                  <a:lnTo>
                    <a:pt x="1726808" y="1890713"/>
                  </a:lnTo>
                  <a:lnTo>
                    <a:pt x="1727996" y="1893888"/>
                  </a:lnTo>
                  <a:lnTo>
                    <a:pt x="1728391" y="1896270"/>
                  </a:lnTo>
                  <a:lnTo>
                    <a:pt x="1728787" y="1898651"/>
                  </a:lnTo>
                  <a:lnTo>
                    <a:pt x="1728391" y="1901032"/>
                  </a:lnTo>
                  <a:lnTo>
                    <a:pt x="1727600" y="1903017"/>
                  </a:lnTo>
                  <a:lnTo>
                    <a:pt x="1726017" y="1905001"/>
                  </a:lnTo>
                  <a:lnTo>
                    <a:pt x="1723246" y="1906985"/>
                  </a:lnTo>
                  <a:lnTo>
                    <a:pt x="1720476" y="1908176"/>
                  </a:lnTo>
                  <a:lnTo>
                    <a:pt x="1716518" y="1909367"/>
                  </a:lnTo>
                  <a:lnTo>
                    <a:pt x="1711769" y="1910160"/>
                  </a:lnTo>
                  <a:lnTo>
                    <a:pt x="1706228" y="1910954"/>
                  </a:lnTo>
                  <a:lnTo>
                    <a:pt x="1699104" y="1911351"/>
                  </a:lnTo>
                  <a:lnTo>
                    <a:pt x="1692376" y="1910954"/>
                  </a:lnTo>
                  <a:lnTo>
                    <a:pt x="1685648" y="1910557"/>
                  </a:lnTo>
                  <a:lnTo>
                    <a:pt x="1679711" y="1910160"/>
                  </a:lnTo>
                  <a:lnTo>
                    <a:pt x="1673774" y="1908970"/>
                  </a:lnTo>
                  <a:lnTo>
                    <a:pt x="1667838" y="1907779"/>
                  </a:lnTo>
                  <a:lnTo>
                    <a:pt x="1662297" y="1905795"/>
                  </a:lnTo>
                  <a:lnTo>
                    <a:pt x="1657548" y="1903810"/>
                  </a:lnTo>
                  <a:lnTo>
                    <a:pt x="1652403" y="1901826"/>
                  </a:lnTo>
                  <a:lnTo>
                    <a:pt x="1647653" y="1899445"/>
                  </a:lnTo>
                  <a:lnTo>
                    <a:pt x="1638550" y="1894285"/>
                  </a:lnTo>
                  <a:lnTo>
                    <a:pt x="1629448" y="1888729"/>
                  </a:lnTo>
                  <a:lnTo>
                    <a:pt x="1620741" y="1882379"/>
                  </a:lnTo>
                  <a:lnTo>
                    <a:pt x="1617179" y="1879998"/>
                  </a:lnTo>
                  <a:lnTo>
                    <a:pt x="1614408" y="1878807"/>
                  </a:lnTo>
                  <a:lnTo>
                    <a:pt x="1612825" y="1878807"/>
                  </a:lnTo>
                  <a:lnTo>
                    <a:pt x="1612033" y="1879204"/>
                  </a:lnTo>
                  <a:lnTo>
                    <a:pt x="1611638" y="1880792"/>
                  </a:lnTo>
                  <a:lnTo>
                    <a:pt x="1610846" y="1881982"/>
                  </a:lnTo>
                  <a:lnTo>
                    <a:pt x="1610450" y="1882776"/>
                  </a:lnTo>
                  <a:lnTo>
                    <a:pt x="1608867" y="1883173"/>
                  </a:lnTo>
                  <a:lnTo>
                    <a:pt x="1598973" y="1882776"/>
                  </a:lnTo>
                  <a:lnTo>
                    <a:pt x="1593432" y="1881982"/>
                  </a:lnTo>
                  <a:lnTo>
                    <a:pt x="1591453" y="1881585"/>
                  </a:lnTo>
                  <a:lnTo>
                    <a:pt x="1589870" y="1881188"/>
                  </a:lnTo>
                  <a:lnTo>
                    <a:pt x="1587891" y="1872457"/>
                  </a:lnTo>
                  <a:lnTo>
                    <a:pt x="1587100" y="1865313"/>
                  </a:lnTo>
                  <a:lnTo>
                    <a:pt x="1586308" y="1860154"/>
                  </a:lnTo>
                  <a:lnTo>
                    <a:pt x="1586308" y="1855391"/>
                  </a:lnTo>
                  <a:lnTo>
                    <a:pt x="1586308" y="1852216"/>
                  </a:lnTo>
                  <a:lnTo>
                    <a:pt x="1586704" y="1850232"/>
                  </a:lnTo>
                  <a:lnTo>
                    <a:pt x="1587100" y="1848644"/>
                  </a:lnTo>
                  <a:lnTo>
                    <a:pt x="1585912" y="1846263"/>
                  </a:lnTo>
                  <a:close/>
                  <a:moveTo>
                    <a:pt x="1360734" y="1846263"/>
                  </a:moveTo>
                  <a:lnTo>
                    <a:pt x="1449387" y="1846263"/>
                  </a:lnTo>
                  <a:lnTo>
                    <a:pt x="1448200" y="1848644"/>
                  </a:lnTo>
                  <a:lnTo>
                    <a:pt x="1448596" y="1850232"/>
                  </a:lnTo>
                  <a:lnTo>
                    <a:pt x="1448991" y="1852216"/>
                  </a:lnTo>
                  <a:lnTo>
                    <a:pt x="1448991" y="1855391"/>
                  </a:lnTo>
                  <a:lnTo>
                    <a:pt x="1448991" y="1860154"/>
                  </a:lnTo>
                  <a:lnTo>
                    <a:pt x="1448200" y="1865313"/>
                  </a:lnTo>
                  <a:lnTo>
                    <a:pt x="1447408" y="1872457"/>
                  </a:lnTo>
                  <a:lnTo>
                    <a:pt x="1445034" y="1881188"/>
                  </a:lnTo>
                  <a:lnTo>
                    <a:pt x="1443846" y="1881585"/>
                  </a:lnTo>
                  <a:lnTo>
                    <a:pt x="1441868" y="1881982"/>
                  </a:lnTo>
                  <a:lnTo>
                    <a:pt x="1436327" y="1882776"/>
                  </a:lnTo>
                  <a:lnTo>
                    <a:pt x="1426432" y="1883173"/>
                  </a:lnTo>
                  <a:lnTo>
                    <a:pt x="1424849" y="1882776"/>
                  </a:lnTo>
                  <a:lnTo>
                    <a:pt x="1424058" y="1881982"/>
                  </a:lnTo>
                  <a:lnTo>
                    <a:pt x="1423662" y="1880792"/>
                  </a:lnTo>
                  <a:lnTo>
                    <a:pt x="1423266" y="1879204"/>
                  </a:lnTo>
                  <a:lnTo>
                    <a:pt x="1422079" y="1878807"/>
                  </a:lnTo>
                  <a:lnTo>
                    <a:pt x="1420891" y="1878807"/>
                  </a:lnTo>
                  <a:lnTo>
                    <a:pt x="1417725" y="1879998"/>
                  </a:lnTo>
                  <a:lnTo>
                    <a:pt x="1414163" y="1882379"/>
                  </a:lnTo>
                  <a:lnTo>
                    <a:pt x="1405852" y="1888729"/>
                  </a:lnTo>
                  <a:lnTo>
                    <a:pt x="1396749" y="1894285"/>
                  </a:lnTo>
                  <a:lnTo>
                    <a:pt x="1387646" y="1899445"/>
                  </a:lnTo>
                  <a:lnTo>
                    <a:pt x="1382897" y="1901826"/>
                  </a:lnTo>
                  <a:lnTo>
                    <a:pt x="1377752" y="1903810"/>
                  </a:lnTo>
                  <a:lnTo>
                    <a:pt x="1373003" y="1905795"/>
                  </a:lnTo>
                  <a:lnTo>
                    <a:pt x="1367462" y="1907779"/>
                  </a:lnTo>
                  <a:lnTo>
                    <a:pt x="1361525" y="1908970"/>
                  </a:lnTo>
                  <a:lnTo>
                    <a:pt x="1355588" y="1910160"/>
                  </a:lnTo>
                  <a:lnTo>
                    <a:pt x="1349652" y="1910557"/>
                  </a:lnTo>
                  <a:lnTo>
                    <a:pt x="1342924" y="1910954"/>
                  </a:lnTo>
                  <a:lnTo>
                    <a:pt x="1336195" y="1911351"/>
                  </a:lnTo>
                  <a:lnTo>
                    <a:pt x="1329071" y="1910954"/>
                  </a:lnTo>
                  <a:lnTo>
                    <a:pt x="1323531" y="1910160"/>
                  </a:lnTo>
                  <a:lnTo>
                    <a:pt x="1318781" y="1909367"/>
                  </a:lnTo>
                  <a:lnTo>
                    <a:pt x="1314824" y="1908176"/>
                  </a:lnTo>
                  <a:lnTo>
                    <a:pt x="1312053" y="1906985"/>
                  </a:lnTo>
                  <a:lnTo>
                    <a:pt x="1309283" y="1905001"/>
                  </a:lnTo>
                  <a:lnTo>
                    <a:pt x="1307700" y="1903017"/>
                  </a:lnTo>
                  <a:lnTo>
                    <a:pt x="1306908" y="1901032"/>
                  </a:lnTo>
                  <a:lnTo>
                    <a:pt x="1306512" y="1898651"/>
                  </a:lnTo>
                  <a:lnTo>
                    <a:pt x="1306512" y="1896270"/>
                  </a:lnTo>
                  <a:lnTo>
                    <a:pt x="1307304" y="1893888"/>
                  </a:lnTo>
                  <a:lnTo>
                    <a:pt x="1308491" y="1890713"/>
                  </a:lnTo>
                  <a:lnTo>
                    <a:pt x="1310074" y="1888332"/>
                  </a:lnTo>
                  <a:lnTo>
                    <a:pt x="1314824" y="1882379"/>
                  </a:lnTo>
                  <a:lnTo>
                    <a:pt x="1320364" y="1876426"/>
                  </a:lnTo>
                  <a:lnTo>
                    <a:pt x="1326697" y="1870870"/>
                  </a:lnTo>
                  <a:lnTo>
                    <a:pt x="1333425" y="1864916"/>
                  </a:lnTo>
                  <a:lnTo>
                    <a:pt x="1340153" y="1860154"/>
                  </a:lnTo>
                  <a:lnTo>
                    <a:pt x="1346881" y="1855391"/>
                  </a:lnTo>
                  <a:lnTo>
                    <a:pt x="1356776" y="1848644"/>
                  </a:lnTo>
                  <a:lnTo>
                    <a:pt x="1360734" y="1846263"/>
                  </a:lnTo>
                  <a:close/>
                  <a:moveTo>
                    <a:pt x="449262" y="1846263"/>
                  </a:moveTo>
                  <a:lnTo>
                    <a:pt x="537671" y="1846263"/>
                  </a:lnTo>
                  <a:lnTo>
                    <a:pt x="542012" y="1848644"/>
                  </a:lnTo>
                  <a:lnTo>
                    <a:pt x="551880" y="1855391"/>
                  </a:lnTo>
                  <a:lnTo>
                    <a:pt x="558194" y="1860154"/>
                  </a:lnTo>
                  <a:lnTo>
                    <a:pt x="564904" y="1864916"/>
                  </a:lnTo>
                  <a:lnTo>
                    <a:pt x="571614" y="1870870"/>
                  </a:lnTo>
                  <a:lnTo>
                    <a:pt x="577929" y="1876426"/>
                  </a:lnTo>
                  <a:lnTo>
                    <a:pt x="583849" y="1882379"/>
                  </a:lnTo>
                  <a:lnTo>
                    <a:pt x="588190" y="1888332"/>
                  </a:lnTo>
                  <a:lnTo>
                    <a:pt x="589769" y="1890713"/>
                  </a:lnTo>
                  <a:lnTo>
                    <a:pt x="590953" y="1893888"/>
                  </a:lnTo>
                  <a:lnTo>
                    <a:pt x="591742" y="1896270"/>
                  </a:lnTo>
                  <a:lnTo>
                    <a:pt x="592137" y="1898651"/>
                  </a:lnTo>
                  <a:lnTo>
                    <a:pt x="591742" y="1901032"/>
                  </a:lnTo>
                  <a:lnTo>
                    <a:pt x="590558" y="1903017"/>
                  </a:lnTo>
                  <a:lnTo>
                    <a:pt x="589374" y="1905001"/>
                  </a:lnTo>
                  <a:lnTo>
                    <a:pt x="587006" y="1906985"/>
                  </a:lnTo>
                  <a:lnTo>
                    <a:pt x="583849" y="1908176"/>
                  </a:lnTo>
                  <a:lnTo>
                    <a:pt x="579902" y="1909367"/>
                  </a:lnTo>
                  <a:lnTo>
                    <a:pt x="575166" y="1910160"/>
                  </a:lnTo>
                  <a:lnTo>
                    <a:pt x="569246" y="1910954"/>
                  </a:lnTo>
                  <a:lnTo>
                    <a:pt x="562141" y="1911351"/>
                  </a:lnTo>
                  <a:lnTo>
                    <a:pt x="555432" y="1910954"/>
                  </a:lnTo>
                  <a:lnTo>
                    <a:pt x="549117" y="1910557"/>
                  </a:lnTo>
                  <a:lnTo>
                    <a:pt x="542802" y="1910160"/>
                  </a:lnTo>
                  <a:lnTo>
                    <a:pt x="536882" y="1908970"/>
                  </a:lnTo>
                  <a:lnTo>
                    <a:pt x="531356" y="1907779"/>
                  </a:lnTo>
                  <a:lnTo>
                    <a:pt x="526225" y="1905795"/>
                  </a:lnTo>
                  <a:lnTo>
                    <a:pt x="521094" y="1903810"/>
                  </a:lnTo>
                  <a:lnTo>
                    <a:pt x="515963" y="1901826"/>
                  </a:lnTo>
                  <a:lnTo>
                    <a:pt x="510833" y="1899445"/>
                  </a:lnTo>
                  <a:lnTo>
                    <a:pt x="501755" y="1894285"/>
                  </a:lnTo>
                  <a:lnTo>
                    <a:pt x="493072" y="1888729"/>
                  </a:lnTo>
                  <a:lnTo>
                    <a:pt x="484389" y="1882379"/>
                  </a:lnTo>
                  <a:lnTo>
                    <a:pt x="480837" y="1879998"/>
                  </a:lnTo>
                  <a:lnTo>
                    <a:pt x="478074" y="1878807"/>
                  </a:lnTo>
                  <a:lnTo>
                    <a:pt x="476495" y="1878807"/>
                  </a:lnTo>
                  <a:lnTo>
                    <a:pt x="475706" y="1879204"/>
                  </a:lnTo>
                  <a:lnTo>
                    <a:pt x="474916" y="1880792"/>
                  </a:lnTo>
                  <a:lnTo>
                    <a:pt x="474522" y="1881982"/>
                  </a:lnTo>
                  <a:lnTo>
                    <a:pt x="473732" y="1882776"/>
                  </a:lnTo>
                  <a:lnTo>
                    <a:pt x="472943" y="1883173"/>
                  </a:lnTo>
                  <a:lnTo>
                    <a:pt x="462681" y="1882776"/>
                  </a:lnTo>
                  <a:lnTo>
                    <a:pt x="457156" y="1881982"/>
                  </a:lnTo>
                  <a:lnTo>
                    <a:pt x="455182" y="1881585"/>
                  </a:lnTo>
                  <a:lnTo>
                    <a:pt x="453603" y="1881188"/>
                  </a:lnTo>
                  <a:lnTo>
                    <a:pt x="452025" y="1872457"/>
                  </a:lnTo>
                  <a:lnTo>
                    <a:pt x="450446" y="1865313"/>
                  </a:lnTo>
                  <a:lnTo>
                    <a:pt x="450051" y="1860154"/>
                  </a:lnTo>
                  <a:lnTo>
                    <a:pt x="450051" y="1855391"/>
                  </a:lnTo>
                  <a:lnTo>
                    <a:pt x="450051" y="1852216"/>
                  </a:lnTo>
                  <a:lnTo>
                    <a:pt x="450446" y="1850232"/>
                  </a:lnTo>
                  <a:lnTo>
                    <a:pt x="450841" y="1848644"/>
                  </a:lnTo>
                  <a:lnTo>
                    <a:pt x="449262" y="1846263"/>
                  </a:lnTo>
                  <a:close/>
                  <a:moveTo>
                    <a:pt x="224686" y="1846263"/>
                  </a:moveTo>
                  <a:lnTo>
                    <a:pt x="314325" y="1846263"/>
                  </a:lnTo>
                  <a:lnTo>
                    <a:pt x="313124" y="1848644"/>
                  </a:lnTo>
                  <a:lnTo>
                    <a:pt x="313124" y="1850232"/>
                  </a:lnTo>
                  <a:lnTo>
                    <a:pt x="313525" y="1852216"/>
                  </a:lnTo>
                  <a:lnTo>
                    <a:pt x="313925" y="1855391"/>
                  </a:lnTo>
                  <a:lnTo>
                    <a:pt x="313525" y="1860154"/>
                  </a:lnTo>
                  <a:lnTo>
                    <a:pt x="313124" y="1865313"/>
                  </a:lnTo>
                  <a:lnTo>
                    <a:pt x="311924" y="1872457"/>
                  </a:lnTo>
                  <a:lnTo>
                    <a:pt x="310323" y="1881188"/>
                  </a:lnTo>
                  <a:lnTo>
                    <a:pt x="308722" y="1881585"/>
                  </a:lnTo>
                  <a:lnTo>
                    <a:pt x="306321" y="1881982"/>
                  </a:lnTo>
                  <a:lnTo>
                    <a:pt x="300719" y="1882776"/>
                  </a:lnTo>
                  <a:lnTo>
                    <a:pt x="290715" y="1883173"/>
                  </a:lnTo>
                  <a:lnTo>
                    <a:pt x="289914" y="1882776"/>
                  </a:lnTo>
                  <a:lnTo>
                    <a:pt x="288714" y="1881982"/>
                  </a:lnTo>
                  <a:lnTo>
                    <a:pt x="288314" y="1880792"/>
                  </a:lnTo>
                  <a:lnTo>
                    <a:pt x="287513" y="1879204"/>
                  </a:lnTo>
                  <a:lnTo>
                    <a:pt x="286713" y="1878807"/>
                  </a:lnTo>
                  <a:lnTo>
                    <a:pt x="285112" y="1878807"/>
                  </a:lnTo>
                  <a:lnTo>
                    <a:pt x="282311" y="1879998"/>
                  </a:lnTo>
                  <a:lnTo>
                    <a:pt x="278709" y="1882379"/>
                  </a:lnTo>
                  <a:lnTo>
                    <a:pt x="270306" y="1888729"/>
                  </a:lnTo>
                  <a:lnTo>
                    <a:pt x="261102" y="1894285"/>
                  </a:lnTo>
                  <a:lnTo>
                    <a:pt x="251898" y="1899445"/>
                  </a:lnTo>
                  <a:lnTo>
                    <a:pt x="246695" y="1901826"/>
                  </a:lnTo>
                  <a:lnTo>
                    <a:pt x="242293" y="1903810"/>
                  </a:lnTo>
                  <a:lnTo>
                    <a:pt x="236691" y="1905795"/>
                  </a:lnTo>
                  <a:lnTo>
                    <a:pt x="231089" y="1907779"/>
                  </a:lnTo>
                  <a:lnTo>
                    <a:pt x="225486" y="1908970"/>
                  </a:lnTo>
                  <a:lnTo>
                    <a:pt x="219484" y="1910160"/>
                  </a:lnTo>
                  <a:lnTo>
                    <a:pt x="213081" y="1910557"/>
                  </a:lnTo>
                  <a:lnTo>
                    <a:pt x="206678" y="1910954"/>
                  </a:lnTo>
                  <a:lnTo>
                    <a:pt x="199875" y="1911351"/>
                  </a:lnTo>
                  <a:lnTo>
                    <a:pt x="192672" y="1910954"/>
                  </a:lnTo>
                  <a:lnTo>
                    <a:pt x="186669" y="1910160"/>
                  </a:lnTo>
                  <a:lnTo>
                    <a:pt x="182267" y="1909367"/>
                  </a:lnTo>
                  <a:lnTo>
                    <a:pt x="178266" y="1908176"/>
                  </a:lnTo>
                  <a:lnTo>
                    <a:pt x="175064" y="1906985"/>
                  </a:lnTo>
                  <a:lnTo>
                    <a:pt x="172663" y="1905001"/>
                  </a:lnTo>
                  <a:lnTo>
                    <a:pt x="171062" y="1903017"/>
                  </a:lnTo>
                  <a:lnTo>
                    <a:pt x="169862" y="1901032"/>
                  </a:lnTo>
                  <a:lnTo>
                    <a:pt x="169862" y="1898651"/>
                  </a:lnTo>
                  <a:lnTo>
                    <a:pt x="169862" y="1896270"/>
                  </a:lnTo>
                  <a:lnTo>
                    <a:pt x="170662" y="1893888"/>
                  </a:lnTo>
                  <a:lnTo>
                    <a:pt x="171863" y="1890713"/>
                  </a:lnTo>
                  <a:lnTo>
                    <a:pt x="173864" y="1888332"/>
                  </a:lnTo>
                  <a:lnTo>
                    <a:pt x="177865" y="1882379"/>
                  </a:lnTo>
                  <a:lnTo>
                    <a:pt x="183868" y="1876426"/>
                  </a:lnTo>
                  <a:lnTo>
                    <a:pt x="190271" y="1870870"/>
                  </a:lnTo>
                  <a:lnTo>
                    <a:pt x="197074" y="1864916"/>
                  </a:lnTo>
                  <a:lnTo>
                    <a:pt x="203877" y="1860154"/>
                  </a:lnTo>
                  <a:lnTo>
                    <a:pt x="210279" y="1855391"/>
                  </a:lnTo>
                  <a:lnTo>
                    <a:pt x="220284" y="1848644"/>
                  </a:lnTo>
                  <a:lnTo>
                    <a:pt x="224686" y="1846263"/>
                  </a:lnTo>
                  <a:close/>
                  <a:moveTo>
                    <a:pt x="1862137" y="1284288"/>
                  </a:moveTo>
                  <a:lnTo>
                    <a:pt x="1861739" y="1287447"/>
                  </a:lnTo>
                  <a:lnTo>
                    <a:pt x="1860144" y="1296135"/>
                  </a:lnTo>
                  <a:lnTo>
                    <a:pt x="1858151" y="1308772"/>
                  </a:lnTo>
                  <a:lnTo>
                    <a:pt x="1856557" y="1315880"/>
                  </a:lnTo>
                  <a:lnTo>
                    <a:pt x="1854564" y="1322988"/>
                  </a:lnTo>
                  <a:lnTo>
                    <a:pt x="1852172" y="1330097"/>
                  </a:lnTo>
                  <a:lnTo>
                    <a:pt x="1849781" y="1337205"/>
                  </a:lnTo>
                  <a:lnTo>
                    <a:pt x="1846194" y="1343918"/>
                  </a:lnTo>
                  <a:lnTo>
                    <a:pt x="1843005" y="1350237"/>
                  </a:lnTo>
                  <a:lnTo>
                    <a:pt x="1838620" y="1355370"/>
                  </a:lnTo>
                  <a:lnTo>
                    <a:pt x="1836627" y="1357345"/>
                  </a:lnTo>
                  <a:lnTo>
                    <a:pt x="1834634" y="1359714"/>
                  </a:lnTo>
                  <a:lnTo>
                    <a:pt x="1831844" y="1361294"/>
                  </a:lnTo>
                  <a:lnTo>
                    <a:pt x="1829453" y="1362478"/>
                  </a:lnTo>
                  <a:lnTo>
                    <a:pt x="1826264" y="1363268"/>
                  </a:lnTo>
                  <a:lnTo>
                    <a:pt x="1823474" y="1363663"/>
                  </a:lnTo>
                  <a:lnTo>
                    <a:pt x="1820285" y="1363663"/>
                  </a:lnTo>
                  <a:lnTo>
                    <a:pt x="1816698" y="1363663"/>
                  </a:lnTo>
                  <a:lnTo>
                    <a:pt x="1814306" y="1363268"/>
                  </a:lnTo>
                  <a:lnTo>
                    <a:pt x="1811117" y="1362873"/>
                  </a:lnTo>
                  <a:lnTo>
                    <a:pt x="1809124" y="1362084"/>
                  </a:lnTo>
                  <a:lnTo>
                    <a:pt x="1807131" y="1361294"/>
                  </a:lnTo>
                  <a:lnTo>
                    <a:pt x="1805138" y="1360109"/>
                  </a:lnTo>
                  <a:lnTo>
                    <a:pt x="1803544" y="1358135"/>
                  </a:lnTo>
                  <a:lnTo>
                    <a:pt x="1802348" y="1356555"/>
                  </a:lnTo>
                  <a:lnTo>
                    <a:pt x="1801153" y="1354975"/>
                  </a:lnTo>
                  <a:lnTo>
                    <a:pt x="1800355" y="1353001"/>
                  </a:lnTo>
                  <a:lnTo>
                    <a:pt x="1799558" y="1350237"/>
                  </a:lnTo>
                  <a:lnTo>
                    <a:pt x="1798362" y="1345498"/>
                  </a:lnTo>
                  <a:lnTo>
                    <a:pt x="1797964" y="1339969"/>
                  </a:lnTo>
                  <a:lnTo>
                    <a:pt x="1797565" y="1334835"/>
                  </a:lnTo>
                  <a:lnTo>
                    <a:pt x="1796369" y="1330886"/>
                  </a:lnTo>
                  <a:lnTo>
                    <a:pt x="1795971" y="1329702"/>
                  </a:lnTo>
                  <a:lnTo>
                    <a:pt x="1795174" y="1328912"/>
                  </a:lnTo>
                  <a:lnTo>
                    <a:pt x="1794376" y="1328122"/>
                  </a:lnTo>
                  <a:lnTo>
                    <a:pt x="1793579" y="1328122"/>
                  </a:lnTo>
                  <a:lnTo>
                    <a:pt x="1791985" y="1328122"/>
                  </a:lnTo>
                  <a:lnTo>
                    <a:pt x="1791188" y="1328517"/>
                  </a:lnTo>
                  <a:lnTo>
                    <a:pt x="1790390" y="1328912"/>
                  </a:lnTo>
                  <a:lnTo>
                    <a:pt x="1789992" y="1329702"/>
                  </a:lnTo>
                  <a:lnTo>
                    <a:pt x="1788796" y="1332071"/>
                  </a:lnTo>
                  <a:lnTo>
                    <a:pt x="1788398" y="1336020"/>
                  </a:lnTo>
                  <a:lnTo>
                    <a:pt x="1787999" y="1337995"/>
                  </a:lnTo>
                  <a:lnTo>
                    <a:pt x="1787600" y="1340759"/>
                  </a:lnTo>
                  <a:lnTo>
                    <a:pt x="1785209" y="1346288"/>
                  </a:lnTo>
                  <a:lnTo>
                    <a:pt x="1782020" y="1351816"/>
                  </a:lnTo>
                  <a:lnTo>
                    <a:pt x="1778034" y="1356950"/>
                  </a:lnTo>
                  <a:lnTo>
                    <a:pt x="1776440" y="1358529"/>
                  </a:lnTo>
                  <a:lnTo>
                    <a:pt x="1774845" y="1360504"/>
                  </a:lnTo>
                  <a:lnTo>
                    <a:pt x="1773251" y="1361294"/>
                  </a:lnTo>
                  <a:lnTo>
                    <a:pt x="1771657" y="1361294"/>
                  </a:lnTo>
                  <a:lnTo>
                    <a:pt x="1770859" y="1360899"/>
                  </a:lnTo>
                  <a:lnTo>
                    <a:pt x="1770062" y="1358924"/>
                  </a:lnTo>
                  <a:lnTo>
                    <a:pt x="1770062" y="1356555"/>
                  </a:lnTo>
                  <a:lnTo>
                    <a:pt x="1770062" y="1353396"/>
                  </a:lnTo>
                  <a:lnTo>
                    <a:pt x="1772454" y="1335230"/>
                  </a:lnTo>
                  <a:lnTo>
                    <a:pt x="1774048" y="1326148"/>
                  </a:lnTo>
                  <a:lnTo>
                    <a:pt x="1775643" y="1317460"/>
                  </a:lnTo>
                  <a:lnTo>
                    <a:pt x="1778034" y="1309957"/>
                  </a:lnTo>
                  <a:lnTo>
                    <a:pt x="1779628" y="1306797"/>
                  </a:lnTo>
                  <a:lnTo>
                    <a:pt x="1781223" y="1303638"/>
                  </a:lnTo>
                  <a:lnTo>
                    <a:pt x="1782817" y="1301269"/>
                  </a:lnTo>
                  <a:lnTo>
                    <a:pt x="1784810" y="1299689"/>
                  </a:lnTo>
                  <a:lnTo>
                    <a:pt x="1787202" y="1298110"/>
                  </a:lnTo>
                  <a:lnTo>
                    <a:pt x="1789593" y="1297715"/>
                  </a:lnTo>
                  <a:lnTo>
                    <a:pt x="1862137" y="1284288"/>
                  </a:lnTo>
                  <a:close/>
                  <a:moveTo>
                    <a:pt x="42862" y="1284288"/>
                  </a:moveTo>
                  <a:lnTo>
                    <a:pt x="114155" y="1297983"/>
                  </a:lnTo>
                  <a:lnTo>
                    <a:pt x="116114" y="1298386"/>
                  </a:lnTo>
                  <a:lnTo>
                    <a:pt x="118073" y="1299595"/>
                  </a:lnTo>
                  <a:lnTo>
                    <a:pt x="120423" y="1301609"/>
                  </a:lnTo>
                  <a:lnTo>
                    <a:pt x="121990" y="1303623"/>
                  </a:lnTo>
                  <a:lnTo>
                    <a:pt x="123557" y="1306845"/>
                  </a:lnTo>
                  <a:lnTo>
                    <a:pt x="125124" y="1310067"/>
                  </a:lnTo>
                  <a:lnTo>
                    <a:pt x="127474" y="1318123"/>
                  </a:lnTo>
                  <a:lnTo>
                    <a:pt x="129433" y="1326985"/>
                  </a:lnTo>
                  <a:lnTo>
                    <a:pt x="130608" y="1335847"/>
                  </a:lnTo>
                  <a:lnTo>
                    <a:pt x="133350" y="1354376"/>
                  </a:lnTo>
                  <a:lnTo>
                    <a:pt x="133350" y="1358001"/>
                  </a:lnTo>
                  <a:lnTo>
                    <a:pt x="132958" y="1360820"/>
                  </a:lnTo>
                  <a:lnTo>
                    <a:pt x="132566" y="1362029"/>
                  </a:lnTo>
                  <a:lnTo>
                    <a:pt x="131000" y="1362834"/>
                  </a:lnTo>
                  <a:lnTo>
                    <a:pt x="129824" y="1362432"/>
                  </a:lnTo>
                  <a:lnTo>
                    <a:pt x="128257" y="1361626"/>
                  </a:lnTo>
                  <a:lnTo>
                    <a:pt x="126691" y="1360418"/>
                  </a:lnTo>
                  <a:lnTo>
                    <a:pt x="124732" y="1358001"/>
                  </a:lnTo>
                  <a:lnTo>
                    <a:pt x="121598" y="1353167"/>
                  </a:lnTo>
                  <a:lnTo>
                    <a:pt x="118073" y="1347528"/>
                  </a:lnTo>
                  <a:lnTo>
                    <a:pt x="116114" y="1341486"/>
                  </a:lnTo>
                  <a:lnTo>
                    <a:pt x="115331" y="1339069"/>
                  </a:lnTo>
                  <a:lnTo>
                    <a:pt x="115331" y="1336652"/>
                  </a:lnTo>
                  <a:lnTo>
                    <a:pt x="114939" y="1333430"/>
                  </a:lnTo>
                  <a:lnTo>
                    <a:pt x="113764" y="1330610"/>
                  </a:lnTo>
                  <a:lnTo>
                    <a:pt x="112980" y="1329805"/>
                  </a:lnTo>
                  <a:lnTo>
                    <a:pt x="111805" y="1328999"/>
                  </a:lnTo>
                  <a:lnTo>
                    <a:pt x="111022" y="1328596"/>
                  </a:lnTo>
                  <a:lnTo>
                    <a:pt x="110238" y="1328596"/>
                  </a:lnTo>
                  <a:lnTo>
                    <a:pt x="109455" y="1328999"/>
                  </a:lnTo>
                  <a:lnTo>
                    <a:pt x="108671" y="1329402"/>
                  </a:lnTo>
                  <a:lnTo>
                    <a:pt x="107888" y="1330610"/>
                  </a:lnTo>
                  <a:lnTo>
                    <a:pt x="107104" y="1332221"/>
                  </a:lnTo>
                  <a:lnTo>
                    <a:pt x="106321" y="1335444"/>
                  </a:lnTo>
                  <a:lnTo>
                    <a:pt x="105929" y="1341083"/>
                  </a:lnTo>
                  <a:lnTo>
                    <a:pt x="105146" y="1346722"/>
                  </a:lnTo>
                  <a:lnTo>
                    <a:pt x="104362" y="1351556"/>
                  </a:lnTo>
                  <a:lnTo>
                    <a:pt x="103579" y="1353973"/>
                  </a:lnTo>
                  <a:lnTo>
                    <a:pt x="102795" y="1355987"/>
                  </a:lnTo>
                  <a:lnTo>
                    <a:pt x="101620" y="1358001"/>
                  </a:lnTo>
                  <a:lnTo>
                    <a:pt x="100445" y="1360015"/>
                  </a:lnTo>
                  <a:lnTo>
                    <a:pt x="98487" y="1361223"/>
                  </a:lnTo>
                  <a:lnTo>
                    <a:pt x="96920" y="1362432"/>
                  </a:lnTo>
                  <a:lnTo>
                    <a:pt x="94961" y="1363237"/>
                  </a:lnTo>
                  <a:lnTo>
                    <a:pt x="92611" y="1364043"/>
                  </a:lnTo>
                  <a:lnTo>
                    <a:pt x="89869" y="1364848"/>
                  </a:lnTo>
                  <a:lnTo>
                    <a:pt x="87127" y="1365251"/>
                  </a:lnTo>
                  <a:lnTo>
                    <a:pt x="80467" y="1364848"/>
                  </a:lnTo>
                  <a:lnTo>
                    <a:pt x="77725" y="1364446"/>
                  </a:lnTo>
                  <a:lnTo>
                    <a:pt x="74983" y="1363640"/>
                  </a:lnTo>
                  <a:lnTo>
                    <a:pt x="72633" y="1362432"/>
                  </a:lnTo>
                  <a:lnTo>
                    <a:pt x="69891" y="1360820"/>
                  </a:lnTo>
                  <a:lnTo>
                    <a:pt x="67932" y="1358806"/>
                  </a:lnTo>
                  <a:lnTo>
                    <a:pt x="65190" y="1356792"/>
                  </a:lnTo>
                  <a:lnTo>
                    <a:pt x="61665" y="1351153"/>
                  </a:lnTo>
                  <a:lnTo>
                    <a:pt x="57747" y="1345111"/>
                  </a:lnTo>
                  <a:lnTo>
                    <a:pt x="55005" y="1338263"/>
                  </a:lnTo>
                  <a:lnTo>
                    <a:pt x="52655" y="1331013"/>
                  </a:lnTo>
                  <a:lnTo>
                    <a:pt x="49913" y="1323360"/>
                  </a:lnTo>
                  <a:lnTo>
                    <a:pt x="48346" y="1316109"/>
                  </a:lnTo>
                  <a:lnTo>
                    <a:pt x="46779" y="1308859"/>
                  </a:lnTo>
                  <a:lnTo>
                    <a:pt x="44037" y="1296372"/>
                  </a:lnTo>
                  <a:lnTo>
                    <a:pt x="43254" y="1287511"/>
                  </a:lnTo>
                  <a:lnTo>
                    <a:pt x="42862" y="1284288"/>
                  </a:lnTo>
                  <a:close/>
                  <a:moveTo>
                    <a:pt x="1298517" y="998258"/>
                  </a:moveTo>
                  <a:lnTo>
                    <a:pt x="1247697" y="1005006"/>
                  </a:lnTo>
                  <a:lnTo>
                    <a:pt x="970168" y="1039940"/>
                  </a:lnTo>
                  <a:lnTo>
                    <a:pt x="956272" y="1045895"/>
                  </a:lnTo>
                  <a:lnTo>
                    <a:pt x="928877" y="1057010"/>
                  </a:lnTo>
                  <a:lnTo>
                    <a:pt x="879644" y="1076859"/>
                  </a:lnTo>
                  <a:lnTo>
                    <a:pt x="925700" y="1070905"/>
                  </a:lnTo>
                  <a:lnTo>
                    <a:pt x="946743" y="1068523"/>
                  </a:lnTo>
                  <a:lnTo>
                    <a:pt x="1317972" y="1020885"/>
                  </a:lnTo>
                  <a:lnTo>
                    <a:pt x="1314399" y="1016122"/>
                  </a:lnTo>
                  <a:lnTo>
                    <a:pt x="1298517" y="998258"/>
                  </a:lnTo>
                  <a:close/>
                  <a:moveTo>
                    <a:pt x="1085309" y="949429"/>
                  </a:moveTo>
                  <a:lnTo>
                    <a:pt x="951111" y="956178"/>
                  </a:lnTo>
                  <a:lnTo>
                    <a:pt x="912995" y="958163"/>
                  </a:lnTo>
                  <a:lnTo>
                    <a:pt x="891952" y="958957"/>
                  </a:lnTo>
                  <a:lnTo>
                    <a:pt x="653731" y="981585"/>
                  </a:lnTo>
                  <a:lnTo>
                    <a:pt x="641819" y="988730"/>
                  </a:lnTo>
                  <a:lnTo>
                    <a:pt x="569956" y="1031207"/>
                  </a:lnTo>
                  <a:lnTo>
                    <a:pt x="947934" y="971263"/>
                  </a:lnTo>
                  <a:lnTo>
                    <a:pt x="990814" y="964515"/>
                  </a:lnTo>
                  <a:lnTo>
                    <a:pt x="999549" y="962927"/>
                  </a:lnTo>
                  <a:lnTo>
                    <a:pt x="1085309" y="949429"/>
                  </a:lnTo>
                  <a:close/>
                  <a:moveTo>
                    <a:pt x="606483" y="818030"/>
                  </a:moveTo>
                  <a:lnTo>
                    <a:pt x="609660" y="823191"/>
                  </a:lnTo>
                  <a:lnTo>
                    <a:pt x="612836" y="831527"/>
                  </a:lnTo>
                  <a:lnTo>
                    <a:pt x="621174" y="852964"/>
                  </a:lnTo>
                  <a:lnTo>
                    <a:pt x="619188" y="828351"/>
                  </a:lnTo>
                  <a:lnTo>
                    <a:pt x="606483" y="818030"/>
                  </a:lnTo>
                  <a:close/>
                  <a:moveTo>
                    <a:pt x="1283033" y="812472"/>
                  </a:moveTo>
                  <a:lnTo>
                    <a:pt x="1282239" y="812869"/>
                  </a:lnTo>
                  <a:lnTo>
                    <a:pt x="1281445" y="814060"/>
                  </a:lnTo>
                  <a:lnTo>
                    <a:pt x="1273504" y="824381"/>
                  </a:lnTo>
                  <a:lnTo>
                    <a:pt x="1265960" y="835100"/>
                  </a:lnTo>
                  <a:lnTo>
                    <a:pt x="1263578" y="838276"/>
                  </a:lnTo>
                  <a:lnTo>
                    <a:pt x="1256034" y="951811"/>
                  </a:lnTo>
                  <a:lnTo>
                    <a:pt x="1261990" y="924023"/>
                  </a:lnTo>
                  <a:lnTo>
                    <a:pt x="1268342" y="897425"/>
                  </a:lnTo>
                  <a:lnTo>
                    <a:pt x="1279062" y="850185"/>
                  </a:lnTo>
                  <a:lnTo>
                    <a:pt x="1282239" y="832321"/>
                  </a:lnTo>
                  <a:lnTo>
                    <a:pt x="1283430" y="825175"/>
                  </a:lnTo>
                  <a:lnTo>
                    <a:pt x="1284621" y="819618"/>
                  </a:lnTo>
                  <a:lnTo>
                    <a:pt x="1284621" y="815251"/>
                  </a:lnTo>
                  <a:lnTo>
                    <a:pt x="1283827" y="812869"/>
                  </a:lnTo>
                  <a:lnTo>
                    <a:pt x="1283430" y="812472"/>
                  </a:lnTo>
                  <a:lnTo>
                    <a:pt x="1283033" y="812472"/>
                  </a:lnTo>
                  <a:close/>
                  <a:moveTo>
                    <a:pt x="266522" y="615950"/>
                  </a:moveTo>
                  <a:lnTo>
                    <a:pt x="270489" y="616347"/>
                  </a:lnTo>
                  <a:lnTo>
                    <a:pt x="273661" y="619521"/>
                  </a:lnTo>
                  <a:lnTo>
                    <a:pt x="344258" y="879386"/>
                  </a:lnTo>
                  <a:lnTo>
                    <a:pt x="345448" y="868674"/>
                  </a:lnTo>
                  <a:lnTo>
                    <a:pt x="370434" y="687760"/>
                  </a:lnTo>
                  <a:lnTo>
                    <a:pt x="364485" y="673081"/>
                  </a:lnTo>
                  <a:lnTo>
                    <a:pt x="370831" y="674271"/>
                  </a:lnTo>
                  <a:lnTo>
                    <a:pt x="377573" y="675858"/>
                  </a:lnTo>
                  <a:lnTo>
                    <a:pt x="383919" y="676255"/>
                  </a:lnTo>
                  <a:lnTo>
                    <a:pt x="390265" y="676652"/>
                  </a:lnTo>
                  <a:lnTo>
                    <a:pt x="396214" y="676255"/>
                  </a:lnTo>
                  <a:lnTo>
                    <a:pt x="402957" y="675858"/>
                  </a:lnTo>
                  <a:lnTo>
                    <a:pt x="409699" y="674668"/>
                  </a:lnTo>
                  <a:lnTo>
                    <a:pt x="416045" y="673478"/>
                  </a:lnTo>
                  <a:lnTo>
                    <a:pt x="412872" y="683793"/>
                  </a:lnTo>
                  <a:lnTo>
                    <a:pt x="409699" y="694108"/>
                  </a:lnTo>
                  <a:lnTo>
                    <a:pt x="407716" y="704820"/>
                  </a:lnTo>
                  <a:lnTo>
                    <a:pt x="406526" y="716326"/>
                  </a:lnTo>
                  <a:lnTo>
                    <a:pt x="406129" y="724657"/>
                  </a:lnTo>
                  <a:lnTo>
                    <a:pt x="405733" y="734973"/>
                  </a:lnTo>
                  <a:lnTo>
                    <a:pt x="405733" y="746875"/>
                  </a:lnTo>
                  <a:lnTo>
                    <a:pt x="406526" y="759967"/>
                  </a:lnTo>
                  <a:lnTo>
                    <a:pt x="407319" y="774250"/>
                  </a:lnTo>
                  <a:lnTo>
                    <a:pt x="408509" y="789326"/>
                  </a:lnTo>
                  <a:lnTo>
                    <a:pt x="412079" y="823049"/>
                  </a:lnTo>
                  <a:lnTo>
                    <a:pt x="416045" y="859549"/>
                  </a:lnTo>
                  <a:lnTo>
                    <a:pt x="421597" y="897636"/>
                  </a:lnTo>
                  <a:lnTo>
                    <a:pt x="427546" y="936914"/>
                  </a:lnTo>
                  <a:lnTo>
                    <a:pt x="433496" y="976191"/>
                  </a:lnTo>
                  <a:lnTo>
                    <a:pt x="445791" y="1051175"/>
                  </a:lnTo>
                  <a:lnTo>
                    <a:pt x="456896" y="1114257"/>
                  </a:lnTo>
                  <a:lnTo>
                    <a:pt x="468398" y="1176546"/>
                  </a:lnTo>
                  <a:lnTo>
                    <a:pt x="469587" y="1181703"/>
                  </a:lnTo>
                  <a:lnTo>
                    <a:pt x="471967" y="1187258"/>
                  </a:lnTo>
                  <a:lnTo>
                    <a:pt x="474347" y="1192415"/>
                  </a:lnTo>
                  <a:lnTo>
                    <a:pt x="477123" y="1197573"/>
                  </a:lnTo>
                  <a:lnTo>
                    <a:pt x="481089" y="1201937"/>
                  </a:lnTo>
                  <a:lnTo>
                    <a:pt x="485055" y="1206301"/>
                  </a:lnTo>
                  <a:lnTo>
                    <a:pt x="489418" y="1210269"/>
                  </a:lnTo>
                  <a:lnTo>
                    <a:pt x="494177" y="1213046"/>
                  </a:lnTo>
                  <a:lnTo>
                    <a:pt x="500920" y="1217410"/>
                  </a:lnTo>
                  <a:lnTo>
                    <a:pt x="508059" y="1220187"/>
                  </a:lnTo>
                  <a:lnTo>
                    <a:pt x="515594" y="1222964"/>
                  </a:lnTo>
                  <a:lnTo>
                    <a:pt x="523527" y="1225345"/>
                  </a:lnTo>
                  <a:lnTo>
                    <a:pt x="531459" y="1227329"/>
                  </a:lnTo>
                  <a:lnTo>
                    <a:pt x="540581" y="1228519"/>
                  </a:lnTo>
                  <a:lnTo>
                    <a:pt x="549306" y="1228915"/>
                  </a:lnTo>
                  <a:lnTo>
                    <a:pt x="558428" y="1229312"/>
                  </a:lnTo>
                  <a:lnTo>
                    <a:pt x="566757" y="1229312"/>
                  </a:lnTo>
                  <a:lnTo>
                    <a:pt x="574689" y="1228519"/>
                  </a:lnTo>
                  <a:lnTo>
                    <a:pt x="583018" y="1228122"/>
                  </a:lnTo>
                  <a:lnTo>
                    <a:pt x="590950" y="1226932"/>
                  </a:lnTo>
                  <a:lnTo>
                    <a:pt x="595313" y="1274937"/>
                  </a:lnTo>
                  <a:lnTo>
                    <a:pt x="591347" y="1282476"/>
                  </a:lnTo>
                  <a:lnTo>
                    <a:pt x="588174" y="1290410"/>
                  </a:lnTo>
                  <a:lnTo>
                    <a:pt x="585398" y="1298742"/>
                  </a:lnTo>
                  <a:lnTo>
                    <a:pt x="583018" y="1306677"/>
                  </a:lnTo>
                  <a:lnTo>
                    <a:pt x="581432" y="1314612"/>
                  </a:lnTo>
                  <a:lnTo>
                    <a:pt x="579845" y="1322150"/>
                  </a:lnTo>
                  <a:lnTo>
                    <a:pt x="577466" y="1336829"/>
                  </a:lnTo>
                  <a:lnTo>
                    <a:pt x="573896" y="1342780"/>
                  </a:lnTo>
                  <a:lnTo>
                    <a:pt x="540581" y="1790304"/>
                  </a:lnTo>
                  <a:lnTo>
                    <a:pt x="537011" y="1789908"/>
                  </a:lnTo>
                  <a:lnTo>
                    <a:pt x="448170" y="1789908"/>
                  </a:lnTo>
                  <a:lnTo>
                    <a:pt x="444997" y="1789908"/>
                  </a:lnTo>
                  <a:lnTo>
                    <a:pt x="441428" y="1790304"/>
                  </a:lnTo>
                  <a:lnTo>
                    <a:pt x="434685" y="1792288"/>
                  </a:lnTo>
                  <a:lnTo>
                    <a:pt x="390265" y="1442759"/>
                  </a:lnTo>
                  <a:lnTo>
                    <a:pt x="383919" y="1443156"/>
                  </a:lnTo>
                  <a:lnTo>
                    <a:pt x="377970" y="1443553"/>
                  </a:lnTo>
                  <a:lnTo>
                    <a:pt x="373607" y="1443156"/>
                  </a:lnTo>
                  <a:lnTo>
                    <a:pt x="369641" y="1442759"/>
                  </a:lnTo>
                  <a:lnTo>
                    <a:pt x="327600" y="1792288"/>
                  </a:lnTo>
                  <a:lnTo>
                    <a:pt x="320461" y="1790304"/>
                  </a:lnTo>
                  <a:lnTo>
                    <a:pt x="316892" y="1789908"/>
                  </a:lnTo>
                  <a:lnTo>
                    <a:pt x="312926" y="1789908"/>
                  </a:lnTo>
                  <a:lnTo>
                    <a:pt x="224085" y="1789908"/>
                  </a:lnTo>
                  <a:lnTo>
                    <a:pt x="221309" y="1790304"/>
                  </a:lnTo>
                  <a:lnTo>
                    <a:pt x="218532" y="1790701"/>
                  </a:lnTo>
                  <a:lnTo>
                    <a:pt x="187597" y="1376503"/>
                  </a:lnTo>
                  <a:lnTo>
                    <a:pt x="188787" y="1369759"/>
                  </a:lnTo>
                  <a:lnTo>
                    <a:pt x="189580" y="1363014"/>
                  </a:lnTo>
                  <a:lnTo>
                    <a:pt x="189977" y="1355873"/>
                  </a:lnTo>
                  <a:lnTo>
                    <a:pt x="189580" y="1348335"/>
                  </a:lnTo>
                  <a:lnTo>
                    <a:pt x="188390" y="1338416"/>
                  </a:lnTo>
                  <a:lnTo>
                    <a:pt x="187200" y="1327704"/>
                  </a:lnTo>
                  <a:lnTo>
                    <a:pt x="184821" y="1315802"/>
                  </a:lnTo>
                  <a:lnTo>
                    <a:pt x="182044" y="1303503"/>
                  </a:lnTo>
                  <a:lnTo>
                    <a:pt x="179665" y="1297552"/>
                  </a:lnTo>
                  <a:lnTo>
                    <a:pt x="177682" y="1291601"/>
                  </a:lnTo>
                  <a:lnTo>
                    <a:pt x="175302" y="1285649"/>
                  </a:lnTo>
                  <a:lnTo>
                    <a:pt x="172526" y="1279698"/>
                  </a:lnTo>
                  <a:lnTo>
                    <a:pt x="169353" y="1274144"/>
                  </a:lnTo>
                  <a:lnTo>
                    <a:pt x="165783" y="1268590"/>
                  </a:lnTo>
                  <a:lnTo>
                    <a:pt x="161817" y="1263829"/>
                  </a:lnTo>
                  <a:lnTo>
                    <a:pt x="157058" y="1259465"/>
                  </a:lnTo>
                  <a:lnTo>
                    <a:pt x="149919" y="1178133"/>
                  </a:lnTo>
                  <a:lnTo>
                    <a:pt x="144763" y="1121795"/>
                  </a:lnTo>
                  <a:lnTo>
                    <a:pt x="140004" y="1058317"/>
                  </a:lnTo>
                  <a:lnTo>
                    <a:pt x="124536" y="836538"/>
                  </a:lnTo>
                  <a:lnTo>
                    <a:pt x="118587" y="831381"/>
                  </a:lnTo>
                  <a:lnTo>
                    <a:pt x="113034" y="825430"/>
                  </a:lnTo>
                  <a:lnTo>
                    <a:pt x="112637" y="825033"/>
                  </a:lnTo>
                  <a:lnTo>
                    <a:pt x="111844" y="825430"/>
                  </a:lnTo>
                  <a:lnTo>
                    <a:pt x="111051" y="827413"/>
                  </a:lnTo>
                  <a:lnTo>
                    <a:pt x="110654" y="831381"/>
                  </a:lnTo>
                  <a:lnTo>
                    <a:pt x="110258" y="836142"/>
                  </a:lnTo>
                  <a:lnTo>
                    <a:pt x="110258" y="851614"/>
                  </a:lnTo>
                  <a:lnTo>
                    <a:pt x="110258" y="871452"/>
                  </a:lnTo>
                  <a:lnTo>
                    <a:pt x="111051" y="925012"/>
                  </a:lnTo>
                  <a:lnTo>
                    <a:pt x="113827" y="990474"/>
                  </a:lnTo>
                  <a:lnTo>
                    <a:pt x="116603" y="1061491"/>
                  </a:lnTo>
                  <a:lnTo>
                    <a:pt x="119776" y="1131317"/>
                  </a:lnTo>
                  <a:lnTo>
                    <a:pt x="122949" y="1194002"/>
                  </a:lnTo>
                  <a:lnTo>
                    <a:pt x="126519" y="1243595"/>
                  </a:lnTo>
                  <a:lnTo>
                    <a:pt x="124536" y="1243198"/>
                  </a:lnTo>
                  <a:lnTo>
                    <a:pt x="122553" y="1242801"/>
                  </a:lnTo>
                  <a:lnTo>
                    <a:pt x="52353" y="1229312"/>
                  </a:lnTo>
                  <a:lnTo>
                    <a:pt x="47197" y="1228915"/>
                  </a:lnTo>
                  <a:lnTo>
                    <a:pt x="42041" y="1228519"/>
                  </a:lnTo>
                  <a:lnTo>
                    <a:pt x="36091" y="1228915"/>
                  </a:lnTo>
                  <a:lnTo>
                    <a:pt x="30539" y="1229709"/>
                  </a:lnTo>
                  <a:lnTo>
                    <a:pt x="27763" y="1205508"/>
                  </a:lnTo>
                  <a:lnTo>
                    <a:pt x="24590" y="1176942"/>
                  </a:lnTo>
                  <a:lnTo>
                    <a:pt x="21417" y="1145203"/>
                  </a:lnTo>
                  <a:lnTo>
                    <a:pt x="18244" y="1110290"/>
                  </a:lnTo>
                  <a:lnTo>
                    <a:pt x="12295" y="1036099"/>
                  </a:lnTo>
                  <a:lnTo>
                    <a:pt x="7139" y="959925"/>
                  </a:lnTo>
                  <a:lnTo>
                    <a:pt x="3173" y="887321"/>
                  </a:lnTo>
                  <a:lnTo>
                    <a:pt x="1586" y="853995"/>
                  </a:lnTo>
                  <a:lnTo>
                    <a:pt x="793" y="824636"/>
                  </a:lnTo>
                  <a:lnTo>
                    <a:pt x="0" y="798848"/>
                  </a:lnTo>
                  <a:lnTo>
                    <a:pt x="0" y="777424"/>
                  </a:lnTo>
                  <a:lnTo>
                    <a:pt x="396" y="761554"/>
                  </a:lnTo>
                  <a:lnTo>
                    <a:pt x="793" y="755603"/>
                  </a:lnTo>
                  <a:lnTo>
                    <a:pt x="1190" y="752032"/>
                  </a:lnTo>
                  <a:lnTo>
                    <a:pt x="1983" y="744494"/>
                  </a:lnTo>
                  <a:lnTo>
                    <a:pt x="3569" y="737353"/>
                  </a:lnTo>
                  <a:lnTo>
                    <a:pt x="5949" y="730608"/>
                  </a:lnTo>
                  <a:lnTo>
                    <a:pt x="8725" y="723864"/>
                  </a:lnTo>
                  <a:lnTo>
                    <a:pt x="12691" y="717516"/>
                  </a:lnTo>
                  <a:lnTo>
                    <a:pt x="16658" y="711168"/>
                  </a:lnTo>
                  <a:lnTo>
                    <a:pt x="21813" y="705217"/>
                  </a:lnTo>
                  <a:lnTo>
                    <a:pt x="27763" y="699266"/>
                  </a:lnTo>
                  <a:lnTo>
                    <a:pt x="33712" y="693711"/>
                  </a:lnTo>
                  <a:lnTo>
                    <a:pt x="40454" y="688157"/>
                  </a:lnTo>
                  <a:lnTo>
                    <a:pt x="47593" y="683396"/>
                  </a:lnTo>
                  <a:lnTo>
                    <a:pt x="55525" y="678239"/>
                  </a:lnTo>
                  <a:lnTo>
                    <a:pt x="63458" y="673478"/>
                  </a:lnTo>
                  <a:lnTo>
                    <a:pt x="72183" y="669113"/>
                  </a:lnTo>
                  <a:lnTo>
                    <a:pt x="81305" y="664353"/>
                  </a:lnTo>
                  <a:lnTo>
                    <a:pt x="90427" y="659988"/>
                  </a:lnTo>
                  <a:lnTo>
                    <a:pt x="99946" y="656418"/>
                  </a:lnTo>
                  <a:lnTo>
                    <a:pt x="109861" y="652450"/>
                  </a:lnTo>
                  <a:lnTo>
                    <a:pt x="130485" y="645309"/>
                  </a:lnTo>
                  <a:lnTo>
                    <a:pt x="151902" y="638564"/>
                  </a:lnTo>
                  <a:lnTo>
                    <a:pt x="174112" y="633010"/>
                  </a:lnTo>
                  <a:lnTo>
                    <a:pt x="196322" y="627456"/>
                  </a:lnTo>
                  <a:lnTo>
                    <a:pt x="218532" y="623488"/>
                  </a:lnTo>
                  <a:lnTo>
                    <a:pt x="241139" y="619521"/>
                  </a:lnTo>
                  <a:lnTo>
                    <a:pt x="262953" y="616347"/>
                  </a:lnTo>
                  <a:lnTo>
                    <a:pt x="266522" y="615950"/>
                  </a:lnTo>
                  <a:close/>
                  <a:moveTo>
                    <a:pt x="1664891" y="614363"/>
                  </a:moveTo>
                  <a:lnTo>
                    <a:pt x="1675210" y="614363"/>
                  </a:lnTo>
                  <a:lnTo>
                    <a:pt x="1686322" y="614760"/>
                  </a:lnTo>
                  <a:lnTo>
                    <a:pt x="1697038" y="615554"/>
                  </a:lnTo>
                  <a:lnTo>
                    <a:pt x="1707754" y="617142"/>
                  </a:lnTo>
                  <a:lnTo>
                    <a:pt x="1718866" y="619127"/>
                  </a:lnTo>
                  <a:lnTo>
                    <a:pt x="1729582" y="621906"/>
                  </a:lnTo>
                  <a:lnTo>
                    <a:pt x="1740297" y="624288"/>
                  </a:lnTo>
                  <a:lnTo>
                    <a:pt x="1750616" y="627861"/>
                  </a:lnTo>
                  <a:lnTo>
                    <a:pt x="1761729" y="631435"/>
                  </a:lnTo>
                  <a:lnTo>
                    <a:pt x="1772047" y="635405"/>
                  </a:lnTo>
                  <a:lnTo>
                    <a:pt x="1782366" y="638978"/>
                  </a:lnTo>
                  <a:lnTo>
                    <a:pt x="1792288" y="643742"/>
                  </a:lnTo>
                  <a:lnTo>
                    <a:pt x="1802210" y="648506"/>
                  </a:lnTo>
                  <a:lnTo>
                    <a:pt x="1821260" y="657637"/>
                  </a:lnTo>
                  <a:lnTo>
                    <a:pt x="1838326" y="667562"/>
                  </a:lnTo>
                  <a:lnTo>
                    <a:pt x="1854994" y="677885"/>
                  </a:lnTo>
                  <a:lnTo>
                    <a:pt x="1869282" y="687810"/>
                  </a:lnTo>
                  <a:lnTo>
                    <a:pt x="1881982" y="697338"/>
                  </a:lnTo>
                  <a:lnTo>
                    <a:pt x="1892301" y="706072"/>
                  </a:lnTo>
                  <a:lnTo>
                    <a:pt x="1900635" y="714012"/>
                  </a:lnTo>
                  <a:lnTo>
                    <a:pt x="1903810" y="717585"/>
                  </a:lnTo>
                  <a:lnTo>
                    <a:pt x="1905794" y="720761"/>
                  </a:lnTo>
                  <a:lnTo>
                    <a:pt x="1907779" y="723541"/>
                  </a:lnTo>
                  <a:lnTo>
                    <a:pt x="1908969" y="725923"/>
                  </a:lnTo>
                  <a:lnTo>
                    <a:pt x="1909366" y="730290"/>
                  </a:lnTo>
                  <a:lnTo>
                    <a:pt x="1909763" y="735848"/>
                  </a:lnTo>
                  <a:lnTo>
                    <a:pt x="1909763" y="752125"/>
                  </a:lnTo>
                  <a:lnTo>
                    <a:pt x="1908969" y="773961"/>
                  </a:lnTo>
                  <a:lnTo>
                    <a:pt x="1907779" y="800957"/>
                  </a:lnTo>
                  <a:lnTo>
                    <a:pt x="1905794" y="832321"/>
                  </a:lnTo>
                  <a:lnTo>
                    <a:pt x="1903413" y="866861"/>
                  </a:lnTo>
                  <a:lnTo>
                    <a:pt x="1897460" y="942689"/>
                  </a:lnTo>
                  <a:lnTo>
                    <a:pt x="1890316" y="1022885"/>
                  </a:lnTo>
                  <a:lnTo>
                    <a:pt x="1882379" y="1101096"/>
                  </a:lnTo>
                  <a:lnTo>
                    <a:pt x="1878410" y="1137621"/>
                  </a:lnTo>
                  <a:lnTo>
                    <a:pt x="1874838" y="1171366"/>
                  </a:lnTo>
                  <a:lnTo>
                    <a:pt x="1870869" y="1201539"/>
                  </a:lnTo>
                  <a:lnTo>
                    <a:pt x="1867298" y="1227345"/>
                  </a:lnTo>
                  <a:lnTo>
                    <a:pt x="1863726" y="1226948"/>
                  </a:lnTo>
                  <a:lnTo>
                    <a:pt x="1860948" y="1226948"/>
                  </a:lnTo>
                  <a:lnTo>
                    <a:pt x="1855391" y="1226948"/>
                  </a:lnTo>
                  <a:lnTo>
                    <a:pt x="1850232" y="1227742"/>
                  </a:lnTo>
                  <a:lnTo>
                    <a:pt x="1784351" y="1240049"/>
                  </a:lnTo>
                  <a:lnTo>
                    <a:pt x="1786732" y="1190026"/>
                  </a:lnTo>
                  <a:lnTo>
                    <a:pt x="1788716" y="1126504"/>
                  </a:lnTo>
                  <a:lnTo>
                    <a:pt x="1789907" y="1056631"/>
                  </a:lnTo>
                  <a:lnTo>
                    <a:pt x="1790701" y="985566"/>
                  </a:lnTo>
                  <a:lnTo>
                    <a:pt x="1790701" y="920854"/>
                  </a:lnTo>
                  <a:lnTo>
                    <a:pt x="1790304" y="892666"/>
                  </a:lnTo>
                  <a:lnTo>
                    <a:pt x="1789907" y="868052"/>
                  </a:lnTo>
                  <a:lnTo>
                    <a:pt x="1789113" y="848201"/>
                  </a:lnTo>
                  <a:lnTo>
                    <a:pt x="1787923" y="833909"/>
                  </a:lnTo>
                  <a:lnTo>
                    <a:pt x="1787129" y="828748"/>
                  </a:lnTo>
                  <a:lnTo>
                    <a:pt x="1786335" y="825969"/>
                  </a:lnTo>
                  <a:lnTo>
                    <a:pt x="1785541" y="824381"/>
                  </a:lnTo>
                  <a:lnTo>
                    <a:pt x="1785144" y="824381"/>
                  </a:lnTo>
                  <a:lnTo>
                    <a:pt x="1784351" y="824778"/>
                  </a:lnTo>
                  <a:lnTo>
                    <a:pt x="1778398" y="832718"/>
                  </a:lnTo>
                  <a:lnTo>
                    <a:pt x="1772444" y="841452"/>
                  </a:lnTo>
                  <a:lnTo>
                    <a:pt x="1770460" y="843437"/>
                  </a:lnTo>
                  <a:lnTo>
                    <a:pt x="1750616" y="1136033"/>
                  </a:lnTo>
                  <a:lnTo>
                    <a:pt x="1743869" y="1212258"/>
                  </a:lnTo>
                  <a:lnTo>
                    <a:pt x="1739107" y="1264664"/>
                  </a:lnTo>
                  <a:lnTo>
                    <a:pt x="1735932" y="1268634"/>
                  </a:lnTo>
                  <a:lnTo>
                    <a:pt x="1733551" y="1272604"/>
                  </a:lnTo>
                  <a:lnTo>
                    <a:pt x="1731169" y="1276971"/>
                  </a:lnTo>
                  <a:lnTo>
                    <a:pt x="1728391" y="1281338"/>
                  </a:lnTo>
                  <a:lnTo>
                    <a:pt x="1724819" y="1290469"/>
                  </a:lnTo>
                  <a:lnTo>
                    <a:pt x="1721644" y="1300394"/>
                  </a:lnTo>
                  <a:lnTo>
                    <a:pt x="1718866" y="1309526"/>
                  </a:lnTo>
                  <a:lnTo>
                    <a:pt x="1717279" y="1319054"/>
                  </a:lnTo>
                  <a:lnTo>
                    <a:pt x="1715294" y="1328185"/>
                  </a:lnTo>
                  <a:lnTo>
                    <a:pt x="1714501" y="1336522"/>
                  </a:lnTo>
                  <a:lnTo>
                    <a:pt x="1710929" y="1342477"/>
                  </a:lnTo>
                  <a:lnTo>
                    <a:pt x="1677194" y="1790303"/>
                  </a:lnTo>
                  <a:lnTo>
                    <a:pt x="1674019" y="1789906"/>
                  </a:lnTo>
                  <a:lnTo>
                    <a:pt x="1585119" y="1789906"/>
                  </a:lnTo>
                  <a:lnTo>
                    <a:pt x="1581150" y="1789906"/>
                  </a:lnTo>
                  <a:lnTo>
                    <a:pt x="1577975" y="1790303"/>
                  </a:lnTo>
                  <a:lnTo>
                    <a:pt x="1571229" y="1792288"/>
                  </a:lnTo>
                  <a:lnTo>
                    <a:pt x="1526382" y="1442523"/>
                  </a:lnTo>
                  <a:lnTo>
                    <a:pt x="1520429" y="1442920"/>
                  </a:lnTo>
                  <a:lnTo>
                    <a:pt x="1514475" y="1443317"/>
                  </a:lnTo>
                  <a:lnTo>
                    <a:pt x="1510110" y="1442920"/>
                  </a:lnTo>
                  <a:lnTo>
                    <a:pt x="1505744" y="1442523"/>
                  </a:lnTo>
                  <a:lnTo>
                    <a:pt x="1464072" y="1792288"/>
                  </a:lnTo>
                  <a:lnTo>
                    <a:pt x="1456929" y="1790303"/>
                  </a:lnTo>
                  <a:lnTo>
                    <a:pt x="1453357" y="1789906"/>
                  </a:lnTo>
                  <a:lnTo>
                    <a:pt x="1449388" y="1789906"/>
                  </a:lnTo>
                  <a:lnTo>
                    <a:pt x="1360488" y="1789906"/>
                  </a:lnTo>
                  <a:lnTo>
                    <a:pt x="1357710" y="1790303"/>
                  </a:lnTo>
                  <a:lnTo>
                    <a:pt x="1354932" y="1790700"/>
                  </a:lnTo>
                  <a:lnTo>
                    <a:pt x="1323578" y="1376223"/>
                  </a:lnTo>
                  <a:lnTo>
                    <a:pt x="1325563" y="1369871"/>
                  </a:lnTo>
                  <a:lnTo>
                    <a:pt x="1326357" y="1362725"/>
                  </a:lnTo>
                  <a:lnTo>
                    <a:pt x="1326357" y="1355579"/>
                  </a:lnTo>
                  <a:lnTo>
                    <a:pt x="1325960" y="1348035"/>
                  </a:lnTo>
                  <a:lnTo>
                    <a:pt x="1324769" y="1338110"/>
                  </a:lnTo>
                  <a:lnTo>
                    <a:pt x="1323182" y="1327391"/>
                  </a:lnTo>
                  <a:lnTo>
                    <a:pt x="1321197" y="1315481"/>
                  </a:lnTo>
                  <a:lnTo>
                    <a:pt x="1318419" y="1303173"/>
                  </a:lnTo>
                  <a:lnTo>
                    <a:pt x="1316435" y="1297218"/>
                  </a:lnTo>
                  <a:lnTo>
                    <a:pt x="1314053" y="1291263"/>
                  </a:lnTo>
                  <a:lnTo>
                    <a:pt x="1312069" y="1285308"/>
                  </a:lnTo>
                  <a:lnTo>
                    <a:pt x="1308894" y="1279353"/>
                  </a:lnTo>
                  <a:lnTo>
                    <a:pt x="1305719" y="1273795"/>
                  </a:lnTo>
                  <a:lnTo>
                    <a:pt x="1302147" y="1268237"/>
                  </a:lnTo>
                  <a:lnTo>
                    <a:pt x="1298178" y="1263472"/>
                  </a:lnTo>
                  <a:lnTo>
                    <a:pt x="1293813" y="1259105"/>
                  </a:lnTo>
                  <a:lnTo>
                    <a:pt x="1292225" y="1240049"/>
                  </a:lnTo>
                  <a:lnTo>
                    <a:pt x="1293813" y="1217419"/>
                  </a:lnTo>
                  <a:lnTo>
                    <a:pt x="1305322" y="1219802"/>
                  </a:lnTo>
                  <a:lnTo>
                    <a:pt x="1311672" y="1220993"/>
                  </a:lnTo>
                  <a:lnTo>
                    <a:pt x="1317228" y="1220993"/>
                  </a:lnTo>
                  <a:lnTo>
                    <a:pt x="1321991" y="1220993"/>
                  </a:lnTo>
                  <a:lnTo>
                    <a:pt x="1326357" y="1220596"/>
                  </a:lnTo>
                  <a:lnTo>
                    <a:pt x="1330325" y="1219802"/>
                  </a:lnTo>
                  <a:lnTo>
                    <a:pt x="1334691" y="1218610"/>
                  </a:lnTo>
                  <a:lnTo>
                    <a:pt x="1339057" y="1217022"/>
                  </a:lnTo>
                  <a:lnTo>
                    <a:pt x="1342628" y="1215037"/>
                  </a:lnTo>
                  <a:lnTo>
                    <a:pt x="1346597" y="1213052"/>
                  </a:lnTo>
                  <a:lnTo>
                    <a:pt x="1350169" y="1210670"/>
                  </a:lnTo>
                  <a:lnTo>
                    <a:pt x="1353741" y="1207891"/>
                  </a:lnTo>
                  <a:lnTo>
                    <a:pt x="1356916" y="1205112"/>
                  </a:lnTo>
                  <a:lnTo>
                    <a:pt x="1360091" y="1201539"/>
                  </a:lnTo>
                  <a:lnTo>
                    <a:pt x="1362869" y="1198363"/>
                  </a:lnTo>
                  <a:lnTo>
                    <a:pt x="1365647" y="1194393"/>
                  </a:lnTo>
                  <a:lnTo>
                    <a:pt x="1367632" y="1190820"/>
                  </a:lnTo>
                  <a:lnTo>
                    <a:pt x="1369219" y="1186453"/>
                  </a:lnTo>
                  <a:lnTo>
                    <a:pt x="1370807" y="1182086"/>
                  </a:lnTo>
                  <a:lnTo>
                    <a:pt x="1394619" y="1110624"/>
                  </a:lnTo>
                  <a:lnTo>
                    <a:pt x="1417638" y="1047897"/>
                  </a:lnTo>
                  <a:lnTo>
                    <a:pt x="1429544" y="1016533"/>
                  </a:lnTo>
                  <a:lnTo>
                    <a:pt x="1440657" y="985169"/>
                  </a:lnTo>
                  <a:lnTo>
                    <a:pt x="1450578" y="954997"/>
                  </a:lnTo>
                  <a:lnTo>
                    <a:pt x="1460500" y="924427"/>
                  </a:lnTo>
                  <a:lnTo>
                    <a:pt x="1469629" y="895048"/>
                  </a:lnTo>
                  <a:lnTo>
                    <a:pt x="1477169" y="866067"/>
                  </a:lnTo>
                  <a:lnTo>
                    <a:pt x="1480741" y="878771"/>
                  </a:lnTo>
                  <a:lnTo>
                    <a:pt x="1482329" y="868052"/>
                  </a:lnTo>
                  <a:lnTo>
                    <a:pt x="1491854" y="796193"/>
                  </a:lnTo>
                  <a:lnTo>
                    <a:pt x="1493838" y="783886"/>
                  </a:lnTo>
                  <a:lnTo>
                    <a:pt x="1506538" y="687016"/>
                  </a:lnTo>
                  <a:lnTo>
                    <a:pt x="1500982" y="672326"/>
                  </a:lnTo>
                  <a:lnTo>
                    <a:pt x="1507729" y="673517"/>
                  </a:lnTo>
                  <a:lnTo>
                    <a:pt x="1514079" y="675105"/>
                  </a:lnTo>
                  <a:lnTo>
                    <a:pt x="1520032" y="675502"/>
                  </a:lnTo>
                  <a:lnTo>
                    <a:pt x="1526382" y="675899"/>
                  </a:lnTo>
                  <a:lnTo>
                    <a:pt x="1533922" y="675502"/>
                  </a:lnTo>
                  <a:lnTo>
                    <a:pt x="1541860" y="674311"/>
                  </a:lnTo>
                  <a:lnTo>
                    <a:pt x="1549400" y="673517"/>
                  </a:lnTo>
                  <a:lnTo>
                    <a:pt x="1556941" y="671929"/>
                  </a:lnTo>
                  <a:lnTo>
                    <a:pt x="1551385" y="690589"/>
                  </a:lnTo>
                  <a:lnTo>
                    <a:pt x="1573213" y="881153"/>
                  </a:lnTo>
                  <a:lnTo>
                    <a:pt x="1628776" y="636993"/>
                  </a:lnTo>
                  <a:lnTo>
                    <a:pt x="1635126" y="631832"/>
                  </a:lnTo>
                  <a:lnTo>
                    <a:pt x="1641476" y="626273"/>
                  </a:lnTo>
                  <a:lnTo>
                    <a:pt x="1647826" y="621112"/>
                  </a:lnTo>
                  <a:lnTo>
                    <a:pt x="1654176" y="615157"/>
                  </a:lnTo>
                  <a:lnTo>
                    <a:pt x="1664891" y="614363"/>
                  </a:lnTo>
                  <a:close/>
                  <a:moveTo>
                    <a:pt x="1134938" y="547688"/>
                  </a:moveTo>
                  <a:lnTo>
                    <a:pt x="1149232" y="547688"/>
                  </a:lnTo>
                  <a:lnTo>
                    <a:pt x="1163128" y="548482"/>
                  </a:lnTo>
                  <a:lnTo>
                    <a:pt x="1177421" y="550070"/>
                  </a:lnTo>
                  <a:lnTo>
                    <a:pt x="1191317" y="552055"/>
                  </a:lnTo>
                  <a:lnTo>
                    <a:pt x="1205611" y="554834"/>
                  </a:lnTo>
                  <a:lnTo>
                    <a:pt x="1219507" y="558010"/>
                  </a:lnTo>
                  <a:lnTo>
                    <a:pt x="1233403" y="561979"/>
                  </a:lnTo>
                  <a:lnTo>
                    <a:pt x="1247300" y="566346"/>
                  </a:lnTo>
                  <a:lnTo>
                    <a:pt x="1261196" y="571110"/>
                  </a:lnTo>
                  <a:lnTo>
                    <a:pt x="1274695" y="576667"/>
                  </a:lnTo>
                  <a:lnTo>
                    <a:pt x="1288194" y="582225"/>
                  </a:lnTo>
                  <a:lnTo>
                    <a:pt x="1300899" y="588180"/>
                  </a:lnTo>
                  <a:lnTo>
                    <a:pt x="1313605" y="594531"/>
                  </a:lnTo>
                  <a:lnTo>
                    <a:pt x="1325913" y="600883"/>
                  </a:lnTo>
                  <a:lnTo>
                    <a:pt x="1337824" y="607632"/>
                  </a:lnTo>
                  <a:lnTo>
                    <a:pt x="1349338" y="614777"/>
                  </a:lnTo>
                  <a:lnTo>
                    <a:pt x="1360455" y="621923"/>
                  </a:lnTo>
                  <a:lnTo>
                    <a:pt x="1370381" y="629069"/>
                  </a:lnTo>
                  <a:lnTo>
                    <a:pt x="1380704" y="636214"/>
                  </a:lnTo>
                  <a:lnTo>
                    <a:pt x="1389836" y="643757"/>
                  </a:lnTo>
                  <a:lnTo>
                    <a:pt x="1398173" y="650902"/>
                  </a:lnTo>
                  <a:lnTo>
                    <a:pt x="1405717" y="658048"/>
                  </a:lnTo>
                  <a:lnTo>
                    <a:pt x="1412864" y="665590"/>
                  </a:lnTo>
                  <a:lnTo>
                    <a:pt x="1419216" y="672339"/>
                  </a:lnTo>
                  <a:lnTo>
                    <a:pt x="1425172" y="679485"/>
                  </a:lnTo>
                  <a:lnTo>
                    <a:pt x="1429936" y="686233"/>
                  </a:lnTo>
                  <a:lnTo>
                    <a:pt x="1433907" y="692982"/>
                  </a:lnTo>
                  <a:lnTo>
                    <a:pt x="1436289" y="699334"/>
                  </a:lnTo>
                  <a:lnTo>
                    <a:pt x="1438274" y="705288"/>
                  </a:lnTo>
                  <a:lnTo>
                    <a:pt x="1439068" y="711243"/>
                  </a:lnTo>
                  <a:lnTo>
                    <a:pt x="1439862" y="719182"/>
                  </a:lnTo>
                  <a:lnTo>
                    <a:pt x="1441053" y="727916"/>
                  </a:lnTo>
                  <a:lnTo>
                    <a:pt x="1441450" y="737443"/>
                  </a:lnTo>
                  <a:lnTo>
                    <a:pt x="1441053" y="746971"/>
                  </a:lnTo>
                  <a:lnTo>
                    <a:pt x="1440656" y="756895"/>
                  </a:lnTo>
                  <a:lnTo>
                    <a:pt x="1439465" y="766820"/>
                  </a:lnTo>
                  <a:lnTo>
                    <a:pt x="1438671" y="777538"/>
                  </a:lnTo>
                  <a:lnTo>
                    <a:pt x="1437083" y="787860"/>
                  </a:lnTo>
                  <a:lnTo>
                    <a:pt x="1433112" y="810090"/>
                  </a:lnTo>
                  <a:lnTo>
                    <a:pt x="1428348" y="833512"/>
                  </a:lnTo>
                  <a:lnTo>
                    <a:pt x="1422392" y="857331"/>
                  </a:lnTo>
                  <a:lnTo>
                    <a:pt x="1415643" y="882340"/>
                  </a:lnTo>
                  <a:lnTo>
                    <a:pt x="1407702" y="908144"/>
                  </a:lnTo>
                  <a:lnTo>
                    <a:pt x="1399761" y="933947"/>
                  </a:lnTo>
                  <a:lnTo>
                    <a:pt x="1390630" y="960148"/>
                  </a:lnTo>
                  <a:lnTo>
                    <a:pt x="1381101" y="986348"/>
                  </a:lnTo>
                  <a:lnTo>
                    <a:pt x="1361646" y="1039146"/>
                  </a:lnTo>
                  <a:lnTo>
                    <a:pt x="1342191" y="1091547"/>
                  </a:lnTo>
                  <a:lnTo>
                    <a:pt x="1317972" y="1165385"/>
                  </a:lnTo>
                  <a:lnTo>
                    <a:pt x="1242535" y="1148315"/>
                  </a:lnTo>
                  <a:lnTo>
                    <a:pt x="1238962" y="1207465"/>
                  </a:lnTo>
                  <a:lnTo>
                    <a:pt x="1232212" y="1284875"/>
                  </a:lnTo>
                  <a:lnTo>
                    <a:pt x="1226654" y="1344422"/>
                  </a:lnTo>
                  <a:lnTo>
                    <a:pt x="1221095" y="1398411"/>
                  </a:lnTo>
                  <a:lnTo>
                    <a:pt x="1220698" y="1403572"/>
                  </a:lnTo>
                  <a:lnTo>
                    <a:pt x="1218316" y="1411908"/>
                  </a:lnTo>
                  <a:lnTo>
                    <a:pt x="1214743" y="1420245"/>
                  </a:lnTo>
                  <a:lnTo>
                    <a:pt x="1211169" y="1428581"/>
                  </a:lnTo>
                  <a:lnTo>
                    <a:pt x="1207199" y="1436918"/>
                  </a:lnTo>
                  <a:lnTo>
                    <a:pt x="1203229" y="1444857"/>
                  </a:lnTo>
                  <a:lnTo>
                    <a:pt x="1198464" y="1452797"/>
                  </a:lnTo>
                  <a:lnTo>
                    <a:pt x="1193303" y="1461133"/>
                  </a:lnTo>
                  <a:lnTo>
                    <a:pt x="1187744" y="1469073"/>
                  </a:lnTo>
                  <a:lnTo>
                    <a:pt x="1141688" y="2084388"/>
                  </a:lnTo>
                  <a:lnTo>
                    <a:pt x="1017416" y="2084388"/>
                  </a:lnTo>
                  <a:lnTo>
                    <a:pt x="955478" y="1594915"/>
                  </a:lnTo>
                  <a:lnTo>
                    <a:pt x="947537" y="1595709"/>
                  </a:lnTo>
                  <a:lnTo>
                    <a:pt x="943567" y="1596503"/>
                  </a:lnTo>
                  <a:lnTo>
                    <a:pt x="939597" y="1596503"/>
                  </a:lnTo>
                  <a:lnTo>
                    <a:pt x="934435" y="1595709"/>
                  </a:lnTo>
                  <a:lnTo>
                    <a:pt x="928877" y="1595312"/>
                  </a:lnTo>
                  <a:lnTo>
                    <a:pt x="871306" y="2082006"/>
                  </a:lnTo>
                  <a:lnTo>
                    <a:pt x="741476" y="2084388"/>
                  </a:lnTo>
                  <a:lnTo>
                    <a:pt x="694625" y="1461133"/>
                  </a:lnTo>
                  <a:lnTo>
                    <a:pt x="685890" y="1446842"/>
                  </a:lnTo>
                  <a:lnTo>
                    <a:pt x="681920" y="1439697"/>
                  </a:lnTo>
                  <a:lnTo>
                    <a:pt x="677553" y="1432948"/>
                  </a:lnTo>
                  <a:lnTo>
                    <a:pt x="673582" y="1425802"/>
                  </a:lnTo>
                  <a:lnTo>
                    <a:pt x="670406" y="1418657"/>
                  </a:lnTo>
                  <a:lnTo>
                    <a:pt x="667230" y="1411511"/>
                  </a:lnTo>
                  <a:lnTo>
                    <a:pt x="664848" y="1403969"/>
                  </a:lnTo>
                  <a:lnTo>
                    <a:pt x="664053" y="1398411"/>
                  </a:lnTo>
                  <a:lnTo>
                    <a:pt x="657701" y="1329337"/>
                  </a:lnTo>
                  <a:lnTo>
                    <a:pt x="650554" y="1253514"/>
                  </a:lnTo>
                  <a:lnTo>
                    <a:pt x="642217" y="1157446"/>
                  </a:lnTo>
                  <a:lnTo>
                    <a:pt x="626335" y="1161415"/>
                  </a:lnTo>
                  <a:lnTo>
                    <a:pt x="610057" y="1165782"/>
                  </a:lnTo>
                  <a:lnTo>
                    <a:pt x="594175" y="1168958"/>
                  </a:lnTo>
                  <a:lnTo>
                    <a:pt x="585440" y="1170943"/>
                  </a:lnTo>
                  <a:lnTo>
                    <a:pt x="577500" y="1171737"/>
                  </a:lnTo>
                  <a:lnTo>
                    <a:pt x="569956" y="1172531"/>
                  </a:lnTo>
                  <a:lnTo>
                    <a:pt x="562412" y="1172928"/>
                  </a:lnTo>
                  <a:lnTo>
                    <a:pt x="554869" y="1172928"/>
                  </a:lnTo>
                  <a:lnTo>
                    <a:pt x="548119" y="1172531"/>
                  </a:lnTo>
                  <a:lnTo>
                    <a:pt x="541369" y="1171737"/>
                  </a:lnTo>
                  <a:lnTo>
                    <a:pt x="535017" y="1170149"/>
                  </a:lnTo>
                  <a:lnTo>
                    <a:pt x="529458" y="1167767"/>
                  </a:lnTo>
                  <a:lnTo>
                    <a:pt x="523900" y="1165385"/>
                  </a:lnTo>
                  <a:lnTo>
                    <a:pt x="514768" y="1116557"/>
                  </a:lnTo>
                  <a:lnTo>
                    <a:pt x="504048" y="1055819"/>
                  </a:lnTo>
                  <a:lnTo>
                    <a:pt x="492931" y="988730"/>
                  </a:lnTo>
                  <a:lnTo>
                    <a:pt x="482211" y="919656"/>
                  </a:lnTo>
                  <a:lnTo>
                    <a:pt x="477049" y="885913"/>
                  </a:lnTo>
                  <a:lnTo>
                    <a:pt x="472682" y="853361"/>
                  </a:lnTo>
                  <a:lnTo>
                    <a:pt x="468712" y="822397"/>
                  </a:lnTo>
                  <a:lnTo>
                    <a:pt x="465932" y="794608"/>
                  </a:lnTo>
                  <a:lnTo>
                    <a:pt x="463550" y="770393"/>
                  </a:lnTo>
                  <a:lnTo>
                    <a:pt x="462359" y="748956"/>
                  </a:lnTo>
                  <a:lnTo>
                    <a:pt x="461962" y="740222"/>
                  </a:lnTo>
                  <a:lnTo>
                    <a:pt x="461962" y="732680"/>
                  </a:lnTo>
                  <a:lnTo>
                    <a:pt x="462359" y="726328"/>
                  </a:lnTo>
                  <a:lnTo>
                    <a:pt x="463153" y="720770"/>
                  </a:lnTo>
                  <a:lnTo>
                    <a:pt x="463550" y="716404"/>
                  </a:lnTo>
                  <a:lnTo>
                    <a:pt x="463947" y="711640"/>
                  </a:lnTo>
                  <a:lnTo>
                    <a:pt x="465138" y="707273"/>
                  </a:lnTo>
                  <a:lnTo>
                    <a:pt x="466330" y="702906"/>
                  </a:lnTo>
                  <a:lnTo>
                    <a:pt x="469109" y="694173"/>
                  </a:lnTo>
                  <a:lnTo>
                    <a:pt x="473079" y="685836"/>
                  </a:lnTo>
                  <a:lnTo>
                    <a:pt x="477447" y="677500"/>
                  </a:lnTo>
                  <a:lnTo>
                    <a:pt x="483005" y="669957"/>
                  </a:lnTo>
                  <a:lnTo>
                    <a:pt x="489358" y="662415"/>
                  </a:lnTo>
                  <a:lnTo>
                    <a:pt x="496504" y="654475"/>
                  </a:lnTo>
                  <a:lnTo>
                    <a:pt x="504048" y="647329"/>
                  </a:lnTo>
                  <a:lnTo>
                    <a:pt x="512783" y="640581"/>
                  </a:lnTo>
                  <a:lnTo>
                    <a:pt x="521915" y="634229"/>
                  </a:lnTo>
                  <a:lnTo>
                    <a:pt x="531443" y="628275"/>
                  </a:lnTo>
                  <a:lnTo>
                    <a:pt x="542163" y="621923"/>
                  </a:lnTo>
                  <a:lnTo>
                    <a:pt x="552883" y="616365"/>
                  </a:lnTo>
                  <a:lnTo>
                    <a:pt x="564000" y="610411"/>
                  </a:lnTo>
                  <a:lnTo>
                    <a:pt x="575911" y="605250"/>
                  </a:lnTo>
                  <a:lnTo>
                    <a:pt x="588220" y="600089"/>
                  </a:lnTo>
                  <a:lnTo>
                    <a:pt x="600925" y="595325"/>
                  </a:lnTo>
                  <a:lnTo>
                    <a:pt x="613233" y="590562"/>
                  </a:lnTo>
                  <a:lnTo>
                    <a:pt x="626732" y="586195"/>
                  </a:lnTo>
                  <a:lnTo>
                    <a:pt x="640231" y="582225"/>
                  </a:lnTo>
                  <a:lnTo>
                    <a:pt x="653731" y="577858"/>
                  </a:lnTo>
                  <a:lnTo>
                    <a:pt x="681920" y="570713"/>
                  </a:lnTo>
                  <a:lnTo>
                    <a:pt x="710110" y="564361"/>
                  </a:lnTo>
                  <a:lnTo>
                    <a:pt x="738299" y="558407"/>
                  </a:lnTo>
                  <a:lnTo>
                    <a:pt x="766489" y="554040"/>
                  </a:lnTo>
                  <a:lnTo>
                    <a:pt x="793884" y="549673"/>
                  </a:lnTo>
                  <a:lnTo>
                    <a:pt x="797458" y="549276"/>
                  </a:lnTo>
                  <a:lnTo>
                    <a:pt x="800634" y="549276"/>
                  </a:lnTo>
                  <a:lnTo>
                    <a:pt x="806987" y="549276"/>
                  </a:lnTo>
                  <a:lnTo>
                    <a:pt x="897114" y="881943"/>
                  </a:lnTo>
                  <a:lnTo>
                    <a:pt x="899099" y="868843"/>
                  </a:lnTo>
                  <a:lnTo>
                    <a:pt x="930068" y="640581"/>
                  </a:lnTo>
                  <a:lnTo>
                    <a:pt x="921333" y="617953"/>
                  </a:lnTo>
                  <a:lnTo>
                    <a:pt x="938406" y="588577"/>
                  </a:lnTo>
                  <a:lnTo>
                    <a:pt x="977712" y="588180"/>
                  </a:lnTo>
                  <a:lnTo>
                    <a:pt x="994388" y="617953"/>
                  </a:lnTo>
                  <a:lnTo>
                    <a:pt x="986844" y="644551"/>
                  </a:lnTo>
                  <a:lnTo>
                    <a:pt x="1014636" y="885913"/>
                  </a:lnTo>
                  <a:lnTo>
                    <a:pt x="1088485" y="559597"/>
                  </a:lnTo>
                  <a:lnTo>
                    <a:pt x="1096823" y="556025"/>
                  </a:lnTo>
                  <a:lnTo>
                    <a:pt x="1103175" y="552849"/>
                  </a:lnTo>
                  <a:lnTo>
                    <a:pt x="1106749" y="550467"/>
                  </a:lnTo>
                  <a:lnTo>
                    <a:pt x="1107543" y="550070"/>
                  </a:lnTo>
                  <a:lnTo>
                    <a:pt x="1107543" y="549673"/>
                  </a:lnTo>
                  <a:lnTo>
                    <a:pt x="1121042" y="548085"/>
                  </a:lnTo>
                  <a:lnTo>
                    <a:pt x="1134938" y="547688"/>
                  </a:lnTo>
                  <a:close/>
                  <a:moveTo>
                    <a:pt x="1529566" y="180975"/>
                  </a:moveTo>
                  <a:lnTo>
                    <a:pt x="1542295" y="180975"/>
                  </a:lnTo>
                  <a:lnTo>
                    <a:pt x="1554228" y="181372"/>
                  </a:lnTo>
                  <a:lnTo>
                    <a:pt x="1566162" y="182564"/>
                  </a:lnTo>
                  <a:lnTo>
                    <a:pt x="1577698" y="184153"/>
                  </a:lnTo>
                  <a:lnTo>
                    <a:pt x="1588040" y="186139"/>
                  </a:lnTo>
                  <a:lnTo>
                    <a:pt x="1598781" y="188920"/>
                  </a:lnTo>
                  <a:lnTo>
                    <a:pt x="1608328" y="191700"/>
                  </a:lnTo>
                  <a:lnTo>
                    <a:pt x="1617874" y="195275"/>
                  </a:lnTo>
                  <a:lnTo>
                    <a:pt x="1626626" y="198453"/>
                  </a:lnTo>
                  <a:lnTo>
                    <a:pt x="1634979" y="202426"/>
                  </a:lnTo>
                  <a:lnTo>
                    <a:pt x="1642935" y="206398"/>
                  </a:lnTo>
                  <a:lnTo>
                    <a:pt x="1650095" y="210370"/>
                  </a:lnTo>
                  <a:lnTo>
                    <a:pt x="1656858" y="214740"/>
                  </a:lnTo>
                  <a:lnTo>
                    <a:pt x="1663222" y="218315"/>
                  </a:lnTo>
                  <a:lnTo>
                    <a:pt x="1673962" y="225862"/>
                  </a:lnTo>
                  <a:lnTo>
                    <a:pt x="1682316" y="232615"/>
                  </a:lnTo>
                  <a:lnTo>
                    <a:pt x="1688681" y="238177"/>
                  </a:lnTo>
                  <a:lnTo>
                    <a:pt x="1693454" y="243341"/>
                  </a:lnTo>
                  <a:lnTo>
                    <a:pt x="1691863" y="246519"/>
                  </a:lnTo>
                  <a:lnTo>
                    <a:pt x="1689476" y="250888"/>
                  </a:lnTo>
                  <a:lnTo>
                    <a:pt x="1686692" y="256052"/>
                  </a:lnTo>
                  <a:lnTo>
                    <a:pt x="1682714" y="262011"/>
                  </a:lnTo>
                  <a:lnTo>
                    <a:pt x="1677940" y="268367"/>
                  </a:lnTo>
                  <a:lnTo>
                    <a:pt x="1671973" y="275120"/>
                  </a:lnTo>
                  <a:lnTo>
                    <a:pt x="1665211" y="281078"/>
                  </a:lnTo>
                  <a:lnTo>
                    <a:pt x="1661233" y="284256"/>
                  </a:lnTo>
                  <a:lnTo>
                    <a:pt x="1656858" y="286639"/>
                  </a:lnTo>
                  <a:lnTo>
                    <a:pt x="1652880" y="289420"/>
                  </a:lnTo>
                  <a:lnTo>
                    <a:pt x="1648106" y="291803"/>
                  </a:lnTo>
                  <a:lnTo>
                    <a:pt x="1643333" y="293790"/>
                  </a:lnTo>
                  <a:lnTo>
                    <a:pt x="1638162" y="295776"/>
                  </a:lnTo>
                  <a:lnTo>
                    <a:pt x="1632593" y="296967"/>
                  </a:lnTo>
                  <a:lnTo>
                    <a:pt x="1627024" y="297762"/>
                  </a:lnTo>
                  <a:lnTo>
                    <a:pt x="1621057" y="298159"/>
                  </a:lnTo>
                  <a:lnTo>
                    <a:pt x="1614692" y="298159"/>
                  </a:lnTo>
                  <a:lnTo>
                    <a:pt x="1607930" y="297762"/>
                  </a:lnTo>
                  <a:lnTo>
                    <a:pt x="1601167" y="296570"/>
                  </a:lnTo>
                  <a:lnTo>
                    <a:pt x="1594007" y="294584"/>
                  </a:lnTo>
                  <a:lnTo>
                    <a:pt x="1586449" y="292201"/>
                  </a:lnTo>
                  <a:lnTo>
                    <a:pt x="1578891" y="289420"/>
                  </a:lnTo>
                  <a:lnTo>
                    <a:pt x="1570936" y="285448"/>
                  </a:lnTo>
                  <a:lnTo>
                    <a:pt x="1561389" y="280681"/>
                  </a:lnTo>
                  <a:lnTo>
                    <a:pt x="1551842" y="276708"/>
                  </a:lnTo>
                  <a:lnTo>
                    <a:pt x="1590825" y="295776"/>
                  </a:lnTo>
                  <a:lnTo>
                    <a:pt x="1608328" y="303720"/>
                  </a:lnTo>
                  <a:lnTo>
                    <a:pt x="1617477" y="306898"/>
                  </a:lnTo>
                  <a:lnTo>
                    <a:pt x="1625830" y="310473"/>
                  </a:lnTo>
                  <a:lnTo>
                    <a:pt x="1633786" y="312857"/>
                  </a:lnTo>
                  <a:lnTo>
                    <a:pt x="1641344" y="314446"/>
                  </a:lnTo>
                  <a:lnTo>
                    <a:pt x="1648902" y="316035"/>
                  </a:lnTo>
                  <a:lnTo>
                    <a:pt x="1655664" y="316432"/>
                  </a:lnTo>
                  <a:lnTo>
                    <a:pt x="1662427" y="316035"/>
                  </a:lnTo>
                  <a:lnTo>
                    <a:pt x="1665609" y="315240"/>
                  </a:lnTo>
                  <a:lnTo>
                    <a:pt x="1668393" y="314446"/>
                  </a:lnTo>
                  <a:lnTo>
                    <a:pt x="1671576" y="313651"/>
                  </a:lnTo>
                  <a:lnTo>
                    <a:pt x="1674360" y="312460"/>
                  </a:lnTo>
                  <a:lnTo>
                    <a:pt x="1676747" y="310871"/>
                  </a:lnTo>
                  <a:lnTo>
                    <a:pt x="1679531" y="309282"/>
                  </a:lnTo>
                  <a:lnTo>
                    <a:pt x="1680725" y="321993"/>
                  </a:lnTo>
                  <a:lnTo>
                    <a:pt x="1681123" y="333910"/>
                  </a:lnTo>
                  <a:lnTo>
                    <a:pt x="1681123" y="345430"/>
                  </a:lnTo>
                  <a:lnTo>
                    <a:pt x="1680327" y="356950"/>
                  </a:lnTo>
                  <a:lnTo>
                    <a:pt x="1682316" y="354566"/>
                  </a:lnTo>
                  <a:lnTo>
                    <a:pt x="1683509" y="353772"/>
                  </a:lnTo>
                  <a:lnTo>
                    <a:pt x="1684703" y="353772"/>
                  </a:lnTo>
                  <a:lnTo>
                    <a:pt x="1685896" y="354169"/>
                  </a:lnTo>
                  <a:lnTo>
                    <a:pt x="1687487" y="354964"/>
                  </a:lnTo>
                  <a:lnTo>
                    <a:pt x="1688681" y="356553"/>
                  </a:lnTo>
                  <a:lnTo>
                    <a:pt x="1689874" y="358142"/>
                  </a:lnTo>
                  <a:lnTo>
                    <a:pt x="1692261" y="363703"/>
                  </a:lnTo>
                  <a:lnTo>
                    <a:pt x="1694250" y="370456"/>
                  </a:lnTo>
                  <a:lnTo>
                    <a:pt x="1695841" y="378401"/>
                  </a:lnTo>
                  <a:lnTo>
                    <a:pt x="1697034" y="387934"/>
                  </a:lnTo>
                  <a:lnTo>
                    <a:pt x="1698227" y="398660"/>
                  </a:lnTo>
                  <a:lnTo>
                    <a:pt x="1698625" y="409782"/>
                  </a:lnTo>
                  <a:lnTo>
                    <a:pt x="1698227" y="420905"/>
                  </a:lnTo>
                  <a:lnTo>
                    <a:pt x="1697034" y="431630"/>
                  </a:lnTo>
                  <a:lnTo>
                    <a:pt x="1695841" y="441164"/>
                  </a:lnTo>
                  <a:lnTo>
                    <a:pt x="1694250" y="449108"/>
                  </a:lnTo>
                  <a:lnTo>
                    <a:pt x="1692261" y="456259"/>
                  </a:lnTo>
                  <a:lnTo>
                    <a:pt x="1689874" y="461423"/>
                  </a:lnTo>
                  <a:lnTo>
                    <a:pt x="1688681" y="463012"/>
                  </a:lnTo>
                  <a:lnTo>
                    <a:pt x="1687487" y="464998"/>
                  </a:lnTo>
                  <a:lnTo>
                    <a:pt x="1685896" y="465792"/>
                  </a:lnTo>
                  <a:lnTo>
                    <a:pt x="1684703" y="465792"/>
                  </a:lnTo>
                  <a:lnTo>
                    <a:pt x="1683112" y="465792"/>
                  </a:lnTo>
                  <a:lnTo>
                    <a:pt x="1681520" y="464203"/>
                  </a:lnTo>
                  <a:lnTo>
                    <a:pt x="1680327" y="463012"/>
                  </a:lnTo>
                  <a:lnTo>
                    <a:pt x="1679134" y="461025"/>
                  </a:lnTo>
                  <a:lnTo>
                    <a:pt x="1677940" y="458642"/>
                  </a:lnTo>
                  <a:lnTo>
                    <a:pt x="1676349" y="455464"/>
                  </a:lnTo>
                  <a:lnTo>
                    <a:pt x="1674758" y="447917"/>
                  </a:lnTo>
                  <a:lnTo>
                    <a:pt x="1673565" y="457450"/>
                  </a:lnTo>
                  <a:lnTo>
                    <a:pt x="1671973" y="467381"/>
                  </a:lnTo>
                  <a:lnTo>
                    <a:pt x="1669587" y="476518"/>
                  </a:lnTo>
                  <a:lnTo>
                    <a:pt x="1667200" y="485654"/>
                  </a:lnTo>
                  <a:lnTo>
                    <a:pt x="1664813" y="494393"/>
                  </a:lnTo>
                  <a:lnTo>
                    <a:pt x="1661631" y="502735"/>
                  </a:lnTo>
                  <a:lnTo>
                    <a:pt x="1658449" y="511077"/>
                  </a:lnTo>
                  <a:lnTo>
                    <a:pt x="1654869" y="519419"/>
                  </a:lnTo>
                  <a:lnTo>
                    <a:pt x="1651289" y="526966"/>
                  </a:lnTo>
                  <a:lnTo>
                    <a:pt x="1646913" y="534514"/>
                  </a:lnTo>
                  <a:lnTo>
                    <a:pt x="1642537" y="541664"/>
                  </a:lnTo>
                  <a:lnTo>
                    <a:pt x="1638162" y="548417"/>
                  </a:lnTo>
                  <a:lnTo>
                    <a:pt x="1633388" y="555170"/>
                  </a:lnTo>
                  <a:lnTo>
                    <a:pt x="1628217" y="561526"/>
                  </a:lnTo>
                  <a:lnTo>
                    <a:pt x="1623046" y="567485"/>
                  </a:lnTo>
                  <a:lnTo>
                    <a:pt x="1618272" y="573443"/>
                  </a:lnTo>
                  <a:lnTo>
                    <a:pt x="1612703" y="578607"/>
                  </a:lnTo>
                  <a:lnTo>
                    <a:pt x="1607134" y="583771"/>
                  </a:lnTo>
                  <a:lnTo>
                    <a:pt x="1601565" y="588538"/>
                  </a:lnTo>
                  <a:lnTo>
                    <a:pt x="1596394" y="592510"/>
                  </a:lnTo>
                  <a:lnTo>
                    <a:pt x="1590427" y="596880"/>
                  </a:lnTo>
                  <a:lnTo>
                    <a:pt x="1584460" y="600852"/>
                  </a:lnTo>
                  <a:lnTo>
                    <a:pt x="1578891" y="604030"/>
                  </a:lnTo>
                  <a:lnTo>
                    <a:pt x="1572924" y="607605"/>
                  </a:lnTo>
                  <a:lnTo>
                    <a:pt x="1566958" y="609989"/>
                  </a:lnTo>
                  <a:lnTo>
                    <a:pt x="1560991" y="612372"/>
                  </a:lnTo>
                  <a:lnTo>
                    <a:pt x="1555024" y="614756"/>
                  </a:lnTo>
                  <a:lnTo>
                    <a:pt x="1549853" y="616344"/>
                  </a:lnTo>
                  <a:lnTo>
                    <a:pt x="1543886" y="617536"/>
                  </a:lnTo>
                  <a:lnTo>
                    <a:pt x="1538317" y="618331"/>
                  </a:lnTo>
                  <a:lnTo>
                    <a:pt x="1532748" y="618728"/>
                  </a:lnTo>
                  <a:lnTo>
                    <a:pt x="1527179" y="619125"/>
                  </a:lnTo>
                  <a:lnTo>
                    <a:pt x="1523201" y="618728"/>
                  </a:lnTo>
                  <a:lnTo>
                    <a:pt x="1518428" y="618331"/>
                  </a:lnTo>
                  <a:lnTo>
                    <a:pt x="1513654" y="617536"/>
                  </a:lnTo>
                  <a:lnTo>
                    <a:pt x="1508881" y="615947"/>
                  </a:lnTo>
                  <a:lnTo>
                    <a:pt x="1503709" y="614358"/>
                  </a:lnTo>
                  <a:lnTo>
                    <a:pt x="1498538" y="611975"/>
                  </a:lnTo>
                  <a:lnTo>
                    <a:pt x="1492969" y="609592"/>
                  </a:lnTo>
                  <a:lnTo>
                    <a:pt x="1487798" y="606414"/>
                  </a:lnTo>
                  <a:lnTo>
                    <a:pt x="1482229" y="603633"/>
                  </a:lnTo>
                  <a:lnTo>
                    <a:pt x="1476660" y="599661"/>
                  </a:lnTo>
                  <a:lnTo>
                    <a:pt x="1465522" y="591716"/>
                  </a:lnTo>
                  <a:lnTo>
                    <a:pt x="1454384" y="582580"/>
                  </a:lnTo>
                  <a:lnTo>
                    <a:pt x="1443246" y="572251"/>
                  </a:lnTo>
                  <a:lnTo>
                    <a:pt x="1432108" y="560732"/>
                  </a:lnTo>
                  <a:lnTo>
                    <a:pt x="1421765" y="548020"/>
                  </a:lnTo>
                  <a:lnTo>
                    <a:pt x="1416992" y="541664"/>
                  </a:lnTo>
                  <a:lnTo>
                    <a:pt x="1411821" y="534514"/>
                  </a:lnTo>
                  <a:lnTo>
                    <a:pt x="1407445" y="527364"/>
                  </a:lnTo>
                  <a:lnTo>
                    <a:pt x="1402671" y="520213"/>
                  </a:lnTo>
                  <a:lnTo>
                    <a:pt x="1398296" y="512666"/>
                  </a:lnTo>
                  <a:lnTo>
                    <a:pt x="1394318" y="504721"/>
                  </a:lnTo>
                  <a:lnTo>
                    <a:pt x="1390340" y="496777"/>
                  </a:lnTo>
                  <a:lnTo>
                    <a:pt x="1386760" y="488435"/>
                  </a:lnTo>
                  <a:lnTo>
                    <a:pt x="1383180" y="480490"/>
                  </a:lnTo>
                  <a:lnTo>
                    <a:pt x="1380395" y="472148"/>
                  </a:lnTo>
                  <a:lnTo>
                    <a:pt x="1377213" y="463012"/>
                  </a:lnTo>
                  <a:lnTo>
                    <a:pt x="1374826" y="454272"/>
                  </a:lnTo>
                  <a:lnTo>
                    <a:pt x="1373235" y="460231"/>
                  </a:lnTo>
                  <a:lnTo>
                    <a:pt x="1370848" y="464998"/>
                  </a:lnTo>
                  <a:lnTo>
                    <a:pt x="1369655" y="466189"/>
                  </a:lnTo>
                  <a:lnTo>
                    <a:pt x="1368462" y="467381"/>
                  </a:lnTo>
                  <a:lnTo>
                    <a:pt x="1367268" y="468176"/>
                  </a:lnTo>
                  <a:lnTo>
                    <a:pt x="1366075" y="468573"/>
                  </a:lnTo>
                  <a:lnTo>
                    <a:pt x="1364484" y="468176"/>
                  </a:lnTo>
                  <a:lnTo>
                    <a:pt x="1363291" y="467381"/>
                  </a:lnTo>
                  <a:lnTo>
                    <a:pt x="1361699" y="466189"/>
                  </a:lnTo>
                  <a:lnTo>
                    <a:pt x="1360506" y="463806"/>
                  </a:lnTo>
                  <a:lnTo>
                    <a:pt x="1358119" y="459039"/>
                  </a:lnTo>
                  <a:lnTo>
                    <a:pt x="1356130" y="452286"/>
                  </a:lnTo>
                  <a:lnTo>
                    <a:pt x="1354539" y="443547"/>
                  </a:lnTo>
                  <a:lnTo>
                    <a:pt x="1353346" y="434411"/>
                  </a:lnTo>
                  <a:lnTo>
                    <a:pt x="1352550" y="423685"/>
                  </a:lnTo>
                  <a:lnTo>
                    <a:pt x="1352550" y="412563"/>
                  </a:lnTo>
                  <a:lnTo>
                    <a:pt x="1352550" y="401043"/>
                  </a:lnTo>
                  <a:lnTo>
                    <a:pt x="1353346" y="390715"/>
                  </a:lnTo>
                  <a:lnTo>
                    <a:pt x="1354539" y="381181"/>
                  </a:lnTo>
                  <a:lnTo>
                    <a:pt x="1356130" y="372839"/>
                  </a:lnTo>
                  <a:lnTo>
                    <a:pt x="1358119" y="366086"/>
                  </a:lnTo>
                  <a:lnTo>
                    <a:pt x="1360506" y="360922"/>
                  </a:lnTo>
                  <a:lnTo>
                    <a:pt x="1361699" y="358936"/>
                  </a:lnTo>
                  <a:lnTo>
                    <a:pt x="1363291" y="357744"/>
                  </a:lnTo>
                  <a:lnTo>
                    <a:pt x="1364484" y="356950"/>
                  </a:lnTo>
                  <a:lnTo>
                    <a:pt x="1366075" y="356553"/>
                  </a:lnTo>
                  <a:lnTo>
                    <a:pt x="1366871" y="356950"/>
                  </a:lnTo>
                  <a:lnTo>
                    <a:pt x="1367666" y="357347"/>
                  </a:lnTo>
                  <a:lnTo>
                    <a:pt x="1368064" y="349800"/>
                  </a:lnTo>
                  <a:lnTo>
                    <a:pt x="1368462" y="342252"/>
                  </a:lnTo>
                  <a:lnTo>
                    <a:pt x="1369257" y="335499"/>
                  </a:lnTo>
                  <a:lnTo>
                    <a:pt x="1370053" y="329541"/>
                  </a:lnTo>
                  <a:lnTo>
                    <a:pt x="1369655" y="321596"/>
                  </a:lnTo>
                  <a:lnTo>
                    <a:pt x="1369257" y="314049"/>
                  </a:lnTo>
                  <a:lnTo>
                    <a:pt x="1369257" y="307296"/>
                  </a:lnTo>
                  <a:lnTo>
                    <a:pt x="1369655" y="300543"/>
                  </a:lnTo>
                  <a:lnTo>
                    <a:pt x="1370053" y="294584"/>
                  </a:lnTo>
                  <a:lnTo>
                    <a:pt x="1370848" y="289023"/>
                  </a:lnTo>
                  <a:lnTo>
                    <a:pt x="1372440" y="283461"/>
                  </a:lnTo>
                  <a:lnTo>
                    <a:pt x="1374031" y="278297"/>
                  </a:lnTo>
                  <a:lnTo>
                    <a:pt x="1375622" y="273531"/>
                  </a:lnTo>
                  <a:lnTo>
                    <a:pt x="1377213" y="269558"/>
                  </a:lnTo>
                  <a:lnTo>
                    <a:pt x="1379998" y="265189"/>
                  </a:lnTo>
                  <a:lnTo>
                    <a:pt x="1382384" y="262011"/>
                  </a:lnTo>
                  <a:lnTo>
                    <a:pt x="1384771" y="258436"/>
                  </a:lnTo>
                  <a:lnTo>
                    <a:pt x="1387953" y="255655"/>
                  </a:lnTo>
                  <a:lnTo>
                    <a:pt x="1391136" y="252477"/>
                  </a:lnTo>
                  <a:lnTo>
                    <a:pt x="1394716" y="250491"/>
                  </a:lnTo>
                  <a:lnTo>
                    <a:pt x="1379600" y="250491"/>
                  </a:lnTo>
                  <a:lnTo>
                    <a:pt x="1367666" y="250888"/>
                  </a:lnTo>
                  <a:lnTo>
                    <a:pt x="1357324" y="251683"/>
                  </a:lnTo>
                  <a:lnTo>
                    <a:pt x="1364484" y="248108"/>
                  </a:lnTo>
                  <a:lnTo>
                    <a:pt x="1371644" y="243341"/>
                  </a:lnTo>
                  <a:lnTo>
                    <a:pt x="1379202" y="238177"/>
                  </a:lnTo>
                  <a:lnTo>
                    <a:pt x="1386362" y="232615"/>
                  </a:lnTo>
                  <a:lnTo>
                    <a:pt x="1400285" y="222287"/>
                  </a:lnTo>
                  <a:lnTo>
                    <a:pt x="1406649" y="217520"/>
                  </a:lnTo>
                  <a:lnTo>
                    <a:pt x="1412218" y="214343"/>
                  </a:lnTo>
                  <a:lnTo>
                    <a:pt x="1428528" y="206398"/>
                  </a:lnTo>
                  <a:lnTo>
                    <a:pt x="1444041" y="199645"/>
                  </a:lnTo>
                  <a:lnTo>
                    <a:pt x="1459157" y="194481"/>
                  </a:lnTo>
                  <a:lnTo>
                    <a:pt x="1474273" y="189714"/>
                  </a:lnTo>
                  <a:lnTo>
                    <a:pt x="1488594" y="186139"/>
                  </a:lnTo>
                  <a:lnTo>
                    <a:pt x="1502914" y="183756"/>
                  </a:lnTo>
                  <a:lnTo>
                    <a:pt x="1516439" y="182167"/>
                  </a:lnTo>
                  <a:lnTo>
                    <a:pt x="1529566" y="180975"/>
                  </a:lnTo>
                  <a:close/>
                  <a:moveTo>
                    <a:pt x="392103" y="180975"/>
                  </a:moveTo>
                  <a:lnTo>
                    <a:pt x="405170" y="180975"/>
                  </a:lnTo>
                  <a:lnTo>
                    <a:pt x="417445" y="181372"/>
                  </a:lnTo>
                  <a:lnTo>
                    <a:pt x="428532" y="182564"/>
                  </a:lnTo>
                  <a:lnTo>
                    <a:pt x="440015" y="184153"/>
                  </a:lnTo>
                  <a:lnTo>
                    <a:pt x="451102" y="186139"/>
                  </a:lnTo>
                  <a:lnTo>
                    <a:pt x="461001" y="188920"/>
                  </a:lnTo>
                  <a:lnTo>
                    <a:pt x="471296" y="191700"/>
                  </a:lnTo>
                  <a:lnTo>
                    <a:pt x="480404" y="195275"/>
                  </a:lnTo>
                  <a:lnTo>
                    <a:pt x="489115" y="198453"/>
                  </a:lnTo>
                  <a:lnTo>
                    <a:pt x="497430" y="202426"/>
                  </a:lnTo>
                  <a:lnTo>
                    <a:pt x="505349" y="206398"/>
                  </a:lnTo>
                  <a:lnTo>
                    <a:pt x="512873" y="210370"/>
                  </a:lnTo>
                  <a:lnTo>
                    <a:pt x="519604" y="214740"/>
                  </a:lnTo>
                  <a:lnTo>
                    <a:pt x="525543" y="218315"/>
                  </a:lnTo>
                  <a:lnTo>
                    <a:pt x="536234" y="225862"/>
                  </a:lnTo>
                  <a:lnTo>
                    <a:pt x="544550" y="232615"/>
                  </a:lnTo>
                  <a:lnTo>
                    <a:pt x="550489" y="238177"/>
                  </a:lnTo>
                  <a:lnTo>
                    <a:pt x="555637" y="243341"/>
                  </a:lnTo>
                  <a:lnTo>
                    <a:pt x="554053" y="246519"/>
                  </a:lnTo>
                  <a:lnTo>
                    <a:pt x="551677" y="250888"/>
                  </a:lnTo>
                  <a:lnTo>
                    <a:pt x="548905" y="256052"/>
                  </a:lnTo>
                  <a:lnTo>
                    <a:pt x="544946" y="262011"/>
                  </a:lnTo>
                  <a:lnTo>
                    <a:pt x="540194" y="268367"/>
                  </a:lnTo>
                  <a:lnTo>
                    <a:pt x="534255" y="275120"/>
                  </a:lnTo>
                  <a:lnTo>
                    <a:pt x="527523" y="281078"/>
                  </a:lnTo>
                  <a:lnTo>
                    <a:pt x="523564" y="284256"/>
                  </a:lnTo>
                  <a:lnTo>
                    <a:pt x="519604" y="286639"/>
                  </a:lnTo>
                  <a:lnTo>
                    <a:pt x="515248" y="289420"/>
                  </a:lnTo>
                  <a:lnTo>
                    <a:pt x="510497" y="291803"/>
                  </a:lnTo>
                  <a:lnTo>
                    <a:pt x="505745" y="293790"/>
                  </a:lnTo>
                  <a:lnTo>
                    <a:pt x="500598" y="295776"/>
                  </a:lnTo>
                  <a:lnTo>
                    <a:pt x="495054" y="296967"/>
                  </a:lnTo>
                  <a:lnTo>
                    <a:pt x="489511" y="297762"/>
                  </a:lnTo>
                  <a:lnTo>
                    <a:pt x="483175" y="298159"/>
                  </a:lnTo>
                  <a:lnTo>
                    <a:pt x="477236" y="298159"/>
                  </a:lnTo>
                  <a:lnTo>
                    <a:pt x="470504" y="297762"/>
                  </a:lnTo>
                  <a:lnTo>
                    <a:pt x="463773" y="296570"/>
                  </a:lnTo>
                  <a:lnTo>
                    <a:pt x="456646" y="294584"/>
                  </a:lnTo>
                  <a:lnTo>
                    <a:pt x="449122" y="292201"/>
                  </a:lnTo>
                  <a:lnTo>
                    <a:pt x="441599" y="289420"/>
                  </a:lnTo>
                  <a:lnTo>
                    <a:pt x="433680" y="285448"/>
                  </a:lnTo>
                  <a:lnTo>
                    <a:pt x="424572" y="280681"/>
                  </a:lnTo>
                  <a:lnTo>
                    <a:pt x="414673" y="276708"/>
                  </a:lnTo>
                  <a:lnTo>
                    <a:pt x="453082" y="295776"/>
                  </a:lnTo>
                  <a:lnTo>
                    <a:pt x="471296" y="303720"/>
                  </a:lnTo>
                  <a:lnTo>
                    <a:pt x="480008" y="306898"/>
                  </a:lnTo>
                  <a:lnTo>
                    <a:pt x="488323" y="310473"/>
                  </a:lnTo>
                  <a:lnTo>
                    <a:pt x="496242" y="312857"/>
                  </a:lnTo>
                  <a:lnTo>
                    <a:pt x="503765" y="314446"/>
                  </a:lnTo>
                  <a:lnTo>
                    <a:pt x="511289" y="316035"/>
                  </a:lnTo>
                  <a:lnTo>
                    <a:pt x="518020" y="316432"/>
                  </a:lnTo>
                  <a:lnTo>
                    <a:pt x="524751" y="316035"/>
                  </a:lnTo>
                  <a:lnTo>
                    <a:pt x="527919" y="315240"/>
                  </a:lnTo>
                  <a:lnTo>
                    <a:pt x="530691" y="314446"/>
                  </a:lnTo>
                  <a:lnTo>
                    <a:pt x="533859" y="313651"/>
                  </a:lnTo>
                  <a:lnTo>
                    <a:pt x="536234" y="312460"/>
                  </a:lnTo>
                  <a:lnTo>
                    <a:pt x="539402" y="310871"/>
                  </a:lnTo>
                  <a:lnTo>
                    <a:pt x="541382" y="309282"/>
                  </a:lnTo>
                  <a:lnTo>
                    <a:pt x="542966" y="321993"/>
                  </a:lnTo>
                  <a:lnTo>
                    <a:pt x="543362" y="333910"/>
                  </a:lnTo>
                  <a:lnTo>
                    <a:pt x="542966" y="345430"/>
                  </a:lnTo>
                  <a:lnTo>
                    <a:pt x="542570" y="356950"/>
                  </a:lnTo>
                  <a:lnTo>
                    <a:pt x="544550" y="354566"/>
                  </a:lnTo>
                  <a:lnTo>
                    <a:pt x="545738" y="353772"/>
                  </a:lnTo>
                  <a:lnTo>
                    <a:pt x="546925" y="353772"/>
                  </a:lnTo>
                  <a:lnTo>
                    <a:pt x="548113" y="354169"/>
                  </a:lnTo>
                  <a:lnTo>
                    <a:pt x="549301" y="354964"/>
                  </a:lnTo>
                  <a:lnTo>
                    <a:pt x="550489" y="356553"/>
                  </a:lnTo>
                  <a:lnTo>
                    <a:pt x="551677" y="358142"/>
                  </a:lnTo>
                  <a:lnTo>
                    <a:pt x="554449" y="363703"/>
                  </a:lnTo>
                  <a:lnTo>
                    <a:pt x="556429" y="370456"/>
                  </a:lnTo>
                  <a:lnTo>
                    <a:pt x="558012" y="378401"/>
                  </a:lnTo>
                  <a:lnTo>
                    <a:pt x="559596" y="387934"/>
                  </a:lnTo>
                  <a:lnTo>
                    <a:pt x="560388" y="398660"/>
                  </a:lnTo>
                  <a:lnTo>
                    <a:pt x="560388" y="409782"/>
                  </a:lnTo>
                  <a:lnTo>
                    <a:pt x="560388" y="420905"/>
                  </a:lnTo>
                  <a:lnTo>
                    <a:pt x="559596" y="431630"/>
                  </a:lnTo>
                  <a:lnTo>
                    <a:pt x="558012" y="441164"/>
                  </a:lnTo>
                  <a:lnTo>
                    <a:pt x="556429" y="449108"/>
                  </a:lnTo>
                  <a:lnTo>
                    <a:pt x="554449" y="456259"/>
                  </a:lnTo>
                  <a:lnTo>
                    <a:pt x="551677" y="461423"/>
                  </a:lnTo>
                  <a:lnTo>
                    <a:pt x="550489" y="463012"/>
                  </a:lnTo>
                  <a:lnTo>
                    <a:pt x="549301" y="464998"/>
                  </a:lnTo>
                  <a:lnTo>
                    <a:pt x="548113" y="465792"/>
                  </a:lnTo>
                  <a:lnTo>
                    <a:pt x="546925" y="465792"/>
                  </a:lnTo>
                  <a:lnTo>
                    <a:pt x="544946" y="465792"/>
                  </a:lnTo>
                  <a:lnTo>
                    <a:pt x="543758" y="464203"/>
                  </a:lnTo>
                  <a:lnTo>
                    <a:pt x="542570" y="463012"/>
                  </a:lnTo>
                  <a:lnTo>
                    <a:pt x="541382" y="461025"/>
                  </a:lnTo>
                  <a:lnTo>
                    <a:pt x="540194" y="458642"/>
                  </a:lnTo>
                  <a:lnTo>
                    <a:pt x="539006" y="455464"/>
                  </a:lnTo>
                  <a:lnTo>
                    <a:pt x="536630" y="447917"/>
                  </a:lnTo>
                  <a:lnTo>
                    <a:pt x="535442" y="457450"/>
                  </a:lnTo>
                  <a:lnTo>
                    <a:pt x="533859" y="467381"/>
                  </a:lnTo>
                  <a:lnTo>
                    <a:pt x="531483" y="476518"/>
                  </a:lnTo>
                  <a:lnTo>
                    <a:pt x="529503" y="485654"/>
                  </a:lnTo>
                  <a:lnTo>
                    <a:pt x="527127" y="494393"/>
                  </a:lnTo>
                  <a:lnTo>
                    <a:pt x="523564" y="502735"/>
                  </a:lnTo>
                  <a:lnTo>
                    <a:pt x="520792" y="511077"/>
                  </a:lnTo>
                  <a:lnTo>
                    <a:pt x="516832" y="519419"/>
                  </a:lnTo>
                  <a:lnTo>
                    <a:pt x="513269" y="526966"/>
                  </a:lnTo>
                  <a:lnTo>
                    <a:pt x="508913" y="534514"/>
                  </a:lnTo>
                  <a:lnTo>
                    <a:pt x="504557" y="541664"/>
                  </a:lnTo>
                  <a:lnTo>
                    <a:pt x="500598" y="548417"/>
                  </a:lnTo>
                  <a:lnTo>
                    <a:pt x="495450" y="555170"/>
                  </a:lnTo>
                  <a:lnTo>
                    <a:pt x="490699" y="561526"/>
                  </a:lnTo>
                  <a:lnTo>
                    <a:pt x="485947" y="567485"/>
                  </a:lnTo>
                  <a:lnTo>
                    <a:pt x="480404" y="573443"/>
                  </a:lnTo>
                  <a:lnTo>
                    <a:pt x="475256" y="578607"/>
                  </a:lnTo>
                  <a:lnTo>
                    <a:pt x="469713" y="583771"/>
                  </a:lnTo>
                  <a:lnTo>
                    <a:pt x="464565" y="588538"/>
                  </a:lnTo>
                  <a:lnTo>
                    <a:pt x="458625" y="592510"/>
                  </a:lnTo>
                  <a:lnTo>
                    <a:pt x="453082" y="596880"/>
                  </a:lnTo>
                  <a:lnTo>
                    <a:pt x="447142" y="600852"/>
                  </a:lnTo>
                  <a:lnTo>
                    <a:pt x="441203" y="604030"/>
                  </a:lnTo>
                  <a:lnTo>
                    <a:pt x="435263" y="607605"/>
                  </a:lnTo>
                  <a:lnTo>
                    <a:pt x="429720" y="609989"/>
                  </a:lnTo>
                  <a:lnTo>
                    <a:pt x="424177" y="612372"/>
                  </a:lnTo>
                  <a:lnTo>
                    <a:pt x="418237" y="614756"/>
                  </a:lnTo>
                  <a:lnTo>
                    <a:pt x="412298" y="616344"/>
                  </a:lnTo>
                  <a:lnTo>
                    <a:pt x="406754" y="617536"/>
                  </a:lnTo>
                  <a:lnTo>
                    <a:pt x="401211" y="618331"/>
                  </a:lnTo>
                  <a:lnTo>
                    <a:pt x="395667" y="618728"/>
                  </a:lnTo>
                  <a:lnTo>
                    <a:pt x="390520" y="619125"/>
                  </a:lnTo>
                  <a:lnTo>
                    <a:pt x="385768" y="618728"/>
                  </a:lnTo>
                  <a:lnTo>
                    <a:pt x="381017" y="618331"/>
                  </a:lnTo>
                  <a:lnTo>
                    <a:pt x="376265" y="617536"/>
                  </a:lnTo>
                  <a:lnTo>
                    <a:pt x="371909" y="615947"/>
                  </a:lnTo>
                  <a:lnTo>
                    <a:pt x="366762" y="614358"/>
                  </a:lnTo>
                  <a:lnTo>
                    <a:pt x="361218" y="611975"/>
                  </a:lnTo>
                  <a:lnTo>
                    <a:pt x="356467" y="609592"/>
                  </a:lnTo>
                  <a:lnTo>
                    <a:pt x="350923" y="606414"/>
                  </a:lnTo>
                  <a:lnTo>
                    <a:pt x="345380" y="603633"/>
                  </a:lnTo>
                  <a:lnTo>
                    <a:pt x="339836" y="599661"/>
                  </a:lnTo>
                  <a:lnTo>
                    <a:pt x="328353" y="591716"/>
                  </a:lnTo>
                  <a:lnTo>
                    <a:pt x="317662" y="582580"/>
                  </a:lnTo>
                  <a:lnTo>
                    <a:pt x="306575" y="572251"/>
                  </a:lnTo>
                  <a:lnTo>
                    <a:pt x="295884" y="560732"/>
                  </a:lnTo>
                  <a:lnTo>
                    <a:pt x="285193" y="548020"/>
                  </a:lnTo>
                  <a:lnTo>
                    <a:pt x="280046" y="541664"/>
                  </a:lnTo>
                  <a:lnTo>
                    <a:pt x="275690" y="534514"/>
                  </a:lnTo>
                  <a:lnTo>
                    <a:pt x="270543" y="527364"/>
                  </a:lnTo>
                  <a:lnTo>
                    <a:pt x="266187" y="520213"/>
                  </a:lnTo>
                  <a:lnTo>
                    <a:pt x="261832" y="512666"/>
                  </a:lnTo>
                  <a:lnTo>
                    <a:pt x="257872" y="504721"/>
                  </a:lnTo>
                  <a:lnTo>
                    <a:pt x="253516" y="496777"/>
                  </a:lnTo>
                  <a:lnTo>
                    <a:pt x="250349" y="488435"/>
                  </a:lnTo>
                  <a:lnTo>
                    <a:pt x="246785" y="480490"/>
                  </a:lnTo>
                  <a:lnTo>
                    <a:pt x="244013" y="472148"/>
                  </a:lnTo>
                  <a:lnTo>
                    <a:pt x="240846" y="463012"/>
                  </a:lnTo>
                  <a:lnTo>
                    <a:pt x="238470" y="454272"/>
                  </a:lnTo>
                  <a:lnTo>
                    <a:pt x="236490" y="460231"/>
                  </a:lnTo>
                  <a:lnTo>
                    <a:pt x="234114" y="464998"/>
                  </a:lnTo>
                  <a:lnTo>
                    <a:pt x="233322" y="466189"/>
                  </a:lnTo>
                  <a:lnTo>
                    <a:pt x="232134" y="467381"/>
                  </a:lnTo>
                  <a:lnTo>
                    <a:pt x="230946" y="468176"/>
                  </a:lnTo>
                  <a:lnTo>
                    <a:pt x="229759" y="468573"/>
                  </a:lnTo>
                  <a:lnTo>
                    <a:pt x="228175" y="468176"/>
                  </a:lnTo>
                  <a:lnTo>
                    <a:pt x="226591" y="467381"/>
                  </a:lnTo>
                  <a:lnTo>
                    <a:pt x="225403" y="466189"/>
                  </a:lnTo>
                  <a:lnTo>
                    <a:pt x="224215" y="463806"/>
                  </a:lnTo>
                  <a:lnTo>
                    <a:pt x="222235" y="459039"/>
                  </a:lnTo>
                  <a:lnTo>
                    <a:pt x="219860" y="452286"/>
                  </a:lnTo>
                  <a:lnTo>
                    <a:pt x="218276" y="443547"/>
                  </a:lnTo>
                  <a:lnTo>
                    <a:pt x="217088" y="434411"/>
                  </a:lnTo>
                  <a:lnTo>
                    <a:pt x="216296" y="423685"/>
                  </a:lnTo>
                  <a:lnTo>
                    <a:pt x="215900" y="412563"/>
                  </a:lnTo>
                  <a:lnTo>
                    <a:pt x="216296" y="401043"/>
                  </a:lnTo>
                  <a:lnTo>
                    <a:pt x="217088" y="390715"/>
                  </a:lnTo>
                  <a:lnTo>
                    <a:pt x="218276" y="381181"/>
                  </a:lnTo>
                  <a:lnTo>
                    <a:pt x="219860" y="372839"/>
                  </a:lnTo>
                  <a:lnTo>
                    <a:pt x="222235" y="366086"/>
                  </a:lnTo>
                  <a:lnTo>
                    <a:pt x="224215" y="360922"/>
                  </a:lnTo>
                  <a:lnTo>
                    <a:pt x="225403" y="358936"/>
                  </a:lnTo>
                  <a:lnTo>
                    <a:pt x="226591" y="357744"/>
                  </a:lnTo>
                  <a:lnTo>
                    <a:pt x="228175" y="356950"/>
                  </a:lnTo>
                  <a:lnTo>
                    <a:pt x="229759" y="356553"/>
                  </a:lnTo>
                  <a:lnTo>
                    <a:pt x="230551" y="356950"/>
                  </a:lnTo>
                  <a:lnTo>
                    <a:pt x="231342" y="357347"/>
                  </a:lnTo>
                  <a:lnTo>
                    <a:pt x="232134" y="342252"/>
                  </a:lnTo>
                  <a:lnTo>
                    <a:pt x="232530" y="335499"/>
                  </a:lnTo>
                  <a:lnTo>
                    <a:pt x="233718" y="329541"/>
                  </a:lnTo>
                  <a:lnTo>
                    <a:pt x="232926" y="321596"/>
                  </a:lnTo>
                  <a:lnTo>
                    <a:pt x="232926" y="314049"/>
                  </a:lnTo>
                  <a:lnTo>
                    <a:pt x="232926" y="307296"/>
                  </a:lnTo>
                  <a:lnTo>
                    <a:pt x="232926" y="300543"/>
                  </a:lnTo>
                  <a:lnTo>
                    <a:pt x="233718" y="294584"/>
                  </a:lnTo>
                  <a:lnTo>
                    <a:pt x="234906" y="289023"/>
                  </a:lnTo>
                  <a:lnTo>
                    <a:pt x="236094" y="283461"/>
                  </a:lnTo>
                  <a:lnTo>
                    <a:pt x="237282" y="278297"/>
                  </a:lnTo>
                  <a:lnTo>
                    <a:pt x="238866" y="273531"/>
                  </a:lnTo>
                  <a:lnTo>
                    <a:pt x="240846" y="269558"/>
                  </a:lnTo>
                  <a:lnTo>
                    <a:pt x="243617" y="265189"/>
                  </a:lnTo>
                  <a:lnTo>
                    <a:pt x="245597" y="262011"/>
                  </a:lnTo>
                  <a:lnTo>
                    <a:pt x="248765" y="258436"/>
                  </a:lnTo>
                  <a:lnTo>
                    <a:pt x="251537" y="255655"/>
                  </a:lnTo>
                  <a:lnTo>
                    <a:pt x="255100" y="252477"/>
                  </a:lnTo>
                  <a:lnTo>
                    <a:pt x="258268" y="250491"/>
                  </a:lnTo>
                  <a:lnTo>
                    <a:pt x="243221" y="250491"/>
                  </a:lnTo>
                  <a:lnTo>
                    <a:pt x="231342" y="250888"/>
                  </a:lnTo>
                  <a:lnTo>
                    <a:pt x="221443" y="251683"/>
                  </a:lnTo>
                  <a:lnTo>
                    <a:pt x="228175" y="248108"/>
                  </a:lnTo>
                  <a:lnTo>
                    <a:pt x="235302" y="243341"/>
                  </a:lnTo>
                  <a:lnTo>
                    <a:pt x="242825" y="238177"/>
                  </a:lnTo>
                  <a:lnTo>
                    <a:pt x="249953" y="232615"/>
                  </a:lnTo>
                  <a:lnTo>
                    <a:pt x="263811" y="222287"/>
                  </a:lnTo>
                  <a:lnTo>
                    <a:pt x="270147" y="217520"/>
                  </a:lnTo>
                  <a:lnTo>
                    <a:pt x="276086" y="214343"/>
                  </a:lnTo>
                  <a:lnTo>
                    <a:pt x="291925" y="206398"/>
                  </a:lnTo>
                  <a:lnTo>
                    <a:pt x="307367" y="199645"/>
                  </a:lnTo>
                  <a:lnTo>
                    <a:pt x="322810" y="194481"/>
                  </a:lnTo>
                  <a:lnTo>
                    <a:pt x="337461" y="189714"/>
                  </a:lnTo>
                  <a:lnTo>
                    <a:pt x="351715" y="186139"/>
                  </a:lnTo>
                  <a:lnTo>
                    <a:pt x="365574" y="183756"/>
                  </a:lnTo>
                  <a:lnTo>
                    <a:pt x="379037" y="182167"/>
                  </a:lnTo>
                  <a:lnTo>
                    <a:pt x="392103" y="180975"/>
                  </a:lnTo>
                  <a:close/>
                  <a:moveTo>
                    <a:pt x="958250" y="0"/>
                  </a:moveTo>
                  <a:lnTo>
                    <a:pt x="974507" y="0"/>
                  </a:lnTo>
                  <a:lnTo>
                    <a:pt x="989971" y="397"/>
                  </a:lnTo>
                  <a:lnTo>
                    <a:pt x="1004642" y="1986"/>
                  </a:lnTo>
                  <a:lnTo>
                    <a:pt x="1018917" y="4369"/>
                  </a:lnTo>
                  <a:lnTo>
                    <a:pt x="1032795" y="6752"/>
                  </a:lnTo>
                  <a:lnTo>
                    <a:pt x="1045880" y="9929"/>
                  </a:lnTo>
                  <a:lnTo>
                    <a:pt x="1058172" y="13900"/>
                  </a:lnTo>
                  <a:lnTo>
                    <a:pt x="1070067" y="18269"/>
                  </a:lnTo>
                  <a:lnTo>
                    <a:pt x="1081170" y="22241"/>
                  </a:lnTo>
                  <a:lnTo>
                    <a:pt x="1091876" y="27404"/>
                  </a:lnTo>
                  <a:lnTo>
                    <a:pt x="1101392" y="32170"/>
                  </a:lnTo>
                  <a:lnTo>
                    <a:pt x="1110908" y="36936"/>
                  </a:lnTo>
                  <a:lnTo>
                    <a:pt x="1119235" y="42099"/>
                  </a:lnTo>
                  <a:lnTo>
                    <a:pt x="1127166" y="47262"/>
                  </a:lnTo>
                  <a:lnTo>
                    <a:pt x="1134303" y="52425"/>
                  </a:lnTo>
                  <a:lnTo>
                    <a:pt x="1140647" y="56794"/>
                  </a:lnTo>
                  <a:lnTo>
                    <a:pt x="1151353" y="65531"/>
                  </a:lnTo>
                  <a:lnTo>
                    <a:pt x="1159283" y="72680"/>
                  </a:lnTo>
                  <a:lnTo>
                    <a:pt x="1165628" y="78240"/>
                  </a:lnTo>
                  <a:lnTo>
                    <a:pt x="1163645" y="83006"/>
                  </a:lnTo>
                  <a:lnTo>
                    <a:pt x="1160473" y="88567"/>
                  </a:lnTo>
                  <a:lnTo>
                    <a:pt x="1156904" y="94921"/>
                  </a:lnTo>
                  <a:lnTo>
                    <a:pt x="1151749" y="102467"/>
                  </a:lnTo>
                  <a:lnTo>
                    <a:pt x="1145802" y="110410"/>
                  </a:lnTo>
                  <a:lnTo>
                    <a:pt x="1141837" y="114779"/>
                  </a:lnTo>
                  <a:lnTo>
                    <a:pt x="1138268" y="118354"/>
                  </a:lnTo>
                  <a:lnTo>
                    <a:pt x="1133906" y="122722"/>
                  </a:lnTo>
                  <a:lnTo>
                    <a:pt x="1129545" y="126694"/>
                  </a:lnTo>
                  <a:lnTo>
                    <a:pt x="1124786" y="130268"/>
                  </a:lnTo>
                  <a:lnTo>
                    <a:pt x="1119632" y="134240"/>
                  </a:lnTo>
                  <a:lnTo>
                    <a:pt x="1114081" y="137020"/>
                  </a:lnTo>
                  <a:lnTo>
                    <a:pt x="1108133" y="140197"/>
                  </a:lnTo>
                  <a:lnTo>
                    <a:pt x="1101789" y="142580"/>
                  </a:lnTo>
                  <a:lnTo>
                    <a:pt x="1095841" y="144566"/>
                  </a:lnTo>
                  <a:lnTo>
                    <a:pt x="1089100" y="146552"/>
                  </a:lnTo>
                  <a:lnTo>
                    <a:pt x="1081170" y="147743"/>
                  </a:lnTo>
                  <a:lnTo>
                    <a:pt x="1073636" y="148140"/>
                  </a:lnTo>
                  <a:lnTo>
                    <a:pt x="1066102" y="148140"/>
                  </a:lnTo>
                  <a:lnTo>
                    <a:pt x="1057775" y="147743"/>
                  </a:lnTo>
                  <a:lnTo>
                    <a:pt x="1049052" y="145758"/>
                  </a:lnTo>
                  <a:lnTo>
                    <a:pt x="1039932" y="143772"/>
                  </a:lnTo>
                  <a:lnTo>
                    <a:pt x="1030812" y="140992"/>
                  </a:lnTo>
                  <a:lnTo>
                    <a:pt x="1021296" y="136623"/>
                  </a:lnTo>
                  <a:lnTo>
                    <a:pt x="1010590" y="131857"/>
                  </a:lnTo>
                  <a:lnTo>
                    <a:pt x="998695" y="126297"/>
                  </a:lnTo>
                  <a:lnTo>
                    <a:pt x="987196" y="121134"/>
                  </a:lnTo>
                  <a:lnTo>
                    <a:pt x="1011383" y="133446"/>
                  </a:lnTo>
                  <a:lnTo>
                    <a:pt x="1035571" y="144566"/>
                  </a:lnTo>
                  <a:lnTo>
                    <a:pt x="1047070" y="150126"/>
                  </a:lnTo>
                  <a:lnTo>
                    <a:pt x="1058172" y="155289"/>
                  </a:lnTo>
                  <a:lnTo>
                    <a:pt x="1069274" y="159261"/>
                  </a:lnTo>
                  <a:lnTo>
                    <a:pt x="1079980" y="163233"/>
                  </a:lnTo>
                  <a:lnTo>
                    <a:pt x="1090290" y="166807"/>
                  </a:lnTo>
                  <a:lnTo>
                    <a:pt x="1099806" y="169190"/>
                  </a:lnTo>
                  <a:lnTo>
                    <a:pt x="1109322" y="170381"/>
                  </a:lnTo>
                  <a:lnTo>
                    <a:pt x="1118046" y="171176"/>
                  </a:lnTo>
                  <a:lnTo>
                    <a:pt x="1122011" y="171176"/>
                  </a:lnTo>
                  <a:lnTo>
                    <a:pt x="1126373" y="170779"/>
                  </a:lnTo>
                  <a:lnTo>
                    <a:pt x="1130338" y="169984"/>
                  </a:lnTo>
                  <a:lnTo>
                    <a:pt x="1133906" y="169190"/>
                  </a:lnTo>
                  <a:lnTo>
                    <a:pt x="1137475" y="167998"/>
                  </a:lnTo>
                  <a:lnTo>
                    <a:pt x="1141044" y="166013"/>
                  </a:lnTo>
                  <a:lnTo>
                    <a:pt x="1144612" y="164027"/>
                  </a:lnTo>
                  <a:lnTo>
                    <a:pt x="1147388" y="162041"/>
                  </a:lnTo>
                  <a:lnTo>
                    <a:pt x="1148181" y="170381"/>
                  </a:lnTo>
                  <a:lnTo>
                    <a:pt x="1148974" y="178325"/>
                  </a:lnTo>
                  <a:lnTo>
                    <a:pt x="1150163" y="193417"/>
                  </a:lnTo>
                  <a:lnTo>
                    <a:pt x="1149767" y="208112"/>
                  </a:lnTo>
                  <a:lnTo>
                    <a:pt x="1148577" y="222012"/>
                  </a:lnTo>
                  <a:lnTo>
                    <a:pt x="1150163" y="220424"/>
                  </a:lnTo>
                  <a:lnTo>
                    <a:pt x="1151353" y="219232"/>
                  </a:lnTo>
                  <a:lnTo>
                    <a:pt x="1152543" y="218835"/>
                  </a:lnTo>
                  <a:lnTo>
                    <a:pt x="1154129" y="218438"/>
                  </a:lnTo>
                  <a:lnTo>
                    <a:pt x="1155715" y="218835"/>
                  </a:lnTo>
                  <a:lnTo>
                    <a:pt x="1157697" y="219629"/>
                  </a:lnTo>
                  <a:lnTo>
                    <a:pt x="1159283" y="222012"/>
                  </a:lnTo>
                  <a:lnTo>
                    <a:pt x="1160869" y="223998"/>
                  </a:lnTo>
                  <a:lnTo>
                    <a:pt x="1162059" y="226778"/>
                  </a:lnTo>
                  <a:lnTo>
                    <a:pt x="1164041" y="230750"/>
                  </a:lnTo>
                  <a:lnTo>
                    <a:pt x="1166421" y="239090"/>
                  </a:lnTo>
                  <a:lnTo>
                    <a:pt x="1168403" y="249813"/>
                  </a:lnTo>
                  <a:lnTo>
                    <a:pt x="1169989" y="261728"/>
                  </a:lnTo>
                  <a:lnTo>
                    <a:pt x="1171179" y="275232"/>
                  </a:lnTo>
                  <a:lnTo>
                    <a:pt x="1171575" y="289529"/>
                  </a:lnTo>
                  <a:lnTo>
                    <a:pt x="1171179" y="303827"/>
                  </a:lnTo>
                  <a:lnTo>
                    <a:pt x="1169989" y="316933"/>
                  </a:lnTo>
                  <a:lnTo>
                    <a:pt x="1168403" y="328848"/>
                  </a:lnTo>
                  <a:lnTo>
                    <a:pt x="1166421" y="339174"/>
                  </a:lnTo>
                  <a:lnTo>
                    <a:pt x="1164041" y="347912"/>
                  </a:lnTo>
                  <a:lnTo>
                    <a:pt x="1162059" y="351486"/>
                  </a:lnTo>
                  <a:lnTo>
                    <a:pt x="1160869" y="354266"/>
                  </a:lnTo>
                  <a:lnTo>
                    <a:pt x="1159283" y="357047"/>
                  </a:lnTo>
                  <a:lnTo>
                    <a:pt x="1157697" y="358635"/>
                  </a:lnTo>
                  <a:lnTo>
                    <a:pt x="1155715" y="359827"/>
                  </a:lnTo>
                  <a:lnTo>
                    <a:pt x="1154129" y="360224"/>
                  </a:lnTo>
                  <a:lnTo>
                    <a:pt x="1152146" y="359827"/>
                  </a:lnTo>
                  <a:lnTo>
                    <a:pt x="1150560" y="358635"/>
                  </a:lnTo>
                  <a:lnTo>
                    <a:pt x="1148577" y="356649"/>
                  </a:lnTo>
                  <a:lnTo>
                    <a:pt x="1146991" y="353869"/>
                  </a:lnTo>
                  <a:lnTo>
                    <a:pt x="1145405" y="351089"/>
                  </a:lnTo>
                  <a:lnTo>
                    <a:pt x="1144216" y="346720"/>
                  </a:lnTo>
                  <a:lnTo>
                    <a:pt x="1141440" y="337586"/>
                  </a:lnTo>
                  <a:lnTo>
                    <a:pt x="1139854" y="350295"/>
                  </a:lnTo>
                  <a:lnTo>
                    <a:pt x="1137871" y="361812"/>
                  </a:lnTo>
                  <a:lnTo>
                    <a:pt x="1135096" y="373727"/>
                  </a:lnTo>
                  <a:lnTo>
                    <a:pt x="1132320" y="385245"/>
                  </a:lnTo>
                  <a:lnTo>
                    <a:pt x="1128752" y="395968"/>
                  </a:lnTo>
                  <a:lnTo>
                    <a:pt x="1125183" y="407089"/>
                  </a:lnTo>
                  <a:lnTo>
                    <a:pt x="1120821" y="417812"/>
                  </a:lnTo>
                  <a:lnTo>
                    <a:pt x="1116460" y="427741"/>
                  </a:lnTo>
                  <a:lnTo>
                    <a:pt x="1111701" y="437273"/>
                  </a:lnTo>
                  <a:lnTo>
                    <a:pt x="1106547" y="446805"/>
                  </a:lnTo>
                  <a:lnTo>
                    <a:pt x="1100996" y="455939"/>
                  </a:lnTo>
                  <a:lnTo>
                    <a:pt x="1095444" y="464280"/>
                  </a:lnTo>
                  <a:lnTo>
                    <a:pt x="1089497" y="473017"/>
                  </a:lnTo>
                  <a:lnTo>
                    <a:pt x="1083152" y="480960"/>
                  </a:lnTo>
                  <a:lnTo>
                    <a:pt x="1076808" y="488506"/>
                  </a:lnTo>
                  <a:lnTo>
                    <a:pt x="1070464" y="495655"/>
                  </a:lnTo>
                  <a:lnTo>
                    <a:pt x="1063723" y="502407"/>
                  </a:lnTo>
                  <a:lnTo>
                    <a:pt x="1056586" y="509159"/>
                  </a:lnTo>
                  <a:lnTo>
                    <a:pt x="1049845" y="515116"/>
                  </a:lnTo>
                  <a:lnTo>
                    <a:pt x="1042708" y="520676"/>
                  </a:lnTo>
                  <a:lnTo>
                    <a:pt x="1035174" y="525442"/>
                  </a:lnTo>
                  <a:lnTo>
                    <a:pt x="1028037" y="530605"/>
                  </a:lnTo>
                  <a:lnTo>
                    <a:pt x="1020503" y="534974"/>
                  </a:lnTo>
                  <a:lnTo>
                    <a:pt x="1012969" y="538549"/>
                  </a:lnTo>
                  <a:lnTo>
                    <a:pt x="1005832" y="542520"/>
                  </a:lnTo>
                  <a:lnTo>
                    <a:pt x="998298" y="545300"/>
                  </a:lnTo>
                  <a:lnTo>
                    <a:pt x="991161" y="548081"/>
                  </a:lnTo>
                  <a:lnTo>
                    <a:pt x="984024" y="550067"/>
                  </a:lnTo>
                  <a:lnTo>
                    <a:pt x="976886" y="551655"/>
                  </a:lnTo>
                  <a:lnTo>
                    <a:pt x="969749" y="553244"/>
                  </a:lnTo>
                  <a:lnTo>
                    <a:pt x="962612" y="554038"/>
                  </a:lnTo>
                  <a:lnTo>
                    <a:pt x="955871" y="554038"/>
                  </a:lnTo>
                  <a:lnTo>
                    <a:pt x="950320" y="553641"/>
                  </a:lnTo>
                  <a:lnTo>
                    <a:pt x="944372" y="553244"/>
                  </a:lnTo>
                  <a:lnTo>
                    <a:pt x="938424" y="551655"/>
                  </a:lnTo>
                  <a:lnTo>
                    <a:pt x="932080" y="549669"/>
                  </a:lnTo>
                  <a:lnTo>
                    <a:pt x="925736" y="547683"/>
                  </a:lnTo>
                  <a:lnTo>
                    <a:pt x="919788" y="544903"/>
                  </a:lnTo>
                  <a:lnTo>
                    <a:pt x="913047" y="541726"/>
                  </a:lnTo>
                  <a:lnTo>
                    <a:pt x="906307" y="538151"/>
                  </a:lnTo>
                  <a:lnTo>
                    <a:pt x="898773" y="534180"/>
                  </a:lnTo>
                  <a:lnTo>
                    <a:pt x="892429" y="529811"/>
                  </a:lnTo>
                  <a:lnTo>
                    <a:pt x="884895" y="524648"/>
                  </a:lnTo>
                  <a:lnTo>
                    <a:pt x="877758" y="519882"/>
                  </a:lnTo>
                  <a:lnTo>
                    <a:pt x="870620" y="513925"/>
                  </a:lnTo>
                  <a:lnTo>
                    <a:pt x="863880" y="507967"/>
                  </a:lnTo>
                  <a:lnTo>
                    <a:pt x="856742" y="501613"/>
                  </a:lnTo>
                  <a:lnTo>
                    <a:pt x="849605" y="494861"/>
                  </a:lnTo>
                  <a:lnTo>
                    <a:pt x="842864" y="487712"/>
                  </a:lnTo>
                  <a:lnTo>
                    <a:pt x="836124" y="480166"/>
                  </a:lnTo>
                  <a:lnTo>
                    <a:pt x="829383" y="472223"/>
                  </a:lnTo>
                  <a:lnTo>
                    <a:pt x="823039" y="463883"/>
                  </a:lnTo>
                  <a:lnTo>
                    <a:pt x="816694" y="455542"/>
                  </a:lnTo>
                  <a:lnTo>
                    <a:pt x="810350" y="446805"/>
                  </a:lnTo>
                  <a:lnTo>
                    <a:pt x="804799" y="438067"/>
                  </a:lnTo>
                  <a:lnTo>
                    <a:pt x="798851" y="428535"/>
                  </a:lnTo>
                  <a:lnTo>
                    <a:pt x="793300" y="419004"/>
                  </a:lnTo>
                  <a:lnTo>
                    <a:pt x="788145" y="409075"/>
                  </a:lnTo>
                  <a:lnTo>
                    <a:pt x="782991" y="399146"/>
                  </a:lnTo>
                  <a:lnTo>
                    <a:pt x="778629" y="388819"/>
                  </a:lnTo>
                  <a:lnTo>
                    <a:pt x="774267" y="378493"/>
                  </a:lnTo>
                  <a:lnTo>
                    <a:pt x="770699" y="367770"/>
                  </a:lnTo>
                  <a:lnTo>
                    <a:pt x="767130" y="357047"/>
                  </a:lnTo>
                  <a:lnTo>
                    <a:pt x="763958" y="345529"/>
                  </a:lnTo>
                  <a:lnTo>
                    <a:pt x="761579" y="353075"/>
                  </a:lnTo>
                  <a:lnTo>
                    <a:pt x="759993" y="355855"/>
                  </a:lnTo>
                  <a:lnTo>
                    <a:pt x="758803" y="358635"/>
                  </a:lnTo>
                  <a:lnTo>
                    <a:pt x="757614" y="360621"/>
                  </a:lnTo>
                  <a:lnTo>
                    <a:pt x="755631" y="362210"/>
                  </a:lnTo>
                  <a:lnTo>
                    <a:pt x="754045" y="363401"/>
                  </a:lnTo>
                  <a:lnTo>
                    <a:pt x="752459" y="363798"/>
                  </a:lnTo>
                  <a:lnTo>
                    <a:pt x="750873" y="363401"/>
                  </a:lnTo>
                  <a:lnTo>
                    <a:pt x="748890" y="361812"/>
                  </a:lnTo>
                  <a:lnTo>
                    <a:pt x="747304" y="360224"/>
                  </a:lnTo>
                  <a:lnTo>
                    <a:pt x="745718" y="357841"/>
                  </a:lnTo>
                  <a:lnTo>
                    <a:pt x="744528" y="354664"/>
                  </a:lnTo>
                  <a:lnTo>
                    <a:pt x="742546" y="351486"/>
                  </a:lnTo>
                  <a:lnTo>
                    <a:pt x="740167" y="342352"/>
                  </a:lnTo>
                  <a:lnTo>
                    <a:pt x="738184" y="332423"/>
                  </a:lnTo>
                  <a:lnTo>
                    <a:pt x="736202" y="320111"/>
                  </a:lnTo>
                  <a:lnTo>
                    <a:pt x="735409" y="307004"/>
                  </a:lnTo>
                  <a:lnTo>
                    <a:pt x="735012" y="292707"/>
                  </a:lnTo>
                  <a:lnTo>
                    <a:pt x="735409" y="278409"/>
                  </a:lnTo>
                  <a:lnTo>
                    <a:pt x="736202" y="264905"/>
                  </a:lnTo>
                  <a:lnTo>
                    <a:pt x="738184" y="252991"/>
                  </a:lnTo>
                  <a:lnTo>
                    <a:pt x="740167" y="242665"/>
                  </a:lnTo>
                  <a:lnTo>
                    <a:pt x="742546" y="233927"/>
                  </a:lnTo>
                  <a:lnTo>
                    <a:pt x="744528" y="230353"/>
                  </a:lnTo>
                  <a:lnTo>
                    <a:pt x="745718" y="227175"/>
                  </a:lnTo>
                  <a:lnTo>
                    <a:pt x="747304" y="224792"/>
                  </a:lnTo>
                  <a:lnTo>
                    <a:pt x="748890" y="223204"/>
                  </a:lnTo>
                  <a:lnTo>
                    <a:pt x="750873" y="222409"/>
                  </a:lnTo>
                  <a:lnTo>
                    <a:pt x="752459" y="222012"/>
                  </a:lnTo>
                  <a:lnTo>
                    <a:pt x="753648" y="222409"/>
                  </a:lnTo>
                  <a:lnTo>
                    <a:pt x="754441" y="222807"/>
                  </a:lnTo>
                  <a:lnTo>
                    <a:pt x="754838" y="213275"/>
                  </a:lnTo>
                  <a:lnTo>
                    <a:pt x="755631" y="204140"/>
                  </a:lnTo>
                  <a:lnTo>
                    <a:pt x="756424" y="195800"/>
                  </a:lnTo>
                  <a:lnTo>
                    <a:pt x="758010" y="187856"/>
                  </a:lnTo>
                  <a:lnTo>
                    <a:pt x="757217" y="177927"/>
                  </a:lnTo>
                  <a:lnTo>
                    <a:pt x="756424" y="168793"/>
                  </a:lnTo>
                  <a:lnTo>
                    <a:pt x="756424" y="160055"/>
                  </a:lnTo>
                  <a:lnTo>
                    <a:pt x="757217" y="151318"/>
                  </a:lnTo>
                  <a:lnTo>
                    <a:pt x="758010" y="143772"/>
                  </a:lnTo>
                  <a:lnTo>
                    <a:pt x="759200" y="136226"/>
                  </a:lnTo>
                  <a:lnTo>
                    <a:pt x="760389" y="129474"/>
                  </a:lnTo>
                  <a:lnTo>
                    <a:pt x="762372" y="123119"/>
                  </a:lnTo>
                  <a:lnTo>
                    <a:pt x="764751" y="117162"/>
                  </a:lnTo>
                  <a:lnTo>
                    <a:pt x="767130" y="111602"/>
                  </a:lnTo>
                  <a:lnTo>
                    <a:pt x="769906" y="106836"/>
                  </a:lnTo>
                  <a:lnTo>
                    <a:pt x="773078" y="102070"/>
                  </a:lnTo>
                  <a:lnTo>
                    <a:pt x="776646" y="97701"/>
                  </a:lnTo>
                  <a:lnTo>
                    <a:pt x="780215" y="94127"/>
                  </a:lnTo>
                  <a:lnTo>
                    <a:pt x="784577" y="90552"/>
                  </a:lnTo>
                  <a:lnTo>
                    <a:pt x="788542" y="87772"/>
                  </a:lnTo>
                  <a:lnTo>
                    <a:pt x="769113" y="88169"/>
                  </a:lnTo>
                  <a:lnTo>
                    <a:pt x="754441" y="88567"/>
                  </a:lnTo>
                  <a:lnTo>
                    <a:pt x="741753" y="89361"/>
                  </a:lnTo>
                  <a:lnTo>
                    <a:pt x="746115" y="86978"/>
                  </a:lnTo>
                  <a:lnTo>
                    <a:pt x="750873" y="84198"/>
                  </a:lnTo>
                  <a:lnTo>
                    <a:pt x="759993" y="79035"/>
                  </a:lnTo>
                  <a:lnTo>
                    <a:pt x="768716" y="72283"/>
                  </a:lnTo>
                  <a:lnTo>
                    <a:pt x="778232" y="65531"/>
                  </a:lnTo>
                  <a:lnTo>
                    <a:pt x="795283" y="52425"/>
                  </a:lnTo>
                  <a:lnTo>
                    <a:pt x="803609" y="46468"/>
                  </a:lnTo>
                  <a:lnTo>
                    <a:pt x="810747" y="42099"/>
                  </a:lnTo>
                  <a:lnTo>
                    <a:pt x="821453" y="36936"/>
                  </a:lnTo>
                  <a:lnTo>
                    <a:pt x="830969" y="32567"/>
                  </a:lnTo>
                  <a:lnTo>
                    <a:pt x="841278" y="27801"/>
                  </a:lnTo>
                  <a:lnTo>
                    <a:pt x="850795" y="23829"/>
                  </a:lnTo>
                  <a:lnTo>
                    <a:pt x="860707" y="20255"/>
                  </a:lnTo>
                  <a:lnTo>
                    <a:pt x="870224" y="16681"/>
                  </a:lnTo>
                  <a:lnTo>
                    <a:pt x="879740" y="13900"/>
                  </a:lnTo>
                  <a:lnTo>
                    <a:pt x="888860" y="11518"/>
                  </a:lnTo>
                  <a:lnTo>
                    <a:pt x="897980" y="8737"/>
                  </a:lnTo>
                  <a:lnTo>
                    <a:pt x="907100" y="6752"/>
                  </a:lnTo>
                  <a:lnTo>
                    <a:pt x="915823" y="5163"/>
                  </a:lnTo>
                  <a:lnTo>
                    <a:pt x="924546" y="3177"/>
                  </a:lnTo>
                  <a:lnTo>
                    <a:pt x="941993" y="1191"/>
                  </a:lnTo>
                  <a:lnTo>
                    <a:pt x="958250" y="0"/>
                  </a:lnTo>
                  <a:close/>
                </a:path>
              </a:pathLst>
            </a:custGeom>
            <a:solidFill>
              <a:schemeClr val="bg1">
                <a:lumMod val="50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32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44" name="组合 43"/>
          <p:cNvGrpSpPr/>
          <p:nvPr/>
        </p:nvGrpSpPr>
        <p:grpSpPr>
          <a:xfrm>
            <a:off x="7551738" y="3276600"/>
            <a:ext cx="1466850" cy="1598613"/>
            <a:chOff x="5774641" y="2668927"/>
            <a:chExt cx="1099775" cy="1198967"/>
          </a:xfrm>
        </p:grpSpPr>
        <p:sp>
          <p:nvSpPr>
            <p:cNvPr id="45" name="矩形 10"/>
            <p:cNvSpPr>
              <a:spLocks noChangeAspect="1"/>
            </p:cNvSpPr>
            <p:nvPr/>
          </p:nvSpPr>
          <p:spPr>
            <a:xfrm>
              <a:off x="5774641" y="2668927"/>
              <a:ext cx="1099775" cy="1198967"/>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6" name="KSO_Shape"/>
            <p:cNvSpPr>
              <a:spLocks noChangeAspect="1"/>
            </p:cNvSpPr>
            <p:nvPr/>
          </p:nvSpPr>
          <p:spPr bwMode="auto">
            <a:xfrm>
              <a:off x="6112385" y="3070410"/>
              <a:ext cx="424286" cy="396000"/>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chemeClr val="bg1">
                <a:lumMod val="50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32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47" name="组合 46"/>
          <p:cNvGrpSpPr/>
          <p:nvPr/>
        </p:nvGrpSpPr>
        <p:grpSpPr>
          <a:xfrm>
            <a:off x="9563100" y="3276600"/>
            <a:ext cx="1465263" cy="1598613"/>
            <a:chOff x="7283033" y="2668927"/>
            <a:chExt cx="1099775" cy="1198967"/>
          </a:xfrm>
        </p:grpSpPr>
        <p:sp>
          <p:nvSpPr>
            <p:cNvPr id="48" name="矩形 10"/>
            <p:cNvSpPr>
              <a:spLocks noChangeAspect="1"/>
            </p:cNvSpPr>
            <p:nvPr/>
          </p:nvSpPr>
          <p:spPr>
            <a:xfrm>
              <a:off x="7283033" y="2668927"/>
              <a:ext cx="1099775" cy="1198967"/>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49" name="KSO_Shape"/>
            <p:cNvSpPr>
              <a:spLocks noChangeAspect="1"/>
            </p:cNvSpPr>
            <p:nvPr/>
          </p:nvSpPr>
          <p:spPr bwMode="auto">
            <a:xfrm>
              <a:off x="7526295" y="3138352"/>
              <a:ext cx="613250" cy="324000"/>
            </a:xfrm>
            <a:custGeom>
              <a:avLst/>
              <a:gdLst>
                <a:gd name="T0" fmla="*/ 1080063 w 2505075"/>
                <a:gd name="T1" fmla="*/ 966238 h 1325562"/>
                <a:gd name="T2" fmla="*/ 1088548 w 2505075"/>
                <a:gd name="T3" fmla="*/ 914266 h 1325562"/>
                <a:gd name="T4" fmla="*/ 445929 w 2505075"/>
                <a:gd name="T5" fmla="*/ 319311 h 1325562"/>
                <a:gd name="T6" fmla="*/ 395237 w 2505075"/>
                <a:gd name="T7" fmla="*/ 468695 h 1325562"/>
                <a:gd name="T8" fmla="*/ 512532 w 2505075"/>
                <a:gd name="T9" fmla="*/ 623196 h 1325562"/>
                <a:gd name="T10" fmla="*/ 620333 w 2505075"/>
                <a:gd name="T11" fmla="*/ 560492 h 1325562"/>
                <a:gd name="T12" fmla="*/ 663973 w 2505075"/>
                <a:gd name="T13" fmla="*/ 607742 h 1325562"/>
                <a:gd name="T14" fmla="*/ 627744 w 2505075"/>
                <a:gd name="T15" fmla="*/ 704255 h 1325562"/>
                <a:gd name="T16" fmla="*/ 757606 w 2505075"/>
                <a:gd name="T17" fmla="*/ 646073 h 1325562"/>
                <a:gd name="T18" fmla="*/ 808359 w 2505075"/>
                <a:gd name="T19" fmla="*/ 688124 h 1325562"/>
                <a:gd name="T20" fmla="*/ 784197 w 2505075"/>
                <a:gd name="T21" fmla="*/ 779867 h 1325562"/>
                <a:gd name="T22" fmla="*/ 928622 w 2505075"/>
                <a:gd name="T23" fmla="*/ 732135 h 1325562"/>
                <a:gd name="T24" fmla="*/ 906958 w 2505075"/>
                <a:gd name="T25" fmla="*/ 833145 h 1325562"/>
                <a:gd name="T26" fmla="*/ 948878 w 2505075"/>
                <a:gd name="T27" fmla="*/ 791644 h 1325562"/>
                <a:gd name="T28" fmla="*/ 967469 w 2505075"/>
                <a:gd name="T29" fmla="*/ 765403 h 1325562"/>
                <a:gd name="T30" fmla="*/ 1192310 w 2505075"/>
                <a:gd name="T31" fmla="*/ 919736 h 1325562"/>
                <a:gd name="T32" fmla="*/ 1202207 w 2505075"/>
                <a:gd name="T33" fmla="*/ 871307 h 1325562"/>
                <a:gd name="T34" fmla="*/ 973023 w 2505075"/>
                <a:gd name="T35" fmla="*/ 652581 h 1325562"/>
                <a:gd name="T36" fmla="*/ 1002109 w 2505075"/>
                <a:gd name="T37" fmla="*/ 637876 h 1325562"/>
                <a:gd name="T38" fmla="*/ 1285729 w 2505075"/>
                <a:gd name="T39" fmla="*/ 841671 h 1325562"/>
                <a:gd name="T40" fmla="*/ 1311316 w 2505075"/>
                <a:gd name="T41" fmla="*/ 796856 h 1325562"/>
                <a:gd name="T42" fmla="*/ 1092057 w 2505075"/>
                <a:gd name="T43" fmla="*/ 582941 h 1325562"/>
                <a:gd name="T44" fmla="*/ 1113371 w 2505075"/>
                <a:gd name="T45" fmla="*/ 558323 h 1325562"/>
                <a:gd name="T46" fmla="*/ 1383250 w 2505075"/>
                <a:gd name="T47" fmla="*/ 746018 h 1325562"/>
                <a:gd name="T48" fmla="*/ 1396527 w 2505075"/>
                <a:gd name="T49" fmla="*/ 680240 h 1325562"/>
                <a:gd name="T50" fmla="*/ 1184656 w 2505075"/>
                <a:gd name="T51" fmla="*/ 460782 h 1325562"/>
                <a:gd name="T52" fmla="*/ 1032502 w 2505075"/>
                <a:gd name="T53" fmla="*/ 404883 h 1325562"/>
                <a:gd name="T54" fmla="*/ 933963 w 2505075"/>
                <a:gd name="T55" fmla="*/ 481262 h 1325562"/>
                <a:gd name="T56" fmla="*/ 789778 w 2505075"/>
                <a:gd name="T57" fmla="*/ 559328 h 1325562"/>
                <a:gd name="T58" fmla="*/ 748479 w 2505075"/>
                <a:gd name="T59" fmla="*/ 508971 h 1325562"/>
                <a:gd name="T60" fmla="*/ 835666 w 2505075"/>
                <a:gd name="T61" fmla="*/ 313325 h 1325562"/>
                <a:gd name="T62" fmla="*/ 973330 w 2505075"/>
                <a:gd name="T63" fmla="*/ 213093 h 1325562"/>
                <a:gd name="T64" fmla="*/ 1302757 w 2505075"/>
                <a:gd name="T65" fmla="*/ 188035 h 1325562"/>
                <a:gd name="T66" fmla="*/ 1466747 w 2505075"/>
                <a:gd name="T67" fmla="*/ 282003 h 1325562"/>
                <a:gd name="T68" fmla="*/ 1564078 w 2505075"/>
                <a:gd name="T69" fmla="*/ 493551 h 1325562"/>
                <a:gd name="T70" fmla="*/ 1442633 w 2505075"/>
                <a:gd name="T71" fmla="*/ 704094 h 1325562"/>
                <a:gd name="T72" fmla="*/ 1413666 w 2505075"/>
                <a:gd name="T73" fmla="*/ 773726 h 1325562"/>
                <a:gd name="T74" fmla="*/ 1355490 w 2505075"/>
                <a:gd name="T75" fmla="*/ 815650 h 1325562"/>
                <a:gd name="T76" fmla="*/ 1304074 w 2505075"/>
                <a:gd name="T77" fmla="*/ 877331 h 1325562"/>
                <a:gd name="T78" fmla="*/ 1255071 w 2505075"/>
                <a:gd name="T79" fmla="*/ 922146 h 1325562"/>
                <a:gd name="T80" fmla="*/ 1195931 w 2505075"/>
                <a:gd name="T81" fmla="*/ 958287 h 1325562"/>
                <a:gd name="T82" fmla="*/ 1126169 w 2505075"/>
                <a:gd name="T83" fmla="*/ 987441 h 1325562"/>
                <a:gd name="T84" fmla="*/ 1025026 w 2505075"/>
                <a:gd name="T85" fmla="*/ 983586 h 1325562"/>
                <a:gd name="T86" fmla="*/ 943732 w 2505075"/>
                <a:gd name="T87" fmla="*/ 991771 h 1325562"/>
                <a:gd name="T88" fmla="*/ 890447 w 2505075"/>
                <a:gd name="T89" fmla="*/ 926198 h 1325562"/>
                <a:gd name="T90" fmla="*/ 804898 w 2505075"/>
                <a:gd name="T91" fmla="*/ 942109 h 1325562"/>
                <a:gd name="T92" fmla="*/ 719687 w 2505075"/>
                <a:gd name="T93" fmla="*/ 932466 h 1325562"/>
                <a:gd name="T94" fmla="*/ 719687 w 2505075"/>
                <a:gd name="T95" fmla="*/ 847609 h 1325562"/>
                <a:gd name="T96" fmla="*/ 649845 w 2505075"/>
                <a:gd name="T97" fmla="*/ 864980 h 1325562"/>
                <a:gd name="T98" fmla="*/ 564935 w 2505075"/>
                <a:gd name="T99" fmla="*/ 841431 h 1325562"/>
                <a:gd name="T100" fmla="*/ 599332 w 2505075"/>
                <a:gd name="T101" fmla="*/ 735462 h 1325562"/>
                <a:gd name="T102" fmla="*/ 525336 w 2505075"/>
                <a:gd name="T103" fmla="*/ 717912 h 1325562"/>
                <a:gd name="T104" fmla="*/ 434824 w 2505075"/>
                <a:gd name="T105" fmla="*/ 613741 h 1325562"/>
                <a:gd name="T106" fmla="*/ 356614 w 2505075"/>
                <a:gd name="T107" fmla="*/ 485079 h 1325562"/>
                <a:gd name="T108" fmla="*/ 409961 w 2505075"/>
                <a:gd name="T109" fmla="*/ 302445 h 1325562"/>
                <a:gd name="T110" fmla="*/ 585452 w 2505075"/>
                <a:gd name="T111" fmla="*/ 140292 h 1325562"/>
                <a:gd name="T112" fmla="*/ 1604643 w 2505075"/>
                <a:gd name="T113" fmla="*/ 378724 h 1325562"/>
                <a:gd name="T114" fmla="*/ 1484403 w 2505075"/>
                <a:gd name="T115" fmla="*/ 188277 h 1325562"/>
                <a:gd name="T116" fmla="*/ 490090 w 2505075"/>
                <a:gd name="T117" fmla="*/ 133795 h 1325562"/>
                <a:gd name="T118" fmla="*/ 325035 w 2505075"/>
                <a:gd name="T119" fmla="*/ 287116 h 1325562"/>
                <a:gd name="T120" fmla="*/ 274770 w 2505075"/>
                <a:gd name="T121" fmla="*/ 490340 h 13255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505075" h="1325562">
                  <a:moveTo>
                    <a:pt x="1393413" y="1171553"/>
                  </a:moveTo>
                  <a:lnTo>
                    <a:pt x="1392878" y="1173480"/>
                  </a:lnTo>
                  <a:lnTo>
                    <a:pt x="1390342" y="1178878"/>
                  </a:lnTo>
                  <a:lnTo>
                    <a:pt x="1387805" y="1184593"/>
                  </a:lnTo>
                  <a:lnTo>
                    <a:pt x="1384952" y="1190308"/>
                  </a:lnTo>
                  <a:lnTo>
                    <a:pt x="1381781" y="1196023"/>
                  </a:lnTo>
                  <a:lnTo>
                    <a:pt x="1378294" y="1201738"/>
                  </a:lnTo>
                  <a:lnTo>
                    <a:pt x="1374489" y="1207135"/>
                  </a:lnTo>
                  <a:lnTo>
                    <a:pt x="1370684" y="1212850"/>
                  </a:lnTo>
                  <a:lnTo>
                    <a:pt x="1362758" y="1223010"/>
                  </a:lnTo>
                  <a:lnTo>
                    <a:pt x="1354514" y="1233170"/>
                  </a:lnTo>
                  <a:lnTo>
                    <a:pt x="1350935" y="1237020"/>
                  </a:lnTo>
                  <a:lnTo>
                    <a:pt x="1356797" y="1240836"/>
                  </a:lnTo>
                  <a:lnTo>
                    <a:pt x="1369812" y="1248769"/>
                  </a:lnTo>
                  <a:lnTo>
                    <a:pt x="1382509" y="1256385"/>
                  </a:lnTo>
                  <a:lnTo>
                    <a:pt x="1394571" y="1262097"/>
                  </a:lnTo>
                  <a:lnTo>
                    <a:pt x="1405364" y="1267174"/>
                  </a:lnTo>
                  <a:lnTo>
                    <a:pt x="1410443" y="1269395"/>
                  </a:lnTo>
                  <a:lnTo>
                    <a:pt x="1415521" y="1271299"/>
                  </a:lnTo>
                  <a:lnTo>
                    <a:pt x="1420283" y="1272568"/>
                  </a:lnTo>
                  <a:lnTo>
                    <a:pt x="1424092" y="1273520"/>
                  </a:lnTo>
                  <a:lnTo>
                    <a:pt x="1428219" y="1274155"/>
                  </a:lnTo>
                  <a:lnTo>
                    <a:pt x="1432028" y="1274155"/>
                  </a:lnTo>
                  <a:lnTo>
                    <a:pt x="1433615" y="1274155"/>
                  </a:lnTo>
                  <a:lnTo>
                    <a:pt x="1434250" y="1274155"/>
                  </a:lnTo>
                  <a:lnTo>
                    <a:pt x="1436789" y="1272568"/>
                  </a:lnTo>
                  <a:lnTo>
                    <a:pt x="1439329" y="1270665"/>
                  </a:lnTo>
                  <a:lnTo>
                    <a:pt x="1440916" y="1268126"/>
                  </a:lnTo>
                  <a:lnTo>
                    <a:pt x="1442186" y="1265587"/>
                  </a:lnTo>
                  <a:lnTo>
                    <a:pt x="1443138" y="1261779"/>
                  </a:lnTo>
                  <a:lnTo>
                    <a:pt x="1443773" y="1258289"/>
                  </a:lnTo>
                  <a:lnTo>
                    <a:pt x="1444408" y="1253846"/>
                  </a:lnTo>
                  <a:lnTo>
                    <a:pt x="1443773" y="1250038"/>
                  </a:lnTo>
                  <a:lnTo>
                    <a:pt x="1443455" y="1245278"/>
                  </a:lnTo>
                  <a:lnTo>
                    <a:pt x="1442820" y="1240518"/>
                  </a:lnTo>
                  <a:lnTo>
                    <a:pt x="1440916" y="1231316"/>
                  </a:lnTo>
                  <a:lnTo>
                    <a:pt x="1438694" y="1222113"/>
                  </a:lnTo>
                  <a:lnTo>
                    <a:pt x="1435520" y="1213863"/>
                  </a:lnTo>
                  <a:lnTo>
                    <a:pt x="1432663" y="1206564"/>
                  </a:lnTo>
                  <a:lnTo>
                    <a:pt x="1431441" y="1204120"/>
                  </a:lnTo>
                  <a:lnTo>
                    <a:pt x="1393413" y="1171553"/>
                  </a:lnTo>
                  <a:close/>
                  <a:moveTo>
                    <a:pt x="1213954" y="208886"/>
                  </a:moveTo>
                  <a:lnTo>
                    <a:pt x="787646" y="233955"/>
                  </a:lnTo>
                  <a:lnTo>
                    <a:pt x="777171" y="240302"/>
                  </a:lnTo>
                  <a:lnTo>
                    <a:pt x="761934" y="250456"/>
                  </a:lnTo>
                  <a:lnTo>
                    <a:pt x="752411" y="256803"/>
                  </a:lnTo>
                  <a:lnTo>
                    <a:pt x="742571" y="264101"/>
                  </a:lnTo>
                  <a:lnTo>
                    <a:pt x="731778" y="272352"/>
                  </a:lnTo>
                  <a:lnTo>
                    <a:pt x="720034" y="281237"/>
                  </a:lnTo>
                  <a:lnTo>
                    <a:pt x="707971" y="291391"/>
                  </a:lnTo>
                  <a:lnTo>
                    <a:pt x="695274" y="301546"/>
                  </a:lnTo>
                  <a:lnTo>
                    <a:pt x="682577" y="312970"/>
                  </a:lnTo>
                  <a:lnTo>
                    <a:pt x="669245" y="325028"/>
                  </a:lnTo>
                  <a:lnTo>
                    <a:pt x="656230" y="337721"/>
                  </a:lnTo>
                  <a:lnTo>
                    <a:pt x="642898" y="351366"/>
                  </a:lnTo>
                  <a:lnTo>
                    <a:pt x="629884" y="365329"/>
                  </a:lnTo>
                  <a:lnTo>
                    <a:pt x="617186" y="380243"/>
                  </a:lnTo>
                  <a:lnTo>
                    <a:pt x="604489" y="396110"/>
                  </a:lnTo>
                  <a:lnTo>
                    <a:pt x="592427" y="411976"/>
                  </a:lnTo>
                  <a:lnTo>
                    <a:pt x="586396" y="420544"/>
                  </a:lnTo>
                  <a:lnTo>
                    <a:pt x="580682" y="429112"/>
                  </a:lnTo>
                  <a:lnTo>
                    <a:pt x="575286" y="437679"/>
                  </a:lnTo>
                  <a:lnTo>
                    <a:pt x="569889" y="446565"/>
                  </a:lnTo>
                  <a:lnTo>
                    <a:pt x="564811" y="455450"/>
                  </a:lnTo>
                  <a:lnTo>
                    <a:pt x="559732" y="464335"/>
                  </a:lnTo>
                  <a:lnTo>
                    <a:pt x="554970" y="473855"/>
                  </a:lnTo>
                  <a:lnTo>
                    <a:pt x="550526" y="483057"/>
                  </a:lnTo>
                  <a:lnTo>
                    <a:pt x="546400" y="492894"/>
                  </a:lnTo>
                  <a:lnTo>
                    <a:pt x="542273" y="502097"/>
                  </a:lnTo>
                  <a:lnTo>
                    <a:pt x="538464" y="512251"/>
                  </a:lnTo>
                  <a:lnTo>
                    <a:pt x="534972" y="522089"/>
                  </a:lnTo>
                  <a:lnTo>
                    <a:pt x="532115" y="532243"/>
                  </a:lnTo>
                  <a:lnTo>
                    <a:pt x="528941" y="542397"/>
                  </a:lnTo>
                  <a:lnTo>
                    <a:pt x="526719" y="552552"/>
                  </a:lnTo>
                  <a:lnTo>
                    <a:pt x="524814" y="563341"/>
                  </a:lnTo>
                  <a:lnTo>
                    <a:pt x="522592" y="573496"/>
                  </a:lnTo>
                  <a:lnTo>
                    <a:pt x="521323" y="584285"/>
                  </a:lnTo>
                  <a:lnTo>
                    <a:pt x="520370" y="595391"/>
                  </a:lnTo>
                  <a:lnTo>
                    <a:pt x="519736" y="605863"/>
                  </a:lnTo>
                  <a:lnTo>
                    <a:pt x="519736" y="617287"/>
                  </a:lnTo>
                  <a:lnTo>
                    <a:pt x="519736" y="628393"/>
                  </a:lnTo>
                  <a:lnTo>
                    <a:pt x="520370" y="639817"/>
                  </a:lnTo>
                  <a:lnTo>
                    <a:pt x="521640" y="650924"/>
                  </a:lnTo>
                  <a:lnTo>
                    <a:pt x="522910" y="662347"/>
                  </a:lnTo>
                  <a:lnTo>
                    <a:pt x="525132" y="674088"/>
                  </a:lnTo>
                  <a:lnTo>
                    <a:pt x="527671" y="685830"/>
                  </a:lnTo>
                  <a:lnTo>
                    <a:pt x="530846" y="697571"/>
                  </a:lnTo>
                  <a:lnTo>
                    <a:pt x="531798" y="700109"/>
                  </a:lnTo>
                  <a:lnTo>
                    <a:pt x="533385" y="703283"/>
                  </a:lnTo>
                  <a:lnTo>
                    <a:pt x="535607" y="706138"/>
                  </a:lnTo>
                  <a:lnTo>
                    <a:pt x="538464" y="709629"/>
                  </a:lnTo>
                  <a:lnTo>
                    <a:pt x="545130" y="717245"/>
                  </a:lnTo>
                  <a:lnTo>
                    <a:pt x="553701" y="725813"/>
                  </a:lnTo>
                  <a:lnTo>
                    <a:pt x="563858" y="735333"/>
                  </a:lnTo>
                  <a:lnTo>
                    <a:pt x="575603" y="744852"/>
                  </a:lnTo>
                  <a:lnTo>
                    <a:pt x="588300" y="755642"/>
                  </a:lnTo>
                  <a:lnTo>
                    <a:pt x="601950" y="766113"/>
                  </a:lnTo>
                  <a:lnTo>
                    <a:pt x="630836" y="788961"/>
                  </a:lnTo>
                  <a:lnTo>
                    <a:pt x="660992" y="811174"/>
                  </a:lnTo>
                  <a:lnTo>
                    <a:pt x="673980" y="820771"/>
                  </a:lnTo>
                  <a:lnTo>
                    <a:pt x="676549" y="818197"/>
                  </a:lnTo>
                  <a:lnTo>
                    <a:pt x="682891" y="811847"/>
                  </a:lnTo>
                  <a:lnTo>
                    <a:pt x="690500" y="804545"/>
                  </a:lnTo>
                  <a:lnTo>
                    <a:pt x="700329" y="795655"/>
                  </a:lnTo>
                  <a:lnTo>
                    <a:pt x="712060" y="785494"/>
                  </a:lnTo>
                  <a:lnTo>
                    <a:pt x="718401" y="780732"/>
                  </a:lnTo>
                  <a:lnTo>
                    <a:pt x="725376" y="775334"/>
                  </a:lnTo>
                  <a:lnTo>
                    <a:pt x="732352" y="770254"/>
                  </a:lnTo>
                  <a:lnTo>
                    <a:pt x="739961" y="765174"/>
                  </a:lnTo>
                  <a:lnTo>
                    <a:pt x="747570" y="760412"/>
                  </a:lnTo>
                  <a:lnTo>
                    <a:pt x="755497" y="755649"/>
                  </a:lnTo>
                  <a:lnTo>
                    <a:pt x="763423" y="751522"/>
                  </a:lnTo>
                  <a:lnTo>
                    <a:pt x="771350" y="747712"/>
                  </a:lnTo>
                  <a:lnTo>
                    <a:pt x="779593" y="744537"/>
                  </a:lnTo>
                  <a:lnTo>
                    <a:pt x="787837" y="741997"/>
                  </a:lnTo>
                  <a:lnTo>
                    <a:pt x="796080" y="739774"/>
                  </a:lnTo>
                  <a:lnTo>
                    <a:pt x="804007" y="738504"/>
                  </a:lnTo>
                  <a:lnTo>
                    <a:pt x="808128" y="738187"/>
                  </a:lnTo>
                  <a:lnTo>
                    <a:pt x="811933" y="738187"/>
                  </a:lnTo>
                  <a:lnTo>
                    <a:pt x="815738" y="738187"/>
                  </a:lnTo>
                  <a:lnTo>
                    <a:pt x="819859" y="738504"/>
                  </a:lnTo>
                  <a:lnTo>
                    <a:pt x="823347" y="739139"/>
                  </a:lnTo>
                  <a:lnTo>
                    <a:pt x="827469" y="740092"/>
                  </a:lnTo>
                  <a:lnTo>
                    <a:pt x="830956" y="741362"/>
                  </a:lnTo>
                  <a:lnTo>
                    <a:pt x="834444" y="742949"/>
                  </a:lnTo>
                  <a:lnTo>
                    <a:pt x="837932" y="744537"/>
                  </a:lnTo>
                  <a:lnTo>
                    <a:pt x="841419" y="746442"/>
                  </a:lnTo>
                  <a:lnTo>
                    <a:pt x="845224" y="748982"/>
                  </a:lnTo>
                  <a:lnTo>
                    <a:pt x="848077" y="751522"/>
                  </a:lnTo>
                  <a:lnTo>
                    <a:pt x="851565" y="754697"/>
                  </a:lnTo>
                  <a:lnTo>
                    <a:pt x="854419" y="757554"/>
                  </a:lnTo>
                  <a:lnTo>
                    <a:pt x="857272" y="761364"/>
                  </a:lnTo>
                  <a:lnTo>
                    <a:pt x="860443" y="765174"/>
                  </a:lnTo>
                  <a:lnTo>
                    <a:pt x="862979" y="769937"/>
                  </a:lnTo>
                  <a:lnTo>
                    <a:pt x="865833" y="774699"/>
                  </a:lnTo>
                  <a:lnTo>
                    <a:pt x="868052" y="779779"/>
                  </a:lnTo>
                  <a:lnTo>
                    <a:pt x="870589" y="785177"/>
                  </a:lnTo>
                  <a:lnTo>
                    <a:pt x="872174" y="789939"/>
                  </a:lnTo>
                  <a:lnTo>
                    <a:pt x="872808" y="795337"/>
                  </a:lnTo>
                  <a:lnTo>
                    <a:pt x="873125" y="800417"/>
                  </a:lnTo>
                  <a:lnTo>
                    <a:pt x="872808" y="805815"/>
                  </a:lnTo>
                  <a:lnTo>
                    <a:pt x="872174" y="810895"/>
                  </a:lnTo>
                  <a:lnTo>
                    <a:pt x="870906" y="816610"/>
                  </a:lnTo>
                  <a:lnTo>
                    <a:pt x="868686" y="822325"/>
                  </a:lnTo>
                  <a:lnTo>
                    <a:pt x="866784" y="828040"/>
                  </a:lnTo>
                  <a:lnTo>
                    <a:pt x="864247" y="833755"/>
                  </a:lnTo>
                  <a:lnTo>
                    <a:pt x="861077" y="839470"/>
                  </a:lnTo>
                  <a:lnTo>
                    <a:pt x="858223" y="844867"/>
                  </a:lnTo>
                  <a:lnTo>
                    <a:pt x="854419" y="850582"/>
                  </a:lnTo>
                  <a:lnTo>
                    <a:pt x="850614" y="855980"/>
                  </a:lnTo>
                  <a:lnTo>
                    <a:pt x="846809" y="861377"/>
                  </a:lnTo>
                  <a:lnTo>
                    <a:pt x="838883" y="872172"/>
                  </a:lnTo>
                  <a:lnTo>
                    <a:pt x="830322" y="882015"/>
                  </a:lnTo>
                  <a:lnTo>
                    <a:pt x="822079" y="891222"/>
                  </a:lnTo>
                  <a:lnTo>
                    <a:pt x="814469" y="899477"/>
                  </a:lnTo>
                  <a:lnTo>
                    <a:pt x="807177" y="906780"/>
                  </a:lnTo>
                  <a:lnTo>
                    <a:pt x="801280" y="912179"/>
                  </a:lnTo>
                  <a:lnTo>
                    <a:pt x="807327" y="916209"/>
                  </a:lnTo>
                  <a:lnTo>
                    <a:pt x="820976" y="924777"/>
                  </a:lnTo>
                  <a:lnTo>
                    <a:pt x="825483" y="927528"/>
                  </a:lnTo>
                  <a:lnTo>
                    <a:pt x="830507" y="922740"/>
                  </a:lnTo>
                  <a:lnTo>
                    <a:pt x="837466" y="916726"/>
                  </a:lnTo>
                  <a:lnTo>
                    <a:pt x="844425" y="910397"/>
                  </a:lnTo>
                  <a:lnTo>
                    <a:pt x="852332" y="904384"/>
                  </a:lnTo>
                  <a:lnTo>
                    <a:pt x="859924" y="898687"/>
                  </a:lnTo>
                  <a:lnTo>
                    <a:pt x="867831" y="893307"/>
                  </a:lnTo>
                  <a:lnTo>
                    <a:pt x="875739" y="887927"/>
                  </a:lnTo>
                  <a:lnTo>
                    <a:pt x="884596" y="882864"/>
                  </a:lnTo>
                  <a:lnTo>
                    <a:pt x="893136" y="878117"/>
                  </a:lnTo>
                  <a:lnTo>
                    <a:pt x="902309" y="873686"/>
                  </a:lnTo>
                  <a:lnTo>
                    <a:pt x="911798" y="869572"/>
                  </a:lnTo>
                  <a:lnTo>
                    <a:pt x="921287" y="865774"/>
                  </a:lnTo>
                  <a:lnTo>
                    <a:pt x="931409" y="862293"/>
                  </a:lnTo>
                  <a:lnTo>
                    <a:pt x="941847" y="859445"/>
                  </a:lnTo>
                  <a:lnTo>
                    <a:pt x="952285" y="856596"/>
                  </a:lnTo>
                  <a:lnTo>
                    <a:pt x="963356" y="854698"/>
                  </a:lnTo>
                  <a:lnTo>
                    <a:pt x="972212" y="853432"/>
                  </a:lnTo>
                  <a:lnTo>
                    <a:pt x="980753" y="852166"/>
                  </a:lnTo>
                  <a:lnTo>
                    <a:pt x="988660" y="851533"/>
                  </a:lnTo>
                  <a:lnTo>
                    <a:pt x="996252" y="850900"/>
                  </a:lnTo>
                  <a:lnTo>
                    <a:pt x="1003527" y="850900"/>
                  </a:lnTo>
                  <a:lnTo>
                    <a:pt x="1010169" y="851533"/>
                  </a:lnTo>
                  <a:lnTo>
                    <a:pt x="1016812" y="852166"/>
                  </a:lnTo>
                  <a:lnTo>
                    <a:pt x="1022505" y="853115"/>
                  </a:lnTo>
                  <a:lnTo>
                    <a:pt x="1028199" y="854381"/>
                  </a:lnTo>
                  <a:lnTo>
                    <a:pt x="1033260" y="855963"/>
                  </a:lnTo>
                  <a:lnTo>
                    <a:pt x="1038004" y="858179"/>
                  </a:lnTo>
                  <a:lnTo>
                    <a:pt x="1042116" y="860394"/>
                  </a:lnTo>
                  <a:lnTo>
                    <a:pt x="1046228" y="862609"/>
                  </a:lnTo>
                  <a:lnTo>
                    <a:pt x="1049391" y="865458"/>
                  </a:lnTo>
                  <a:lnTo>
                    <a:pt x="1052871" y="868306"/>
                  </a:lnTo>
                  <a:lnTo>
                    <a:pt x="1055401" y="871787"/>
                  </a:lnTo>
                  <a:lnTo>
                    <a:pt x="1057931" y="875268"/>
                  </a:lnTo>
                  <a:lnTo>
                    <a:pt x="1059513" y="879066"/>
                  </a:lnTo>
                  <a:lnTo>
                    <a:pt x="1061095" y="882864"/>
                  </a:lnTo>
                  <a:lnTo>
                    <a:pt x="1062043" y="887294"/>
                  </a:lnTo>
                  <a:lnTo>
                    <a:pt x="1062992" y="891725"/>
                  </a:lnTo>
                  <a:lnTo>
                    <a:pt x="1063625" y="896472"/>
                  </a:lnTo>
                  <a:lnTo>
                    <a:pt x="1063625" y="901219"/>
                  </a:lnTo>
                  <a:lnTo>
                    <a:pt x="1062992" y="906283"/>
                  </a:lnTo>
                  <a:lnTo>
                    <a:pt x="1062360" y="911663"/>
                  </a:lnTo>
                  <a:lnTo>
                    <a:pt x="1061411" y="917043"/>
                  </a:lnTo>
                  <a:lnTo>
                    <a:pt x="1060146" y="922740"/>
                  </a:lnTo>
                  <a:lnTo>
                    <a:pt x="1058564" y="928436"/>
                  </a:lnTo>
                  <a:lnTo>
                    <a:pt x="1056350" y="934133"/>
                  </a:lnTo>
                  <a:lnTo>
                    <a:pt x="1054136" y="940146"/>
                  </a:lnTo>
                  <a:lnTo>
                    <a:pt x="1051605" y="946475"/>
                  </a:lnTo>
                  <a:lnTo>
                    <a:pt x="1048442" y="952805"/>
                  </a:lnTo>
                  <a:lnTo>
                    <a:pt x="1044963" y="959134"/>
                  </a:lnTo>
                  <a:lnTo>
                    <a:pt x="1041167" y="966096"/>
                  </a:lnTo>
                  <a:lnTo>
                    <a:pt x="1036739" y="973375"/>
                  </a:lnTo>
                  <a:lnTo>
                    <a:pt x="1031994" y="980654"/>
                  </a:lnTo>
                  <a:lnTo>
                    <a:pt x="1026933" y="988250"/>
                  </a:lnTo>
                  <a:lnTo>
                    <a:pt x="1021240" y="995845"/>
                  </a:lnTo>
                  <a:lnTo>
                    <a:pt x="1008904" y="1011353"/>
                  </a:lnTo>
                  <a:lnTo>
                    <a:pt x="997613" y="1025070"/>
                  </a:lnTo>
                  <a:lnTo>
                    <a:pt x="998737" y="1025688"/>
                  </a:lnTo>
                  <a:lnTo>
                    <a:pt x="1020087" y="1037234"/>
                  </a:lnTo>
                  <a:lnTo>
                    <a:pt x="1021090" y="1036320"/>
                  </a:lnTo>
                  <a:lnTo>
                    <a:pt x="1031219" y="1027112"/>
                  </a:lnTo>
                  <a:lnTo>
                    <a:pt x="1052110" y="1009332"/>
                  </a:lnTo>
                  <a:lnTo>
                    <a:pt x="1071419" y="993774"/>
                  </a:lnTo>
                  <a:lnTo>
                    <a:pt x="1088828" y="979804"/>
                  </a:lnTo>
                  <a:lnTo>
                    <a:pt x="1104021" y="968374"/>
                  </a:lnTo>
                  <a:lnTo>
                    <a:pt x="1116050" y="959802"/>
                  </a:lnTo>
                  <a:lnTo>
                    <a:pt x="1125862" y="952182"/>
                  </a:lnTo>
                  <a:lnTo>
                    <a:pt x="1136624" y="950277"/>
                  </a:lnTo>
                  <a:lnTo>
                    <a:pt x="1146437" y="949007"/>
                  </a:lnTo>
                  <a:lnTo>
                    <a:pt x="1156249" y="948372"/>
                  </a:lnTo>
                  <a:lnTo>
                    <a:pt x="1164795" y="947737"/>
                  </a:lnTo>
                  <a:lnTo>
                    <a:pt x="1172709" y="947737"/>
                  </a:lnTo>
                  <a:lnTo>
                    <a:pt x="1180622" y="948372"/>
                  </a:lnTo>
                  <a:lnTo>
                    <a:pt x="1187586" y="949007"/>
                  </a:lnTo>
                  <a:lnTo>
                    <a:pt x="1193916" y="949959"/>
                  </a:lnTo>
                  <a:lnTo>
                    <a:pt x="1199930" y="951547"/>
                  </a:lnTo>
                  <a:lnTo>
                    <a:pt x="1204995" y="953452"/>
                  </a:lnTo>
                  <a:lnTo>
                    <a:pt x="1209743" y="955674"/>
                  </a:lnTo>
                  <a:lnTo>
                    <a:pt x="1214174" y="958214"/>
                  </a:lnTo>
                  <a:lnTo>
                    <a:pt x="1217656" y="961072"/>
                  </a:lnTo>
                  <a:lnTo>
                    <a:pt x="1221138" y="964247"/>
                  </a:lnTo>
                  <a:lnTo>
                    <a:pt x="1223670" y="967739"/>
                  </a:lnTo>
                  <a:lnTo>
                    <a:pt x="1226202" y="971232"/>
                  </a:lnTo>
                  <a:lnTo>
                    <a:pt x="1228102" y="975359"/>
                  </a:lnTo>
                  <a:lnTo>
                    <a:pt x="1229684" y="979804"/>
                  </a:lnTo>
                  <a:lnTo>
                    <a:pt x="1230634" y="983932"/>
                  </a:lnTo>
                  <a:lnTo>
                    <a:pt x="1231583" y="988694"/>
                  </a:lnTo>
                  <a:lnTo>
                    <a:pt x="1231900" y="993774"/>
                  </a:lnTo>
                  <a:lnTo>
                    <a:pt x="1231900" y="998854"/>
                  </a:lnTo>
                  <a:lnTo>
                    <a:pt x="1231267" y="1003934"/>
                  </a:lnTo>
                  <a:lnTo>
                    <a:pt x="1230317" y="1009650"/>
                  </a:lnTo>
                  <a:lnTo>
                    <a:pt x="1229368" y="1015365"/>
                  </a:lnTo>
                  <a:lnTo>
                    <a:pt x="1228102" y="1021080"/>
                  </a:lnTo>
                  <a:lnTo>
                    <a:pt x="1226519" y="1027112"/>
                  </a:lnTo>
                  <a:lnTo>
                    <a:pt x="1224303" y="1033145"/>
                  </a:lnTo>
                  <a:lnTo>
                    <a:pt x="1222088" y="1039177"/>
                  </a:lnTo>
                  <a:lnTo>
                    <a:pt x="1219872" y="1045527"/>
                  </a:lnTo>
                  <a:lnTo>
                    <a:pt x="1214174" y="1058227"/>
                  </a:lnTo>
                  <a:lnTo>
                    <a:pt x="1207527" y="1070927"/>
                  </a:lnTo>
                  <a:lnTo>
                    <a:pt x="1200563" y="1084262"/>
                  </a:lnTo>
                  <a:lnTo>
                    <a:pt x="1192650" y="1097280"/>
                  </a:lnTo>
                  <a:lnTo>
                    <a:pt x="1184104" y="1110297"/>
                  </a:lnTo>
                  <a:lnTo>
                    <a:pt x="1177556" y="1120028"/>
                  </a:lnTo>
                  <a:lnTo>
                    <a:pt x="1226114" y="1144685"/>
                  </a:lnTo>
                  <a:lnTo>
                    <a:pt x="1235618" y="1136968"/>
                  </a:lnTo>
                  <a:lnTo>
                    <a:pt x="1241959" y="1131570"/>
                  </a:lnTo>
                  <a:lnTo>
                    <a:pt x="1248934" y="1126173"/>
                  </a:lnTo>
                  <a:lnTo>
                    <a:pt x="1256227" y="1121093"/>
                  </a:lnTo>
                  <a:lnTo>
                    <a:pt x="1263836" y="1116330"/>
                  </a:lnTo>
                  <a:lnTo>
                    <a:pt x="1271445" y="1111250"/>
                  </a:lnTo>
                  <a:lnTo>
                    <a:pt x="1279055" y="1106488"/>
                  </a:lnTo>
                  <a:lnTo>
                    <a:pt x="1286981" y="1102678"/>
                  </a:lnTo>
                  <a:lnTo>
                    <a:pt x="1295542" y="1098868"/>
                  </a:lnTo>
                  <a:lnTo>
                    <a:pt x="1303468" y="1095375"/>
                  </a:lnTo>
                  <a:lnTo>
                    <a:pt x="1304197" y="1095150"/>
                  </a:lnTo>
                  <a:lnTo>
                    <a:pt x="1255077" y="1053085"/>
                  </a:lnTo>
                  <a:lnTo>
                    <a:pt x="1253172" y="1051499"/>
                  </a:lnTo>
                  <a:lnTo>
                    <a:pt x="1251585" y="1049280"/>
                  </a:lnTo>
                  <a:lnTo>
                    <a:pt x="1249997" y="1047378"/>
                  </a:lnTo>
                  <a:lnTo>
                    <a:pt x="1248727" y="1045158"/>
                  </a:lnTo>
                  <a:lnTo>
                    <a:pt x="1247775" y="1042622"/>
                  </a:lnTo>
                  <a:lnTo>
                    <a:pt x="1247140" y="1040402"/>
                  </a:lnTo>
                  <a:lnTo>
                    <a:pt x="1246505" y="1038183"/>
                  </a:lnTo>
                  <a:lnTo>
                    <a:pt x="1246187" y="1035646"/>
                  </a:lnTo>
                  <a:lnTo>
                    <a:pt x="1246187" y="1033110"/>
                  </a:lnTo>
                  <a:lnTo>
                    <a:pt x="1246505" y="1030890"/>
                  </a:lnTo>
                  <a:lnTo>
                    <a:pt x="1246822" y="1028354"/>
                  </a:lnTo>
                  <a:lnTo>
                    <a:pt x="1247457" y="1026135"/>
                  </a:lnTo>
                  <a:lnTo>
                    <a:pt x="1248092" y="1023281"/>
                  </a:lnTo>
                  <a:lnTo>
                    <a:pt x="1249362" y="1021379"/>
                  </a:lnTo>
                  <a:lnTo>
                    <a:pt x="1250632" y="1019159"/>
                  </a:lnTo>
                  <a:lnTo>
                    <a:pt x="1252537" y="1016940"/>
                  </a:lnTo>
                  <a:lnTo>
                    <a:pt x="1254125" y="1015037"/>
                  </a:lnTo>
                  <a:lnTo>
                    <a:pt x="1256030" y="1013452"/>
                  </a:lnTo>
                  <a:lnTo>
                    <a:pt x="1258252" y="1012184"/>
                  </a:lnTo>
                  <a:lnTo>
                    <a:pt x="1260475" y="1010599"/>
                  </a:lnTo>
                  <a:lnTo>
                    <a:pt x="1262380" y="1009647"/>
                  </a:lnTo>
                  <a:lnTo>
                    <a:pt x="1264920" y="1009013"/>
                  </a:lnTo>
                  <a:lnTo>
                    <a:pt x="1267460" y="1008379"/>
                  </a:lnTo>
                  <a:lnTo>
                    <a:pt x="1269682" y="1008062"/>
                  </a:lnTo>
                  <a:lnTo>
                    <a:pt x="1272222" y="1008062"/>
                  </a:lnTo>
                  <a:lnTo>
                    <a:pt x="1274762" y="1008062"/>
                  </a:lnTo>
                  <a:lnTo>
                    <a:pt x="1277302" y="1008696"/>
                  </a:lnTo>
                  <a:lnTo>
                    <a:pt x="1279525" y="1009013"/>
                  </a:lnTo>
                  <a:lnTo>
                    <a:pt x="1281747" y="1009964"/>
                  </a:lnTo>
                  <a:lnTo>
                    <a:pt x="1284287" y="1010916"/>
                  </a:lnTo>
                  <a:lnTo>
                    <a:pt x="1286510" y="1012818"/>
                  </a:lnTo>
                  <a:lnTo>
                    <a:pt x="1288415" y="1014086"/>
                  </a:lnTo>
                  <a:lnTo>
                    <a:pt x="1476735" y="1175116"/>
                  </a:lnTo>
                  <a:lnTo>
                    <a:pt x="1485356" y="1180861"/>
                  </a:lnTo>
                  <a:lnTo>
                    <a:pt x="1496783" y="1187525"/>
                  </a:lnTo>
                  <a:lnTo>
                    <a:pt x="1503132" y="1191015"/>
                  </a:lnTo>
                  <a:lnTo>
                    <a:pt x="1509798" y="1194506"/>
                  </a:lnTo>
                  <a:lnTo>
                    <a:pt x="1516781" y="1197679"/>
                  </a:lnTo>
                  <a:lnTo>
                    <a:pt x="1523765" y="1200852"/>
                  </a:lnTo>
                  <a:lnTo>
                    <a:pt x="1531066" y="1203708"/>
                  </a:lnTo>
                  <a:lnTo>
                    <a:pt x="1538367" y="1206247"/>
                  </a:lnTo>
                  <a:lnTo>
                    <a:pt x="1545668" y="1208151"/>
                  </a:lnTo>
                  <a:lnTo>
                    <a:pt x="1552969" y="1209738"/>
                  </a:lnTo>
                  <a:lnTo>
                    <a:pt x="1560587" y="1210690"/>
                  </a:lnTo>
                  <a:lnTo>
                    <a:pt x="1567888" y="1211324"/>
                  </a:lnTo>
                  <a:lnTo>
                    <a:pt x="1572649" y="1210690"/>
                  </a:lnTo>
                  <a:lnTo>
                    <a:pt x="1577411" y="1210372"/>
                  </a:lnTo>
                  <a:lnTo>
                    <a:pt x="1581855" y="1209420"/>
                  </a:lnTo>
                  <a:lnTo>
                    <a:pt x="1586299" y="1208151"/>
                  </a:lnTo>
                  <a:lnTo>
                    <a:pt x="1590108" y="1206564"/>
                  </a:lnTo>
                  <a:lnTo>
                    <a:pt x="1593917" y="1204026"/>
                  </a:lnTo>
                  <a:lnTo>
                    <a:pt x="1597409" y="1201804"/>
                  </a:lnTo>
                  <a:lnTo>
                    <a:pt x="1600900" y="1198948"/>
                  </a:lnTo>
                  <a:lnTo>
                    <a:pt x="1601535" y="1197996"/>
                  </a:lnTo>
                  <a:lnTo>
                    <a:pt x="1601853" y="1197362"/>
                  </a:lnTo>
                  <a:lnTo>
                    <a:pt x="1602170" y="1195141"/>
                  </a:lnTo>
                  <a:lnTo>
                    <a:pt x="1602170" y="1191967"/>
                  </a:lnTo>
                  <a:lnTo>
                    <a:pt x="1601218" y="1188159"/>
                  </a:lnTo>
                  <a:lnTo>
                    <a:pt x="1599948" y="1183717"/>
                  </a:lnTo>
                  <a:lnTo>
                    <a:pt x="1597726" y="1178640"/>
                  </a:lnTo>
                  <a:lnTo>
                    <a:pt x="1595504" y="1173245"/>
                  </a:lnTo>
                  <a:lnTo>
                    <a:pt x="1592647" y="1167533"/>
                  </a:lnTo>
                  <a:lnTo>
                    <a:pt x="1589155" y="1161186"/>
                  </a:lnTo>
                  <a:lnTo>
                    <a:pt x="1585029" y="1154523"/>
                  </a:lnTo>
                  <a:lnTo>
                    <a:pt x="1580902" y="1147541"/>
                  </a:lnTo>
                  <a:lnTo>
                    <a:pt x="1576141" y="1140560"/>
                  </a:lnTo>
                  <a:lnTo>
                    <a:pt x="1570745" y="1132944"/>
                  </a:lnTo>
                  <a:lnTo>
                    <a:pt x="1565031" y="1125646"/>
                  </a:lnTo>
                  <a:lnTo>
                    <a:pt x="1559000" y="1118347"/>
                  </a:lnTo>
                  <a:lnTo>
                    <a:pt x="1552334" y="1111049"/>
                  </a:lnTo>
                  <a:lnTo>
                    <a:pt x="1550747" y="1109145"/>
                  </a:lnTo>
                  <a:lnTo>
                    <a:pt x="1549477" y="1106923"/>
                  </a:lnTo>
                  <a:lnTo>
                    <a:pt x="1548525" y="1105020"/>
                  </a:lnTo>
                  <a:lnTo>
                    <a:pt x="1548518" y="1105002"/>
                  </a:lnTo>
                  <a:lnTo>
                    <a:pt x="1288131" y="881697"/>
                  </a:lnTo>
                  <a:lnTo>
                    <a:pt x="1286218" y="880109"/>
                  </a:lnTo>
                  <a:lnTo>
                    <a:pt x="1284625" y="878204"/>
                  </a:lnTo>
                  <a:lnTo>
                    <a:pt x="1283350" y="875982"/>
                  </a:lnTo>
                  <a:lnTo>
                    <a:pt x="1282394" y="873759"/>
                  </a:lnTo>
                  <a:lnTo>
                    <a:pt x="1281119" y="871854"/>
                  </a:lnTo>
                  <a:lnTo>
                    <a:pt x="1280162" y="869314"/>
                  </a:lnTo>
                  <a:lnTo>
                    <a:pt x="1279844" y="866774"/>
                  </a:lnTo>
                  <a:lnTo>
                    <a:pt x="1279525" y="864552"/>
                  </a:lnTo>
                  <a:lnTo>
                    <a:pt x="1279525" y="862012"/>
                  </a:lnTo>
                  <a:lnTo>
                    <a:pt x="1279525" y="859472"/>
                  </a:lnTo>
                  <a:lnTo>
                    <a:pt x="1279844" y="857249"/>
                  </a:lnTo>
                  <a:lnTo>
                    <a:pt x="1280481" y="854709"/>
                  </a:lnTo>
                  <a:lnTo>
                    <a:pt x="1281437" y="852487"/>
                  </a:lnTo>
                  <a:lnTo>
                    <a:pt x="1282712" y="849947"/>
                  </a:lnTo>
                  <a:lnTo>
                    <a:pt x="1283987" y="847724"/>
                  </a:lnTo>
                  <a:lnTo>
                    <a:pt x="1285581" y="845819"/>
                  </a:lnTo>
                  <a:lnTo>
                    <a:pt x="1287493" y="843597"/>
                  </a:lnTo>
                  <a:lnTo>
                    <a:pt x="1289406" y="842009"/>
                  </a:lnTo>
                  <a:lnTo>
                    <a:pt x="1291637" y="840739"/>
                  </a:lnTo>
                  <a:lnTo>
                    <a:pt x="1293549" y="839469"/>
                  </a:lnTo>
                  <a:lnTo>
                    <a:pt x="1296099" y="838517"/>
                  </a:lnTo>
                  <a:lnTo>
                    <a:pt x="1298330" y="837882"/>
                  </a:lnTo>
                  <a:lnTo>
                    <a:pt x="1300561" y="837247"/>
                  </a:lnTo>
                  <a:lnTo>
                    <a:pt x="1303430" y="836929"/>
                  </a:lnTo>
                  <a:lnTo>
                    <a:pt x="1305661" y="836612"/>
                  </a:lnTo>
                  <a:lnTo>
                    <a:pt x="1308211" y="836929"/>
                  </a:lnTo>
                  <a:lnTo>
                    <a:pt x="1310761" y="837247"/>
                  </a:lnTo>
                  <a:lnTo>
                    <a:pt x="1312992" y="838199"/>
                  </a:lnTo>
                  <a:lnTo>
                    <a:pt x="1315542" y="839152"/>
                  </a:lnTo>
                  <a:lnTo>
                    <a:pt x="1317773" y="840104"/>
                  </a:lnTo>
                  <a:lnTo>
                    <a:pt x="1319685" y="841374"/>
                  </a:lnTo>
                  <a:lnTo>
                    <a:pt x="1322235" y="842962"/>
                  </a:lnTo>
                  <a:lnTo>
                    <a:pt x="1599213" y="1080452"/>
                  </a:lnTo>
                  <a:lnTo>
                    <a:pt x="1601126" y="1082675"/>
                  </a:lnTo>
                  <a:lnTo>
                    <a:pt x="1602720" y="1084262"/>
                  </a:lnTo>
                  <a:lnTo>
                    <a:pt x="1603369" y="1085394"/>
                  </a:lnTo>
                  <a:lnTo>
                    <a:pt x="1603757" y="1085663"/>
                  </a:lnTo>
                  <a:lnTo>
                    <a:pt x="1609153" y="1089153"/>
                  </a:lnTo>
                  <a:lnTo>
                    <a:pt x="1614867" y="1092326"/>
                  </a:lnTo>
                  <a:lnTo>
                    <a:pt x="1621216" y="1095500"/>
                  </a:lnTo>
                  <a:lnTo>
                    <a:pt x="1627882" y="1098673"/>
                  </a:lnTo>
                  <a:lnTo>
                    <a:pt x="1634865" y="1101529"/>
                  </a:lnTo>
                  <a:lnTo>
                    <a:pt x="1642484" y="1104385"/>
                  </a:lnTo>
                  <a:lnTo>
                    <a:pt x="1650737" y="1106289"/>
                  </a:lnTo>
                  <a:lnTo>
                    <a:pt x="1658673" y="1107875"/>
                  </a:lnTo>
                  <a:lnTo>
                    <a:pt x="1667243" y="1109462"/>
                  </a:lnTo>
                  <a:lnTo>
                    <a:pt x="1676131" y="1109779"/>
                  </a:lnTo>
                  <a:lnTo>
                    <a:pt x="1680893" y="1109462"/>
                  </a:lnTo>
                  <a:lnTo>
                    <a:pt x="1685654" y="1109145"/>
                  </a:lnTo>
                  <a:lnTo>
                    <a:pt x="1690733" y="1108510"/>
                  </a:lnTo>
                  <a:lnTo>
                    <a:pt x="1695494" y="1107241"/>
                  </a:lnTo>
                  <a:lnTo>
                    <a:pt x="1700256" y="1105971"/>
                  </a:lnTo>
                  <a:lnTo>
                    <a:pt x="1705017" y="1104702"/>
                  </a:lnTo>
                  <a:lnTo>
                    <a:pt x="1709461" y="1102798"/>
                  </a:lnTo>
                  <a:lnTo>
                    <a:pt x="1713905" y="1100577"/>
                  </a:lnTo>
                  <a:lnTo>
                    <a:pt x="1718349" y="1098356"/>
                  </a:lnTo>
                  <a:lnTo>
                    <a:pt x="1722158" y="1095817"/>
                  </a:lnTo>
                  <a:lnTo>
                    <a:pt x="1725015" y="1092961"/>
                  </a:lnTo>
                  <a:lnTo>
                    <a:pt x="1726920" y="1090740"/>
                  </a:lnTo>
                  <a:lnTo>
                    <a:pt x="1728824" y="1088201"/>
                  </a:lnTo>
                  <a:lnTo>
                    <a:pt x="1729777" y="1085980"/>
                  </a:lnTo>
                  <a:lnTo>
                    <a:pt x="1730411" y="1083759"/>
                  </a:lnTo>
                  <a:lnTo>
                    <a:pt x="1730729" y="1081220"/>
                  </a:lnTo>
                  <a:lnTo>
                    <a:pt x="1731046" y="1078681"/>
                  </a:lnTo>
                  <a:lnTo>
                    <a:pt x="1731364" y="1075508"/>
                  </a:lnTo>
                  <a:lnTo>
                    <a:pt x="1731046" y="1072652"/>
                  </a:lnTo>
                  <a:lnTo>
                    <a:pt x="1730729" y="1069796"/>
                  </a:lnTo>
                  <a:lnTo>
                    <a:pt x="1729459" y="1063450"/>
                  </a:lnTo>
                  <a:lnTo>
                    <a:pt x="1727237" y="1056468"/>
                  </a:lnTo>
                  <a:lnTo>
                    <a:pt x="1724380" y="1049487"/>
                  </a:lnTo>
                  <a:lnTo>
                    <a:pt x="1721523" y="1042506"/>
                  </a:lnTo>
                  <a:lnTo>
                    <a:pt x="1717397" y="1035525"/>
                  </a:lnTo>
                  <a:lnTo>
                    <a:pt x="1713270" y="1028226"/>
                  </a:lnTo>
                  <a:lnTo>
                    <a:pt x="1708826" y="1021245"/>
                  </a:lnTo>
                  <a:lnTo>
                    <a:pt x="1704065" y="1014581"/>
                  </a:lnTo>
                  <a:lnTo>
                    <a:pt x="1699303" y="1008235"/>
                  </a:lnTo>
                  <a:lnTo>
                    <a:pt x="1694542" y="1001888"/>
                  </a:lnTo>
                  <a:lnTo>
                    <a:pt x="1685337" y="990781"/>
                  </a:lnTo>
                  <a:lnTo>
                    <a:pt x="1677083" y="982213"/>
                  </a:lnTo>
                  <a:lnTo>
                    <a:pt x="1675496" y="980309"/>
                  </a:lnTo>
                  <a:lnTo>
                    <a:pt x="1674227" y="978406"/>
                  </a:lnTo>
                  <a:lnTo>
                    <a:pt x="1672005" y="974598"/>
                  </a:lnTo>
                  <a:lnTo>
                    <a:pt x="1671927" y="974324"/>
                  </a:lnTo>
                  <a:lnTo>
                    <a:pt x="1444336" y="780150"/>
                  </a:lnTo>
                  <a:lnTo>
                    <a:pt x="1442107" y="778243"/>
                  </a:lnTo>
                  <a:lnTo>
                    <a:pt x="1440514" y="776336"/>
                  </a:lnTo>
                  <a:lnTo>
                    <a:pt x="1439240" y="774429"/>
                  </a:lnTo>
                  <a:lnTo>
                    <a:pt x="1437966" y="771886"/>
                  </a:lnTo>
                  <a:lnTo>
                    <a:pt x="1436692" y="769978"/>
                  </a:lnTo>
                  <a:lnTo>
                    <a:pt x="1436055" y="767753"/>
                  </a:lnTo>
                  <a:lnTo>
                    <a:pt x="1435418" y="764892"/>
                  </a:lnTo>
                  <a:lnTo>
                    <a:pt x="1435100" y="762667"/>
                  </a:lnTo>
                  <a:lnTo>
                    <a:pt x="1435100" y="760442"/>
                  </a:lnTo>
                  <a:lnTo>
                    <a:pt x="1435418" y="757581"/>
                  </a:lnTo>
                  <a:lnTo>
                    <a:pt x="1435737" y="755356"/>
                  </a:lnTo>
                  <a:lnTo>
                    <a:pt x="1436374" y="752813"/>
                  </a:lnTo>
                  <a:lnTo>
                    <a:pt x="1437329" y="750588"/>
                  </a:lnTo>
                  <a:lnTo>
                    <a:pt x="1438603" y="748363"/>
                  </a:lnTo>
                  <a:lnTo>
                    <a:pt x="1439877" y="745820"/>
                  </a:lnTo>
                  <a:lnTo>
                    <a:pt x="1441470" y="743912"/>
                  </a:lnTo>
                  <a:lnTo>
                    <a:pt x="1443062" y="742005"/>
                  </a:lnTo>
                  <a:lnTo>
                    <a:pt x="1445292" y="740098"/>
                  </a:lnTo>
                  <a:lnTo>
                    <a:pt x="1447203" y="738826"/>
                  </a:lnTo>
                  <a:lnTo>
                    <a:pt x="1449114" y="737555"/>
                  </a:lnTo>
                  <a:lnTo>
                    <a:pt x="1451662" y="736601"/>
                  </a:lnTo>
                  <a:lnTo>
                    <a:pt x="1453891" y="735966"/>
                  </a:lnTo>
                  <a:lnTo>
                    <a:pt x="1456120" y="735330"/>
                  </a:lnTo>
                  <a:lnTo>
                    <a:pt x="1458987" y="735012"/>
                  </a:lnTo>
                  <a:lnTo>
                    <a:pt x="1461216" y="735012"/>
                  </a:lnTo>
                  <a:lnTo>
                    <a:pt x="1464083" y="735330"/>
                  </a:lnTo>
                  <a:lnTo>
                    <a:pt x="1466312" y="735648"/>
                  </a:lnTo>
                  <a:lnTo>
                    <a:pt x="1468542" y="736283"/>
                  </a:lnTo>
                  <a:lnTo>
                    <a:pt x="1471089" y="736919"/>
                  </a:lnTo>
                  <a:lnTo>
                    <a:pt x="1473319" y="738191"/>
                  </a:lnTo>
                  <a:lnTo>
                    <a:pt x="1475548" y="739462"/>
                  </a:lnTo>
                  <a:lnTo>
                    <a:pt x="1477778" y="741369"/>
                  </a:lnTo>
                  <a:lnTo>
                    <a:pt x="1720261" y="947946"/>
                  </a:lnTo>
                  <a:lnTo>
                    <a:pt x="1725967" y="950798"/>
                  </a:lnTo>
                  <a:lnTo>
                    <a:pt x="1748505" y="962222"/>
                  </a:lnTo>
                  <a:lnTo>
                    <a:pt x="1760250" y="967934"/>
                  </a:lnTo>
                  <a:lnTo>
                    <a:pt x="1771043" y="972694"/>
                  </a:lnTo>
                  <a:lnTo>
                    <a:pt x="1782153" y="976819"/>
                  </a:lnTo>
                  <a:lnTo>
                    <a:pt x="1787549" y="978723"/>
                  </a:lnTo>
                  <a:lnTo>
                    <a:pt x="1792628" y="980309"/>
                  </a:lnTo>
                  <a:lnTo>
                    <a:pt x="1797389" y="981579"/>
                  </a:lnTo>
                  <a:lnTo>
                    <a:pt x="1802468" y="982531"/>
                  </a:lnTo>
                  <a:lnTo>
                    <a:pt x="1806912" y="982848"/>
                  </a:lnTo>
                  <a:lnTo>
                    <a:pt x="1811673" y="983165"/>
                  </a:lnTo>
                  <a:lnTo>
                    <a:pt x="1814848" y="983165"/>
                  </a:lnTo>
                  <a:lnTo>
                    <a:pt x="1818974" y="982531"/>
                  </a:lnTo>
                  <a:lnTo>
                    <a:pt x="1820879" y="981896"/>
                  </a:lnTo>
                  <a:lnTo>
                    <a:pt x="1823101" y="981261"/>
                  </a:lnTo>
                  <a:lnTo>
                    <a:pt x="1825640" y="979992"/>
                  </a:lnTo>
                  <a:lnTo>
                    <a:pt x="1827862" y="977771"/>
                  </a:lnTo>
                  <a:lnTo>
                    <a:pt x="1829767" y="975867"/>
                  </a:lnTo>
                  <a:lnTo>
                    <a:pt x="1832306" y="973328"/>
                  </a:lnTo>
                  <a:lnTo>
                    <a:pt x="1834528" y="969838"/>
                  </a:lnTo>
                  <a:lnTo>
                    <a:pt x="1836433" y="965395"/>
                  </a:lnTo>
                  <a:lnTo>
                    <a:pt x="1838972" y="960953"/>
                  </a:lnTo>
                  <a:lnTo>
                    <a:pt x="1840559" y="955558"/>
                  </a:lnTo>
                  <a:lnTo>
                    <a:pt x="1842464" y="948894"/>
                  </a:lnTo>
                  <a:lnTo>
                    <a:pt x="1844369" y="941596"/>
                  </a:lnTo>
                  <a:lnTo>
                    <a:pt x="1845321" y="935884"/>
                  </a:lnTo>
                  <a:lnTo>
                    <a:pt x="1845638" y="929854"/>
                  </a:lnTo>
                  <a:lnTo>
                    <a:pt x="1845321" y="924143"/>
                  </a:lnTo>
                  <a:lnTo>
                    <a:pt x="1844686" y="918113"/>
                  </a:lnTo>
                  <a:lnTo>
                    <a:pt x="1843099" y="912401"/>
                  </a:lnTo>
                  <a:lnTo>
                    <a:pt x="1841194" y="906689"/>
                  </a:lnTo>
                  <a:lnTo>
                    <a:pt x="1839290" y="901295"/>
                  </a:lnTo>
                  <a:lnTo>
                    <a:pt x="1836433" y="895900"/>
                  </a:lnTo>
                  <a:lnTo>
                    <a:pt x="1833576" y="890188"/>
                  </a:lnTo>
                  <a:lnTo>
                    <a:pt x="1830719" y="884794"/>
                  </a:lnTo>
                  <a:lnTo>
                    <a:pt x="1823101" y="874005"/>
                  </a:lnTo>
                  <a:lnTo>
                    <a:pt x="1815483" y="863216"/>
                  </a:lnTo>
                  <a:lnTo>
                    <a:pt x="1807864" y="852744"/>
                  </a:lnTo>
                  <a:lnTo>
                    <a:pt x="1798976" y="841320"/>
                  </a:lnTo>
                  <a:lnTo>
                    <a:pt x="1794850" y="835608"/>
                  </a:lnTo>
                  <a:lnTo>
                    <a:pt x="1791041" y="829896"/>
                  </a:lnTo>
                  <a:lnTo>
                    <a:pt x="1783105" y="817520"/>
                  </a:lnTo>
                  <a:lnTo>
                    <a:pt x="1775487" y="804510"/>
                  </a:lnTo>
                  <a:lnTo>
                    <a:pt x="1772927" y="799925"/>
                  </a:lnTo>
                  <a:lnTo>
                    <a:pt x="1762353" y="789648"/>
                  </a:lnTo>
                  <a:lnTo>
                    <a:pt x="1738534" y="767435"/>
                  </a:lnTo>
                  <a:lnTo>
                    <a:pt x="1711856" y="742048"/>
                  </a:lnTo>
                  <a:lnTo>
                    <a:pt x="1682955" y="714758"/>
                  </a:lnTo>
                  <a:lnTo>
                    <a:pt x="1652148" y="686833"/>
                  </a:lnTo>
                  <a:lnTo>
                    <a:pt x="1620389" y="659225"/>
                  </a:lnTo>
                  <a:lnTo>
                    <a:pt x="1588630" y="631935"/>
                  </a:lnTo>
                  <a:lnTo>
                    <a:pt x="1573385" y="619242"/>
                  </a:lnTo>
                  <a:lnTo>
                    <a:pt x="1557823" y="606866"/>
                  </a:lnTo>
                  <a:lnTo>
                    <a:pt x="1542896" y="595125"/>
                  </a:lnTo>
                  <a:lnTo>
                    <a:pt x="1528605" y="584018"/>
                  </a:lnTo>
                  <a:lnTo>
                    <a:pt x="1514948" y="574181"/>
                  </a:lnTo>
                  <a:lnTo>
                    <a:pt x="1501609" y="564661"/>
                  </a:lnTo>
                  <a:lnTo>
                    <a:pt x="1489223" y="557045"/>
                  </a:lnTo>
                  <a:lnTo>
                    <a:pt x="1477790" y="550064"/>
                  </a:lnTo>
                  <a:lnTo>
                    <a:pt x="1466992" y="544669"/>
                  </a:lnTo>
                  <a:lnTo>
                    <a:pt x="1462228" y="542448"/>
                  </a:lnTo>
                  <a:lnTo>
                    <a:pt x="1457781" y="540544"/>
                  </a:lnTo>
                  <a:lnTo>
                    <a:pt x="1453335" y="538957"/>
                  </a:lnTo>
                  <a:lnTo>
                    <a:pt x="1449206" y="538005"/>
                  </a:lnTo>
                  <a:lnTo>
                    <a:pt x="1445713" y="537371"/>
                  </a:lnTo>
                  <a:lnTo>
                    <a:pt x="1442219" y="537371"/>
                  </a:lnTo>
                  <a:lnTo>
                    <a:pt x="1429516" y="537053"/>
                  </a:lnTo>
                  <a:lnTo>
                    <a:pt x="1417129" y="536101"/>
                  </a:lnTo>
                  <a:lnTo>
                    <a:pt x="1393310" y="533563"/>
                  </a:lnTo>
                  <a:lnTo>
                    <a:pt x="1381559" y="532928"/>
                  </a:lnTo>
                  <a:lnTo>
                    <a:pt x="1369808" y="532611"/>
                  </a:lnTo>
                  <a:lnTo>
                    <a:pt x="1363774" y="532928"/>
                  </a:lnTo>
                  <a:lnTo>
                    <a:pt x="1357740" y="533245"/>
                  </a:lnTo>
                  <a:lnTo>
                    <a:pt x="1351705" y="533880"/>
                  </a:lnTo>
                  <a:lnTo>
                    <a:pt x="1345671" y="535149"/>
                  </a:lnTo>
                  <a:lnTo>
                    <a:pt x="1339637" y="536419"/>
                  </a:lnTo>
                  <a:lnTo>
                    <a:pt x="1333920" y="538323"/>
                  </a:lnTo>
                  <a:lnTo>
                    <a:pt x="1327568" y="540227"/>
                  </a:lnTo>
                  <a:lnTo>
                    <a:pt x="1321534" y="543083"/>
                  </a:lnTo>
                  <a:lnTo>
                    <a:pt x="1315182" y="546256"/>
                  </a:lnTo>
                  <a:lnTo>
                    <a:pt x="1308830" y="549746"/>
                  </a:lnTo>
                  <a:lnTo>
                    <a:pt x="1302161" y="553872"/>
                  </a:lnTo>
                  <a:lnTo>
                    <a:pt x="1295491" y="558949"/>
                  </a:lnTo>
                  <a:lnTo>
                    <a:pt x="1288822" y="564344"/>
                  </a:lnTo>
                  <a:lnTo>
                    <a:pt x="1281517" y="570373"/>
                  </a:lnTo>
                  <a:lnTo>
                    <a:pt x="1274530" y="577037"/>
                  </a:lnTo>
                  <a:lnTo>
                    <a:pt x="1267225" y="584653"/>
                  </a:lnTo>
                  <a:lnTo>
                    <a:pt x="1259921" y="593221"/>
                  </a:lnTo>
                  <a:lnTo>
                    <a:pt x="1252616" y="602106"/>
                  </a:lnTo>
                  <a:lnTo>
                    <a:pt x="1244676" y="612260"/>
                  </a:lnTo>
                  <a:lnTo>
                    <a:pt x="1236737" y="622732"/>
                  </a:lnTo>
                  <a:lnTo>
                    <a:pt x="1232608" y="628444"/>
                  </a:lnTo>
                  <a:lnTo>
                    <a:pt x="1228162" y="633839"/>
                  </a:lnTo>
                  <a:lnTo>
                    <a:pt x="1219269" y="644628"/>
                  </a:lnTo>
                  <a:lnTo>
                    <a:pt x="1209424" y="654783"/>
                  </a:lnTo>
                  <a:lnTo>
                    <a:pt x="1199261" y="664937"/>
                  </a:lnTo>
                  <a:lnTo>
                    <a:pt x="1188145" y="674140"/>
                  </a:lnTo>
                  <a:lnTo>
                    <a:pt x="1177029" y="683342"/>
                  </a:lnTo>
                  <a:lnTo>
                    <a:pt x="1165278" y="691593"/>
                  </a:lnTo>
                  <a:lnTo>
                    <a:pt x="1153845" y="699526"/>
                  </a:lnTo>
                  <a:lnTo>
                    <a:pt x="1141776" y="706508"/>
                  </a:lnTo>
                  <a:lnTo>
                    <a:pt x="1129390" y="713171"/>
                  </a:lnTo>
                  <a:lnTo>
                    <a:pt x="1117322" y="718883"/>
                  </a:lnTo>
                  <a:lnTo>
                    <a:pt x="1105253" y="724278"/>
                  </a:lnTo>
                  <a:lnTo>
                    <a:pt x="1093184" y="728403"/>
                  </a:lnTo>
                  <a:lnTo>
                    <a:pt x="1081433" y="731894"/>
                  </a:lnTo>
                  <a:lnTo>
                    <a:pt x="1070318" y="734433"/>
                  </a:lnTo>
                  <a:lnTo>
                    <a:pt x="1064601" y="735385"/>
                  </a:lnTo>
                  <a:lnTo>
                    <a:pt x="1059202" y="736019"/>
                  </a:lnTo>
                  <a:lnTo>
                    <a:pt x="1053803" y="736654"/>
                  </a:lnTo>
                  <a:lnTo>
                    <a:pt x="1048404" y="736971"/>
                  </a:lnTo>
                  <a:lnTo>
                    <a:pt x="1043322" y="736971"/>
                  </a:lnTo>
                  <a:lnTo>
                    <a:pt x="1038558" y="736654"/>
                  </a:lnTo>
                  <a:lnTo>
                    <a:pt x="1033795" y="736019"/>
                  </a:lnTo>
                  <a:lnTo>
                    <a:pt x="1029031" y="735385"/>
                  </a:lnTo>
                  <a:lnTo>
                    <a:pt x="1024267" y="734433"/>
                  </a:lnTo>
                  <a:lnTo>
                    <a:pt x="1020138" y="732846"/>
                  </a:lnTo>
                  <a:lnTo>
                    <a:pt x="1016009" y="731259"/>
                  </a:lnTo>
                  <a:lnTo>
                    <a:pt x="1012198" y="729355"/>
                  </a:lnTo>
                  <a:lnTo>
                    <a:pt x="1008387" y="727134"/>
                  </a:lnTo>
                  <a:lnTo>
                    <a:pt x="1004894" y="724595"/>
                  </a:lnTo>
                  <a:lnTo>
                    <a:pt x="1001718" y="722057"/>
                  </a:lnTo>
                  <a:lnTo>
                    <a:pt x="998542" y="718883"/>
                  </a:lnTo>
                  <a:lnTo>
                    <a:pt x="996001" y="715710"/>
                  </a:lnTo>
                  <a:lnTo>
                    <a:pt x="993778" y="711902"/>
                  </a:lnTo>
                  <a:lnTo>
                    <a:pt x="991237" y="707777"/>
                  </a:lnTo>
                  <a:lnTo>
                    <a:pt x="989331" y="703652"/>
                  </a:lnTo>
                  <a:lnTo>
                    <a:pt x="987744" y="698892"/>
                  </a:lnTo>
                  <a:lnTo>
                    <a:pt x="986473" y="693814"/>
                  </a:lnTo>
                  <a:lnTo>
                    <a:pt x="985203" y="688420"/>
                  </a:lnTo>
                  <a:lnTo>
                    <a:pt x="984568" y="683025"/>
                  </a:lnTo>
                  <a:lnTo>
                    <a:pt x="984250" y="676678"/>
                  </a:lnTo>
                  <a:lnTo>
                    <a:pt x="984250" y="670332"/>
                  </a:lnTo>
                  <a:lnTo>
                    <a:pt x="984250" y="663668"/>
                  </a:lnTo>
                  <a:lnTo>
                    <a:pt x="984885" y="656369"/>
                  </a:lnTo>
                  <a:lnTo>
                    <a:pt x="986156" y="648753"/>
                  </a:lnTo>
                  <a:lnTo>
                    <a:pt x="987744" y="641138"/>
                  </a:lnTo>
                  <a:lnTo>
                    <a:pt x="989331" y="632887"/>
                  </a:lnTo>
                  <a:lnTo>
                    <a:pt x="991237" y="624002"/>
                  </a:lnTo>
                  <a:lnTo>
                    <a:pt x="994095" y="615116"/>
                  </a:lnTo>
                  <a:lnTo>
                    <a:pt x="996954" y="605914"/>
                  </a:lnTo>
                  <a:lnTo>
                    <a:pt x="1002035" y="594173"/>
                  </a:lnTo>
                  <a:lnTo>
                    <a:pt x="1007752" y="580845"/>
                  </a:lnTo>
                  <a:lnTo>
                    <a:pt x="1015692" y="563074"/>
                  </a:lnTo>
                  <a:lnTo>
                    <a:pt x="1025855" y="542131"/>
                  </a:lnTo>
                  <a:lnTo>
                    <a:pt x="1037606" y="518648"/>
                  </a:lnTo>
                  <a:lnTo>
                    <a:pt x="1050627" y="492944"/>
                  </a:lnTo>
                  <a:lnTo>
                    <a:pt x="1057932" y="479934"/>
                  </a:lnTo>
                  <a:lnTo>
                    <a:pt x="1065554" y="466606"/>
                  </a:lnTo>
                  <a:lnTo>
                    <a:pt x="1073176" y="452961"/>
                  </a:lnTo>
                  <a:lnTo>
                    <a:pt x="1081433" y="439316"/>
                  </a:lnTo>
                  <a:lnTo>
                    <a:pt x="1090326" y="425988"/>
                  </a:lnTo>
                  <a:lnTo>
                    <a:pt x="1098901" y="412660"/>
                  </a:lnTo>
                  <a:lnTo>
                    <a:pt x="1107794" y="399015"/>
                  </a:lnTo>
                  <a:lnTo>
                    <a:pt x="1117322" y="386321"/>
                  </a:lnTo>
                  <a:lnTo>
                    <a:pt x="1126532" y="374263"/>
                  </a:lnTo>
                  <a:lnTo>
                    <a:pt x="1136695" y="362522"/>
                  </a:lnTo>
                  <a:lnTo>
                    <a:pt x="1146223" y="351098"/>
                  </a:lnTo>
                  <a:lnTo>
                    <a:pt x="1156703" y="340626"/>
                  </a:lnTo>
                  <a:lnTo>
                    <a:pt x="1166866" y="331106"/>
                  </a:lnTo>
                  <a:lnTo>
                    <a:pt x="1177029" y="322538"/>
                  </a:lnTo>
                  <a:lnTo>
                    <a:pt x="1182428" y="318095"/>
                  </a:lnTo>
                  <a:lnTo>
                    <a:pt x="1187827" y="314287"/>
                  </a:lnTo>
                  <a:lnTo>
                    <a:pt x="1193226" y="311114"/>
                  </a:lnTo>
                  <a:lnTo>
                    <a:pt x="1197990" y="307624"/>
                  </a:lnTo>
                  <a:lnTo>
                    <a:pt x="1203389" y="304768"/>
                  </a:lnTo>
                  <a:lnTo>
                    <a:pt x="1208788" y="301912"/>
                  </a:lnTo>
                  <a:lnTo>
                    <a:pt x="1214187" y="299690"/>
                  </a:lnTo>
                  <a:lnTo>
                    <a:pt x="1219587" y="297786"/>
                  </a:lnTo>
                  <a:lnTo>
                    <a:pt x="1233878" y="293026"/>
                  </a:lnTo>
                  <a:lnTo>
                    <a:pt x="1248805" y="288584"/>
                  </a:lnTo>
                  <a:lnTo>
                    <a:pt x="1264367" y="284458"/>
                  </a:lnTo>
                  <a:lnTo>
                    <a:pt x="1279929" y="280651"/>
                  </a:lnTo>
                  <a:lnTo>
                    <a:pt x="1296126" y="276843"/>
                  </a:lnTo>
                  <a:lnTo>
                    <a:pt x="1312324" y="273352"/>
                  </a:lnTo>
                  <a:lnTo>
                    <a:pt x="1329156" y="270179"/>
                  </a:lnTo>
                  <a:lnTo>
                    <a:pt x="1345989" y="267323"/>
                  </a:lnTo>
                  <a:lnTo>
                    <a:pt x="1363456" y="264784"/>
                  </a:lnTo>
                  <a:lnTo>
                    <a:pt x="1380606" y="261928"/>
                  </a:lnTo>
                  <a:lnTo>
                    <a:pt x="1398391" y="259707"/>
                  </a:lnTo>
                  <a:lnTo>
                    <a:pt x="1402962" y="259030"/>
                  </a:lnTo>
                  <a:lnTo>
                    <a:pt x="1213954" y="208886"/>
                  </a:lnTo>
                  <a:close/>
                  <a:moveTo>
                    <a:pt x="1214906" y="157162"/>
                  </a:moveTo>
                  <a:lnTo>
                    <a:pt x="1219033" y="157479"/>
                  </a:lnTo>
                  <a:lnTo>
                    <a:pt x="1222842" y="158114"/>
                  </a:lnTo>
                  <a:lnTo>
                    <a:pt x="1555169" y="246562"/>
                  </a:lnTo>
                  <a:lnTo>
                    <a:pt x="1581643" y="245744"/>
                  </a:lnTo>
                  <a:lnTo>
                    <a:pt x="1610544" y="244792"/>
                  </a:lnTo>
                  <a:lnTo>
                    <a:pt x="1637221" y="244475"/>
                  </a:lnTo>
                  <a:lnTo>
                    <a:pt x="1661041" y="244792"/>
                  </a:lnTo>
                  <a:lnTo>
                    <a:pt x="1682002" y="245744"/>
                  </a:lnTo>
                  <a:lnTo>
                    <a:pt x="1698835" y="246379"/>
                  </a:lnTo>
                  <a:lnTo>
                    <a:pt x="1713126" y="247648"/>
                  </a:lnTo>
                  <a:lnTo>
                    <a:pt x="1727418" y="249552"/>
                  </a:lnTo>
                  <a:lnTo>
                    <a:pt x="1740757" y="252091"/>
                  </a:lnTo>
                  <a:lnTo>
                    <a:pt x="1754096" y="254947"/>
                  </a:lnTo>
                  <a:lnTo>
                    <a:pt x="1766799" y="258755"/>
                  </a:lnTo>
                  <a:lnTo>
                    <a:pt x="1779503" y="262563"/>
                  </a:lnTo>
                  <a:lnTo>
                    <a:pt x="1791572" y="267323"/>
                  </a:lnTo>
                  <a:lnTo>
                    <a:pt x="1803323" y="272400"/>
                  </a:lnTo>
                  <a:lnTo>
                    <a:pt x="1814756" y="277795"/>
                  </a:lnTo>
                  <a:lnTo>
                    <a:pt x="1826189" y="283506"/>
                  </a:lnTo>
                  <a:lnTo>
                    <a:pt x="1836988" y="289853"/>
                  </a:lnTo>
                  <a:lnTo>
                    <a:pt x="1847468" y="296834"/>
                  </a:lnTo>
                  <a:lnTo>
                    <a:pt x="1857631" y="303816"/>
                  </a:lnTo>
                  <a:lnTo>
                    <a:pt x="1867477" y="311114"/>
                  </a:lnTo>
                  <a:lnTo>
                    <a:pt x="1877322" y="318730"/>
                  </a:lnTo>
                  <a:lnTo>
                    <a:pt x="1886532" y="326981"/>
                  </a:lnTo>
                  <a:lnTo>
                    <a:pt x="1895742" y="335549"/>
                  </a:lnTo>
                  <a:lnTo>
                    <a:pt x="1904317" y="344117"/>
                  </a:lnTo>
                  <a:lnTo>
                    <a:pt x="1912575" y="352684"/>
                  </a:lnTo>
                  <a:lnTo>
                    <a:pt x="1921150" y="362204"/>
                  </a:lnTo>
                  <a:lnTo>
                    <a:pt x="1928772" y="371407"/>
                  </a:lnTo>
                  <a:lnTo>
                    <a:pt x="1936394" y="380927"/>
                  </a:lnTo>
                  <a:lnTo>
                    <a:pt x="1943699" y="390764"/>
                  </a:lnTo>
                  <a:lnTo>
                    <a:pt x="1951003" y="400601"/>
                  </a:lnTo>
                  <a:lnTo>
                    <a:pt x="1957673" y="410439"/>
                  </a:lnTo>
                  <a:lnTo>
                    <a:pt x="1964342" y="420910"/>
                  </a:lnTo>
                  <a:lnTo>
                    <a:pt x="1970694" y="431065"/>
                  </a:lnTo>
                  <a:lnTo>
                    <a:pt x="1976729" y="441537"/>
                  </a:lnTo>
                  <a:lnTo>
                    <a:pt x="1982445" y="452009"/>
                  </a:lnTo>
                  <a:lnTo>
                    <a:pt x="1988162" y="462163"/>
                  </a:lnTo>
                  <a:lnTo>
                    <a:pt x="1993561" y="472635"/>
                  </a:lnTo>
                  <a:lnTo>
                    <a:pt x="1998643" y="483424"/>
                  </a:lnTo>
                  <a:lnTo>
                    <a:pt x="2008170" y="504051"/>
                  </a:lnTo>
                  <a:lnTo>
                    <a:pt x="2017063" y="524677"/>
                  </a:lnTo>
                  <a:lnTo>
                    <a:pt x="2025003" y="544986"/>
                  </a:lnTo>
                  <a:lnTo>
                    <a:pt x="2031990" y="564661"/>
                  </a:lnTo>
                  <a:lnTo>
                    <a:pt x="2038342" y="584018"/>
                  </a:lnTo>
                  <a:lnTo>
                    <a:pt x="2044058" y="602106"/>
                  </a:lnTo>
                  <a:lnTo>
                    <a:pt x="2048505" y="619559"/>
                  </a:lnTo>
                  <a:lnTo>
                    <a:pt x="2052951" y="635426"/>
                  </a:lnTo>
                  <a:lnTo>
                    <a:pt x="2056762" y="650023"/>
                  </a:lnTo>
                  <a:lnTo>
                    <a:pt x="2059620" y="663668"/>
                  </a:lnTo>
                  <a:lnTo>
                    <a:pt x="2064067" y="685246"/>
                  </a:lnTo>
                  <a:lnTo>
                    <a:pt x="2066290" y="699209"/>
                  </a:lnTo>
                  <a:lnTo>
                    <a:pt x="2066925" y="703969"/>
                  </a:lnTo>
                  <a:lnTo>
                    <a:pt x="1845974" y="818319"/>
                  </a:lnTo>
                  <a:lnTo>
                    <a:pt x="1848495" y="821646"/>
                  </a:lnTo>
                  <a:lnTo>
                    <a:pt x="1858018" y="834339"/>
                  </a:lnTo>
                  <a:lnTo>
                    <a:pt x="1862462" y="841003"/>
                  </a:lnTo>
                  <a:lnTo>
                    <a:pt x="1867541" y="847667"/>
                  </a:lnTo>
                  <a:lnTo>
                    <a:pt x="1872303" y="854965"/>
                  </a:lnTo>
                  <a:lnTo>
                    <a:pt x="1877064" y="862264"/>
                  </a:lnTo>
                  <a:lnTo>
                    <a:pt x="1880873" y="870514"/>
                  </a:lnTo>
                  <a:lnTo>
                    <a:pt x="1885000" y="878447"/>
                  </a:lnTo>
                  <a:lnTo>
                    <a:pt x="1888174" y="886698"/>
                  </a:lnTo>
                  <a:lnTo>
                    <a:pt x="1891348" y="894948"/>
                  </a:lnTo>
                  <a:lnTo>
                    <a:pt x="1893888" y="904151"/>
                  </a:lnTo>
                  <a:lnTo>
                    <a:pt x="1895792" y="913036"/>
                  </a:lnTo>
                  <a:lnTo>
                    <a:pt x="1896427" y="917796"/>
                  </a:lnTo>
                  <a:lnTo>
                    <a:pt x="1896745" y="922556"/>
                  </a:lnTo>
                  <a:lnTo>
                    <a:pt x="1897062" y="927316"/>
                  </a:lnTo>
                  <a:lnTo>
                    <a:pt x="1897062" y="932076"/>
                  </a:lnTo>
                  <a:lnTo>
                    <a:pt x="1896745" y="937153"/>
                  </a:lnTo>
                  <a:lnTo>
                    <a:pt x="1896427" y="942230"/>
                  </a:lnTo>
                  <a:lnTo>
                    <a:pt x="1895475" y="946990"/>
                  </a:lnTo>
                  <a:lnTo>
                    <a:pt x="1894523" y="952067"/>
                  </a:lnTo>
                  <a:lnTo>
                    <a:pt x="1892935" y="958414"/>
                  </a:lnTo>
                  <a:lnTo>
                    <a:pt x="1891666" y="964443"/>
                  </a:lnTo>
                  <a:lnTo>
                    <a:pt x="1890079" y="969838"/>
                  </a:lnTo>
                  <a:lnTo>
                    <a:pt x="1887857" y="975232"/>
                  </a:lnTo>
                  <a:lnTo>
                    <a:pt x="1886269" y="980309"/>
                  </a:lnTo>
                  <a:lnTo>
                    <a:pt x="1884047" y="985069"/>
                  </a:lnTo>
                  <a:lnTo>
                    <a:pt x="1881825" y="989512"/>
                  </a:lnTo>
                  <a:lnTo>
                    <a:pt x="1879603" y="993955"/>
                  </a:lnTo>
                  <a:lnTo>
                    <a:pt x="1877381" y="997762"/>
                  </a:lnTo>
                  <a:lnTo>
                    <a:pt x="1874842" y="1001570"/>
                  </a:lnTo>
                  <a:lnTo>
                    <a:pt x="1872620" y="1004744"/>
                  </a:lnTo>
                  <a:lnTo>
                    <a:pt x="1870081" y="1008235"/>
                  </a:lnTo>
                  <a:lnTo>
                    <a:pt x="1867224" y="1011091"/>
                  </a:lnTo>
                  <a:lnTo>
                    <a:pt x="1864684" y="1013947"/>
                  </a:lnTo>
                  <a:lnTo>
                    <a:pt x="1858971" y="1019024"/>
                  </a:lnTo>
                  <a:lnTo>
                    <a:pt x="1852939" y="1022832"/>
                  </a:lnTo>
                  <a:lnTo>
                    <a:pt x="1847226" y="1026640"/>
                  </a:lnTo>
                  <a:lnTo>
                    <a:pt x="1841194" y="1029178"/>
                  </a:lnTo>
                  <a:lnTo>
                    <a:pt x="1834846" y="1031400"/>
                  </a:lnTo>
                  <a:lnTo>
                    <a:pt x="1828815" y="1032986"/>
                  </a:lnTo>
                  <a:lnTo>
                    <a:pt x="1822783" y="1033938"/>
                  </a:lnTo>
                  <a:lnTo>
                    <a:pt x="1817070" y="1034255"/>
                  </a:lnTo>
                  <a:lnTo>
                    <a:pt x="1811673" y="1034573"/>
                  </a:lnTo>
                  <a:lnTo>
                    <a:pt x="1806595" y="1034255"/>
                  </a:lnTo>
                  <a:lnTo>
                    <a:pt x="1801516" y="1033938"/>
                  </a:lnTo>
                  <a:lnTo>
                    <a:pt x="1796119" y="1033303"/>
                  </a:lnTo>
                  <a:lnTo>
                    <a:pt x="1791041" y="1032669"/>
                  </a:lnTo>
                  <a:lnTo>
                    <a:pt x="1781200" y="1030130"/>
                  </a:lnTo>
                  <a:lnTo>
                    <a:pt x="1770725" y="1027274"/>
                  </a:lnTo>
                  <a:lnTo>
                    <a:pt x="1773899" y="1034890"/>
                  </a:lnTo>
                  <a:lnTo>
                    <a:pt x="1776756" y="1042506"/>
                  </a:lnTo>
                  <a:lnTo>
                    <a:pt x="1778661" y="1050757"/>
                  </a:lnTo>
                  <a:lnTo>
                    <a:pt x="1780883" y="1058372"/>
                  </a:lnTo>
                  <a:lnTo>
                    <a:pt x="1781835" y="1066306"/>
                  </a:lnTo>
                  <a:lnTo>
                    <a:pt x="1782470" y="1074239"/>
                  </a:lnTo>
                  <a:lnTo>
                    <a:pt x="1782470" y="1081855"/>
                  </a:lnTo>
                  <a:lnTo>
                    <a:pt x="1781518" y="1090105"/>
                  </a:lnTo>
                  <a:lnTo>
                    <a:pt x="1780248" y="1096769"/>
                  </a:lnTo>
                  <a:lnTo>
                    <a:pt x="1779296" y="1099942"/>
                  </a:lnTo>
                  <a:lnTo>
                    <a:pt x="1777709" y="1103750"/>
                  </a:lnTo>
                  <a:lnTo>
                    <a:pt x="1776439" y="1107241"/>
                  </a:lnTo>
                  <a:lnTo>
                    <a:pt x="1774534" y="1111049"/>
                  </a:lnTo>
                  <a:lnTo>
                    <a:pt x="1772312" y="1115174"/>
                  </a:lnTo>
                  <a:lnTo>
                    <a:pt x="1770090" y="1118665"/>
                  </a:lnTo>
                  <a:lnTo>
                    <a:pt x="1767551" y="1122473"/>
                  </a:lnTo>
                  <a:lnTo>
                    <a:pt x="1764059" y="1125963"/>
                  </a:lnTo>
                  <a:lnTo>
                    <a:pt x="1760885" y="1129771"/>
                  </a:lnTo>
                  <a:lnTo>
                    <a:pt x="1756758" y="1133262"/>
                  </a:lnTo>
                  <a:lnTo>
                    <a:pt x="1752632" y="1137070"/>
                  </a:lnTo>
                  <a:lnTo>
                    <a:pt x="1747870" y="1140560"/>
                  </a:lnTo>
                  <a:lnTo>
                    <a:pt x="1742791" y="1143416"/>
                  </a:lnTo>
                  <a:lnTo>
                    <a:pt x="1737077" y="1146907"/>
                  </a:lnTo>
                  <a:lnTo>
                    <a:pt x="1729777" y="1150080"/>
                  </a:lnTo>
                  <a:lnTo>
                    <a:pt x="1722476" y="1152619"/>
                  </a:lnTo>
                  <a:lnTo>
                    <a:pt x="1714857" y="1155475"/>
                  </a:lnTo>
                  <a:lnTo>
                    <a:pt x="1707239" y="1157379"/>
                  </a:lnTo>
                  <a:lnTo>
                    <a:pt x="1699621" y="1158965"/>
                  </a:lnTo>
                  <a:lnTo>
                    <a:pt x="1691685" y="1160235"/>
                  </a:lnTo>
                  <a:lnTo>
                    <a:pt x="1683749" y="1160869"/>
                  </a:lnTo>
                  <a:lnTo>
                    <a:pt x="1676131" y="1161186"/>
                  </a:lnTo>
                  <a:lnTo>
                    <a:pt x="1667878" y="1160869"/>
                  </a:lnTo>
                  <a:lnTo>
                    <a:pt x="1659942" y="1160235"/>
                  </a:lnTo>
                  <a:lnTo>
                    <a:pt x="1652324" y="1158965"/>
                  </a:lnTo>
                  <a:lnTo>
                    <a:pt x="1644706" y="1157696"/>
                  </a:lnTo>
                  <a:lnTo>
                    <a:pt x="1646928" y="1163090"/>
                  </a:lnTo>
                  <a:lnTo>
                    <a:pt x="1648515" y="1168485"/>
                  </a:lnTo>
                  <a:lnTo>
                    <a:pt x="1650419" y="1173880"/>
                  </a:lnTo>
                  <a:lnTo>
                    <a:pt x="1651372" y="1179274"/>
                  </a:lnTo>
                  <a:lnTo>
                    <a:pt x="1652324" y="1184034"/>
                  </a:lnTo>
                  <a:lnTo>
                    <a:pt x="1652959" y="1189429"/>
                  </a:lnTo>
                  <a:lnTo>
                    <a:pt x="1653276" y="1194823"/>
                  </a:lnTo>
                  <a:lnTo>
                    <a:pt x="1653276" y="1199900"/>
                  </a:lnTo>
                  <a:lnTo>
                    <a:pt x="1652641" y="1204978"/>
                  </a:lnTo>
                  <a:lnTo>
                    <a:pt x="1651689" y="1209738"/>
                  </a:lnTo>
                  <a:lnTo>
                    <a:pt x="1650419" y="1214498"/>
                  </a:lnTo>
                  <a:lnTo>
                    <a:pt x="1648515" y="1219257"/>
                  </a:lnTo>
                  <a:lnTo>
                    <a:pt x="1646293" y="1223700"/>
                  </a:lnTo>
                  <a:lnTo>
                    <a:pt x="1643118" y="1228143"/>
                  </a:lnTo>
                  <a:lnTo>
                    <a:pt x="1639944" y="1232585"/>
                  </a:lnTo>
                  <a:lnTo>
                    <a:pt x="1635817" y="1236393"/>
                  </a:lnTo>
                  <a:lnTo>
                    <a:pt x="1632643" y="1239566"/>
                  </a:lnTo>
                  <a:lnTo>
                    <a:pt x="1628834" y="1242422"/>
                  </a:lnTo>
                  <a:lnTo>
                    <a:pt x="1625342" y="1245278"/>
                  </a:lnTo>
                  <a:lnTo>
                    <a:pt x="1621216" y="1247817"/>
                  </a:lnTo>
                  <a:lnTo>
                    <a:pt x="1617089" y="1250356"/>
                  </a:lnTo>
                  <a:lnTo>
                    <a:pt x="1613280" y="1252260"/>
                  </a:lnTo>
                  <a:lnTo>
                    <a:pt x="1609153" y="1254163"/>
                  </a:lnTo>
                  <a:lnTo>
                    <a:pt x="1604709" y="1255750"/>
                  </a:lnTo>
                  <a:lnTo>
                    <a:pt x="1600583" y="1257654"/>
                  </a:lnTo>
                  <a:lnTo>
                    <a:pt x="1596139" y="1258923"/>
                  </a:lnTo>
                  <a:lnTo>
                    <a:pt x="1591377" y="1259875"/>
                  </a:lnTo>
                  <a:lnTo>
                    <a:pt x="1587251" y="1260827"/>
                  </a:lnTo>
                  <a:lnTo>
                    <a:pt x="1582489" y="1261462"/>
                  </a:lnTo>
                  <a:lnTo>
                    <a:pt x="1577411" y="1261779"/>
                  </a:lnTo>
                  <a:lnTo>
                    <a:pt x="1572649" y="1262097"/>
                  </a:lnTo>
                  <a:lnTo>
                    <a:pt x="1567888" y="1262414"/>
                  </a:lnTo>
                  <a:lnTo>
                    <a:pt x="1558047" y="1261779"/>
                  </a:lnTo>
                  <a:lnTo>
                    <a:pt x="1548842" y="1260827"/>
                  </a:lnTo>
                  <a:lnTo>
                    <a:pt x="1539319" y="1259241"/>
                  </a:lnTo>
                  <a:lnTo>
                    <a:pt x="1530113" y="1257337"/>
                  </a:lnTo>
                  <a:lnTo>
                    <a:pt x="1520591" y="1254481"/>
                  </a:lnTo>
                  <a:lnTo>
                    <a:pt x="1512020" y="1251308"/>
                  </a:lnTo>
                  <a:lnTo>
                    <a:pt x="1503449" y="1247817"/>
                  </a:lnTo>
                  <a:lnTo>
                    <a:pt x="1494879" y="1244326"/>
                  </a:lnTo>
                  <a:lnTo>
                    <a:pt x="1495196" y="1249086"/>
                  </a:lnTo>
                  <a:lnTo>
                    <a:pt x="1495196" y="1253846"/>
                  </a:lnTo>
                  <a:lnTo>
                    <a:pt x="1495196" y="1258923"/>
                  </a:lnTo>
                  <a:lnTo>
                    <a:pt x="1494879" y="1264001"/>
                  </a:lnTo>
                  <a:lnTo>
                    <a:pt x="1494244" y="1268443"/>
                  </a:lnTo>
                  <a:lnTo>
                    <a:pt x="1493292" y="1273520"/>
                  </a:lnTo>
                  <a:lnTo>
                    <a:pt x="1492022" y="1278280"/>
                  </a:lnTo>
                  <a:lnTo>
                    <a:pt x="1490752" y="1283040"/>
                  </a:lnTo>
                  <a:lnTo>
                    <a:pt x="1487895" y="1289387"/>
                  </a:lnTo>
                  <a:lnTo>
                    <a:pt x="1484721" y="1295099"/>
                  </a:lnTo>
                  <a:lnTo>
                    <a:pt x="1480912" y="1300493"/>
                  </a:lnTo>
                  <a:lnTo>
                    <a:pt x="1477103" y="1305571"/>
                  </a:lnTo>
                  <a:lnTo>
                    <a:pt x="1472024" y="1310330"/>
                  </a:lnTo>
                  <a:lnTo>
                    <a:pt x="1466945" y="1314456"/>
                  </a:lnTo>
                  <a:lnTo>
                    <a:pt x="1460914" y="1317946"/>
                  </a:lnTo>
                  <a:lnTo>
                    <a:pt x="1454883" y="1321120"/>
                  </a:lnTo>
                  <a:lnTo>
                    <a:pt x="1449486" y="1323024"/>
                  </a:lnTo>
                  <a:lnTo>
                    <a:pt x="1443773" y="1324293"/>
                  </a:lnTo>
                  <a:lnTo>
                    <a:pt x="1438059" y="1325245"/>
                  </a:lnTo>
                  <a:lnTo>
                    <a:pt x="1432028" y="1325562"/>
                  </a:lnTo>
                  <a:lnTo>
                    <a:pt x="1425679" y="1325245"/>
                  </a:lnTo>
                  <a:lnTo>
                    <a:pt x="1418696" y="1324293"/>
                  </a:lnTo>
                  <a:lnTo>
                    <a:pt x="1411395" y="1323024"/>
                  </a:lnTo>
                  <a:lnTo>
                    <a:pt x="1404094" y="1321120"/>
                  </a:lnTo>
                  <a:lnTo>
                    <a:pt x="1396793" y="1318581"/>
                  </a:lnTo>
                  <a:lnTo>
                    <a:pt x="1389175" y="1315725"/>
                  </a:lnTo>
                  <a:lnTo>
                    <a:pt x="1381239" y="1312234"/>
                  </a:lnTo>
                  <a:lnTo>
                    <a:pt x="1372669" y="1308744"/>
                  </a:lnTo>
                  <a:lnTo>
                    <a:pt x="1364733" y="1304619"/>
                  </a:lnTo>
                  <a:lnTo>
                    <a:pt x="1356480" y="1299859"/>
                  </a:lnTo>
                  <a:lnTo>
                    <a:pt x="1347909" y="1295416"/>
                  </a:lnTo>
                  <a:lnTo>
                    <a:pt x="1339338" y="1290656"/>
                  </a:lnTo>
                  <a:lnTo>
                    <a:pt x="1322515" y="1279867"/>
                  </a:lnTo>
                  <a:lnTo>
                    <a:pt x="1313888" y="1274172"/>
                  </a:lnTo>
                  <a:lnTo>
                    <a:pt x="1313614" y="1274446"/>
                  </a:lnTo>
                  <a:lnTo>
                    <a:pt x="1311077" y="1277303"/>
                  </a:lnTo>
                  <a:lnTo>
                    <a:pt x="1307590" y="1280796"/>
                  </a:lnTo>
                  <a:lnTo>
                    <a:pt x="1303151" y="1284923"/>
                  </a:lnTo>
                  <a:lnTo>
                    <a:pt x="1297761" y="1289368"/>
                  </a:lnTo>
                  <a:lnTo>
                    <a:pt x="1291737" y="1293496"/>
                  </a:lnTo>
                  <a:lnTo>
                    <a:pt x="1285079" y="1297623"/>
                  </a:lnTo>
                  <a:lnTo>
                    <a:pt x="1280957" y="1299211"/>
                  </a:lnTo>
                  <a:lnTo>
                    <a:pt x="1277469" y="1301116"/>
                  </a:lnTo>
                  <a:lnTo>
                    <a:pt x="1273348" y="1302703"/>
                  </a:lnTo>
                  <a:lnTo>
                    <a:pt x="1268909" y="1303973"/>
                  </a:lnTo>
                  <a:lnTo>
                    <a:pt x="1264787" y="1305243"/>
                  </a:lnTo>
                  <a:lnTo>
                    <a:pt x="1260348" y="1305878"/>
                  </a:lnTo>
                  <a:lnTo>
                    <a:pt x="1255592" y="1306513"/>
                  </a:lnTo>
                  <a:lnTo>
                    <a:pt x="1251154" y="1306513"/>
                  </a:lnTo>
                  <a:lnTo>
                    <a:pt x="1246081" y="1306513"/>
                  </a:lnTo>
                  <a:lnTo>
                    <a:pt x="1241008" y="1306196"/>
                  </a:lnTo>
                  <a:lnTo>
                    <a:pt x="1235935" y="1305243"/>
                  </a:lnTo>
                  <a:lnTo>
                    <a:pt x="1230545" y="1303973"/>
                  </a:lnTo>
                  <a:lnTo>
                    <a:pt x="1225472" y="1302068"/>
                  </a:lnTo>
                  <a:lnTo>
                    <a:pt x="1220082" y="1299528"/>
                  </a:lnTo>
                  <a:lnTo>
                    <a:pt x="1214692" y="1296671"/>
                  </a:lnTo>
                  <a:lnTo>
                    <a:pt x="1208985" y="1293178"/>
                  </a:lnTo>
                  <a:lnTo>
                    <a:pt x="1201693" y="1287781"/>
                  </a:lnTo>
                  <a:lnTo>
                    <a:pt x="1195352" y="1283018"/>
                  </a:lnTo>
                  <a:lnTo>
                    <a:pt x="1189645" y="1277621"/>
                  </a:lnTo>
                  <a:lnTo>
                    <a:pt x="1184889" y="1272223"/>
                  </a:lnTo>
                  <a:lnTo>
                    <a:pt x="1180767" y="1266508"/>
                  </a:lnTo>
                  <a:lnTo>
                    <a:pt x="1177279" y="1261111"/>
                  </a:lnTo>
                  <a:lnTo>
                    <a:pt x="1174743" y="1255713"/>
                  </a:lnTo>
                  <a:lnTo>
                    <a:pt x="1172523" y="1250633"/>
                  </a:lnTo>
                  <a:lnTo>
                    <a:pt x="1171255" y="1245235"/>
                  </a:lnTo>
                  <a:lnTo>
                    <a:pt x="1170304" y="1239838"/>
                  </a:lnTo>
                  <a:lnTo>
                    <a:pt x="1169987" y="1234758"/>
                  </a:lnTo>
                  <a:lnTo>
                    <a:pt x="1169987" y="1229678"/>
                  </a:lnTo>
                  <a:lnTo>
                    <a:pt x="1170304" y="1224915"/>
                  </a:lnTo>
                  <a:lnTo>
                    <a:pt x="1170938" y="1219835"/>
                  </a:lnTo>
                  <a:lnTo>
                    <a:pt x="1172206" y="1215073"/>
                  </a:lnTo>
                  <a:lnTo>
                    <a:pt x="1173792" y="1210310"/>
                  </a:lnTo>
                  <a:lnTo>
                    <a:pt x="1175377" y="1206183"/>
                  </a:lnTo>
                  <a:lnTo>
                    <a:pt x="1177279" y="1201738"/>
                  </a:lnTo>
                  <a:lnTo>
                    <a:pt x="1179182" y="1197610"/>
                  </a:lnTo>
                  <a:lnTo>
                    <a:pt x="1181401" y="1193800"/>
                  </a:lnTo>
                  <a:lnTo>
                    <a:pt x="1185523" y="1186815"/>
                  </a:lnTo>
                  <a:lnTo>
                    <a:pt x="1188434" y="1183124"/>
                  </a:lnTo>
                  <a:lnTo>
                    <a:pt x="1179671" y="1178640"/>
                  </a:lnTo>
                  <a:lnTo>
                    <a:pt x="1146133" y="1161542"/>
                  </a:lnTo>
                  <a:lnTo>
                    <a:pt x="1139156" y="1169987"/>
                  </a:lnTo>
                  <a:lnTo>
                    <a:pt x="1130294" y="1180465"/>
                  </a:lnTo>
                  <a:lnTo>
                    <a:pt x="1122064" y="1189990"/>
                  </a:lnTo>
                  <a:lnTo>
                    <a:pt x="1113517" y="1198563"/>
                  </a:lnTo>
                  <a:lnTo>
                    <a:pt x="1105921" y="1206183"/>
                  </a:lnTo>
                  <a:lnTo>
                    <a:pt x="1098957" y="1212533"/>
                  </a:lnTo>
                  <a:lnTo>
                    <a:pt x="1092943" y="1217930"/>
                  </a:lnTo>
                  <a:lnTo>
                    <a:pt x="1087562" y="1221740"/>
                  </a:lnTo>
                  <a:lnTo>
                    <a:pt x="1068253" y="1234440"/>
                  </a:lnTo>
                  <a:lnTo>
                    <a:pt x="1058441" y="1240790"/>
                  </a:lnTo>
                  <a:lnTo>
                    <a:pt x="1048629" y="1246505"/>
                  </a:lnTo>
                  <a:lnTo>
                    <a:pt x="1038816" y="1251585"/>
                  </a:lnTo>
                  <a:lnTo>
                    <a:pt x="1033752" y="1253808"/>
                  </a:lnTo>
                  <a:lnTo>
                    <a:pt x="1028371" y="1256030"/>
                  </a:lnTo>
                  <a:lnTo>
                    <a:pt x="1023306" y="1257300"/>
                  </a:lnTo>
                  <a:lnTo>
                    <a:pt x="1018242" y="1258570"/>
                  </a:lnTo>
                  <a:lnTo>
                    <a:pt x="1013494" y="1259523"/>
                  </a:lnTo>
                  <a:lnTo>
                    <a:pt x="1008429" y="1260158"/>
                  </a:lnTo>
                  <a:lnTo>
                    <a:pt x="1003048" y="1260475"/>
                  </a:lnTo>
                  <a:lnTo>
                    <a:pt x="997984" y="1260158"/>
                  </a:lnTo>
                  <a:lnTo>
                    <a:pt x="992603" y="1259523"/>
                  </a:lnTo>
                  <a:lnTo>
                    <a:pt x="987855" y="1258253"/>
                  </a:lnTo>
                  <a:lnTo>
                    <a:pt x="982790" y="1256665"/>
                  </a:lnTo>
                  <a:lnTo>
                    <a:pt x="977409" y="1254443"/>
                  </a:lnTo>
                  <a:lnTo>
                    <a:pt x="972345" y="1251585"/>
                  </a:lnTo>
                  <a:lnTo>
                    <a:pt x="966964" y="1248093"/>
                  </a:lnTo>
                  <a:lnTo>
                    <a:pt x="961899" y="1244283"/>
                  </a:lnTo>
                  <a:lnTo>
                    <a:pt x="956835" y="1239520"/>
                  </a:lnTo>
                  <a:lnTo>
                    <a:pt x="951454" y="1234123"/>
                  </a:lnTo>
                  <a:lnTo>
                    <a:pt x="946389" y="1228090"/>
                  </a:lnTo>
                  <a:lnTo>
                    <a:pt x="941008" y="1221105"/>
                  </a:lnTo>
                  <a:lnTo>
                    <a:pt x="935943" y="1213485"/>
                  </a:lnTo>
                  <a:lnTo>
                    <a:pt x="930879" y="1205230"/>
                  </a:lnTo>
                  <a:lnTo>
                    <a:pt x="925498" y="1196023"/>
                  </a:lnTo>
                  <a:lnTo>
                    <a:pt x="923915" y="1192530"/>
                  </a:lnTo>
                  <a:lnTo>
                    <a:pt x="922333" y="1188720"/>
                  </a:lnTo>
                  <a:lnTo>
                    <a:pt x="921700" y="1184593"/>
                  </a:lnTo>
                  <a:lnTo>
                    <a:pt x="921067" y="1180783"/>
                  </a:lnTo>
                  <a:lnTo>
                    <a:pt x="920750" y="1176655"/>
                  </a:lnTo>
                  <a:lnTo>
                    <a:pt x="921067" y="1172845"/>
                  </a:lnTo>
                  <a:lnTo>
                    <a:pt x="921700" y="1168400"/>
                  </a:lnTo>
                  <a:lnTo>
                    <a:pt x="922333" y="1163955"/>
                  </a:lnTo>
                  <a:lnTo>
                    <a:pt x="923915" y="1159510"/>
                  </a:lnTo>
                  <a:lnTo>
                    <a:pt x="925181" y="1155065"/>
                  </a:lnTo>
                  <a:lnTo>
                    <a:pt x="926764" y="1150302"/>
                  </a:lnTo>
                  <a:lnTo>
                    <a:pt x="928980" y="1145540"/>
                  </a:lnTo>
                  <a:lnTo>
                    <a:pt x="931512" y="1140777"/>
                  </a:lnTo>
                  <a:lnTo>
                    <a:pt x="933728" y="1136015"/>
                  </a:lnTo>
                  <a:lnTo>
                    <a:pt x="939742" y="1126172"/>
                  </a:lnTo>
                  <a:lnTo>
                    <a:pt x="946389" y="1116330"/>
                  </a:lnTo>
                  <a:lnTo>
                    <a:pt x="953986" y="1106170"/>
                  </a:lnTo>
                  <a:lnTo>
                    <a:pt x="962532" y="1096010"/>
                  </a:lnTo>
                  <a:lnTo>
                    <a:pt x="971078" y="1085850"/>
                  </a:lnTo>
                  <a:lnTo>
                    <a:pt x="980258" y="1075690"/>
                  </a:lnTo>
                  <a:lnTo>
                    <a:pt x="981263" y="1074682"/>
                  </a:lnTo>
                  <a:lnTo>
                    <a:pt x="961294" y="1063855"/>
                  </a:lnTo>
                  <a:lnTo>
                    <a:pt x="958295" y="1066735"/>
                  </a:lnTo>
                  <a:lnTo>
                    <a:pt x="950387" y="1074331"/>
                  </a:lnTo>
                  <a:lnTo>
                    <a:pt x="942480" y="1081610"/>
                  </a:lnTo>
                  <a:lnTo>
                    <a:pt x="934256" y="1088889"/>
                  </a:lnTo>
                  <a:lnTo>
                    <a:pt x="926032" y="1095535"/>
                  </a:lnTo>
                  <a:lnTo>
                    <a:pt x="917808" y="1102181"/>
                  </a:lnTo>
                  <a:lnTo>
                    <a:pt x="909900" y="1108194"/>
                  </a:lnTo>
                  <a:lnTo>
                    <a:pt x="901360" y="1113890"/>
                  </a:lnTo>
                  <a:lnTo>
                    <a:pt x="893452" y="1119270"/>
                  </a:lnTo>
                  <a:lnTo>
                    <a:pt x="885545" y="1124334"/>
                  </a:lnTo>
                  <a:lnTo>
                    <a:pt x="877637" y="1128764"/>
                  </a:lnTo>
                  <a:lnTo>
                    <a:pt x="869413" y="1132562"/>
                  </a:lnTo>
                  <a:lnTo>
                    <a:pt x="861822" y="1136360"/>
                  </a:lnTo>
                  <a:lnTo>
                    <a:pt x="854546" y="1139208"/>
                  </a:lnTo>
                  <a:lnTo>
                    <a:pt x="847271" y="1141740"/>
                  </a:lnTo>
                  <a:lnTo>
                    <a:pt x="840313" y="1143322"/>
                  </a:lnTo>
                  <a:lnTo>
                    <a:pt x="833354" y="1144272"/>
                  </a:lnTo>
                  <a:lnTo>
                    <a:pt x="826712" y="1144588"/>
                  </a:lnTo>
                  <a:lnTo>
                    <a:pt x="820385" y="1144588"/>
                  </a:lnTo>
                  <a:lnTo>
                    <a:pt x="814059" y="1143955"/>
                  </a:lnTo>
                  <a:lnTo>
                    <a:pt x="808049" y="1143322"/>
                  </a:lnTo>
                  <a:lnTo>
                    <a:pt x="801723" y="1142056"/>
                  </a:lnTo>
                  <a:lnTo>
                    <a:pt x="795713" y="1140790"/>
                  </a:lnTo>
                  <a:lnTo>
                    <a:pt x="790020" y="1138575"/>
                  </a:lnTo>
                  <a:lnTo>
                    <a:pt x="784326" y="1136676"/>
                  </a:lnTo>
                  <a:lnTo>
                    <a:pt x="778633" y="1134461"/>
                  </a:lnTo>
                  <a:lnTo>
                    <a:pt x="773256" y="1131929"/>
                  </a:lnTo>
                  <a:lnTo>
                    <a:pt x="768511" y="1129081"/>
                  </a:lnTo>
                  <a:lnTo>
                    <a:pt x="763450" y="1125916"/>
                  </a:lnTo>
                  <a:lnTo>
                    <a:pt x="758706" y="1123068"/>
                  </a:lnTo>
                  <a:lnTo>
                    <a:pt x="753961" y="1119270"/>
                  </a:lnTo>
                  <a:lnTo>
                    <a:pt x="750165" y="1115789"/>
                  </a:lnTo>
                  <a:lnTo>
                    <a:pt x="746053" y="1111991"/>
                  </a:lnTo>
                  <a:lnTo>
                    <a:pt x="742890" y="1108194"/>
                  </a:lnTo>
                  <a:lnTo>
                    <a:pt x="739411" y="1103763"/>
                  </a:lnTo>
                  <a:lnTo>
                    <a:pt x="736564" y="1099332"/>
                  </a:lnTo>
                  <a:lnTo>
                    <a:pt x="734034" y="1095218"/>
                  </a:lnTo>
                  <a:lnTo>
                    <a:pt x="731820" y="1090471"/>
                  </a:lnTo>
                  <a:lnTo>
                    <a:pt x="730238" y="1085724"/>
                  </a:lnTo>
                  <a:lnTo>
                    <a:pt x="728657" y="1080660"/>
                  </a:lnTo>
                  <a:lnTo>
                    <a:pt x="727708" y="1076230"/>
                  </a:lnTo>
                  <a:lnTo>
                    <a:pt x="727391" y="1071166"/>
                  </a:lnTo>
                  <a:lnTo>
                    <a:pt x="727075" y="1065786"/>
                  </a:lnTo>
                  <a:lnTo>
                    <a:pt x="727708" y="1060722"/>
                  </a:lnTo>
                  <a:lnTo>
                    <a:pt x="728657" y="1055659"/>
                  </a:lnTo>
                  <a:lnTo>
                    <a:pt x="730238" y="1050595"/>
                  </a:lnTo>
                  <a:lnTo>
                    <a:pt x="732136" y="1045215"/>
                  </a:lnTo>
                  <a:lnTo>
                    <a:pt x="734666" y="1040152"/>
                  </a:lnTo>
                  <a:lnTo>
                    <a:pt x="737829" y="1034772"/>
                  </a:lnTo>
                  <a:lnTo>
                    <a:pt x="741309" y="1029392"/>
                  </a:lnTo>
                  <a:lnTo>
                    <a:pt x="758389" y="1006922"/>
                  </a:lnTo>
                  <a:lnTo>
                    <a:pt x="767562" y="994579"/>
                  </a:lnTo>
                  <a:lnTo>
                    <a:pt x="777368" y="981920"/>
                  </a:lnTo>
                  <a:lnTo>
                    <a:pt x="788122" y="968628"/>
                  </a:lnTo>
                  <a:lnTo>
                    <a:pt x="790242" y="966009"/>
                  </a:lnTo>
                  <a:lnTo>
                    <a:pt x="789233" y="965395"/>
                  </a:lnTo>
                  <a:lnTo>
                    <a:pt x="776219" y="957145"/>
                  </a:lnTo>
                  <a:lnTo>
                    <a:pt x="763839" y="949211"/>
                  </a:lnTo>
                  <a:lnTo>
                    <a:pt x="760189" y="946743"/>
                  </a:lnTo>
                  <a:lnTo>
                    <a:pt x="757399" y="948372"/>
                  </a:lnTo>
                  <a:lnTo>
                    <a:pt x="753277" y="949960"/>
                  </a:lnTo>
                  <a:lnTo>
                    <a:pt x="749473" y="951547"/>
                  </a:lnTo>
                  <a:lnTo>
                    <a:pt x="745351" y="952817"/>
                  </a:lnTo>
                  <a:lnTo>
                    <a:pt x="740912" y="954087"/>
                  </a:lnTo>
                  <a:lnTo>
                    <a:pt x="736473" y="955040"/>
                  </a:lnTo>
                  <a:lnTo>
                    <a:pt x="732035" y="955357"/>
                  </a:lnTo>
                  <a:lnTo>
                    <a:pt x="726962" y="955675"/>
                  </a:lnTo>
                  <a:lnTo>
                    <a:pt x="722206" y="955675"/>
                  </a:lnTo>
                  <a:lnTo>
                    <a:pt x="717450" y="955040"/>
                  </a:lnTo>
                  <a:lnTo>
                    <a:pt x="712377" y="954087"/>
                  </a:lnTo>
                  <a:lnTo>
                    <a:pt x="706987" y="952500"/>
                  </a:lnTo>
                  <a:lnTo>
                    <a:pt x="701597" y="950912"/>
                  </a:lnTo>
                  <a:lnTo>
                    <a:pt x="696207" y="948690"/>
                  </a:lnTo>
                  <a:lnTo>
                    <a:pt x="690817" y="945515"/>
                  </a:lnTo>
                  <a:lnTo>
                    <a:pt x="685427" y="942340"/>
                  </a:lnTo>
                  <a:lnTo>
                    <a:pt x="678135" y="936942"/>
                  </a:lnTo>
                  <a:lnTo>
                    <a:pt x="671477" y="931545"/>
                  </a:lnTo>
                  <a:lnTo>
                    <a:pt x="666087" y="926147"/>
                  </a:lnTo>
                  <a:lnTo>
                    <a:pt x="661014" y="920750"/>
                  </a:lnTo>
                  <a:lnTo>
                    <a:pt x="656892" y="915670"/>
                  </a:lnTo>
                  <a:lnTo>
                    <a:pt x="653721" y="910272"/>
                  </a:lnTo>
                  <a:lnTo>
                    <a:pt x="650868" y="904875"/>
                  </a:lnTo>
                  <a:lnTo>
                    <a:pt x="648966" y="899477"/>
                  </a:lnTo>
                  <a:lnTo>
                    <a:pt x="647380" y="894080"/>
                  </a:lnTo>
                  <a:lnTo>
                    <a:pt x="646746" y="889000"/>
                  </a:lnTo>
                  <a:lnTo>
                    <a:pt x="646112" y="883920"/>
                  </a:lnTo>
                  <a:lnTo>
                    <a:pt x="646112" y="878522"/>
                  </a:lnTo>
                  <a:lnTo>
                    <a:pt x="646746" y="873442"/>
                  </a:lnTo>
                  <a:lnTo>
                    <a:pt x="647380" y="868680"/>
                  </a:lnTo>
                  <a:lnTo>
                    <a:pt x="648039" y="865599"/>
                  </a:lnTo>
                  <a:lnTo>
                    <a:pt x="643850" y="862581"/>
                  </a:lnTo>
                  <a:lnTo>
                    <a:pt x="605442" y="834021"/>
                  </a:lnTo>
                  <a:lnTo>
                    <a:pt x="588300" y="821011"/>
                  </a:lnTo>
                  <a:lnTo>
                    <a:pt x="571794" y="808318"/>
                  </a:lnTo>
                  <a:lnTo>
                    <a:pt x="557192" y="796260"/>
                  </a:lnTo>
                  <a:lnTo>
                    <a:pt x="543225" y="784836"/>
                  </a:lnTo>
                  <a:lnTo>
                    <a:pt x="530846" y="774047"/>
                  </a:lnTo>
                  <a:lnTo>
                    <a:pt x="519736" y="763575"/>
                  </a:lnTo>
                  <a:lnTo>
                    <a:pt x="509578" y="753738"/>
                  </a:lnTo>
                  <a:lnTo>
                    <a:pt x="501325" y="744535"/>
                  </a:lnTo>
                  <a:lnTo>
                    <a:pt x="497516" y="739775"/>
                  </a:lnTo>
                  <a:lnTo>
                    <a:pt x="494341" y="735650"/>
                  </a:lnTo>
                  <a:lnTo>
                    <a:pt x="491484" y="731207"/>
                  </a:lnTo>
                  <a:lnTo>
                    <a:pt x="488627" y="727082"/>
                  </a:lnTo>
                  <a:lnTo>
                    <a:pt x="486405" y="723274"/>
                  </a:lnTo>
                  <a:lnTo>
                    <a:pt x="484183" y="719149"/>
                  </a:lnTo>
                  <a:lnTo>
                    <a:pt x="482596" y="715024"/>
                  </a:lnTo>
                  <a:lnTo>
                    <a:pt x="481327" y="711533"/>
                  </a:lnTo>
                  <a:lnTo>
                    <a:pt x="478152" y="699475"/>
                  </a:lnTo>
                  <a:lnTo>
                    <a:pt x="475613" y="687099"/>
                  </a:lnTo>
                  <a:lnTo>
                    <a:pt x="473391" y="675040"/>
                  </a:lnTo>
                  <a:lnTo>
                    <a:pt x="471169" y="662982"/>
                  </a:lnTo>
                  <a:lnTo>
                    <a:pt x="469899" y="650606"/>
                  </a:lnTo>
                  <a:lnTo>
                    <a:pt x="468947" y="638865"/>
                  </a:lnTo>
                  <a:lnTo>
                    <a:pt x="468312" y="626807"/>
                  </a:lnTo>
                  <a:lnTo>
                    <a:pt x="468312" y="614431"/>
                  </a:lnTo>
                  <a:lnTo>
                    <a:pt x="468629" y="602372"/>
                  </a:lnTo>
                  <a:lnTo>
                    <a:pt x="469264" y="589997"/>
                  </a:lnTo>
                  <a:lnTo>
                    <a:pt x="470217" y="577938"/>
                  </a:lnTo>
                  <a:lnTo>
                    <a:pt x="471804" y="565562"/>
                  </a:lnTo>
                  <a:lnTo>
                    <a:pt x="474026" y="553504"/>
                  </a:lnTo>
                  <a:lnTo>
                    <a:pt x="476248" y="541446"/>
                  </a:lnTo>
                  <a:lnTo>
                    <a:pt x="479422" y="529704"/>
                  </a:lnTo>
                  <a:lnTo>
                    <a:pt x="482596" y="517329"/>
                  </a:lnTo>
                  <a:lnTo>
                    <a:pt x="486405" y="505270"/>
                  </a:lnTo>
                  <a:lnTo>
                    <a:pt x="490215" y="493212"/>
                  </a:lnTo>
                  <a:lnTo>
                    <a:pt x="494976" y="481153"/>
                  </a:lnTo>
                  <a:lnTo>
                    <a:pt x="500055" y="469412"/>
                  </a:lnTo>
                  <a:lnTo>
                    <a:pt x="505451" y="457354"/>
                  </a:lnTo>
                  <a:lnTo>
                    <a:pt x="511482" y="445613"/>
                  </a:lnTo>
                  <a:lnTo>
                    <a:pt x="517831" y="433871"/>
                  </a:lnTo>
                  <a:lnTo>
                    <a:pt x="524497" y="421813"/>
                  </a:lnTo>
                  <a:lnTo>
                    <a:pt x="531480" y="410072"/>
                  </a:lnTo>
                  <a:lnTo>
                    <a:pt x="539099" y="398331"/>
                  </a:lnTo>
                  <a:lnTo>
                    <a:pt x="547035" y="386590"/>
                  </a:lnTo>
                  <a:lnTo>
                    <a:pt x="555288" y="375166"/>
                  </a:lnTo>
                  <a:lnTo>
                    <a:pt x="564176" y="363742"/>
                  </a:lnTo>
                  <a:lnTo>
                    <a:pt x="573064" y="352001"/>
                  </a:lnTo>
                  <a:lnTo>
                    <a:pt x="582904" y="340577"/>
                  </a:lnTo>
                  <a:lnTo>
                    <a:pt x="592744" y="329153"/>
                  </a:lnTo>
                  <a:lnTo>
                    <a:pt x="608298" y="312970"/>
                  </a:lnTo>
                  <a:lnTo>
                    <a:pt x="623535" y="297738"/>
                  </a:lnTo>
                  <a:lnTo>
                    <a:pt x="638454" y="282824"/>
                  </a:lnTo>
                  <a:lnTo>
                    <a:pt x="653691" y="269496"/>
                  </a:lnTo>
                  <a:lnTo>
                    <a:pt x="668293" y="256803"/>
                  </a:lnTo>
                  <a:lnTo>
                    <a:pt x="682577" y="245062"/>
                  </a:lnTo>
                  <a:lnTo>
                    <a:pt x="695909" y="234590"/>
                  </a:lnTo>
                  <a:lnTo>
                    <a:pt x="708924" y="224753"/>
                  </a:lnTo>
                  <a:lnTo>
                    <a:pt x="720668" y="216502"/>
                  </a:lnTo>
                  <a:lnTo>
                    <a:pt x="731778" y="208886"/>
                  </a:lnTo>
                  <a:lnTo>
                    <a:pt x="749872" y="196828"/>
                  </a:lnTo>
                  <a:lnTo>
                    <a:pt x="762252" y="189212"/>
                  </a:lnTo>
                  <a:lnTo>
                    <a:pt x="767013" y="186039"/>
                  </a:lnTo>
                  <a:lnTo>
                    <a:pt x="769870" y="184769"/>
                  </a:lnTo>
                  <a:lnTo>
                    <a:pt x="772727" y="183817"/>
                  </a:lnTo>
                  <a:lnTo>
                    <a:pt x="775584" y="183183"/>
                  </a:lnTo>
                  <a:lnTo>
                    <a:pt x="778441" y="182865"/>
                  </a:lnTo>
                  <a:lnTo>
                    <a:pt x="1214906" y="157162"/>
                  </a:lnTo>
                  <a:close/>
                  <a:moveTo>
                    <a:pt x="2261552" y="58737"/>
                  </a:moveTo>
                  <a:lnTo>
                    <a:pt x="2505075" y="597852"/>
                  </a:lnTo>
                  <a:lnTo>
                    <a:pt x="2166937" y="725487"/>
                  </a:lnTo>
                  <a:lnTo>
                    <a:pt x="2163762" y="705484"/>
                  </a:lnTo>
                  <a:lnTo>
                    <a:pt x="2160587" y="685799"/>
                  </a:lnTo>
                  <a:lnTo>
                    <a:pt x="2157095" y="666749"/>
                  </a:lnTo>
                  <a:lnTo>
                    <a:pt x="2153602" y="647699"/>
                  </a:lnTo>
                  <a:lnTo>
                    <a:pt x="2149475" y="629284"/>
                  </a:lnTo>
                  <a:lnTo>
                    <a:pt x="2145030" y="611504"/>
                  </a:lnTo>
                  <a:lnTo>
                    <a:pt x="2140902" y="594359"/>
                  </a:lnTo>
                  <a:lnTo>
                    <a:pt x="2136140" y="577214"/>
                  </a:lnTo>
                  <a:lnTo>
                    <a:pt x="2131060" y="560387"/>
                  </a:lnTo>
                  <a:lnTo>
                    <a:pt x="2126297" y="544512"/>
                  </a:lnTo>
                  <a:lnTo>
                    <a:pt x="2121217" y="528954"/>
                  </a:lnTo>
                  <a:lnTo>
                    <a:pt x="2115820" y="513397"/>
                  </a:lnTo>
                  <a:lnTo>
                    <a:pt x="2110105" y="498792"/>
                  </a:lnTo>
                  <a:lnTo>
                    <a:pt x="2104707" y="484187"/>
                  </a:lnTo>
                  <a:lnTo>
                    <a:pt x="2098675" y="469899"/>
                  </a:lnTo>
                  <a:lnTo>
                    <a:pt x="2092960" y="456564"/>
                  </a:lnTo>
                  <a:lnTo>
                    <a:pt x="2086927" y="443229"/>
                  </a:lnTo>
                  <a:lnTo>
                    <a:pt x="2080577" y="430212"/>
                  </a:lnTo>
                  <a:lnTo>
                    <a:pt x="2074862" y="417829"/>
                  </a:lnTo>
                  <a:lnTo>
                    <a:pt x="2068512" y="405764"/>
                  </a:lnTo>
                  <a:lnTo>
                    <a:pt x="2062162" y="394334"/>
                  </a:lnTo>
                  <a:lnTo>
                    <a:pt x="2055812" y="382904"/>
                  </a:lnTo>
                  <a:lnTo>
                    <a:pt x="2049145" y="371792"/>
                  </a:lnTo>
                  <a:lnTo>
                    <a:pt x="2042795" y="361314"/>
                  </a:lnTo>
                  <a:lnTo>
                    <a:pt x="2036127" y="350837"/>
                  </a:lnTo>
                  <a:lnTo>
                    <a:pt x="2029142" y="340994"/>
                  </a:lnTo>
                  <a:lnTo>
                    <a:pt x="2022792" y="331469"/>
                  </a:lnTo>
                  <a:lnTo>
                    <a:pt x="2016125" y="321944"/>
                  </a:lnTo>
                  <a:lnTo>
                    <a:pt x="2002790" y="304799"/>
                  </a:lnTo>
                  <a:lnTo>
                    <a:pt x="1989772" y="288607"/>
                  </a:lnTo>
                  <a:lnTo>
                    <a:pt x="1977072" y="273684"/>
                  </a:lnTo>
                  <a:lnTo>
                    <a:pt x="1964372" y="260349"/>
                  </a:lnTo>
                  <a:lnTo>
                    <a:pt x="1951990" y="247967"/>
                  </a:lnTo>
                  <a:lnTo>
                    <a:pt x="1940242" y="236537"/>
                  </a:lnTo>
                  <a:lnTo>
                    <a:pt x="1928812" y="226377"/>
                  </a:lnTo>
                  <a:lnTo>
                    <a:pt x="1918017" y="217169"/>
                  </a:lnTo>
                  <a:lnTo>
                    <a:pt x="1907857" y="209232"/>
                  </a:lnTo>
                  <a:lnTo>
                    <a:pt x="1898332" y="202247"/>
                  </a:lnTo>
                  <a:lnTo>
                    <a:pt x="1889760" y="196214"/>
                  </a:lnTo>
                  <a:lnTo>
                    <a:pt x="1882140" y="191134"/>
                  </a:lnTo>
                  <a:lnTo>
                    <a:pt x="1875472" y="187007"/>
                  </a:lnTo>
                  <a:lnTo>
                    <a:pt x="1869757" y="183514"/>
                  </a:lnTo>
                  <a:lnTo>
                    <a:pt x="1861502" y="179387"/>
                  </a:lnTo>
                  <a:lnTo>
                    <a:pt x="1858962" y="177799"/>
                  </a:lnTo>
                  <a:lnTo>
                    <a:pt x="2261552" y="58737"/>
                  </a:lnTo>
                  <a:close/>
                  <a:moveTo>
                    <a:pt x="371173" y="0"/>
                  </a:moveTo>
                  <a:lnTo>
                    <a:pt x="708025" y="151447"/>
                  </a:lnTo>
                  <a:lnTo>
                    <a:pt x="701351" y="153352"/>
                  </a:lnTo>
                  <a:lnTo>
                    <a:pt x="693089" y="155892"/>
                  </a:lnTo>
                  <a:lnTo>
                    <a:pt x="682284" y="159702"/>
                  </a:lnTo>
                  <a:lnTo>
                    <a:pt x="668937" y="165100"/>
                  </a:lnTo>
                  <a:lnTo>
                    <a:pt x="653366" y="172085"/>
                  </a:lnTo>
                  <a:lnTo>
                    <a:pt x="644468" y="176212"/>
                  </a:lnTo>
                  <a:lnTo>
                    <a:pt x="635570" y="180657"/>
                  </a:lnTo>
                  <a:lnTo>
                    <a:pt x="626354" y="186055"/>
                  </a:lnTo>
                  <a:lnTo>
                    <a:pt x="616185" y="191770"/>
                  </a:lnTo>
                  <a:lnTo>
                    <a:pt x="606016" y="198120"/>
                  </a:lnTo>
                  <a:lnTo>
                    <a:pt x="595529" y="204787"/>
                  </a:lnTo>
                  <a:lnTo>
                    <a:pt x="584724" y="212090"/>
                  </a:lnTo>
                  <a:lnTo>
                    <a:pt x="573602" y="220345"/>
                  </a:lnTo>
                  <a:lnTo>
                    <a:pt x="562479" y="228917"/>
                  </a:lnTo>
                  <a:lnTo>
                    <a:pt x="550721" y="237807"/>
                  </a:lnTo>
                  <a:lnTo>
                    <a:pt x="538963" y="247967"/>
                  </a:lnTo>
                  <a:lnTo>
                    <a:pt x="527205" y="258445"/>
                  </a:lnTo>
                  <a:lnTo>
                    <a:pt x="515129" y="269875"/>
                  </a:lnTo>
                  <a:lnTo>
                    <a:pt x="503054" y="281940"/>
                  </a:lnTo>
                  <a:lnTo>
                    <a:pt x="491296" y="294640"/>
                  </a:lnTo>
                  <a:lnTo>
                    <a:pt x="479220" y="308292"/>
                  </a:lnTo>
                  <a:lnTo>
                    <a:pt x="467462" y="322580"/>
                  </a:lnTo>
                  <a:lnTo>
                    <a:pt x="455386" y="337820"/>
                  </a:lnTo>
                  <a:lnTo>
                    <a:pt x="443628" y="353695"/>
                  </a:lnTo>
                  <a:lnTo>
                    <a:pt x="431870" y="370840"/>
                  </a:lnTo>
                  <a:lnTo>
                    <a:pt x="427421" y="378142"/>
                  </a:lnTo>
                  <a:lnTo>
                    <a:pt x="422654" y="385445"/>
                  </a:lnTo>
                  <a:lnTo>
                    <a:pt x="418205" y="392747"/>
                  </a:lnTo>
                  <a:lnTo>
                    <a:pt x="414392" y="400050"/>
                  </a:lnTo>
                  <a:lnTo>
                    <a:pt x="406447" y="415290"/>
                  </a:lnTo>
                  <a:lnTo>
                    <a:pt x="399774" y="430530"/>
                  </a:lnTo>
                  <a:lnTo>
                    <a:pt x="393418" y="446087"/>
                  </a:lnTo>
                  <a:lnTo>
                    <a:pt x="388015" y="461327"/>
                  </a:lnTo>
                  <a:lnTo>
                    <a:pt x="383249" y="476567"/>
                  </a:lnTo>
                  <a:lnTo>
                    <a:pt x="378800" y="492125"/>
                  </a:lnTo>
                  <a:lnTo>
                    <a:pt x="375304" y="507365"/>
                  </a:lnTo>
                  <a:lnTo>
                    <a:pt x="371808" y="522287"/>
                  </a:lnTo>
                  <a:lnTo>
                    <a:pt x="369266" y="537527"/>
                  </a:lnTo>
                  <a:lnTo>
                    <a:pt x="366724" y="552132"/>
                  </a:lnTo>
                  <a:lnTo>
                    <a:pt x="365135" y="566737"/>
                  </a:lnTo>
                  <a:lnTo>
                    <a:pt x="363864" y="581025"/>
                  </a:lnTo>
                  <a:lnTo>
                    <a:pt x="362910" y="594995"/>
                  </a:lnTo>
                  <a:lnTo>
                    <a:pt x="362275" y="608330"/>
                  </a:lnTo>
                  <a:lnTo>
                    <a:pt x="361322" y="621347"/>
                  </a:lnTo>
                  <a:lnTo>
                    <a:pt x="361322" y="633730"/>
                  </a:lnTo>
                  <a:lnTo>
                    <a:pt x="361322" y="645795"/>
                  </a:lnTo>
                  <a:lnTo>
                    <a:pt x="361957" y="656907"/>
                  </a:lnTo>
                  <a:lnTo>
                    <a:pt x="363228" y="678180"/>
                  </a:lnTo>
                  <a:lnTo>
                    <a:pt x="364499" y="695642"/>
                  </a:lnTo>
                  <a:lnTo>
                    <a:pt x="366088" y="710247"/>
                  </a:lnTo>
                  <a:lnTo>
                    <a:pt x="367359" y="721042"/>
                  </a:lnTo>
                  <a:lnTo>
                    <a:pt x="369266" y="730250"/>
                  </a:lnTo>
                  <a:lnTo>
                    <a:pt x="0" y="553720"/>
                  </a:lnTo>
                  <a:lnTo>
                    <a:pt x="371173" y="0"/>
                  </a:lnTo>
                  <a:close/>
                </a:path>
              </a:pathLst>
            </a:custGeom>
            <a:solidFill>
              <a:schemeClr val="bg1">
                <a:lumMod val="50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32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50" name="组合 49"/>
          <p:cNvGrpSpPr/>
          <p:nvPr/>
        </p:nvGrpSpPr>
        <p:grpSpPr>
          <a:xfrm>
            <a:off x="1517650" y="3276600"/>
            <a:ext cx="1466850" cy="1598613"/>
            <a:chOff x="1249459" y="2668927"/>
            <a:chExt cx="1099775" cy="1198967"/>
          </a:xfrm>
        </p:grpSpPr>
        <p:sp>
          <p:nvSpPr>
            <p:cNvPr id="51" name="矩形 10"/>
            <p:cNvSpPr>
              <a:spLocks noChangeAspect="1"/>
            </p:cNvSpPr>
            <p:nvPr/>
          </p:nvSpPr>
          <p:spPr>
            <a:xfrm>
              <a:off x="1249459" y="2668927"/>
              <a:ext cx="1099775" cy="1198967"/>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52" name="KSO_Shape"/>
            <p:cNvSpPr>
              <a:spLocks noChangeAspect="1"/>
            </p:cNvSpPr>
            <p:nvPr/>
          </p:nvSpPr>
          <p:spPr bwMode="auto">
            <a:xfrm>
              <a:off x="1613586" y="3052410"/>
              <a:ext cx="371520" cy="432000"/>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lumMod val="50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32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53" name="矩形 10"/>
          <p:cNvSpPr/>
          <p:nvPr/>
        </p:nvSpPr>
        <p:spPr>
          <a:xfrm>
            <a:off x="1167558" y="3146613"/>
            <a:ext cx="746027" cy="81331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accent1"/>
              </a:gs>
              <a:gs pos="100000">
                <a:schemeClr val="accent1">
                  <a:lumMod val="75000"/>
                </a:schemeClr>
              </a:gs>
              <a:gs pos="0">
                <a:schemeClr val="accent1">
                  <a:lumMod val="60000"/>
                  <a:lumOff val="40000"/>
                </a:schemeClr>
              </a:gs>
            </a:gsLst>
            <a:lin ang="18900000" scaled="0"/>
            <a:tileRect/>
          </a:gradFill>
          <a:ln w="15875">
            <a:gradFill>
              <a:gsLst>
                <a:gs pos="50000">
                  <a:schemeClr val="accent1">
                    <a:lumMod val="60000"/>
                    <a:lumOff val="40000"/>
                  </a:schemeClr>
                </a:gs>
                <a:gs pos="100000">
                  <a:schemeClr val="accent1">
                    <a:lumMod val="75000"/>
                  </a:schemeClr>
                </a:gs>
                <a:gs pos="0">
                  <a:schemeClr val="accent1">
                    <a:lumMod val="60000"/>
                    <a:lumOff val="40000"/>
                  </a:schemeClr>
                </a:gs>
              </a:gsLst>
              <a:lin ang="8100000" scaled="0"/>
            </a:gradFill>
          </a:ln>
          <a:effectLst>
            <a:innerShdw blurRad="266700" dist="2032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prstClr val="white"/>
                </a:solidFill>
                <a:effectLst/>
                <a:uLnTx/>
                <a:uFillTx/>
                <a:latin typeface="Impact" panose="020B0806030902050204" pitchFamily="34" charset="0"/>
                <a:ea typeface="+mn-ea"/>
                <a:cs typeface="+mn-cs"/>
              </a:rPr>
              <a:t>01</a:t>
            </a:r>
            <a:endParaRPr kumimoji="0" lang="zh-CN" altLang="en-US" sz="3200" b="0" i="0" u="none" strike="noStrike" kern="1200" cap="none" spc="0" normalizeH="0" baseline="0" noProof="0" dirty="0">
              <a:ln>
                <a:noFill/>
              </a:ln>
              <a:solidFill>
                <a:prstClr val="white"/>
              </a:solidFill>
              <a:effectLst/>
              <a:uLnTx/>
              <a:uFillTx/>
              <a:latin typeface="Impact" panose="020B0806030902050204" pitchFamily="34" charset="0"/>
              <a:ea typeface="+mn-ea"/>
              <a:cs typeface="+mn-cs"/>
            </a:endParaRPr>
          </a:p>
        </p:txBody>
      </p:sp>
      <p:sp>
        <p:nvSpPr>
          <p:cNvPr id="54" name="矩形 10"/>
          <p:cNvSpPr/>
          <p:nvPr/>
        </p:nvSpPr>
        <p:spPr>
          <a:xfrm>
            <a:off x="3178748" y="4084312"/>
            <a:ext cx="746027" cy="81331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accent1"/>
              </a:gs>
              <a:gs pos="100000">
                <a:schemeClr val="accent1">
                  <a:lumMod val="75000"/>
                </a:schemeClr>
              </a:gs>
              <a:gs pos="0">
                <a:schemeClr val="accent1">
                  <a:lumMod val="60000"/>
                  <a:lumOff val="40000"/>
                </a:schemeClr>
              </a:gs>
            </a:gsLst>
            <a:lin ang="18900000" scaled="0"/>
            <a:tileRect/>
          </a:gradFill>
          <a:ln w="15875">
            <a:gradFill>
              <a:gsLst>
                <a:gs pos="50000">
                  <a:schemeClr val="accent1">
                    <a:lumMod val="60000"/>
                    <a:lumOff val="40000"/>
                  </a:schemeClr>
                </a:gs>
                <a:gs pos="100000">
                  <a:schemeClr val="accent1">
                    <a:lumMod val="75000"/>
                  </a:schemeClr>
                </a:gs>
                <a:gs pos="0">
                  <a:schemeClr val="accent1">
                    <a:lumMod val="60000"/>
                    <a:lumOff val="40000"/>
                  </a:schemeClr>
                </a:gs>
              </a:gsLst>
              <a:lin ang="8100000" scaled="0"/>
            </a:gradFill>
          </a:ln>
          <a:effectLst>
            <a:innerShdw blurRad="266700" dist="2032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prstClr val="white"/>
                </a:solidFill>
                <a:effectLst/>
                <a:uLnTx/>
                <a:uFillTx/>
                <a:latin typeface="Impact" panose="020B0806030902050204" pitchFamily="34" charset="0"/>
                <a:ea typeface="+mn-ea"/>
                <a:cs typeface="+mn-cs"/>
              </a:rPr>
              <a:t>02</a:t>
            </a:r>
            <a:endParaRPr kumimoji="0" lang="zh-CN" altLang="en-US" sz="3200" b="0" i="0" u="none" strike="noStrike" kern="1200" cap="none" spc="0" normalizeH="0" baseline="0" noProof="0" dirty="0">
              <a:ln>
                <a:noFill/>
              </a:ln>
              <a:solidFill>
                <a:prstClr val="white"/>
              </a:solidFill>
              <a:effectLst/>
              <a:uLnTx/>
              <a:uFillTx/>
              <a:latin typeface="Impact" panose="020B0806030902050204" pitchFamily="34" charset="0"/>
              <a:ea typeface="+mn-ea"/>
              <a:cs typeface="+mn-cs"/>
            </a:endParaRPr>
          </a:p>
        </p:txBody>
      </p:sp>
      <p:sp>
        <p:nvSpPr>
          <p:cNvPr id="55" name="矩形 10"/>
          <p:cNvSpPr/>
          <p:nvPr/>
        </p:nvSpPr>
        <p:spPr>
          <a:xfrm>
            <a:off x="5189942" y="3146613"/>
            <a:ext cx="746027" cy="81331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accent1"/>
              </a:gs>
              <a:gs pos="100000">
                <a:schemeClr val="accent1">
                  <a:lumMod val="75000"/>
                </a:schemeClr>
              </a:gs>
              <a:gs pos="0">
                <a:schemeClr val="accent1">
                  <a:lumMod val="60000"/>
                  <a:lumOff val="40000"/>
                </a:schemeClr>
              </a:gs>
            </a:gsLst>
            <a:lin ang="18900000" scaled="0"/>
            <a:tileRect/>
          </a:gradFill>
          <a:ln w="15875">
            <a:gradFill>
              <a:gsLst>
                <a:gs pos="50000">
                  <a:schemeClr val="accent1">
                    <a:lumMod val="60000"/>
                    <a:lumOff val="40000"/>
                  </a:schemeClr>
                </a:gs>
                <a:gs pos="100000">
                  <a:schemeClr val="accent1">
                    <a:lumMod val="75000"/>
                  </a:schemeClr>
                </a:gs>
                <a:gs pos="0">
                  <a:schemeClr val="accent1">
                    <a:lumMod val="60000"/>
                    <a:lumOff val="40000"/>
                  </a:schemeClr>
                </a:gs>
              </a:gsLst>
              <a:lin ang="8100000" scaled="0"/>
            </a:gradFill>
          </a:ln>
          <a:effectLst>
            <a:innerShdw blurRad="266700" dist="2032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prstClr val="white"/>
                </a:solidFill>
                <a:effectLst/>
                <a:uLnTx/>
                <a:uFillTx/>
                <a:latin typeface="Impact" panose="020B0806030902050204" pitchFamily="34" charset="0"/>
                <a:ea typeface="+mn-ea"/>
                <a:cs typeface="+mn-cs"/>
              </a:rPr>
              <a:t>03</a:t>
            </a:r>
            <a:endParaRPr kumimoji="0" lang="zh-CN" altLang="en-US" sz="3200" b="0" i="0" u="none" strike="noStrike" kern="1200" cap="none" spc="0" normalizeH="0" baseline="0" noProof="0" dirty="0">
              <a:ln>
                <a:noFill/>
              </a:ln>
              <a:solidFill>
                <a:prstClr val="white"/>
              </a:solidFill>
              <a:effectLst/>
              <a:uLnTx/>
              <a:uFillTx/>
              <a:latin typeface="Impact" panose="020B0806030902050204" pitchFamily="34" charset="0"/>
              <a:ea typeface="+mn-ea"/>
              <a:cs typeface="+mn-cs"/>
            </a:endParaRPr>
          </a:p>
        </p:txBody>
      </p:sp>
      <p:sp>
        <p:nvSpPr>
          <p:cNvPr id="56" name="矩形 10"/>
          <p:cNvSpPr/>
          <p:nvPr/>
        </p:nvSpPr>
        <p:spPr>
          <a:xfrm>
            <a:off x="7201131" y="4061507"/>
            <a:ext cx="746027" cy="81331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accent1"/>
              </a:gs>
              <a:gs pos="100000">
                <a:schemeClr val="accent1">
                  <a:lumMod val="75000"/>
                </a:schemeClr>
              </a:gs>
              <a:gs pos="0">
                <a:schemeClr val="accent1">
                  <a:lumMod val="60000"/>
                  <a:lumOff val="40000"/>
                </a:schemeClr>
              </a:gs>
            </a:gsLst>
            <a:lin ang="18900000" scaled="0"/>
            <a:tileRect/>
          </a:gradFill>
          <a:ln w="15875">
            <a:gradFill>
              <a:gsLst>
                <a:gs pos="50000">
                  <a:schemeClr val="accent1">
                    <a:lumMod val="60000"/>
                    <a:lumOff val="40000"/>
                  </a:schemeClr>
                </a:gs>
                <a:gs pos="100000">
                  <a:schemeClr val="accent1">
                    <a:lumMod val="75000"/>
                  </a:schemeClr>
                </a:gs>
                <a:gs pos="0">
                  <a:schemeClr val="accent1">
                    <a:lumMod val="60000"/>
                    <a:lumOff val="40000"/>
                  </a:schemeClr>
                </a:gs>
              </a:gsLst>
              <a:lin ang="8100000" scaled="0"/>
            </a:gradFill>
          </a:ln>
          <a:effectLst>
            <a:innerShdw blurRad="266700" dist="2032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prstClr val="white"/>
                </a:solidFill>
                <a:effectLst/>
                <a:uLnTx/>
                <a:uFillTx/>
                <a:latin typeface="Impact" panose="020B0806030902050204" pitchFamily="34" charset="0"/>
                <a:ea typeface="+mn-ea"/>
                <a:cs typeface="+mn-cs"/>
              </a:rPr>
              <a:t>04</a:t>
            </a:r>
            <a:endParaRPr kumimoji="0" lang="zh-CN" altLang="en-US" sz="3200" b="0" i="0" u="none" strike="noStrike" kern="1200" cap="none" spc="0" normalizeH="0" baseline="0" noProof="0" dirty="0">
              <a:ln>
                <a:noFill/>
              </a:ln>
              <a:solidFill>
                <a:prstClr val="white"/>
              </a:solidFill>
              <a:effectLst/>
              <a:uLnTx/>
              <a:uFillTx/>
              <a:latin typeface="Impact" panose="020B0806030902050204" pitchFamily="34" charset="0"/>
              <a:ea typeface="+mn-ea"/>
              <a:cs typeface="+mn-cs"/>
            </a:endParaRPr>
          </a:p>
        </p:txBody>
      </p:sp>
      <p:sp>
        <p:nvSpPr>
          <p:cNvPr id="57" name="矩形 10"/>
          <p:cNvSpPr/>
          <p:nvPr/>
        </p:nvSpPr>
        <p:spPr>
          <a:xfrm>
            <a:off x="9212323" y="3146613"/>
            <a:ext cx="746027" cy="81331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accent1"/>
              </a:gs>
              <a:gs pos="100000">
                <a:schemeClr val="accent1">
                  <a:lumMod val="75000"/>
                </a:schemeClr>
              </a:gs>
              <a:gs pos="0">
                <a:schemeClr val="accent1">
                  <a:lumMod val="60000"/>
                  <a:lumOff val="40000"/>
                </a:schemeClr>
              </a:gs>
            </a:gsLst>
            <a:lin ang="18900000" scaled="0"/>
            <a:tileRect/>
          </a:gradFill>
          <a:ln w="15875">
            <a:gradFill>
              <a:gsLst>
                <a:gs pos="50000">
                  <a:schemeClr val="accent1">
                    <a:lumMod val="60000"/>
                    <a:lumOff val="40000"/>
                  </a:schemeClr>
                </a:gs>
                <a:gs pos="100000">
                  <a:schemeClr val="accent1">
                    <a:lumMod val="75000"/>
                  </a:schemeClr>
                </a:gs>
                <a:gs pos="0">
                  <a:schemeClr val="accent1">
                    <a:lumMod val="60000"/>
                    <a:lumOff val="40000"/>
                  </a:schemeClr>
                </a:gs>
              </a:gsLst>
              <a:lin ang="8100000" scaled="0"/>
            </a:gradFill>
          </a:ln>
          <a:effectLst>
            <a:innerShdw blurRad="266700" dist="2032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prstClr val="white"/>
                </a:solidFill>
                <a:effectLst/>
                <a:uLnTx/>
                <a:uFillTx/>
                <a:latin typeface="Impact" panose="020B0806030902050204" pitchFamily="34" charset="0"/>
                <a:ea typeface="+mn-ea"/>
                <a:cs typeface="+mn-cs"/>
              </a:rPr>
              <a:t>05</a:t>
            </a:r>
            <a:endParaRPr kumimoji="0" lang="zh-CN" altLang="en-US" sz="3200" b="0" i="0" u="none" strike="noStrike" kern="1200" cap="none" spc="0" normalizeH="0" baseline="0" noProof="0" dirty="0">
              <a:ln>
                <a:noFill/>
              </a:ln>
              <a:solidFill>
                <a:prstClr val="white"/>
              </a:solidFill>
              <a:effectLst/>
              <a:uLnTx/>
              <a:uFillTx/>
              <a:latin typeface="Impact" panose="020B0806030902050204" pitchFamily="34" charset="0"/>
              <a:ea typeface="+mn-ea"/>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250"/>
                                  </p:stCondLst>
                                  <p:iterate type="lt">
                                    <p:tmPct val="10000"/>
                                  </p:iterate>
                                  <p:childTnLst>
                                    <p:set>
                                      <p:cBhvr>
                                        <p:cTn id="10" dur="1" fill="hold">
                                          <p:stCondLst>
                                            <p:cond delay="0"/>
                                          </p:stCondLst>
                                        </p:cTn>
                                        <p:tgtEl>
                                          <p:spTgt spid="10"/>
                                        </p:tgtEl>
                                        <p:attrNameLst>
                                          <p:attrName>style.visibility</p:attrName>
                                        </p:attrNameLst>
                                      </p:cBhvr>
                                      <p:to>
                                        <p:strVal val="visible"/>
                                      </p:to>
                                    </p:set>
                                    <p:anim by="(-#ppt_w*2)" calcmode="lin" valueType="num">
                                      <p:cBhvr rctx="PPT">
                                        <p:cTn id="11" dur="250" autoRev="1" fill="hold">
                                          <p:stCondLst>
                                            <p:cond delay="0"/>
                                          </p:stCondLst>
                                        </p:cTn>
                                        <p:tgtEl>
                                          <p:spTgt spid="10"/>
                                        </p:tgtEl>
                                        <p:attrNameLst>
                                          <p:attrName>ppt_w</p:attrName>
                                        </p:attrNameLst>
                                      </p:cBhvr>
                                    </p:anim>
                                    <p:anim by="(#ppt_w*0.50)" calcmode="lin" valueType="num">
                                      <p:cBhvr>
                                        <p:cTn id="12" dur="250" decel="50000" autoRev="1" fill="hold">
                                          <p:stCondLst>
                                            <p:cond delay="0"/>
                                          </p:stCondLst>
                                        </p:cTn>
                                        <p:tgtEl>
                                          <p:spTgt spid="10"/>
                                        </p:tgtEl>
                                        <p:attrNameLst>
                                          <p:attrName>ppt_x</p:attrName>
                                        </p:attrNameLst>
                                      </p:cBhvr>
                                    </p:anim>
                                    <p:anim from="(-#ppt_h/2)" to="(#ppt_y)" calcmode="lin" valueType="num">
                                      <p:cBhvr>
                                        <p:cTn id="13" dur="500" fill="hold">
                                          <p:stCondLst>
                                            <p:cond delay="0"/>
                                          </p:stCondLst>
                                        </p:cTn>
                                        <p:tgtEl>
                                          <p:spTgt spid="10"/>
                                        </p:tgtEl>
                                        <p:attrNameLst>
                                          <p:attrName>ppt_y</p:attrName>
                                        </p:attrNameLst>
                                      </p:cBhvr>
                                    </p:anim>
                                    <p:animRot by="21600000">
                                      <p:cBhvr>
                                        <p:cTn id="14" dur="500" fill="hold">
                                          <p:stCondLst>
                                            <p:cond delay="0"/>
                                          </p:stCondLst>
                                        </p:cTn>
                                        <p:tgtEl>
                                          <p:spTgt spid="10"/>
                                        </p:tgtEl>
                                        <p:attrNameLst>
                                          <p:attrName>r</p:attrName>
                                        </p:attrNameLst>
                                      </p:cBhvr>
                                    </p:animRot>
                                  </p:childTnLst>
                                </p:cTn>
                              </p:par>
                            </p:childTnLst>
                          </p:cTn>
                        </p:par>
                        <p:par>
                          <p:cTn id="15" fill="hold">
                            <p:stCondLst>
                              <p:cond delay="850"/>
                            </p:stCondLst>
                            <p:childTnLst>
                              <p:par>
                                <p:cTn id="16" presetID="16" presetClass="entr" presetSubtype="21"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arn(inVertical)">
                                      <p:cBhvr>
                                        <p:cTn id="18" dur="500"/>
                                        <p:tgtEl>
                                          <p:spTgt spid="11"/>
                                        </p:tgtEl>
                                      </p:cBhvr>
                                    </p:animEffect>
                                  </p:childTnLst>
                                </p:cTn>
                              </p:par>
                            </p:childTnLst>
                          </p:cTn>
                        </p:par>
                        <p:par>
                          <p:cTn id="19" fill="hold">
                            <p:stCondLst>
                              <p:cond delay="1350"/>
                            </p:stCondLst>
                            <p:childTnLst>
                              <p:par>
                                <p:cTn id="20" presetID="53" presetClass="entr" presetSubtype="16"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94" fill="hold"/>
                                        <p:tgtEl>
                                          <p:spTgt spid="12"/>
                                        </p:tgtEl>
                                        <p:attrNameLst>
                                          <p:attrName>ppt_w</p:attrName>
                                        </p:attrNameLst>
                                      </p:cBhvr>
                                      <p:tavLst>
                                        <p:tav tm="0">
                                          <p:val>
                                            <p:fltVal val="0.000000"/>
                                          </p:val>
                                        </p:tav>
                                        <p:tav tm="100000">
                                          <p:val>
                                            <p:strVal val="#ppt_w"/>
                                          </p:val>
                                        </p:tav>
                                      </p:tavLst>
                                    </p:anim>
                                    <p:anim calcmode="lin" valueType="num">
                                      <p:cBhvr>
                                        <p:cTn id="23" dur="594" fill="hold"/>
                                        <p:tgtEl>
                                          <p:spTgt spid="12"/>
                                        </p:tgtEl>
                                        <p:attrNameLst>
                                          <p:attrName>ppt_h</p:attrName>
                                        </p:attrNameLst>
                                      </p:cBhvr>
                                      <p:tavLst>
                                        <p:tav tm="0">
                                          <p:val>
                                            <p:fltVal val="0.000000"/>
                                          </p:val>
                                        </p:tav>
                                        <p:tav tm="100000">
                                          <p:val>
                                            <p:strVal val="#ppt_h"/>
                                          </p:val>
                                        </p:tav>
                                      </p:tavLst>
                                    </p:anim>
                                    <p:animEffect transition="in" filter="fade">
                                      <p:cBhvr>
                                        <p:cTn id="24" dur="594"/>
                                        <p:tgtEl>
                                          <p:spTgt spid="12"/>
                                        </p:tgtEl>
                                      </p:cBhvr>
                                    </p:animEffect>
                                  </p:childTnLst>
                                </p:cTn>
                              </p:par>
                              <p:par>
                                <p:cTn id="25" presetID="53" presetClass="entr" presetSubtype="16" fill="hold" nodeType="withEffect">
                                  <p:stCondLst>
                                    <p:cond delay="389"/>
                                  </p:stCondLst>
                                  <p:childTnLst>
                                    <p:set>
                                      <p:cBhvr>
                                        <p:cTn id="26" dur="1" fill="hold">
                                          <p:stCondLst>
                                            <p:cond delay="0"/>
                                          </p:stCondLst>
                                        </p:cTn>
                                        <p:tgtEl>
                                          <p:spTgt spid="13"/>
                                        </p:tgtEl>
                                        <p:attrNameLst>
                                          <p:attrName>style.visibility</p:attrName>
                                        </p:attrNameLst>
                                      </p:cBhvr>
                                      <p:to>
                                        <p:strVal val="visible"/>
                                      </p:to>
                                    </p:set>
                                    <p:anim calcmode="lin" valueType="num">
                                      <p:cBhvr>
                                        <p:cTn id="27" dur="373" fill="hold"/>
                                        <p:tgtEl>
                                          <p:spTgt spid="13"/>
                                        </p:tgtEl>
                                        <p:attrNameLst>
                                          <p:attrName>ppt_w</p:attrName>
                                        </p:attrNameLst>
                                      </p:cBhvr>
                                      <p:tavLst>
                                        <p:tav tm="0">
                                          <p:val>
                                            <p:fltVal val="0.000000"/>
                                          </p:val>
                                        </p:tav>
                                        <p:tav tm="100000">
                                          <p:val>
                                            <p:strVal val="#ppt_w"/>
                                          </p:val>
                                        </p:tav>
                                      </p:tavLst>
                                    </p:anim>
                                    <p:anim calcmode="lin" valueType="num">
                                      <p:cBhvr>
                                        <p:cTn id="28" dur="373" fill="hold"/>
                                        <p:tgtEl>
                                          <p:spTgt spid="13"/>
                                        </p:tgtEl>
                                        <p:attrNameLst>
                                          <p:attrName>ppt_h</p:attrName>
                                        </p:attrNameLst>
                                      </p:cBhvr>
                                      <p:tavLst>
                                        <p:tav tm="0">
                                          <p:val>
                                            <p:fltVal val="0.000000"/>
                                          </p:val>
                                        </p:tav>
                                        <p:tav tm="100000">
                                          <p:val>
                                            <p:strVal val="#ppt_h"/>
                                          </p:val>
                                        </p:tav>
                                      </p:tavLst>
                                    </p:anim>
                                    <p:animEffect transition="in" filter="fade">
                                      <p:cBhvr>
                                        <p:cTn id="29" dur="373"/>
                                        <p:tgtEl>
                                          <p:spTgt spid="13"/>
                                        </p:tgtEl>
                                      </p:cBhvr>
                                    </p:animEffect>
                                  </p:childTnLst>
                                </p:cTn>
                              </p:par>
                              <p:par>
                                <p:cTn id="30" presetID="53" presetClass="entr" presetSubtype="16"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000000"/>
                                          </p:val>
                                        </p:tav>
                                        <p:tav tm="100000">
                                          <p:val>
                                            <p:strVal val="#ppt_w"/>
                                          </p:val>
                                        </p:tav>
                                      </p:tavLst>
                                    </p:anim>
                                    <p:anim calcmode="lin" valueType="num">
                                      <p:cBhvr>
                                        <p:cTn id="33" dur="500" fill="hold"/>
                                        <p:tgtEl>
                                          <p:spTgt spid="14"/>
                                        </p:tgtEl>
                                        <p:attrNameLst>
                                          <p:attrName>ppt_h</p:attrName>
                                        </p:attrNameLst>
                                      </p:cBhvr>
                                      <p:tavLst>
                                        <p:tav tm="0">
                                          <p:val>
                                            <p:fltVal val="0.000000"/>
                                          </p:val>
                                        </p:tav>
                                        <p:tav tm="100000">
                                          <p:val>
                                            <p:strVal val="#ppt_h"/>
                                          </p:val>
                                        </p:tav>
                                      </p:tavLst>
                                    </p:anim>
                                    <p:animEffect transition="in" filter="fade">
                                      <p:cBhvr>
                                        <p:cTn id="34" dur="500"/>
                                        <p:tgtEl>
                                          <p:spTgt spid="14"/>
                                        </p:tgtEl>
                                      </p:cBhvr>
                                    </p:animEffect>
                                  </p:childTnLst>
                                </p:cTn>
                              </p:par>
                              <p:par>
                                <p:cTn id="35" presetID="53" presetClass="entr" presetSubtype="16" fill="hold" nodeType="withEffect">
                                  <p:stCondLst>
                                    <p:cond delay="494"/>
                                  </p:stCondLst>
                                  <p:childTnLst>
                                    <p:set>
                                      <p:cBhvr>
                                        <p:cTn id="36" dur="1" fill="hold">
                                          <p:stCondLst>
                                            <p:cond delay="0"/>
                                          </p:stCondLst>
                                        </p:cTn>
                                        <p:tgtEl>
                                          <p:spTgt spid="15"/>
                                        </p:tgtEl>
                                        <p:attrNameLst>
                                          <p:attrName>style.visibility</p:attrName>
                                        </p:attrNameLst>
                                      </p:cBhvr>
                                      <p:to>
                                        <p:strVal val="visible"/>
                                      </p:to>
                                    </p:set>
                                    <p:anim calcmode="lin" valueType="num">
                                      <p:cBhvr>
                                        <p:cTn id="37" dur="332" fill="hold"/>
                                        <p:tgtEl>
                                          <p:spTgt spid="15"/>
                                        </p:tgtEl>
                                        <p:attrNameLst>
                                          <p:attrName>ppt_w</p:attrName>
                                        </p:attrNameLst>
                                      </p:cBhvr>
                                      <p:tavLst>
                                        <p:tav tm="0">
                                          <p:val>
                                            <p:fltVal val="0.000000"/>
                                          </p:val>
                                        </p:tav>
                                        <p:tav tm="100000">
                                          <p:val>
                                            <p:strVal val="#ppt_w"/>
                                          </p:val>
                                        </p:tav>
                                      </p:tavLst>
                                    </p:anim>
                                    <p:anim calcmode="lin" valueType="num">
                                      <p:cBhvr>
                                        <p:cTn id="38" dur="332" fill="hold"/>
                                        <p:tgtEl>
                                          <p:spTgt spid="15"/>
                                        </p:tgtEl>
                                        <p:attrNameLst>
                                          <p:attrName>ppt_h</p:attrName>
                                        </p:attrNameLst>
                                      </p:cBhvr>
                                      <p:tavLst>
                                        <p:tav tm="0">
                                          <p:val>
                                            <p:fltVal val="0.000000"/>
                                          </p:val>
                                        </p:tav>
                                        <p:tav tm="100000">
                                          <p:val>
                                            <p:strVal val="#ppt_h"/>
                                          </p:val>
                                        </p:tav>
                                      </p:tavLst>
                                    </p:anim>
                                    <p:animEffect transition="in" filter="fade">
                                      <p:cBhvr>
                                        <p:cTn id="39" dur="332"/>
                                        <p:tgtEl>
                                          <p:spTgt spid="15"/>
                                        </p:tgtEl>
                                      </p:cBhvr>
                                    </p:animEffect>
                                  </p:childTnLst>
                                </p:cTn>
                              </p:par>
                              <p:par>
                                <p:cTn id="40" presetID="53" presetClass="entr" presetSubtype="16" fill="hold" grpId="0" nodeType="withEffect">
                                  <p:stCondLst>
                                    <p:cond delay="379"/>
                                  </p:stCondLst>
                                  <p:childTnLst>
                                    <p:set>
                                      <p:cBhvr>
                                        <p:cTn id="41" dur="1" fill="hold">
                                          <p:stCondLst>
                                            <p:cond delay="0"/>
                                          </p:stCondLst>
                                        </p:cTn>
                                        <p:tgtEl>
                                          <p:spTgt spid="16"/>
                                        </p:tgtEl>
                                        <p:attrNameLst>
                                          <p:attrName>style.visibility</p:attrName>
                                        </p:attrNameLst>
                                      </p:cBhvr>
                                      <p:to>
                                        <p:strVal val="visible"/>
                                      </p:to>
                                    </p:set>
                                    <p:anim calcmode="lin" valueType="num">
                                      <p:cBhvr>
                                        <p:cTn id="42" dur="600" fill="hold"/>
                                        <p:tgtEl>
                                          <p:spTgt spid="16"/>
                                        </p:tgtEl>
                                        <p:attrNameLst>
                                          <p:attrName>ppt_w</p:attrName>
                                        </p:attrNameLst>
                                      </p:cBhvr>
                                      <p:tavLst>
                                        <p:tav tm="0">
                                          <p:val>
                                            <p:fltVal val="0.000000"/>
                                          </p:val>
                                        </p:tav>
                                        <p:tav tm="100000">
                                          <p:val>
                                            <p:strVal val="#ppt_w"/>
                                          </p:val>
                                        </p:tav>
                                      </p:tavLst>
                                    </p:anim>
                                    <p:anim calcmode="lin" valueType="num">
                                      <p:cBhvr>
                                        <p:cTn id="43" dur="600" fill="hold"/>
                                        <p:tgtEl>
                                          <p:spTgt spid="16"/>
                                        </p:tgtEl>
                                        <p:attrNameLst>
                                          <p:attrName>ppt_h</p:attrName>
                                        </p:attrNameLst>
                                      </p:cBhvr>
                                      <p:tavLst>
                                        <p:tav tm="0">
                                          <p:val>
                                            <p:fltVal val="0.000000"/>
                                          </p:val>
                                        </p:tav>
                                        <p:tav tm="100000">
                                          <p:val>
                                            <p:strVal val="#ppt_h"/>
                                          </p:val>
                                        </p:tav>
                                      </p:tavLst>
                                    </p:anim>
                                    <p:animEffect transition="in" filter="fade">
                                      <p:cBhvr>
                                        <p:cTn id="44" dur="600"/>
                                        <p:tgtEl>
                                          <p:spTgt spid="16"/>
                                        </p:tgtEl>
                                      </p:cBhvr>
                                    </p:animEffect>
                                  </p:childTnLst>
                                </p:cTn>
                              </p:par>
                              <p:par>
                                <p:cTn id="45" presetID="53" presetClass="entr" presetSubtype="16" fill="hold" grpId="0" nodeType="withEffect">
                                  <p:stCondLst>
                                    <p:cond delay="384"/>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3" fill="hold"/>
                                        <p:tgtEl>
                                          <p:spTgt spid="17"/>
                                        </p:tgtEl>
                                        <p:attrNameLst>
                                          <p:attrName>ppt_w</p:attrName>
                                        </p:attrNameLst>
                                      </p:cBhvr>
                                      <p:tavLst>
                                        <p:tav tm="0">
                                          <p:val>
                                            <p:fltVal val="0.000000"/>
                                          </p:val>
                                        </p:tav>
                                        <p:tav tm="100000">
                                          <p:val>
                                            <p:strVal val="#ppt_w"/>
                                          </p:val>
                                        </p:tav>
                                      </p:tavLst>
                                    </p:anim>
                                    <p:anim calcmode="lin" valueType="num">
                                      <p:cBhvr>
                                        <p:cTn id="48" dur="503" fill="hold"/>
                                        <p:tgtEl>
                                          <p:spTgt spid="17"/>
                                        </p:tgtEl>
                                        <p:attrNameLst>
                                          <p:attrName>ppt_h</p:attrName>
                                        </p:attrNameLst>
                                      </p:cBhvr>
                                      <p:tavLst>
                                        <p:tav tm="0">
                                          <p:val>
                                            <p:fltVal val="0.000000"/>
                                          </p:val>
                                        </p:tav>
                                        <p:tav tm="100000">
                                          <p:val>
                                            <p:strVal val="#ppt_h"/>
                                          </p:val>
                                        </p:tav>
                                      </p:tavLst>
                                    </p:anim>
                                    <p:animEffect transition="in" filter="fade">
                                      <p:cBhvr>
                                        <p:cTn id="49" dur="503"/>
                                        <p:tgtEl>
                                          <p:spTgt spid="17"/>
                                        </p:tgtEl>
                                      </p:cBhvr>
                                    </p:animEffect>
                                  </p:childTnLst>
                                </p:cTn>
                              </p:par>
                              <p:par>
                                <p:cTn id="50" presetID="53" presetClass="entr" presetSubtype="16" fill="hold" grpId="0" nodeType="withEffect">
                                  <p:stCondLst>
                                    <p:cond delay="549"/>
                                  </p:stCondLst>
                                  <p:childTnLst>
                                    <p:set>
                                      <p:cBhvr>
                                        <p:cTn id="51" dur="1" fill="hold">
                                          <p:stCondLst>
                                            <p:cond delay="0"/>
                                          </p:stCondLst>
                                        </p:cTn>
                                        <p:tgtEl>
                                          <p:spTgt spid="18"/>
                                        </p:tgtEl>
                                        <p:attrNameLst>
                                          <p:attrName>style.visibility</p:attrName>
                                        </p:attrNameLst>
                                      </p:cBhvr>
                                      <p:to>
                                        <p:strVal val="visible"/>
                                      </p:to>
                                    </p:set>
                                    <p:anim calcmode="lin" valueType="num">
                                      <p:cBhvr>
                                        <p:cTn id="52" dur="305" fill="hold"/>
                                        <p:tgtEl>
                                          <p:spTgt spid="18"/>
                                        </p:tgtEl>
                                        <p:attrNameLst>
                                          <p:attrName>ppt_w</p:attrName>
                                        </p:attrNameLst>
                                      </p:cBhvr>
                                      <p:tavLst>
                                        <p:tav tm="0">
                                          <p:val>
                                            <p:fltVal val="0.000000"/>
                                          </p:val>
                                        </p:tav>
                                        <p:tav tm="100000">
                                          <p:val>
                                            <p:strVal val="#ppt_w"/>
                                          </p:val>
                                        </p:tav>
                                      </p:tavLst>
                                    </p:anim>
                                    <p:anim calcmode="lin" valueType="num">
                                      <p:cBhvr>
                                        <p:cTn id="53" dur="305" fill="hold"/>
                                        <p:tgtEl>
                                          <p:spTgt spid="18"/>
                                        </p:tgtEl>
                                        <p:attrNameLst>
                                          <p:attrName>ppt_h</p:attrName>
                                        </p:attrNameLst>
                                      </p:cBhvr>
                                      <p:tavLst>
                                        <p:tav tm="0">
                                          <p:val>
                                            <p:fltVal val="0.000000"/>
                                          </p:val>
                                        </p:tav>
                                        <p:tav tm="100000">
                                          <p:val>
                                            <p:strVal val="#ppt_h"/>
                                          </p:val>
                                        </p:tav>
                                      </p:tavLst>
                                    </p:anim>
                                    <p:animEffect transition="in" filter="fade">
                                      <p:cBhvr>
                                        <p:cTn id="54" dur="305"/>
                                        <p:tgtEl>
                                          <p:spTgt spid="18"/>
                                        </p:tgtEl>
                                      </p:cBhvr>
                                    </p:animEffect>
                                  </p:childTnLst>
                                </p:cTn>
                              </p:par>
                              <p:par>
                                <p:cTn id="55" presetID="53" presetClass="entr" presetSubtype="16" fill="hold" grpId="0" nodeType="withEffect">
                                  <p:stCondLst>
                                    <p:cond delay="547"/>
                                  </p:stCondLst>
                                  <p:childTnLst>
                                    <p:set>
                                      <p:cBhvr>
                                        <p:cTn id="56" dur="1" fill="hold">
                                          <p:stCondLst>
                                            <p:cond delay="0"/>
                                          </p:stCondLst>
                                        </p:cTn>
                                        <p:tgtEl>
                                          <p:spTgt spid="19"/>
                                        </p:tgtEl>
                                        <p:attrNameLst>
                                          <p:attrName>style.visibility</p:attrName>
                                        </p:attrNameLst>
                                      </p:cBhvr>
                                      <p:to>
                                        <p:strVal val="visible"/>
                                      </p:to>
                                    </p:set>
                                    <p:anim calcmode="lin" valueType="num">
                                      <p:cBhvr>
                                        <p:cTn id="57" dur="473" fill="hold"/>
                                        <p:tgtEl>
                                          <p:spTgt spid="19"/>
                                        </p:tgtEl>
                                        <p:attrNameLst>
                                          <p:attrName>ppt_w</p:attrName>
                                        </p:attrNameLst>
                                      </p:cBhvr>
                                      <p:tavLst>
                                        <p:tav tm="0">
                                          <p:val>
                                            <p:fltVal val="0.000000"/>
                                          </p:val>
                                        </p:tav>
                                        <p:tav tm="100000">
                                          <p:val>
                                            <p:strVal val="#ppt_w"/>
                                          </p:val>
                                        </p:tav>
                                      </p:tavLst>
                                    </p:anim>
                                    <p:anim calcmode="lin" valueType="num">
                                      <p:cBhvr>
                                        <p:cTn id="58" dur="473" fill="hold"/>
                                        <p:tgtEl>
                                          <p:spTgt spid="19"/>
                                        </p:tgtEl>
                                        <p:attrNameLst>
                                          <p:attrName>ppt_h</p:attrName>
                                        </p:attrNameLst>
                                      </p:cBhvr>
                                      <p:tavLst>
                                        <p:tav tm="0">
                                          <p:val>
                                            <p:fltVal val="0.000000"/>
                                          </p:val>
                                        </p:tav>
                                        <p:tav tm="100000">
                                          <p:val>
                                            <p:strVal val="#ppt_h"/>
                                          </p:val>
                                        </p:tav>
                                      </p:tavLst>
                                    </p:anim>
                                    <p:animEffect transition="in" filter="fade">
                                      <p:cBhvr>
                                        <p:cTn id="59" dur="473"/>
                                        <p:tgtEl>
                                          <p:spTgt spid="19"/>
                                        </p:tgtEl>
                                      </p:cBhvr>
                                    </p:animEffect>
                                  </p:childTnLst>
                                </p:cTn>
                              </p:par>
                              <p:par>
                                <p:cTn id="60" presetID="53" presetClass="entr" presetSubtype="16" fill="hold" nodeType="withEffect">
                                  <p:stCondLst>
                                    <p:cond delay="477"/>
                                  </p:stCondLst>
                                  <p:childTnLst>
                                    <p:set>
                                      <p:cBhvr>
                                        <p:cTn id="61" dur="1" fill="hold">
                                          <p:stCondLst>
                                            <p:cond delay="0"/>
                                          </p:stCondLst>
                                        </p:cTn>
                                        <p:tgtEl>
                                          <p:spTgt spid="20"/>
                                        </p:tgtEl>
                                        <p:attrNameLst>
                                          <p:attrName>style.visibility</p:attrName>
                                        </p:attrNameLst>
                                      </p:cBhvr>
                                      <p:to>
                                        <p:strVal val="visible"/>
                                      </p:to>
                                    </p:set>
                                    <p:anim calcmode="lin" valueType="num">
                                      <p:cBhvr>
                                        <p:cTn id="62" dur="330" fill="hold"/>
                                        <p:tgtEl>
                                          <p:spTgt spid="20"/>
                                        </p:tgtEl>
                                        <p:attrNameLst>
                                          <p:attrName>ppt_w</p:attrName>
                                        </p:attrNameLst>
                                      </p:cBhvr>
                                      <p:tavLst>
                                        <p:tav tm="0">
                                          <p:val>
                                            <p:fltVal val="0.000000"/>
                                          </p:val>
                                        </p:tav>
                                        <p:tav tm="100000">
                                          <p:val>
                                            <p:strVal val="#ppt_w"/>
                                          </p:val>
                                        </p:tav>
                                      </p:tavLst>
                                    </p:anim>
                                    <p:anim calcmode="lin" valueType="num">
                                      <p:cBhvr>
                                        <p:cTn id="63" dur="330" fill="hold"/>
                                        <p:tgtEl>
                                          <p:spTgt spid="20"/>
                                        </p:tgtEl>
                                        <p:attrNameLst>
                                          <p:attrName>ppt_h</p:attrName>
                                        </p:attrNameLst>
                                      </p:cBhvr>
                                      <p:tavLst>
                                        <p:tav tm="0">
                                          <p:val>
                                            <p:fltVal val="0.000000"/>
                                          </p:val>
                                        </p:tav>
                                        <p:tav tm="100000">
                                          <p:val>
                                            <p:strVal val="#ppt_h"/>
                                          </p:val>
                                        </p:tav>
                                      </p:tavLst>
                                    </p:anim>
                                    <p:animEffect transition="in" filter="fade">
                                      <p:cBhvr>
                                        <p:cTn id="64" dur="330"/>
                                        <p:tgtEl>
                                          <p:spTgt spid="20"/>
                                        </p:tgtEl>
                                      </p:cBhvr>
                                    </p:animEffect>
                                  </p:childTnLst>
                                </p:cTn>
                              </p:par>
                              <p:par>
                                <p:cTn id="65" presetID="53" presetClass="entr" presetSubtype="16" fill="hold" grpId="0" nodeType="withEffect">
                                  <p:stCondLst>
                                    <p:cond delay="596"/>
                                  </p:stCondLst>
                                  <p:childTnLst>
                                    <p:set>
                                      <p:cBhvr>
                                        <p:cTn id="66" dur="1" fill="hold">
                                          <p:stCondLst>
                                            <p:cond delay="0"/>
                                          </p:stCondLst>
                                        </p:cTn>
                                        <p:tgtEl>
                                          <p:spTgt spid="21"/>
                                        </p:tgtEl>
                                        <p:attrNameLst>
                                          <p:attrName>style.visibility</p:attrName>
                                        </p:attrNameLst>
                                      </p:cBhvr>
                                      <p:to>
                                        <p:strVal val="visible"/>
                                      </p:to>
                                    </p:set>
                                    <p:anim calcmode="lin" valueType="num">
                                      <p:cBhvr>
                                        <p:cTn id="67" dur="331" fill="hold"/>
                                        <p:tgtEl>
                                          <p:spTgt spid="21"/>
                                        </p:tgtEl>
                                        <p:attrNameLst>
                                          <p:attrName>ppt_w</p:attrName>
                                        </p:attrNameLst>
                                      </p:cBhvr>
                                      <p:tavLst>
                                        <p:tav tm="0">
                                          <p:val>
                                            <p:fltVal val="0.000000"/>
                                          </p:val>
                                        </p:tav>
                                        <p:tav tm="100000">
                                          <p:val>
                                            <p:strVal val="#ppt_w"/>
                                          </p:val>
                                        </p:tav>
                                      </p:tavLst>
                                    </p:anim>
                                    <p:anim calcmode="lin" valueType="num">
                                      <p:cBhvr>
                                        <p:cTn id="68" dur="331" fill="hold"/>
                                        <p:tgtEl>
                                          <p:spTgt spid="21"/>
                                        </p:tgtEl>
                                        <p:attrNameLst>
                                          <p:attrName>ppt_h</p:attrName>
                                        </p:attrNameLst>
                                      </p:cBhvr>
                                      <p:tavLst>
                                        <p:tav tm="0">
                                          <p:val>
                                            <p:fltVal val="0.000000"/>
                                          </p:val>
                                        </p:tav>
                                        <p:tav tm="100000">
                                          <p:val>
                                            <p:strVal val="#ppt_h"/>
                                          </p:val>
                                        </p:tav>
                                      </p:tavLst>
                                    </p:anim>
                                    <p:animEffect transition="in" filter="fade">
                                      <p:cBhvr>
                                        <p:cTn id="69" dur="331"/>
                                        <p:tgtEl>
                                          <p:spTgt spid="21"/>
                                        </p:tgtEl>
                                      </p:cBhvr>
                                    </p:animEffect>
                                  </p:childTnLst>
                                </p:cTn>
                              </p:par>
                              <p:par>
                                <p:cTn id="70" presetID="53" presetClass="entr" presetSubtype="16" fill="hold" nodeType="withEffect">
                                  <p:stCondLst>
                                    <p:cond delay="573"/>
                                  </p:stCondLst>
                                  <p:childTnLst>
                                    <p:set>
                                      <p:cBhvr>
                                        <p:cTn id="71" dur="1" fill="hold">
                                          <p:stCondLst>
                                            <p:cond delay="0"/>
                                          </p:stCondLst>
                                        </p:cTn>
                                        <p:tgtEl>
                                          <p:spTgt spid="22"/>
                                        </p:tgtEl>
                                        <p:attrNameLst>
                                          <p:attrName>style.visibility</p:attrName>
                                        </p:attrNameLst>
                                      </p:cBhvr>
                                      <p:to>
                                        <p:strVal val="visible"/>
                                      </p:to>
                                    </p:set>
                                    <p:anim calcmode="lin" valueType="num">
                                      <p:cBhvr>
                                        <p:cTn id="72" dur="540" fill="hold"/>
                                        <p:tgtEl>
                                          <p:spTgt spid="22"/>
                                        </p:tgtEl>
                                        <p:attrNameLst>
                                          <p:attrName>ppt_w</p:attrName>
                                        </p:attrNameLst>
                                      </p:cBhvr>
                                      <p:tavLst>
                                        <p:tav tm="0">
                                          <p:val>
                                            <p:fltVal val="0.000000"/>
                                          </p:val>
                                        </p:tav>
                                        <p:tav tm="100000">
                                          <p:val>
                                            <p:strVal val="#ppt_w"/>
                                          </p:val>
                                        </p:tav>
                                      </p:tavLst>
                                    </p:anim>
                                    <p:anim calcmode="lin" valueType="num">
                                      <p:cBhvr>
                                        <p:cTn id="73" dur="540" fill="hold"/>
                                        <p:tgtEl>
                                          <p:spTgt spid="22"/>
                                        </p:tgtEl>
                                        <p:attrNameLst>
                                          <p:attrName>ppt_h</p:attrName>
                                        </p:attrNameLst>
                                      </p:cBhvr>
                                      <p:tavLst>
                                        <p:tav tm="0">
                                          <p:val>
                                            <p:fltVal val="0.000000"/>
                                          </p:val>
                                        </p:tav>
                                        <p:tav tm="100000">
                                          <p:val>
                                            <p:strVal val="#ppt_h"/>
                                          </p:val>
                                        </p:tav>
                                      </p:tavLst>
                                    </p:anim>
                                    <p:animEffect transition="in" filter="fade">
                                      <p:cBhvr>
                                        <p:cTn id="74" dur="540"/>
                                        <p:tgtEl>
                                          <p:spTgt spid="22"/>
                                        </p:tgtEl>
                                      </p:cBhvr>
                                    </p:animEffect>
                                  </p:childTnLst>
                                </p:cTn>
                              </p:par>
                            </p:childTnLst>
                          </p:cTn>
                        </p:par>
                        <p:par>
                          <p:cTn id="75" fill="hold">
                            <p:stCondLst>
                              <p:cond delay="2350"/>
                            </p:stCondLst>
                            <p:childTnLst>
                              <p:par>
                                <p:cTn id="76" presetID="42" presetClass="entr" presetSubtype="0" fill="hold" nodeType="afterEffect">
                                  <p:stCondLst>
                                    <p:cond delay="0"/>
                                  </p:stCondLst>
                                  <p:childTnLst>
                                    <p:set>
                                      <p:cBhvr>
                                        <p:cTn id="77" dur="1" fill="hold">
                                          <p:stCondLst>
                                            <p:cond delay="0"/>
                                          </p:stCondLst>
                                        </p:cTn>
                                        <p:tgtEl>
                                          <p:spTgt spid="50"/>
                                        </p:tgtEl>
                                        <p:attrNameLst>
                                          <p:attrName>style.visibility</p:attrName>
                                        </p:attrNameLst>
                                      </p:cBhvr>
                                      <p:to>
                                        <p:strVal val="visible"/>
                                      </p:to>
                                    </p:set>
                                    <p:animEffect transition="in" filter="fade">
                                      <p:cBhvr>
                                        <p:cTn id="78" dur="500"/>
                                        <p:tgtEl>
                                          <p:spTgt spid="50"/>
                                        </p:tgtEl>
                                      </p:cBhvr>
                                    </p:animEffect>
                                    <p:anim calcmode="lin" valueType="num">
                                      <p:cBhvr>
                                        <p:cTn id="79" dur="500" fill="hold"/>
                                        <p:tgtEl>
                                          <p:spTgt spid="50"/>
                                        </p:tgtEl>
                                        <p:attrNameLst>
                                          <p:attrName>ppt_x</p:attrName>
                                        </p:attrNameLst>
                                      </p:cBhvr>
                                      <p:tavLst>
                                        <p:tav tm="0">
                                          <p:val>
                                            <p:strVal val="#ppt_x"/>
                                          </p:val>
                                        </p:tav>
                                        <p:tav tm="100000">
                                          <p:val>
                                            <p:strVal val="#ppt_x"/>
                                          </p:val>
                                        </p:tav>
                                      </p:tavLst>
                                    </p:anim>
                                    <p:anim calcmode="lin" valueType="num">
                                      <p:cBhvr>
                                        <p:cTn id="80" dur="500" fill="hold"/>
                                        <p:tgtEl>
                                          <p:spTgt spid="50"/>
                                        </p:tgtEl>
                                        <p:attrNameLst>
                                          <p:attrName>ppt_y</p:attrName>
                                        </p:attrNameLst>
                                      </p:cBhvr>
                                      <p:tavLst>
                                        <p:tav tm="0">
                                          <p:val>
                                            <p:strVal val="#ppt_y+.1"/>
                                          </p:val>
                                        </p:tav>
                                        <p:tav tm="100000">
                                          <p:val>
                                            <p:strVal val="#ppt_y"/>
                                          </p:val>
                                        </p:tav>
                                      </p:tavLst>
                                    </p:anim>
                                  </p:childTnLst>
                                </p:cTn>
                              </p:par>
                              <p:par>
                                <p:cTn id="81" presetID="53" presetClass="entr" presetSubtype="16" fill="hold" nodeType="withEffect">
                                  <p:stCondLst>
                                    <p:cond delay="0"/>
                                  </p:stCondLst>
                                  <p:childTnLst>
                                    <p:set>
                                      <p:cBhvr>
                                        <p:cTn id="82" dur="1" fill="hold">
                                          <p:stCondLst>
                                            <p:cond delay="0"/>
                                          </p:stCondLst>
                                        </p:cTn>
                                        <p:tgtEl>
                                          <p:spTgt spid="4"/>
                                        </p:tgtEl>
                                        <p:attrNameLst>
                                          <p:attrName>style.visibility</p:attrName>
                                        </p:attrNameLst>
                                      </p:cBhvr>
                                      <p:to>
                                        <p:strVal val="visible"/>
                                      </p:to>
                                    </p:set>
                                    <p:anim calcmode="lin" valueType="num">
                                      <p:cBhvr>
                                        <p:cTn id="83" dur="500" fill="hold"/>
                                        <p:tgtEl>
                                          <p:spTgt spid="4"/>
                                        </p:tgtEl>
                                        <p:attrNameLst>
                                          <p:attrName>ppt_w</p:attrName>
                                        </p:attrNameLst>
                                      </p:cBhvr>
                                      <p:tavLst>
                                        <p:tav tm="0">
                                          <p:val>
                                            <p:fltVal val="0.000000"/>
                                          </p:val>
                                        </p:tav>
                                        <p:tav tm="100000">
                                          <p:val>
                                            <p:strVal val="#ppt_w"/>
                                          </p:val>
                                        </p:tav>
                                      </p:tavLst>
                                    </p:anim>
                                    <p:anim calcmode="lin" valueType="num">
                                      <p:cBhvr>
                                        <p:cTn id="84" dur="500" fill="hold"/>
                                        <p:tgtEl>
                                          <p:spTgt spid="4"/>
                                        </p:tgtEl>
                                        <p:attrNameLst>
                                          <p:attrName>ppt_h</p:attrName>
                                        </p:attrNameLst>
                                      </p:cBhvr>
                                      <p:tavLst>
                                        <p:tav tm="0">
                                          <p:val>
                                            <p:fltVal val="0.000000"/>
                                          </p:val>
                                        </p:tav>
                                        <p:tav tm="100000">
                                          <p:val>
                                            <p:strVal val="#ppt_h"/>
                                          </p:val>
                                        </p:tav>
                                      </p:tavLst>
                                    </p:anim>
                                    <p:animEffect transition="in" filter="fade">
                                      <p:cBhvr>
                                        <p:cTn id="85" dur="500"/>
                                        <p:tgtEl>
                                          <p:spTgt spid="4"/>
                                        </p:tgtEl>
                                      </p:cBhvr>
                                    </p:animEffect>
                                  </p:childTnLst>
                                </p:cTn>
                              </p:par>
                              <p:par>
                                <p:cTn id="86" presetID="31" presetClass="entr" presetSubtype="0" fill="hold" nodeType="withEffect">
                                  <p:stCondLst>
                                    <p:cond delay="500"/>
                                  </p:stCondLst>
                                  <p:childTnLst>
                                    <p:set>
                                      <p:cBhvr>
                                        <p:cTn id="87" dur="1" fill="hold">
                                          <p:stCondLst>
                                            <p:cond delay="0"/>
                                          </p:stCondLst>
                                        </p:cTn>
                                        <p:tgtEl>
                                          <p:spTgt spid="53"/>
                                        </p:tgtEl>
                                        <p:attrNameLst>
                                          <p:attrName>style.visibility</p:attrName>
                                        </p:attrNameLst>
                                      </p:cBhvr>
                                      <p:to>
                                        <p:strVal val="visible"/>
                                      </p:to>
                                    </p:set>
                                    <p:anim calcmode="lin" valueType="num">
                                      <p:cBhvr>
                                        <p:cTn id="88" dur="250" fill="hold"/>
                                        <p:tgtEl>
                                          <p:spTgt spid="53"/>
                                        </p:tgtEl>
                                        <p:attrNameLst>
                                          <p:attrName>ppt_w</p:attrName>
                                        </p:attrNameLst>
                                      </p:cBhvr>
                                      <p:tavLst>
                                        <p:tav tm="0">
                                          <p:val>
                                            <p:fltVal val="0.000000"/>
                                          </p:val>
                                        </p:tav>
                                        <p:tav tm="100000">
                                          <p:val>
                                            <p:strVal val="#ppt_w"/>
                                          </p:val>
                                        </p:tav>
                                      </p:tavLst>
                                    </p:anim>
                                    <p:anim calcmode="lin" valueType="num">
                                      <p:cBhvr>
                                        <p:cTn id="89" dur="250" fill="hold"/>
                                        <p:tgtEl>
                                          <p:spTgt spid="53"/>
                                        </p:tgtEl>
                                        <p:attrNameLst>
                                          <p:attrName>ppt_h</p:attrName>
                                        </p:attrNameLst>
                                      </p:cBhvr>
                                      <p:tavLst>
                                        <p:tav tm="0">
                                          <p:val>
                                            <p:fltVal val="0.000000"/>
                                          </p:val>
                                        </p:tav>
                                        <p:tav tm="100000">
                                          <p:val>
                                            <p:strVal val="#ppt_h"/>
                                          </p:val>
                                        </p:tav>
                                      </p:tavLst>
                                    </p:anim>
                                    <p:anim calcmode="lin" valueType="num">
                                      <p:cBhvr>
                                        <p:cTn id="90" dur="250" fill="hold"/>
                                        <p:tgtEl>
                                          <p:spTgt spid="53"/>
                                        </p:tgtEl>
                                        <p:attrNameLst>
                                          <p:attrName>style.rotation</p:attrName>
                                        </p:attrNameLst>
                                      </p:cBhvr>
                                      <p:tavLst>
                                        <p:tav tm="0">
                                          <p:val>
                                            <p:fltVal val="90.000000"/>
                                          </p:val>
                                        </p:tav>
                                        <p:tav tm="100000">
                                          <p:val>
                                            <p:fltVal val="0.000000"/>
                                          </p:val>
                                        </p:tav>
                                      </p:tavLst>
                                    </p:anim>
                                    <p:animEffect transition="in" filter="fade">
                                      <p:cBhvr>
                                        <p:cTn id="91" dur="250"/>
                                        <p:tgtEl>
                                          <p:spTgt spid="53"/>
                                        </p:tgtEl>
                                      </p:cBhvr>
                                    </p:animEffect>
                                  </p:childTnLst>
                                </p:cTn>
                              </p:par>
                              <p:par>
                                <p:cTn id="92" presetID="22" presetClass="entr" presetSubtype="8" fill="hold" nodeType="withEffect">
                                  <p:stCondLst>
                                    <p:cond delay="500"/>
                                  </p:stCondLst>
                                  <p:childTnLst>
                                    <p:set>
                                      <p:cBhvr>
                                        <p:cTn id="93" dur="1" fill="hold">
                                          <p:stCondLst>
                                            <p:cond delay="0"/>
                                          </p:stCondLst>
                                        </p:cTn>
                                        <p:tgtEl>
                                          <p:spTgt spid="23"/>
                                        </p:tgtEl>
                                        <p:attrNameLst>
                                          <p:attrName>style.visibility</p:attrName>
                                        </p:attrNameLst>
                                      </p:cBhvr>
                                      <p:to>
                                        <p:strVal val="visible"/>
                                      </p:to>
                                    </p:set>
                                    <p:animEffect transition="in" filter="wipe(left)">
                                      <p:cBhvr>
                                        <p:cTn id="94" dur="250"/>
                                        <p:tgtEl>
                                          <p:spTgt spid="23"/>
                                        </p:tgtEl>
                                      </p:cBhvr>
                                    </p:animEffect>
                                  </p:childTnLst>
                                </p:cTn>
                              </p:par>
                            </p:childTnLst>
                          </p:cTn>
                        </p:par>
                        <p:par>
                          <p:cTn id="95" fill="hold">
                            <p:stCondLst>
                              <p:cond delay="2850"/>
                            </p:stCondLst>
                            <p:childTnLst>
                              <p:par>
                                <p:cTn id="96" presetID="42" presetClass="entr" presetSubtype="0" fill="hold" nodeType="after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fade">
                                      <p:cBhvr>
                                        <p:cTn id="98" dur="500"/>
                                        <p:tgtEl>
                                          <p:spTgt spid="38"/>
                                        </p:tgtEl>
                                      </p:cBhvr>
                                    </p:animEffect>
                                    <p:anim calcmode="lin" valueType="num">
                                      <p:cBhvr>
                                        <p:cTn id="99" dur="500" fill="hold"/>
                                        <p:tgtEl>
                                          <p:spTgt spid="38"/>
                                        </p:tgtEl>
                                        <p:attrNameLst>
                                          <p:attrName>ppt_x</p:attrName>
                                        </p:attrNameLst>
                                      </p:cBhvr>
                                      <p:tavLst>
                                        <p:tav tm="0">
                                          <p:val>
                                            <p:strVal val="#ppt_x"/>
                                          </p:val>
                                        </p:tav>
                                        <p:tav tm="100000">
                                          <p:val>
                                            <p:strVal val="#ppt_x"/>
                                          </p:val>
                                        </p:tav>
                                      </p:tavLst>
                                    </p:anim>
                                    <p:anim calcmode="lin" valueType="num">
                                      <p:cBhvr>
                                        <p:cTn id="100" dur="500" fill="hold"/>
                                        <p:tgtEl>
                                          <p:spTgt spid="38"/>
                                        </p:tgtEl>
                                        <p:attrNameLst>
                                          <p:attrName>ppt_y</p:attrName>
                                        </p:attrNameLst>
                                      </p:cBhvr>
                                      <p:tavLst>
                                        <p:tav tm="0">
                                          <p:val>
                                            <p:strVal val="#ppt_y+.1"/>
                                          </p:val>
                                        </p:tav>
                                        <p:tav tm="100000">
                                          <p:val>
                                            <p:strVal val="#ppt_y"/>
                                          </p:val>
                                        </p:tav>
                                      </p:tavLst>
                                    </p:anim>
                                  </p:childTnLst>
                                </p:cTn>
                              </p:par>
                              <p:par>
                                <p:cTn id="101" presetID="53" presetClass="entr" presetSubtype="16" fill="hold" nodeType="withEffect">
                                  <p:stCondLst>
                                    <p:cond delay="0"/>
                                  </p:stCondLst>
                                  <p:childTnLst>
                                    <p:set>
                                      <p:cBhvr>
                                        <p:cTn id="102" dur="1" fill="hold">
                                          <p:stCondLst>
                                            <p:cond delay="0"/>
                                          </p:stCondLst>
                                        </p:cTn>
                                        <p:tgtEl>
                                          <p:spTgt spid="5"/>
                                        </p:tgtEl>
                                        <p:attrNameLst>
                                          <p:attrName>style.visibility</p:attrName>
                                        </p:attrNameLst>
                                      </p:cBhvr>
                                      <p:to>
                                        <p:strVal val="visible"/>
                                      </p:to>
                                    </p:set>
                                    <p:anim calcmode="lin" valueType="num">
                                      <p:cBhvr>
                                        <p:cTn id="103" dur="500" fill="hold"/>
                                        <p:tgtEl>
                                          <p:spTgt spid="5"/>
                                        </p:tgtEl>
                                        <p:attrNameLst>
                                          <p:attrName>ppt_w</p:attrName>
                                        </p:attrNameLst>
                                      </p:cBhvr>
                                      <p:tavLst>
                                        <p:tav tm="0">
                                          <p:val>
                                            <p:fltVal val="0.000000"/>
                                          </p:val>
                                        </p:tav>
                                        <p:tav tm="100000">
                                          <p:val>
                                            <p:strVal val="#ppt_w"/>
                                          </p:val>
                                        </p:tav>
                                      </p:tavLst>
                                    </p:anim>
                                    <p:anim calcmode="lin" valueType="num">
                                      <p:cBhvr>
                                        <p:cTn id="104" dur="500" fill="hold"/>
                                        <p:tgtEl>
                                          <p:spTgt spid="5"/>
                                        </p:tgtEl>
                                        <p:attrNameLst>
                                          <p:attrName>ppt_h</p:attrName>
                                        </p:attrNameLst>
                                      </p:cBhvr>
                                      <p:tavLst>
                                        <p:tav tm="0">
                                          <p:val>
                                            <p:fltVal val="0.000000"/>
                                          </p:val>
                                        </p:tav>
                                        <p:tav tm="100000">
                                          <p:val>
                                            <p:strVal val="#ppt_h"/>
                                          </p:val>
                                        </p:tav>
                                      </p:tavLst>
                                    </p:anim>
                                    <p:animEffect transition="in" filter="fade">
                                      <p:cBhvr>
                                        <p:cTn id="105" dur="500"/>
                                        <p:tgtEl>
                                          <p:spTgt spid="5"/>
                                        </p:tgtEl>
                                      </p:cBhvr>
                                    </p:animEffect>
                                  </p:childTnLst>
                                </p:cTn>
                              </p:par>
                              <p:par>
                                <p:cTn id="106" presetID="31" presetClass="entr" presetSubtype="0" fill="hold" nodeType="withEffect">
                                  <p:stCondLst>
                                    <p:cond delay="500"/>
                                  </p:stCondLst>
                                  <p:childTnLst>
                                    <p:set>
                                      <p:cBhvr>
                                        <p:cTn id="107" dur="1" fill="hold">
                                          <p:stCondLst>
                                            <p:cond delay="0"/>
                                          </p:stCondLst>
                                        </p:cTn>
                                        <p:tgtEl>
                                          <p:spTgt spid="54"/>
                                        </p:tgtEl>
                                        <p:attrNameLst>
                                          <p:attrName>style.visibility</p:attrName>
                                        </p:attrNameLst>
                                      </p:cBhvr>
                                      <p:to>
                                        <p:strVal val="visible"/>
                                      </p:to>
                                    </p:set>
                                    <p:anim calcmode="lin" valueType="num">
                                      <p:cBhvr>
                                        <p:cTn id="108" dur="250" fill="hold"/>
                                        <p:tgtEl>
                                          <p:spTgt spid="54"/>
                                        </p:tgtEl>
                                        <p:attrNameLst>
                                          <p:attrName>ppt_w</p:attrName>
                                        </p:attrNameLst>
                                      </p:cBhvr>
                                      <p:tavLst>
                                        <p:tav tm="0">
                                          <p:val>
                                            <p:fltVal val="0.000000"/>
                                          </p:val>
                                        </p:tav>
                                        <p:tav tm="100000">
                                          <p:val>
                                            <p:strVal val="#ppt_w"/>
                                          </p:val>
                                        </p:tav>
                                      </p:tavLst>
                                    </p:anim>
                                    <p:anim calcmode="lin" valueType="num">
                                      <p:cBhvr>
                                        <p:cTn id="109" dur="250" fill="hold"/>
                                        <p:tgtEl>
                                          <p:spTgt spid="54"/>
                                        </p:tgtEl>
                                        <p:attrNameLst>
                                          <p:attrName>ppt_h</p:attrName>
                                        </p:attrNameLst>
                                      </p:cBhvr>
                                      <p:tavLst>
                                        <p:tav tm="0">
                                          <p:val>
                                            <p:fltVal val="0.000000"/>
                                          </p:val>
                                        </p:tav>
                                        <p:tav tm="100000">
                                          <p:val>
                                            <p:strVal val="#ppt_h"/>
                                          </p:val>
                                        </p:tav>
                                      </p:tavLst>
                                    </p:anim>
                                    <p:anim calcmode="lin" valueType="num">
                                      <p:cBhvr>
                                        <p:cTn id="110" dur="250" fill="hold"/>
                                        <p:tgtEl>
                                          <p:spTgt spid="54"/>
                                        </p:tgtEl>
                                        <p:attrNameLst>
                                          <p:attrName>style.rotation</p:attrName>
                                        </p:attrNameLst>
                                      </p:cBhvr>
                                      <p:tavLst>
                                        <p:tav tm="0">
                                          <p:val>
                                            <p:fltVal val="90.000000"/>
                                          </p:val>
                                        </p:tav>
                                        <p:tav tm="100000">
                                          <p:val>
                                            <p:fltVal val="0.000000"/>
                                          </p:val>
                                        </p:tav>
                                      </p:tavLst>
                                    </p:anim>
                                    <p:animEffect transition="in" filter="fade">
                                      <p:cBhvr>
                                        <p:cTn id="111" dur="250"/>
                                        <p:tgtEl>
                                          <p:spTgt spid="54"/>
                                        </p:tgtEl>
                                      </p:cBhvr>
                                    </p:animEffect>
                                  </p:childTnLst>
                                </p:cTn>
                              </p:par>
                              <p:par>
                                <p:cTn id="112" presetID="22" presetClass="entr" presetSubtype="8" fill="hold" nodeType="withEffect">
                                  <p:stCondLst>
                                    <p:cond delay="500"/>
                                  </p:stCondLst>
                                  <p:childTnLst>
                                    <p:set>
                                      <p:cBhvr>
                                        <p:cTn id="113" dur="1" fill="hold">
                                          <p:stCondLst>
                                            <p:cond delay="0"/>
                                          </p:stCondLst>
                                        </p:cTn>
                                        <p:tgtEl>
                                          <p:spTgt spid="26"/>
                                        </p:tgtEl>
                                        <p:attrNameLst>
                                          <p:attrName>style.visibility</p:attrName>
                                        </p:attrNameLst>
                                      </p:cBhvr>
                                      <p:to>
                                        <p:strVal val="visible"/>
                                      </p:to>
                                    </p:set>
                                    <p:animEffect transition="in" filter="wipe(left)">
                                      <p:cBhvr>
                                        <p:cTn id="114" dur="250"/>
                                        <p:tgtEl>
                                          <p:spTgt spid="26"/>
                                        </p:tgtEl>
                                      </p:cBhvr>
                                    </p:animEffect>
                                  </p:childTnLst>
                                </p:cTn>
                              </p:par>
                            </p:childTnLst>
                          </p:cTn>
                        </p:par>
                        <p:par>
                          <p:cTn id="115" fill="hold">
                            <p:stCondLst>
                              <p:cond delay="3350"/>
                            </p:stCondLst>
                            <p:childTnLst>
                              <p:par>
                                <p:cTn id="116" presetID="42" presetClass="entr" presetSubtype="0" fill="hold" nodeType="afterEffect">
                                  <p:stCondLst>
                                    <p:cond delay="0"/>
                                  </p:stCondLst>
                                  <p:childTnLst>
                                    <p:set>
                                      <p:cBhvr>
                                        <p:cTn id="117" dur="1" fill="hold">
                                          <p:stCondLst>
                                            <p:cond delay="0"/>
                                          </p:stCondLst>
                                        </p:cTn>
                                        <p:tgtEl>
                                          <p:spTgt spid="41"/>
                                        </p:tgtEl>
                                        <p:attrNameLst>
                                          <p:attrName>style.visibility</p:attrName>
                                        </p:attrNameLst>
                                      </p:cBhvr>
                                      <p:to>
                                        <p:strVal val="visible"/>
                                      </p:to>
                                    </p:set>
                                    <p:animEffect transition="in" filter="fade">
                                      <p:cBhvr>
                                        <p:cTn id="118" dur="500"/>
                                        <p:tgtEl>
                                          <p:spTgt spid="41"/>
                                        </p:tgtEl>
                                      </p:cBhvr>
                                    </p:animEffect>
                                    <p:anim calcmode="lin" valueType="num">
                                      <p:cBhvr>
                                        <p:cTn id="119" dur="500" fill="hold"/>
                                        <p:tgtEl>
                                          <p:spTgt spid="41"/>
                                        </p:tgtEl>
                                        <p:attrNameLst>
                                          <p:attrName>ppt_x</p:attrName>
                                        </p:attrNameLst>
                                      </p:cBhvr>
                                      <p:tavLst>
                                        <p:tav tm="0">
                                          <p:val>
                                            <p:strVal val="#ppt_x"/>
                                          </p:val>
                                        </p:tav>
                                        <p:tav tm="100000">
                                          <p:val>
                                            <p:strVal val="#ppt_x"/>
                                          </p:val>
                                        </p:tav>
                                      </p:tavLst>
                                    </p:anim>
                                    <p:anim calcmode="lin" valueType="num">
                                      <p:cBhvr>
                                        <p:cTn id="120" dur="500" fill="hold"/>
                                        <p:tgtEl>
                                          <p:spTgt spid="41"/>
                                        </p:tgtEl>
                                        <p:attrNameLst>
                                          <p:attrName>ppt_y</p:attrName>
                                        </p:attrNameLst>
                                      </p:cBhvr>
                                      <p:tavLst>
                                        <p:tav tm="0">
                                          <p:val>
                                            <p:strVal val="#ppt_y+.1"/>
                                          </p:val>
                                        </p:tav>
                                        <p:tav tm="100000">
                                          <p:val>
                                            <p:strVal val="#ppt_y"/>
                                          </p:val>
                                        </p:tav>
                                      </p:tavLst>
                                    </p:anim>
                                  </p:childTnLst>
                                </p:cTn>
                              </p:par>
                              <p:par>
                                <p:cTn id="121" presetID="53" presetClass="entr" presetSubtype="16" fill="hold" nodeType="withEffect">
                                  <p:stCondLst>
                                    <p:cond delay="0"/>
                                  </p:stCondLst>
                                  <p:childTnLst>
                                    <p:set>
                                      <p:cBhvr>
                                        <p:cTn id="122" dur="1" fill="hold">
                                          <p:stCondLst>
                                            <p:cond delay="0"/>
                                          </p:stCondLst>
                                        </p:cTn>
                                        <p:tgtEl>
                                          <p:spTgt spid="6"/>
                                        </p:tgtEl>
                                        <p:attrNameLst>
                                          <p:attrName>style.visibility</p:attrName>
                                        </p:attrNameLst>
                                      </p:cBhvr>
                                      <p:to>
                                        <p:strVal val="visible"/>
                                      </p:to>
                                    </p:set>
                                    <p:anim calcmode="lin" valueType="num">
                                      <p:cBhvr>
                                        <p:cTn id="123" dur="500" fill="hold"/>
                                        <p:tgtEl>
                                          <p:spTgt spid="6"/>
                                        </p:tgtEl>
                                        <p:attrNameLst>
                                          <p:attrName>ppt_w</p:attrName>
                                        </p:attrNameLst>
                                      </p:cBhvr>
                                      <p:tavLst>
                                        <p:tav tm="0">
                                          <p:val>
                                            <p:fltVal val="0.000000"/>
                                          </p:val>
                                        </p:tav>
                                        <p:tav tm="100000">
                                          <p:val>
                                            <p:strVal val="#ppt_w"/>
                                          </p:val>
                                        </p:tav>
                                      </p:tavLst>
                                    </p:anim>
                                    <p:anim calcmode="lin" valueType="num">
                                      <p:cBhvr>
                                        <p:cTn id="124" dur="500" fill="hold"/>
                                        <p:tgtEl>
                                          <p:spTgt spid="6"/>
                                        </p:tgtEl>
                                        <p:attrNameLst>
                                          <p:attrName>ppt_h</p:attrName>
                                        </p:attrNameLst>
                                      </p:cBhvr>
                                      <p:tavLst>
                                        <p:tav tm="0">
                                          <p:val>
                                            <p:fltVal val="0.000000"/>
                                          </p:val>
                                        </p:tav>
                                        <p:tav tm="100000">
                                          <p:val>
                                            <p:strVal val="#ppt_h"/>
                                          </p:val>
                                        </p:tav>
                                      </p:tavLst>
                                    </p:anim>
                                    <p:animEffect transition="in" filter="fade">
                                      <p:cBhvr>
                                        <p:cTn id="125" dur="500"/>
                                        <p:tgtEl>
                                          <p:spTgt spid="6"/>
                                        </p:tgtEl>
                                      </p:cBhvr>
                                    </p:animEffect>
                                  </p:childTnLst>
                                </p:cTn>
                              </p:par>
                              <p:par>
                                <p:cTn id="126" presetID="31" presetClass="entr" presetSubtype="0" fill="hold" nodeType="withEffect">
                                  <p:stCondLst>
                                    <p:cond delay="500"/>
                                  </p:stCondLst>
                                  <p:childTnLst>
                                    <p:set>
                                      <p:cBhvr>
                                        <p:cTn id="127" dur="1" fill="hold">
                                          <p:stCondLst>
                                            <p:cond delay="0"/>
                                          </p:stCondLst>
                                        </p:cTn>
                                        <p:tgtEl>
                                          <p:spTgt spid="55"/>
                                        </p:tgtEl>
                                        <p:attrNameLst>
                                          <p:attrName>style.visibility</p:attrName>
                                        </p:attrNameLst>
                                      </p:cBhvr>
                                      <p:to>
                                        <p:strVal val="visible"/>
                                      </p:to>
                                    </p:set>
                                    <p:anim calcmode="lin" valueType="num">
                                      <p:cBhvr>
                                        <p:cTn id="128" dur="250" fill="hold"/>
                                        <p:tgtEl>
                                          <p:spTgt spid="55"/>
                                        </p:tgtEl>
                                        <p:attrNameLst>
                                          <p:attrName>ppt_w</p:attrName>
                                        </p:attrNameLst>
                                      </p:cBhvr>
                                      <p:tavLst>
                                        <p:tav tm="0">
                                          <p:val>
                                            <p:fltVal val="0.000000"/>
                                          </p:val>
                                        </p:tav>
                                        <p:tav tm="100000">
                                          <p:val>
                                            <p:strVal val="#ppt_w"/>
                                          </p:val>
                                        </p:tav>
                                      </p:tavLst>
                                    </p:anim>
                                    <p:anim calcmode="lin" valueType="num">
                                      <p:cBhvr>
                                        <p:cTn id="129" dur="250" fill="hold"/>
                                        <p:tgtEl>
                                          <p:spTgt spid="55"/>
                                        </p:tgtEl>
                                        <p:attrNameLst>
                                          <p:attrName>ppt_h</p:attrName>
                                        </p:attrNameLst>
                                      </p:cBhvr>
                                      <p:tavLst>
                                        <p:tav tm="0">
                                          <p:val>
                                            <p:fltVal val="0.000000"/>
                                          </p:val>
                                        </p:tav>
                                        <p:tav tm="100000">
                                          <p:val>
                                            <p:strVal val="#ppt_h"/>
                                          </p:val>
                                        </p:tav>
                                      </p:tavLst>
                                    </p:anim>
                                    <p:anim calcmode="lin" valueType="num">
                                      <p:cBhvr>
                                        <p:cTn id="130" dur="250" fill="hold"/>
                                        <p:tgtEl>
                                          <p:spTgt spid="55"/>
                                        </p:tgtEl>
                                        <p:attrNameLst>
                                          <p:attrName>style.rotation</p:attrName>
                                        </p:attrNameLst>
                                      </p:cBhvr>
                                      <p:tavLst>
                                        <p:tav tm="0">
                                          <p:val>
                                            <p:fltVal val="90.000000"/>
                                          </p:val>
                                        </p:tav>
                                        <p:tav tm="100000">
                                          <p:val>
                                            <p:fltVal val="0.000000"/>
                                          </p:val>
                                        </p:tav>
                                      </p:tavLst>
                                    </p:anim>
                                    <p:animEffect transition="in" filter="fade">
                                      <p:cBhvr>
                                        <p:cTn id="131" dur="250"/>
                                        <p:tgtEl>
                                          <p:spTgt spid="55"/>
                                        </p:tgtEl>
                                      </p:cBhvr>
                                    </p:animEffect>
                                  </p:childTnLst>
                                </p:cTn>
                              </p:par>
                              <p:par>
                                <p:cTn id="132" presetID="22" presetClass="entr" presetSubtype="8" fill="hold" nodeType="withEffect">
                                  <p:stCondLst>
                                    <p:cond delay="500"/>
                                  </p:stCondLst>
                                  <p:childTnLst>
                                    <p:set>
                                      <p:cBhvr>
                                        <p:cTn id="133" dur="1" fill="hold">
                                          <p:stCondLst>
                                            <p:cond delay="0"/>
                                          </p:stCondLst>
                                        </p:cTn>
                                        <p:tgtEl>
                                          <p:spTgt spid="29"/>
                                        </p:tgtEl>
                                        <p:attrNameLst>
                                          <p:attrName>style.visibility</p:attrName>
                                        </p:attrNameLst>
                                      </p:cBhvr>
                                      <p:to>
                                        <p:strVal val="visible"/>
                                      </p:to>
                                    </p:set>
                                    <p:animEffect transition="in" filter="wipe(left)">
                                      <p:cBhvr>
                                        <p:cTn id="134" dur="250"/>
                                        <p:tgtEl>
                                          <p:spTgt spid="29"/>
                                        </p:tgtEl>
                                      </p:cBhvr>
                                    </p:animEffect>
                                  </p:childTnLst>
                                </p:cTn>
                              </p:par>
                            </p:childTnLst>
                          </p:cTn>
                        </p:par>
                        <p:par>
                          <p:cTn id="135" fill="hold">
                            <p:stCondLst>
                              <p:cond delay="3850"/>
                            </p:stCondLst>
                            <p:childTnLst>
                              <p:par>
                                <p:cTn id="136" presetID="42" presetClass="entr" presetSubtype="0" fill="hold" nodeType="afterEffect">
                                  <p:stCondLst>
                                    <p:cond delay="0"/>
                                  </p:stCondLst>
                                  <p:childTnLst>
                                    <p:set>
                                      <p:cBhvr>
                                        <p:cTn id="137" dur="1" fill="hold">
                                          <p:stCondLst>
                                            <p:cond delay="0"/>
                                          </p:stCondLst>
                                        </p:cTn>
                                        <p:tgtEl>
                                          <p:spTgt spid="44"/>
                                        </p:tgtEl>
                                        <p:attrNameLst>
                                          <p:attrName>style.visibility</p:attrName>
                                        </p:attrNameLst>
                                      </p:cBhvr>
                                      <p:to>
                                        <p:strVal val="visible"/>
                                      </p:to>
                                    </p:set>
                                    <p:animEffect transition="in" filter="fade">
                                      <p:cBhvr>
                                        <p:cTn id="138" dur="500"/>
                                        <p:tgtEl>
                                          <p:spTgt spid="44"/>
                                        </p:tgtEl>
                                      </p:cBhvr>
                                    </p:animEffect>
                                    <p:anim calcmode="lin" valueType="num">
                                      <p:cBhvr>
                                        <p:cTn id="139" dur="500" fill="hold"/>
                                        <p:tgtEl>
                                          <p:spTgt spid="44"/>
                                        </p:tgtEl>
                                        <p:attrNameLst>
                                          <p:attrName>ppt_x</p:attrName>
                                        </p:attrNameLst>
                                      </p:cBhvr>
                                      <p:tavLst>
                                        <p:tav tm="0">
                                          <p:val>
                                            <p:strVal val="#ppt_x"/>
                                          </p:val>
                                        </p:tav>
                                        <p:tav tm="100000">
                                          <p:val>
                                            <p:strVal val="#ppt_x"/>
                                          </p:val>
                                        </p:tav>
                                      </p:tavLst>
                                    </p:anim>
                                    <p:anim calcmode="lin" valueType="num">
                                      <p:cBhvr>
                                        <p:cTn id="140" dur="500" fill="hold"/>
                                        <p:tgtEl>
                                          <p:spTgt spid="44"/>
                                        </p:tgtEl>
                                        <p:attrNameLst>
                                          <p:attrName>ppt_y</p:attrName>
                                        </p:attrNameLst>
                                      </p:cBhvr>
                                      <p:tavLst>
                                        <p:tav tm="0">
                                          <p:val>
                                            <p:strVal val="#ppt_y+.1"/>
                                          </p:val>
                                        </p:tav>
                                        <p:tav tm="100000">
                                          <p:val>
                                            <p:strVal val="#ppt_y"/>
                                          </p:val>
                                        </p:tav>
                                      </p:tavLst>
                                    </p:anim>
                                  </p:childTnLst>
                                </p:cTn>
                              </p:par>
                              <p:par>
                                <p:cTn id="141" presetID="53" presetClass="entr" presetSubtype="16" fill="hold" nodeType="withEffect">
                                  <p:stCondLst>
                                    <p:cond delay="0"/>
                                  </p:stCondLst>
                                  <p:childTnLst>
                                    <p:set>
                                      <p:cBhvr>
                                        <p:cTn id="142" dur="1" fill="hold">
                                          <p:stCondLst>
                                            <p:cond delay="0"/>
                                          </p:stCondLst>
                                        </p:cTn>
                                        <p:tgtEl>
                                          <p:spTgt spid="7"/>
                                        </p:tgtEl>
                                        <p:attrNameLst>
                                          <p:attrName>style.visibility</p:attrName>
                                        </p:attrNameLst>
                                      </p:cBhvr>
                                      <p:to>
                                        <p:strVal val="visible"/>
                                      </p:to>
                                    </p:set>
                                    <p:anim calcmode="lin" valueType="num">
                                      <p:cBhvr>
                                        <p:cTn id="143" dur="500" fill="hold"/>
                                        <p:tgtEl>
                                          <p:spTgt spid="7"/>
                                        </p:tgtEl>
                                        <p:attrNameLst>
                                          <p:attrName>ppt_w</p:attrName>
                                        </p:attrNameLst>
                                      </p:cBhvr>
                                      <p:tavLst>
                                        <p:tav tm="0">
                                          <p:val>
                                            <p:fltVal val="0.000000"/>
                                          </p:val>
                                        </p:tav>
                                        <p:tav tm="100000">
                                          <p:val>
                                            <p:strVal val="#ppt_w"/>
                                          </p:val>
                                        </p:tav>
                                      </p:tavLst>
                                    </p:anim>
                                    <p:anim calcmode="lin" valueType="num">
                                      <p:cBhvr>
                                        <p:cTn id="144" dur="500" fill="hold"/>
                                        <p:tgtEl>
                                          <p:spTgt spid="7"/>
                                        </p:tgtEl>
                                        <p:attrNameLst>
                                          <p:attrName>ppt_h</p:attrName>
                                        </p:attrNameLst>
                                      </p:cBhvr>
                                      <p:tavLst>
                                        <p:tav tm="0">
                                          <p:val>
                                            <p:fltVal val="0.000000"/>
                                          </p:val>
                                        </p:tav>
                                        <p:tav tm="100000">
                                          <p:val>
                                            <p:strVal val="#ppt_h"/>
                                          </p:val>
                                        </p:tav>
                                      </p:tavLst>
                                    </p:anim>
                                    <p:animEffect transition="in" filter="fade">
                                      <p:cBhvr>
                                        <p:cTn id="145" dur="500"/>
                                        <p:tgtEl>
                                          <p:spTgt spid="7"/>
                                        </p:tgtEl>
                                      </p:cBhvr>
                                    </p:animEffect>
                                  </p:childTnLst>
                                </p:cTn>
                              </p:par>
                              <p:par>
                                <p:cTn id="146" presetID="31" presetClass="entr" presetSubtype="0" fill="hold" nodeType="withEffect">
                                  <p:stCondLst>
                                    <p:cond delay="500"/>
                                  </p:stCondLst>
                                  <p:childTnLst>
                                    <p:set>
                                      <p:cBhvr>
                                        <p:cTn id="147" dur="1" fill="hold">
                                          <p:stCondLst>
                                            <p:cond delay="0"/>
                                          </p:stCondLst>
                                        </p:cTn>
                                        <p:tgtEl>
                                          <p:spTgt spid="56"/>
                                        </p:tgtEl>
                                        <p:attrNameLst>
                                          <p:attrName>style.visibility</p:attrName>
                                        </p:attrNameLst>
                                      </p:cBhvr>
                                      <p:to>
                                        <p:strVal val="visible"/>
                                      </p:to>
                                    </p:set>
                                    <p:anim calcmode="lin" valueType="num">
                                      <p:cBhvr>
                                        <p:cTn id="148" dur="250" fill="hold"/>
                                        <p:tgtEl>
                                          <p:spTgt spid="56"/>
                                        </p:tgtEl>
                                        <p:attrNameLst>
                                          <p:attrName>ppt_w</p:attrName>
                                        </p:attrNameLst>
                                      </p:cBhvr>
                                      <p:tavLst>
                                        <p:tav tm="0">
                                          <p:val>
                                            <p:fltVal val="0.000000"/>
                                          </p:val>
                                        </p:tav>
                                        <p:tav tm="100000">
                                          <p:val>
                                            <p:strVal val="#ppt_w"/>
                                          </p:val>
                                        </p:tav>
                                      </p:tavLst>
                                    </p:anim>
                                    <p:anim calcmode="lin" valueType="num">
                                      <p:cBhvr>
                                        <p:cTn id="149" dur="250" fill="hold"/>
                                        <p:tgtEl>
                                          <p:spTgt spid="56"/>
                                        </p:tgtEl>
                                        <p:attrNameLst>
                                          <p:attrName>ppt_h</p:attrName>
                                        </p:attrNameLst>
                                      </p:cBhvr>
                                      <p:tavLst>
                                        <p:tav tm="0">
                                          <p:val>
                                            <p:fltVal val="0.000000"/>
                                          </p:val>
                                        </p:tav>
                                        <p:tav tm="100000">
                                          <p:val>
                                            <p:strVal val="#ppt_h"/>
                                          </p:val>
                                        </p:tav>
                                      </p:tavLst>
                                    </p:anim>
                                    <p:anim calcmode="lin" valueType="num">
                                      <p:cBhvr>
                                        <p:cTn id="150" dur="250" fill="hold"/>
                                        <p:tgtEl>
                                          <p:spTgt spid="56"/>
                                        </p:tgtEl>
                                        <p:attrNameLst>
                                          <p:attrName>style.rotation</p:attrName>
                                        </p:attrNameLst>
                                      </p:cBhvr>
                                      <p:tavLst>
                                        <p:tav tm="0">
                                          <p:val>
                                            <p:fltVal val="90.000000"/>
                                          </p:val>
                                        </p:tav>
                                        <p:tav tm="100000">
                                          <p:val>
                                            <p:fltVal val="0.000000"/>
                                          </p:val>
                                        </p:tav>
                                      </p:tavLst>
                                    </p:anim>
                                    <p:animEffect transition="in" filter="fade">
                                      <p:cBhvr>
                                        <p:cTn id="151" dur="250"/>
                                        <p:tgtEl>
                                          <p:spTgt spid="56"/>
                                        </p:tgtEl>
                                      </p:cBhvr>
                                    </p:animEffect>
                                  </p:childTnLst>
                                </p:cTn>
                              </p:par>
                              <p:par>
                                <p:cTn id="152" presetID="22" presetClass="entr" presetSubtype="8" fill="hold" nodeType="withEffect">
                                  <p:stCondLst>
                                    <p:cond delay="500"/>
                                  </p:stCondLst>
                                  <p:childTnLst>
                                    <p:set>
                                      <p:cBhvr>
                                        <p:cTn id="153" dur="1" fill="hold">
                                          <p:stCondLst>
                                            <p:cond delay="0"/>
                                          </p:stCondLst>
                                        </p:cTn>
                                        <p:tgtEl>
                                          <p:spTgt spid="32"/>
                                        </p:tgtEl>
                                        <p:attrNameLst>
                                          <p:attrName>style.visibility</p:attrName>
                                        </p:attrNameLst>
                                      </p:cBhvr>
                                      <p:to>
                                        <p:strVal val="visible"/>
                                      </p:to>
                                    </p:set>
                                    <p:animEffect transition="in" filter="wipe(left)">
                                      <p:cBhvr>
                                        <p:cTn id="154" dur="250"/>
                                        <p:tgtEl>
                                          <p:spTgt spid="32"/>
                                        </p:tgtEl>
                                      </p:cBhvr>
                                    </p:animEffect>
                                  </p:childTnLst>
                                </p:cTn>
                              </p:par>
                            </p:childTnLst>
                          </p:cTn>
                        </p:par>
                        <p:par>
                          <p:cTn id="155" fill="hold">
                            <p:stCondLst>
                              <p:cond delay="4350"/>
                            </p:stCondLst>
                            <p:childTnLst>
                              <p:par>
                                <p:cTn id="156" presetID="42" presetClass="entr" presetSubtype="0" fill="hold" nodeType="afterEffect">
                                  <p:stCondLst>
                                    <p:cond delay="0"/>
                                  </p:stCondLst>
                                  <p:childTnLst>
                                    <p:set>
                                      <p:cBhvr>
                                        <p:cTn id="157" dur="1" fill="hold">
                                          <p:stCondLst>
                                            <p:cond delay="0"/>
                                          </p:stCondLst>
                                        </p:cTn>
                                        <p:tgtEl>
                                          <p:spTgt spid="47"/>
                                        </p:tgtEl>
                                        <p:attrNameLst>
                                          <p:attrName>style.visibility</p:attrName>
                                        </p:attrNameLst>
                                      </p:cBhvr>
                                      <p:to>
                                        <p:strVal val="visible"/>
                                      </p:to>
                                    </p:set>
                                    <p:animEffect transition="in" filter="fade">
                                      <p:cBhvr>
                                        <p:cTn id="158" dur="500"/>
                                        <p:tgtEl>
                                          <p:spTgt spid="47"/>
                                        </p:tgtEl>
                                      </p:cBhvr>
                                    </p:animEffect>
                                    <p:anim calcmode="lin" valueType="num">
                                      <p:cBhvr>
                                        <p:cTn id="159" dur="500" fill="hold"/>
                                        <p:tgtEl>
                                          <p:spTgt spid="47"/>
                                        </p:tgtEl>
                                        <p:attrNameLst>
                                          <p:attrName>ppt_x</p:attrName>
                                        </p:attrNameLst>
                                      </p:cBhvr>
                                      <p:tavLst>
                                        <p:tav tm="0">
                                          <p:val>
                                            <p:strVal val="#ppt_x"/>
                                          </p:val>
                                        </p:tav>
                                        <p:tav tm="100000">
                                          <p:val>
                                            <p:strVal val="#ppt_x"/>
                                          </p:val>
                                        </p:tav>
                                      </p:tavLst>
                                    </p:anim>
                                    <p:anim calcmode="lin" valueType="num">
                                      <p:cBhvr>
                                        <p:cTn id="160" dur="500" fill="hold"/>
                                        <p:tgtEl>
                                          <p:spTgt spid="47"/>
                                        </p:tgtEl>
                                        <p:attrNameLst>
                                          <p:attrName>ppt_y</p:attrName>
                                        </p:attrNameLst>
                                      </p:cBhvr>
                                      <p:tavLst>
                                        <p:tav tm="0">
                                          <p:val>
                                            <p:strVal val="#ppt_y+.1"/>
                                          </p:val>
                                        </p:tav>
                                        <p:tav tm="100000">
                                          <p:val>
                                            <p:strVal val="#ppt_y"/>
                                          </p:val>
                                        </p:tav>
                                      </p:tavLst>
                                    </p:anim>
                                  </p:childTnLst>
                                </p:cTn>
                              </p:par>
                              <p:par>
                                <p:cTn id="161" presetID="53" presetClass="entr" presetSubtype="16" fill="hold" nodeType="withEffect">
                                  <p:stCondLst>
                                    <p:cond delay="0"/>
                                  </p:stCondLst>
                                  <p:childTnLst>
                                    <p:set>
                                      <p:cBhvr>
                                        <p:cTn id="162" dur="1" fill="hold">
                                          <p:stCondLst>
                                            <p:cond delay="0"/>
                                          </p:stCondLst>
                                        </p:cTn>
                                        <p:tgtEl>
                                          <p:spTgt spid="8"/>
                                        </p:tgtEl>
                                        <p:attrNameLst>
                                          <p:attrName>style.visibility</p:attrName>
                                        </p:attrNameLst>
                                      </p:cBhvr>
                                      <p:to>
                                        <p:strVal val="visible"/>
                                      </p:to>
                                    </p:set>
                                    <p:anim calcmode="lin" valueType="num">
                                      <p:cBhvr>
                                        <p:cTn id="163" dur="500" fill="hold"/>
                                        <p:tgtEl>
                                          <p:spTgt spid="8"/>
                                        </p:tgtEl>
                                        <p:attrNameLst>
                                          <p:attrName>ppt_w</p:attrName>
                                        </p:attrNameLst>
                                      </p:cBhvr>
                                      <p:tavLst>
                                        <p:tav tm="0">
                                          <p:val>
                                            <p:fltVal val="0.000000"/>
                                          </p:val>
                                        </p:tav>
                                        <p:tav tm="100000">
                                          <p:val>
                                            <p:strVal val="#ppt_w"/>
                                          </p:val>
                                        </p:tav>
                                      </p:tavLst>
                                    </p:anim>
                                    <p:anim calcmode="lin" valueType="num">
                                      <p:cBhvr>
                                        <p:cTn id="164" dur="500" fill="hold"/>
                                        <p:tgtEl>
                                          <p:spTgt spid="8"/>
                                        </p:tgtEl>
                                        <p:attrNameLst>
                                          <p:attrName>ppt_h</p:attrName>
                                        </p:attrNameLst>
                                      </p:cBhvr>
                                      <p:tavLst>
                                        <p:tav tm="0">
                                          <p:val>
                                            <p:fltVal val="0.000000"/>
                                          </p:val>
                                        </p:tav>
                                        <p:tav tm="100000">
                                          <p:val>
                                            <p:strVal val="#ppt_h"/>
                                          </p:val>
                                        </p:tav>
                                      </p:tavLst>
                                    </p:anim>
                                    <p:animEffect transition="in" filter="fade">
                                      <p:cBhvr>
                                        <p:cTn id="165" dur="500"/>
                                        <p:tgtEl>
                                          <p:spTgt spid="8"/>
                                        </p:tgtEl>
                                      </p:cBhvr>
                                    </p:animEffect>
                                  </p:childTnLst>
                                </p:cTn>
                              </p:par>
                              <p:par>
                                <p:cTn id="166" presetID="31" presetClass="entr" presetSubtype="0" fill="hold" nodeType="withEffect">
                                  <p:stCondLst>
                                    <p:cond delay="500"/>
                                  </p:stCondLst>
                                  <p:childTnLst>
                                    <p:set>
                                      <p:cBhvr>
                                        <p:cTn id="167" dur="1" fill="hold">
                                          <p:stCondLst>
                                            <p:cond delay="0"/>
                                          </p:stCondLst>
                                        </p:cTn>
                                        <p:tgtEl>
                                          <p:spTgt spid="57"/>
                                        </p:tgtEl>
                                        <p:attrNameLst>
                                          <p:attrName>style.visibility</p:attrName>
                                        </p:attrNameLst>
                                      </p:cBhvr>
                                      <p:to>
                                        <p:strVal val="visible"/>
                                      </p:to>
                                    </p:set>
                                    <p:anim calcmode="lin" valueType="num">
                                      <p:cBhvr>
                                        <p:cTn id="168" dur="250" fill="hold"/>
                                        <p:tgtEl>
                                          <p:spTgt spid="57"/>
                                        </p:tgtEl>
                                        <p:attrNameLst>
                                          <p:attrName>ppt_w</p:attrName>
                                        </p:attrNameLst>
                                      </p:cBhvr>
                                      <p:tavLst>
                                        <p:tav tm="0">
                                          <p:val>
                                            <p:fltVal val="0.000000"/>
                                          </p:val>
                                        </p:tav>
                                        <p:tav tm="100000">
                                          <p:val>
                                            <p:strVal val="#ppt_w"/>
                                          </p:val>
                                        </p:tav>
                                      </p:tavLst>
                                    </p:anim>
                                    <p:anim calcmode="lin" valueType="num">
                                      <p:cBhvr>
                                        <p:cTn id="169" dur="250" fill="hold"/>
                                        <p:tgtEl>
                                          <p:spTgt spid="57"/>
                                        </p:tgtEl>
                                        <p:attrNameLst>
                                          <p:attrName>ppt_h</p:attrName>
                                        </p:attrNameLst>
                                      </p:cBhvr>
                                      <p:tavLst>
                                        <p:tav tm="0">
                                          <p:val>
                                            <p:fltVal val="0.000000"/>
                                          </p:val>
                                        </p:tav>
                                        <p:tav tm="100000">
                                          <p:val>
                                            <p:strVal val="#ppt_h"/>
                                          </p:val>
                                        </p:tav>
                                      </p:tavLst>
                                    </p:anim>
                                    <p:anim calcmode="lin" valueType="num">
                                      <p:cBhvr>
                                        <p:cTn id="170" dur="250" fill="hold"/>
                                        <p:tgtEl>
                                          <p:spTgt spid="57"/>
                                        </p:tgtEl>
                                        <p:attrNameLst>
                                          <p:attrName>style.rotation</p:attrName>
                                        </p:attrNameLst>
                                      </p:cBhvr>
                                      <p:tavLst>
                                        <p:tav tm="0">
                                          <p:val>
                                            <p:fltVal val="90.000000"/>
                                          </p:val>
                                        </p:tav>
                                        <p:tav tm="100000">
                                          <p:val>
                                            <p:fltVal val="0.000000"/>
                                          </p:val>
                                        </p:tav>
                                      </p:tavLst>
                                    </p:anim>
                                    <p:animEffect transition="in" filter="fade">
                                      <p:cBhvr>
                                        <p:cTn id="171" dur="250"/>
                                        <p:tgtEl>
                                          <p:spTgt spid="57"/>
                                        </p:tgtEl>
                                      </p:cBhvr>
                                    </p:animEffect>
                                  </p:childTnLst>
                                </p:cTn>
                              </p:par>
                              <p:par>
                                <p:cTn id="172" presetID="22" presetClass="entr" presetSubtype="8" fill="hold" nodeType="withEffect">
                                  <p:stCondLst>
                                    <p:cond delay="500"/>
                                  </p:stCondLst>
                                  <p:childTnLst>
                                    <p:set>
                                      <p:cBhvr>
                                        <p:cTn id="173" dur="1" fill="hold">
                                          <p:stCondLst>
                                            <p:cond delay="0"/>
                                          </p:stCondLst>
                                        </p:cTn>
                                        <p:tgtEl>
                                          <p:spTgt spid="35"/>
                                        </p:tgtEl>
                                        <p:attrNameLst>
                                          <p:attrName>style.visibility</p:attrName>
                                        </p:attrNameLst>
                                      </p:cBhvr>
                                      <p:to>
                                        <p:strVal val="visible"/>
                                      </p:to>
                                    </p:set>
                                    <p:animEffect transition="in" filter="wipe(left)">
                                      <p:cBhvr>
                                        <p:cTn id="174" dur="2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6" grpId="0" animBg="1"/>
      <p:bldP spid="17" grpId="0" animBg="1"/>
      <p:bldP spid="18" grpId="0" animBg="1"/>
      <p:bldP spid="19"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4" name="矩形 10"/>
          <p:cNvSpPr>
            <a:spLocks noChangeAspect="1"/>
          </p:cNvSpPr>
          <p:nvPr/>
        </p:nvSpPr>
        <p:spPr>
          <a:xfrm>
            <a:off x="4821709" y="1129480"/>
            <a:ext cx="1940540" cy="2113804"/>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lumMod val="85000"/>
            </a:schemeClr>
          </a:solidFill>
          <a:ln>
            <a:noFill/>
          </a:ln>
          <a:effectLst>
            <a:innerShdw blurRad="1524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schemeClr val="lt1"/>
              </a:solidFill>
              <a:effectLst/>
              <a:uLnTx/>
              <a:uFillTx/>
              <a:latin typeface="Impact" panose="020B0806030902050204" pitchFamily="34" charset="0"/>
              <a:ea typeface="+mn-ea"/>
              <a:cs typeface="+mn-cs"/>
            </a:endParaRPr>
          </a:p>
        </p:txBody>
      </p:sp>
      <p:grpSp>
        <p:nvGrpSpPr>
          <p:cNvPr id="5" name="组合 4"/>
          <p:cNvGrpSpPr/>
          <p:nvPr/>
        </p:nvGrpSpPr>
        <p:grpSpPr>
          <a:xfrm>
            <a:off x="4646613" y="3773488"/>
            <a:ext cx="3048000" cy="1754187"/>
            <a:chOff x="898937" y="1740306"/>
            <a:chExt cx="1085881" cy="1315742"/>
          </a:xfrm>
        </p:grpSpPr>
        <p:sp>
          <p:nvSpPr>
            <p:cNvPr id="11268" name="TextBox 4"/>
            <p:cNvSpPr txBox="1"/>
            <p:nvPr/>
          </p:nvSpPr>
          <p:spPr>
            <a:xfrm>
              <a:off x="910655" y="1740306"/>
              <a:ext cx="1062445" cy="1315742"/>
            </a:xfrm>
            <a:prstGeom prst="rect">
              <a:avLst/>
            </a:prstGeom>
            <a:noFill/>
            <a:ln w="9525">
              <a:noFill/>
            </a:ln>
          </p:spPr>
          <p:txBody>
            <a:bodyPr lIns="0" rIns="0">
              <a:spAutoFit/>
            </a:bodyPr>
            <a:p>
              <a:pPr algn="ctr"/>
              <a:r>
                <a:rPr lang="zh-CN" altLang="en-US" sz="5400" b="1" dirty="0">
                  <a:latin typeface="微软雅黑" panose="020B0503020204020204" pitchFamily="34" charset="-122"/>
                  <a:ea typeface="微软雅黑" panose="020B0503020204020204" pitchFamily="34" charset="-122"/>
                </a:rPr>
                <a:t>统一统计</a:t>
              </a:r>
              <a:endParaRPr lang="zh-CN" altLang="en-US" sz="5400" b="1" dirty="0">
                <a:latin typeface="微软雅黑" panose="020B0503020204020204" pitchFamily="34" charset="-122"/>
                <a:ea typeface="微软雅黑" panose="020B0503020204020204" pitchFamily="34" charset="-122"/>
              </a:endParaRPr>
            </a:p>
          </p:txBody>
        </p:sp>
        <p:sp>
          <p:nvSpPr>
            <p:cNvPr id="11269" name="TextBox 5"/>
            <p:cNvSpPr txBox="1"/>
            <p:nvPr/>
          </p:nvSpPr>
          <p:spPr>
            <a:xfrm>
              <a:off x="898937" y="2418440"/>
              <a:ext cx="1085881" cy="276999"/>
            </a:xfrm>
            <a:prstGeom prst="rect">
              <a:avLst/>
            </a:prstGeom>
            <a:noFill/>
            <a:ln w="9525">
              <a:noFill/>
            </a:ln>
          </p:spPr>
          <p:txBody>
            <a:bodyPr>
              <a:spAutoFit/>
            </a:bodyPr>
            <a:p>
              <a:pPr algn="ctr"/>
              <a:endParaRPr lang="zh-CN" altLang="en-US" b="1" dirty="0">
                <a:solidFill>
                  <a:schemeClr val="accent1"/>
                </a:solidFill>
                <a:latin typeface="Calibri" panose="020F0502020204030204" pitchFamily="34" charset="0"/>
              </a:endParaRPr>
            </a:p>
          </p:txBody>
        </p:sp>
      </p:grpSp>
      <p:grpSp>
        <p:nvGrpSpPr>
          <p:cNvPr id="8" name="组合 7"/>
          <p:cNvGrpSpPr/>
          <p:nvPr/>
        </p:nvGrpSpPr>
        <p:grpSpPr>
          <a:xfrm>
            <a:off x="5459413" y="893763"/>
            <a:ext cx="2236787" cy="2438400"/>
            <a:chOff x="1249459" y="2668927"/>
            <a:chExt cx="1099775" cy="1198967"/>
          </a:xfrm>
        </p:grpSpPr>
        <p:sp>
          <p:nvSpPr>
            <p:cNvPr id="9" name="矩形 10"/>
            <p:cNvSpPr>
              <a:spLocks noChangeAspect="1"/>
            </p:cNvSpPr>
            <p:nvPr/>
          </p:nvSpPr>
          <p:spPr>
            <a:xfrm>
              <a:off x="1249459" y="2668927"/>
              <a:ext cx="1099775" cy="1198967"/>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10" name="KSO_Shape"/>
            <p:cNvSpPr>
              <a:spLocks noChangeAspect="1"/>
            </p:cNvSpPr>
            <p:nvPr/>
          </p:nvSpPr>
          <p:spPr bwMode="auto">
            <a:xfrm>
              <a:off x="1613586" y="3052410"/>
              <a:ext cx="371520" cy="432000"/>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lumMod val="50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32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11" name="矩形 10"/>
          <p:cNvSpPr/>
          <p:nvPr/>
        </p:nvSpPr>
        <p:spPr>
          <a:xfrm>
            <a:off x="4555228" y="658067"/>
            <a:ext cx="1232944" cy="1344149"/>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1" fmla="*/ 653528 w 1305333"/>
              <a:gd name="connsiteY0-2" fmla="*/ 0 h 1424419"/>
              <a:gd name="connsiteX1-3" fmla="*/ 757287 w 1305333"/>
              <a:gd name="connsiteY1-4" fmla="*/ 32444 h 1424419"/>
              <a:gd name="connsiteX2-5" fmla="*/ 1206876 w 1305333"/>
              <a:gd name="connsiteY2-6" fmla="*/ 284945 h 1424419"/>
              <a:gd name="connsiteX3-7" fmla="*/ 1233464 w 1305333"/>
              <a:gd name="connsiteY3-8" fmla="*/ 306775 h 1424419"/>
              <a:gd name="connsiteX4-9" fmla="*/ 1301712 w 1305333"/>
              <a:gd name="connsiteY4-10" fmla="*/ 442384 h 1424419"/>
              <a:gd name="connsiteX5-11" fmla="*/ 1303099 w 1305333"/>
              <a:gd name="connsiteY5-12" fmla="*/ 495558 h 1424419"/>
              <a:gd name="connsiteX6-13" fmla="*/ 1303099 w 1305333"/>
              <a:gd name="connsiteY6-14" fmla="*/ 952393 h 1424419"/>
              <a:gd name="connsiteX7-15" fmla="*/ 1299356 w 1305333"/>
              <a:gd name="connsiteY7-16" fmla="*/ 974248 h 1424419"/>
              <a:gd name="connsiteX8-17" fmla="*/ 1193590 w 1305333"/>
              <a:gd name="connsiteY8-18" fmla="*/ 1159518 h 1424419"/>
              <a:gd name="connsiteX9-19" fmla="*/ 1188747 w 1305333"/>
              <a:gd name="connsiteY9-20" fmla="*/ 1163476 h 1424419"/>
              <a:gd name="connsiteX10-21" fmla="*/ 792288 w 1305333"/>
              <a:gd name="connsiteY10-22" fmla="*/ 1385653 h 1424419"/>
              <a:gd name="connsiteX11-23" fmla="*/ 522686 w 1305333"/>
              <a:gd name="connsiteY11-24" fmla="*/ 1384922 h 1424419"/>
              <a:gd name="connsiteX12-25" fmla="*/ 80344 w 1305333"/>
              <a:gd name="connsiteY12-26" fmla="*/ 1139323 h 1424419"/>
              <a:gd name="connsiteX13-27" fmla="*/ 68397 w 1305333"/>
              <a:gd name="connsiteY13-28" fmla="*/ 1130059 h 1424419"/>
              <a:gd name="connsiteX14-29" fmla="*/ 667 w 1305333"/>
              <a:gd name="connsiteY14-30" fmla="*/ 999105 h 1424419"/>
              <a:gd name="connsiteX15-31" fmla="*/ 0 w 1305333"/>
              <a:gd name="connsiteY15-32" fmla="*/ 972364 h 1424419"/>
              <a:gd name="connsiteX16-33" fmla="*/ 2496 w 1305333"/>
              <a:gd name="connsiteY16-34" fmla="*/ 463106 h 1424419"/>
              <a:gd name="connsiteX17-35" fmla="*/ 2458 w 1305333"/>
              <a:gd name="connsiteY17-36" fmla="*/ 429563 h 1424419"/>
              <a:gd name="connsiteX18-37" fmla="*/ 75248 w 1305333"/>
              <a:gd name="connsiteY18-38" fmla="*/ 303202 h 1424419"/>
              <a:gd name="connsiteX19-39" fmla="*/ 103465 w 1305333"/>
              <a:gd name="connsiteY19-40" fmla="*/ 288252 h 1424419"/>
              <a:gd name="connsiteX20-41" fmla="*/ 541533 w 1305333"/>
              <a:gd name="connsiteY20-42" fmla="*/ 38110 h 1424419"/>
              <a:gd name="connsiteX21-43" fmla="*/ 653528 w 1305333"/>
              <a:gd name="connsiteY21-44" fmla="*/ 0 h 1424419"/>
              <a:gd name="connsiteX0-45" fmla="*/ 653528 w 1305333"/>
              <a:gd name="connsiteY0-46" fmla="*/ 0 h 1424419"/>
              <a:gd name="connsiteX1-47" fmla="*/ 757287 w 1305333"/>
              <a:gd name="connsiteY1-48" fmla="*/ 32444 h 1424419"/>
              <a:gd name="connsiteX2-49" fmla="*/ 1206876 w 1305333"/>
              <a:gd name="connsiteY2-50" fmla="*/ 284945 h 1424419"/>
              <a:gd name="connsiteX3-51" fmla="*/ 1233464 w 1305333"/>
              <a:gd name="connsiteY3-52" fmla="*/ 306775 h 1424419"/>
              <a:gd name="connsiteX4-53" fmla="*/ 1301712 w 1305333"/>
              <a:gd name="connsiteY4-54" fmla="*/ 442384 h 1424419"/>
              <a:gd name="connsiteX5-55" fmla="*/ 1303099 w 1305333"/>
              <a:gd name="connsiteY5-56" fmla="*/ 495558 h 1424419"/>
              <a:gd name="connsiteX6-57" fmla="*/ 1303099 w 1305333"/>
              <a:gd name="connsiteY6-58" fmla="*/ 952393 h 1424419"/>
              <a:gd name="connsiteX7-59" fmla="*/ 1299356 w 1305333"/>
              <a:gd name="connsiteY7-60" fmla="*/ 974248 h 1424419"/>
              <a:gd name="connsiteX8-61" fmla="*/ 1193590 w 1305333"/>
              <a:gd name="connsiteY8-62" fmla="*/ 1159518 h 1424419"/>
              <a:gd name="connsiteX9-63" fmla="*/ 1188747 w 1305333"/>
              <a:gd name="connsiteY9-64" fmla="*/ 1163476 h 1424419"/>
              <a:gd name="connsiteX10-65" fmla="*/ 792288 w 1305333"/>
              <a:gd name="connsiteY10-66" fmla="*/ 1385653 h 1424419"/>
              <a:gd name="connsiteX11-67" fmla="*/ 522686 w 1305333"/>
              <a:gd name="connsiteY11-68" fmla="*/ 1384922 h 1424419"/>
              <a:gd name="connsiteX12-69" fmla="*/ 80344 w 1305333"/>
              <a:gd name="connsiteY12-70" fmla="*/ 1139323 h 1424419"/>
              <a:gd name="connsiteX13-71" fmla="*/ 68397 w 1305333"/>
              <a:gd name="connsiteY13-72" fmla="*/ 1130059 h 1424419"/>
              <a:gd name="connsiteX14-73" fmla="*/ 667 w 1305333"/>
              <a:gd name="connsiteY14-74" fmla="*/ 999105 h 1424419"/>
              <a:gd name="connsiteX15-75" fmla="*/ 0 w 1305333"/>
              <a:gd name="connsiteY15-76" fmla="*/ 972364 h 1424419"/>
              <a:gd name="connsiteX16-77" fmla="*/ 2496 w 1305333"/>
              <a:gd name="connsiteY16-78" fmla="*/ 463106 h 1424419"/>
              <a:gd name="connsiteX17-79" fmla="*/ 2458 w 1305333"/>
              <a:gd name="connsiteY17-80" fmla="*/ 429563 h 1424419"/>
              <a:gd name="connsiteX18-81" fmla="*/ 75248 w 1305333"/>
              <a:gd name="connsiteY18-82" fmla="*/ 303202 h 1424419"/>
              <a:gd name="connsiteX19-83" fmla="*/ 103465 w 1305333"/>
              <a:gd name="connsiteY19-84" fmla="*/ 288252 h 1424419"/>
              <a:gd name="connsiteX20-85" fmla="*/ 541533 w 1305333"/>
              <a:gd name="connsiteY20-86" fmla="*/ 38110 h 1424419"/>
              <a:gd name="connsiteX21-87" fmla="*/ 653528 w 1305333"/>
              <a:gd name="connsiteY21-88" fmla="*/ 0 h 1424419"/>
              <a:gd name="connsiteX0-89" fmla="*/ 653528 w 1306046"/>
              <a:gd name="connsiteY0-90" fmla="*/ 0 h 1424419"/>
              <a:gd name="connsiteX1-91" fmla="*/ 757287 w 1306046"/>
              <a:gd name="connsiteY1-92" fmla="*/ 32444 h 1424419"/>
              <a:gd name="connsiteX2-93" fmla="*/ 1206876 w 1306046"/>
              <a:gd name="connsiteY2-94" fmla="*/ 284945 h 1424419"/>
              <a:gd name="connsiteX3-95" fmla="*/ 1233464 w 1306046"/>
              <a:gd name="connsiteY3-96" fmla="*/ 306775 h 1424419"/>
              <a:gd name="connsiteX4-97" fmla="*/ 1301712 w 1306046"/>
              <a:gd name="connsiteY4-98" fmla="*/ 442384 h 1424419"/>
              <a:gd name="connsiteX5-99" fmla="*/ 1303099 w 1306046"/>
              <a:gd name="connsiteY5-100" fmla="*/ 495558 h 1424419"/>
              <a:gd name="connsiteX6-101" fmla="*/ 1303099 w 1306046"/>
              <a:gd name="connsiteY6-102" fmla="*/ 952393 h 1424419"/>
              <a:gd name="connsiteX7-103" fmla="*/ 1305306 w 1306046"/>
              <a:gd name="connsiteY7-104" fmla="*/ 990115 h 1424419"/>
              <a:gd name="connsiteX8-105" fmla="*/ 1193590 w 1306046"/>
              <a:gd name="connsiteY8-106" fmla="*/ 1159518 h 1424419"/>
              <a:gd name="connsiteX9-107" fmla="*/ 1188747 w 1306046"/>
              <a:gd name="connsiteY9-108" fmla="*/ 1163476 h 1424419"/>
              <a:gd name="connsiteX10-109" fmla="*/ 792288 w 1306046"/>
              <a:gd name="connsiteY10-110" fmla="*/ 1385653 h 1424419"/>
              <a:gd name="connsiteX11-111" fmla="*/ 522686 w 1306046"/>
              <a:gd name="connsiteY11-112" fmla="*/ 1384922 h 1424419"/>
              <a:gd name="connsiteX12-113" fmla="*/ 80344 w 1306046"/>
              <a:gd name="connsiteY12-114" fmla="*/ 1139323 h 1424419"/>
              <a:gd name="connsiteX13-115" fmla="*/ 68397 w 1306046"/>
              <a:gd name="connsiteY13-116" fmla="*/ 1130059 h 1424419"/>
              <a:gd name="connsiteX14-117" fmla="*/ 667 w 1306046"/>
              <a:gd name="connsiteY14-118" fmla="*/ 999105 h 1424419"/>
              <a:gd name="connsiteX15-119" fmla="*/ 0 w 1306046"/>
              <a:gd name="connsiteY15-120" fmla="*/ 972364 h 1424419"/>
              <a:gd name="connsiteX16-121" fmla="*/ 2496 w 1306046"/>
              <a:gd name="connsiteY16-122" fmla="*/ 463106 h 1424419"/>
              <a:gd name="connsiteX17-123" fmla="*/ 2458 w 1306046"/>
              <a:gd name="connsiteY17-124" fmla="*/ 429563 h 1424419"/>
              <a:gd name="connsiteX18-125" fmla="*/ 75248 w 1306046"/>
              <a:gd name="connsiteY18-126" fmla="*/ 303202 h 1424419"/>
              <a:gd name="connsiteX19-127" fmla="*/ 103465 w 1306046"/>
              <a:gd name="connsiteY19-128" fmla="*/ 288252 h 1424419"/>
              <a:gd name="connsiteX20-129" fmla="*/ 541533 w 1306046"/>
              <a:gd name="connsiteY20-130" fmla="*/ 38110 h 1424419"/>
              <a:gd name="connsiteX21-131" fmla="*/ 653528 w 1306046"/>
              <a:gd name="connsiteY21-132" fmla="*/ 0 h 1424419"/>
              <a:gd name="connsiteX0-133" fmla="*/ 653528 w 1305333"/>
              <a:gd name="connsiteY0-134" fmla="*/ 0 h 1424419"/>
              <a:gd name="connsiteX1-135" fmla="*/ 757287 w 1305333"/>
              <a:gd name="connsiteY1-136" fmla="*/ 32444 h 1424419"/>
              <a:gd name="connsiteX2-137" fmla="*/ 1206876 w 1305333"/>
              <a:gd name="connsiteY2-138" fmla="*/ 284945 h 1424419"/>
              <a:gd name="connsiteX3-139" fmla="*/ 1233464 w 1305333"/>
              <a:gd name="connsiteY3-140" fmla="*/ 306775 h 1424419"/>
              <a:gd name="connsiteX4-141" fmla="*/ 1301712 w 1305333"/>
              <a:gd name="connsiteY4-142" fmla="*/ 442384 h 1424419"/>
              <a:gd name="connsiteX5-143" fmla="*/ 1303099 w 1305333"/>
              <a:gd name="connsiteY5-144" fmla="*/ 495558 h 1424419"/>
              <a:gd name="connsiteX6-145" fmla="*/ 1303099 w 1305333"/>
              <a:gd name="connsiteY6-146" fmla="*/ 952393 h 1424419"/>
              <a:gd name="connsiteX7-147" fmla="*/ 1305306 w 1305333"/>
              <a:gd name="connsiteY7-148" fmla="*/ 990115 h 1424419"/>
              <a:gd name="connsiteX8-149" fmla="*/ 1193590 w 1305333"/>
              <a:gd name="connsiteY8-150" fmla="*/ 1159518 h 1424419"/>
              <a:gd name="connsiteX9-151" fmla="*/ 1188747 w 1305333"/>
              <a:gd name="connsiteY9-152" fmla="*/ 1163476 h 1424419"/>
              <a:gd name="connsiteX10-153" fmla="*/ 792288 w 1305333"/>
              <a:gd name="connsiteY10-154" fmla="*/ 1385653 h 1424419"/>
              <a:gd name="connsiteX11-155" fmla="*/ 522686 w 1305333"/>
              <a:gd name="connsiteY11-156" fmla="*/ 1384922 h 1424419"/>
              <a:gd name="connsiteX12-157" fmla="*/ 80344 w 1305333"/>
              <a:gd name="connsiteY12-158" fmla="*/ 1139323 h 1424419"/>
              <a:gd name="connsiteX13-159" fmla="*/ 68397 w 1305333"/>
              <a:gd name="connsiteY13-160" fmla="*/ 1130059 h 1424419"/>
              <a:gd name="connsiteX14-161" fmla="*/ 667 w 1305333"/>
              <a:gd name="connsiteY14-162" fmla="*/ 999105 h 1424419"/>
              <a:gd name="connsiteX15-163" fmla="*/ 0 w 1305333"/>
              <a:gd name="connsiteY15-164" fmla="*/ 972364 h 1424419"/>
              <a:gd name="connsiteX16-165" fmla="*/ 2496 w 1305333"/>
              <a:gd name="connsiteY16-166" fmla="*/ 463106 h 1424419"/>
              <a:gd name="connsiteX17-167" fmla="*/ 2458 w 1305333"/>
              <a:gd name="connsiteY17-168" fmla="*/ 429563 h 1424419"/>
              <a:gd name="connsiteX18-169" fmla="*/ 75248 w 1305333"/>
              <a:gd name="connsiteY18-170" fmla="*/ 303202 h 1424419"/>
              <a:gd name="connsiteX19-171" fmla="*/ 103465 w 1305333"/>
              <a:gd name="connsiteY19-172" fmla="*/ 288252 h 1424419"/>
              <a:gd name="connsiteX20-173" fmla="*/ 541533 w 1305333"/>
              <a:gd name="connsiteY20-174" fmla="*/ 38110 h 1424419"/>
              <a:gd name="connsiteX21-175" fmla="*/ 653528 w 1305333"/>
              <a:gd name="connsiteY21-176" fmla="*/ 0 h 1424419"/>
              <a:gd name="connsiteX0-177" fmla="*/ 653528 w 1305333"/>
              <a:gd name="connsiteY0-178" fmla="*/ 0 h 1424419"/>
              <a:gd name="connsiteX1-179" fmla="*/ 757287 w 1305333"/>
              <a:gd name="connsiteY1-180" fmla="*/ 32444 h 1424419"/>
              <a:gd name="connsiteX2-181" fmla="*/ 1206876 w 1305333"/>
              <a:gd name="connsiteY2-182" fmla="*/ 284945 h 1424419"/>
              <a:gd name="connsiteX3-183" fmla="*/ 1233464 w 1305333"/>
              <a:gd name="connsiteY3-184" fmla="*/ 306775 h 1424419"/>
              <a:gd name="connsiteX4-185" fmla="*/ 1301712 w 1305333"/>
              <a:gd name="connsiteY4-186" fmla="*/ 442384 h 1424419"/>
              <a:gd name="connsiteX5-187" fmla="*/ 1303099 w 1305333"/>
              <a:gd name="connsiteY5-188" fmla="*/ 495558 h 1424419"/>
              <a:gd name="connsiteX6-189" fmla="*/ 1303099 w 1305333"/>
              <a:gd name="connsiteY6-190" fmla="*/ 952393 h 1424419"/>
              <a:gd name="connsiteX7-191" fmla="*/ 1305306 w 1305333"/>
              <a:gd name="connsiteY7-192" fmla="*/ 990115 h 1424419"/>
              <a:gd name="connsiteX8-193" fmla="*/ 1193590 w 1305333"/>
              <a:gd name="connsiteY8-194" fmla="*/ 1159518 h 1424419"/>
              <a:gd name="connsiteX9-195" fmla="*/ 1172881 w 1305333"/>
              <a:gd name="connsiteY9-196" fmla="*/ 1179342 h 1424419"/>
              <a:gd name="connsiteX10-197" fmla="*/ 792288 w 1305333"/>
              <a:gd name="connsiteY10-198" fmla="*/ 1385653 h 1424419"/>
              <a:gd name="connsiteX11-199" fmla="*/ 522686 w 1305333"/>
              <a:gd name="connsiteY11-200" fmla="*/ 1384922 h 1424419"/>
              <a:gd name="connsiteX12-201" fmla="*/ 80344 w 1305333"/>
              <a:gd name="connsiteY12-202" fmla="*/ 1139323 h 1424419"/>
              <a:gd name="connsiteX13-203" fmla="*/ 68397 w 1305333"/>
              <a:gd name="connsiteY13-204" fmla="*/ 1130059 h 1424419"/>
              <a:gd name="connsiteX14-205" fmla="*/ 667 w 1305333"/>
              <a:gd name="connsiteY14-206" fmla="*/ 999105 h 1424419"/>
              <a:gd name="connsiteX15-207" fmla="*/ 0 w 1305333"/>
              <a:gd name="connsiteY15-208" fmla="*/ 972364 h 1424419"/>
              <a:gd name="connsiteX16-209" fmla="*/ 2496 w 1305333"/>
              <a:gd name="connsiteY16-210" fmla="*/ 463106 h 1424419"/>
              <a:gd name="connsiteX17-211" fmla="*/ 2458 w 1305333"/>
              <a:gd name="connsiteY17-212" fmla="*/ 429563 h 1424419"/>
              <a:gd name="connsiteX18-213" fmla="*/ 75248 w 1305333"/>
              <a:gd name="connsiteY18-214" fmla="*/ 303202 h 1424419"/>
              <a:gd name="connsiteX19-215" fmla="*/ 103465 w 1305333"/>
              <a:gd name="connsiteY19-216" fmla="*/ 288252 h 1424419"/>
              <a:gd name="connsiteX20-217" fmla="*/ 541533 w 1305333"/>
              <a:gd name="connsiteY20-218" fmla="*/ 38110 h 1424419"/>
              <a:gd name="connsiteX21-219" fmla="*/ 653528 w 1305333"/>
              <a:gd name="connsiteY21-220" fmla="*/ 0 h 1424419"/>
              <a:gd name="connsiteX0-221" fmla="*/ 653528 w 1305333"/>
              <a:gd name="connsiteY0-222" fmla="*/ 0 h 1424419"/>
              <a:gd name="connsiteX1-223" fmla="*/ 757287 w 1305333"/>
              <a:gd name="connsiteY1-224" fmla="*/ 32444 h 1424419"/>
              <a:gd name="connsiteX2-225" fmla="*/ 1206876 w 1305333"/>
              <a:gd name="connsiteY2-226" fmla="*/ 284945 h 1424419"/>
              <a:gd name="connsiteX3-227" fmla="*/ 1233464 w 1305333"/>
              <a:gd name="connsiteY3-228" fmla="*/ 306775 h 1424419"/>
              <a:gd name="connsiteX4-229" fmla="*/ 1301712 w 1305333"/>
              <a:gd name="connsiteY4-230" fmla="*/ 442384 h 1424419"/>
              <a:gd name="connsiteX5-231" fmla="*/ 1303099 w 1305333"/>
              <a:gd name="connsiteY5-232" fmla="*/ 495558 h 1424419"/>
              <a:gd name="connsiteX6-233" fmla="*/ 1303099 w 1305333"/>
              <a:gd name="connsiteY6-234" fmla="*/ 952393 h 1424419"/>
              <a:gd name="connsiteX7-235" fmla="*/ 1305306 w 1305333"/>
              <a:gd name="connsiteY7-236" fmla="*/ 990115 h 1424419"/>
              <a:gd name="connsiteX8-237" fmla="*/ 1193590 w 1305333"/>
              <a:gd name="connsiteY8-238" fmla="*/ 1159518 h 1424419"/>
              <a:gd name="connsiteX9-239" fmla="*/ 1172881 w 1305333"/>
              <a:gd name="connsiteY9-240" fmla="*/ 1179342 h 1424419"/>
              <a:gd name="connsiteX10-241" fmla="*/ 792288 w 1305333"/>
              <a:gd name="connsiteY10-242" fmla="*/ 1385653 h 1424419"/>
              <a:gd name="connsiteX11-243" fmla="*/ 522686 w 1305333"/>
              <a:gd name="connsiteY11-244" fmla="*/ 1384922 h 1424419"/>
              <a:gd name="connsiteX12-245" fmla="*/ 80344 w 1305333"/>
              <a:gd name="connsiteY12-246" fmla="*/ 1139323 h 1424419"/>
              <a:gd name="connsiteX13-247" fmla="*/ 68397 w 1305333"/>
              <a:gd name="connsiteY13-248" fmla="*/ 1130059 h 1424419"/>
              <a:gd name="connsiteX14-249" fmla="*/ 667 w 1305333"/>
              <a:gd name="connsiteY14-250" fmla="*/ 999105 h 1424419"/>
              <a:gd name="connsiteX15-251" fmla="*/ 0 w 1305333"/>
              <a:gd name="connsiteY15-252" fmla="*/ 972364 h 1424419"/>
              <a:gd name="connsiteX16-253" fmla="*/ 2496 w 1305333"/>
              <a:gd name="connsiteY16-254" fmla="*/ 463106 h 1424419"/>
              <a:gd name="connsiteX17-255" fmla="*/ 2458 w 1305333"/>
              <a:gd name="connsiteY17-256" fmla="*/ 429563 h 1424419"/>
              <a:gd name="connsiteX18-257" fmla="*/ 75248 w 1305333"/>
              <a:gd name="connsiteY18-258" fmla="*/ 303202 h 1424419"/>
              <a:gd name="connsiteX19-259" fmla="*/ 103465 w 1305333"/>
              <a:gd name="connsiteY19-260" fmla="*/ 288252 h 1424419"/>
              <a:gd name="connsiteX20-261" fmla="*/ 541533 w 1305333"/>
              <a:gd name="connsiteY20-262" fmla="*/ 38110 h 1424419"/>
              <a:gd name="connsiteX21-263" fmla="*/ 653528 w 1305333"/>
              <a:gd name="connsiteY21-264" fmla="*/ 0 h 1424419"/>
              <a:gd name="connsiteX0-265" fmla="*/ 653528 w 1305333"/>
              <a:gd name="connsiteY0-266" fmla="*/ 0 h 1424419"/>
              <a:gd name="connsiteX1-267" fmla="*/ 757287 w 1305333"/>
              <a:gd name="connsiteY1-268" fmla="*/ 32444 h 1424419"/>
              <a:gd name="connsiteX2-269" fmla="*/ 1206876 w 1305333"/>
              <a:gd name="connsiteY2-270" fmla="*/ 284945 h 1424419"/>
              <a:gd name="connsiteX3-271" fmla="*/ 1233464 w 1305333"/>
              <a:gd name="connsiteY3-272" fmla="*/ 306775 h 1424419"/>
              <a:gd name="connsiteX4-273" fmla="*/ 1301712 w 1305333"/>
              <a:gd name="connsiteY4-274" fmla="*/ 442384 h 1424419"/>
              <a:gd name="connsiteX5-275" fmla="*/ 1303099 w 1305333"/>
              <a:gd name="connsiteY5-276" fmla="*/ 495558 h 1424419"/>
              <a:gd name="connsiteX6-277" fmla="*/ 1303099 w 1305333"/>
              <a:gd name="connsiteY6-278" fmla="*/ 952393 h 1424419"/>
              <a:gd name="connsiteX7-279" fmla="*/ 1305306 w 1305333"/>
              <a:gd name="connsiteY7-280" fmla="*/ 990115 h 1424419"/>
              <a:gd name="connsiteX8-281" fmla="*/ 1193590 w 1305333"/>
              <a:gd name="connsiteY8-282" fmla="*/ 1159518 h 1424419"/>
              <a:gd name="connsiteX9-283" fmla="*/ 1172881 w 1305333"/>
              <a:gd name="connsiteY9-284" fmla="*/ 1179342 h 1424419"/>
              <a:gd name="connsiteX10-285" fmla="*/ 792288 w 1305333"/>
              <a:gd name="connsiteY10-286" fmla="*/ 1385653 h 1424419"/>
              <a:gd name="connsiteX11-287" fmla="*/ 522686 w 1305333"/>
              <a:gd name="connsiteY11-288" fmla="*/ 1384922 h 1424419"/>
              <a:gd name="connsiteX12-289" fmla="*/ 80344 w 1305333"/>
              <a:gd name="connsiteY12-290" fmla="*/ 1139323 h 1424419"/>
              <a:gd name="connsiteX13-291" fmla="*/ 68397 w 1305333"/>
              <a:gd name="connsiteY13-292" fmla="*/ 1130059 h 1424419"/>
              <a:gd name="connsiteX14-293" fmla="*/ 667 w 1305333"/>
              <a:gd name="connsiteY14-294" fmla="*/ 999105 h 1424419"/>
              <a:gd name="connsiteX15-295" fmla="*/ 0 w 1305333"/>
              <a:gd name="connsiteY15-296" fmla="*/ 972364 h 1424419"/>
              <a:gd name="connsiteX16-297" fmla="*/ 2496 w 1305333"/>
              <a:gd name="connsiteY16-298" fmla="*/ 463106 h 1424419"/>
              <a:gd name="connsiteX17-299" fmla="*/ 2458 w 1305333"/>
              <a:gd name="connsiteY17-300" fmla="*/ 429563 h 1424419"/>
              <a:gd name="connsiteX18-301" fmla="*/ 75248 w 1305333"/>
              <a:gd name="connsiteY18-302" fmla="*/ 303202 h 1424419"/>
              <a:gd name="connsiteX19-303" fmla="*/ 103465 w 1305333"/>
              <a:gd name="connsiteY19-304" fmla="*/ 288252 h 1424419"/>
              <a:gd name="connsiteX20-305" fmla="*/ 541533 w 1305333"/>
              <a:gd name="connsiteY20-306" fmla="*/ 38110 h 1424419"/>
              <a:gd name="connsiteX21-307" fmla="*/ 653528 w 1305333"/>
              <a:gd name="connsiteY21-308" fmla="*/ 0 h 1424419"/>
              <a:gd name="connsiteX0-309" fmla="*/ 653528 w 1305333"/>
              <a:gd name="connsiteY0-310" fmla="*/ 0 h 1424419"/>
              <a:gd name="connsiteX1-311" fmla="*/ 757287 w 1305333"/>
              <a:gd name="connsiteY1-312" fmla="*/ 32444 h 1424419"/>
              <a:gd name="connsiteX2-313" fmla="*/ 1206876 w 1305333"/>
              <a:gd name="connsiteY2-314" fmla="*/ 284945 h 1424419"/>
              <a:gd name="connsiteX3-315" fmla="*/ 1233464 w 1305333"/>
              <a:gd name="connsiteY3-316" fmla="*/ 306775 h 1424419"/>
              <a:gd name="connsiteX4-317" fmla="*/ 1301712 w 1305333"/>
              <a:gd name="connsiteY4-318" fmla="*/ 442384 h 1424419"/>
              <a:gd name="connsiteX5-319" fmla="*/ 1303099 w 1305333"/>
              <a:gd name="connsiteY5-320" fmla="*/ 495558 h 1424419"/>
              <a:gd name="connsiteX6-321" fmla="*/ 1303099 w 1305333"/>
              <a:gd name="connsiteY6-322" fmla="*/ 952393 h 1424419"/>
              <a:gd name="connsiteX7-323" fmla="*/ 1305306 w 1305333"/>
              <a:gd name="connsiteY7-324" fmla="*/ 990115 h 1424419"/>
              <a:gd name="connsiteX8-325" fmla="*/ 1193590 w 1305333"/>
              <a:gd name="connsiteY8-326" fmla="*/ 1159518 h 1424419"/>
              <a:gd name="connsiteX9-327" fmla="*/ 1172881 w 1305333"/>
              <a:gd name="connsiteY9-328" fmla="*/ 1179342 h 1424419"/>
              <a:gd name="connsiteX10-329" fmla="*/ 792288 w 1305333"/>
              <a:gd name="connsiteY10-330" fmla="*/ 1385653 h 1424419"/>
              <a:gd name="connsiteX11-331" fmla="*/ 522686 w 1305333"/>
              <a:gd name="connsiteY11-332" fmla="*/ 1384922 h 1424419"/>
              <a:gd name="connsiteX12-333" fmla="*/ 80344 w 1305333"/>
              <a:gd name="connsiteY12-334" fmla="*/ 1139323 h 1424419"/>
              <a:gd name="connsiteX13-335" fmla="*/ 68397 w 1305333"/>
              <a:gd name="connsiteY13-336" fmla="*/ 1130059 h 1424419"/>
              <a:gd name="connsiteX14-337" fmla="*/ 667 w 1305333"/>
              <a:gd name="connsiteY14-338" fmla="*/ 999105 h 1424419"/>
              <a:gd name="connsiteX15-339" fmla="*/ 0 w 1305333"/>
              <a:gd name="connsiteY15-340" fmla="*/ 972364 h 1424419"/>
              <a:gd name="connsiteX16-341" fmla="*/ 2496 w 1305333"/>
              <a:gd name="connsiteY16-342" fmla="*/ 463106 h 1424419"/>
              <a:gd name="connsiteX17-343" fmla="*/ 2458 w 1305333"/>
              <a:gd name="connsiteY17-344" fmla="*/ 429563 h 1424419"/>
              <a:gd name="connsiteX18-345" fmla="*/ 75248 w 1305333"/>
              <a:gd name="connsiteY18-346" fmla="*/ 303202 h 1424419"/>
              <a:gd name="connsiteX19-347" fmla="*/ 103465 w 1305333"/>
              <a:gd name="connsiteY19-348" fmla="*/ 288252 h 1424419"/>
              <a:gd name="connsiteX20-349" fmla="*/ 541533 w 1305333"/>
              <a:gd name="connsiteY20-350" fmla="*/ 38110 h 1424419"/>
              <a:gd name="connsiteX21-351" fmla="*/ 653528 w 1305333"/>
              <a:gd name="connsiteY21-352" fmla="*/ 0 h 1424419"/>
              <a:gd name="connsiteX0-353" fmla="*/ 653528 w 1305333"/>
              <a:gd name="connsiteY0-354" fmla="*/ 0 h 1424419"/>
              <a:gd name="connsiteX1-355" fmla="*/ 757287 w 1305333"/>
              <a:gd name="connsiteY1-356" fmla="*/ 32444 h 1424419"/>
              <a:gd name="connsiteX2-357" fmla="*/ 1206876 w 1305333"/>
              <a:gd name="connsiteY2-358" fmla="*/ 284945 h 1424419"/>
              <a:gd name="connsiteX3-359" fmla="*/ 1233464 w 1305333"/>
              <a:gd name="connsiteY3-360" fmla="*/ 306775 h 1424419"/>
              <a:gd name="connsiteX4-361" fmla="*/ 1301712 w 1305333"/>
              <a:gd name="connsiteY4-362" fmla="*/ 442384 h 1424419"/>
              <a:gd name="connsiteX5-363" fmla="*/ 1303099 w 1305333"/>
              <a:gd name="connsiteY5-364" fmla="*/ 495558 h 1424419"/>
              <a:gd name="connsiteX6-365" fmla="*/ 1303099 w 1305333"/>
              <a:gd name="connsiteY6-366" fmla="*/ 952393 h 1424419"/>
              <a:gd name="connsiteX7-367" fmla="*/ 1305306 w 1305333"/>
              <a:gd name="connsiteY7-368" fmla="*/ 990115 h 1424419"/>
              <a:gd name="connsiteX8-369" fmla="*/ 1193590 w 1305333"/>
              <a:gd name="connsiteY8-370" fmla="*/ 1159518 h 1424419"/>
              <a:gd name="connsiteX9-371" fmla="*/ 1172881 w 1305333"/>
              <a:gd name="connsiteY9-372" fmla="*/ 1179342 h 1424419"/>
              <a:gd name="connsiteX10-373" fmla="*/ 792288 w 1305333"/>
              <a:gd name="connsiteY10-374" fmla="*/ 1385653 h 1424419"/>
              <a:gd name="connsiteX11-375" fmla="*/ 522686 w 1305333"/>
              <a:gd name="connsiteY11-376" fmla="*/ 1384922 h 1424419"/>
              <a:gd name="connsiteX12-377" fmla="*/ 80344 w 1305333"/>
              <a:gd name="connsiteY12-378" fmla="*/ 1139323 h 1424419"/>
              <a:gd name="connsiteX13-379" fmla="*/ 68397 w 1305333"/>
              <a:gd name="connsiteY13-380" fmla="*/ 1130059 h 1424419"/>
              <a:gd name="connsiteX14-381" fmla="*/ 667 w 1305333"/>
              <a:gd name="connsiteY14-382" fmla="*/ 999105 h 1424419"/>
              <a:gd name="connsiteX15-383" fmla="*/ 0 w 1305333"/>
              <a:gd name="connsiteY15-384" fmla="*/ 972364 h 1424419"/>
              <a:gd name="connsiteX16-385" fmla="*/ 2496 w 1305333"/>
              <a:gd name="connsiteY16-386" fmla="*/ 463106 h 1424419"/>
              <a:gd name="connsiteX17-387" fmla="*/ 2458 w 1305333"/>
              <a:gd name="connsiteY17-388" fmla="*/ 429563 h 1424419"/>
              <a:gd name="connsiteX18-389" fmla="*/ 75248 w 1305333"/>
              <a:gd name="connsiteY18-390" fmla="*/ 303202 h 1424419"/>
              <a:gd name="connsiteX19-391" fmla="*/ 106293 w 1305333"/>
              <a:gd name="connsiteY19-392" fmla="*/ 282597 h 1424419"/>
              <a:gd name="connsiteX20-393" fmla="*/ 541533 w 1305333"/>
              <a:gd name="connsiteY20-394" fmla="*/ 38110 h 1424419"/>
              <a:gd name="connsiteX21-395" fmla="*/ 653528 w 1305333"/>
              <a:gd name="connsiteY21-396" fmla="*/ 0 h 1424419"/>
              <a:gd name="connsiteX0-397" fmla="*/ 653528 w 1305333"/>
              <a:gd name="connsiteY0-398" fmla="*/ 0 h 1424419"/>
              <a:gd name="connsiteX1-399" fmla="*/ 757287 w 1305333"/>
              <a:gd name="connsiteY1-400" fmla="*/ 32444 h 1424419"/>
              <a:gd name="connsiteX2-401" fmla="*/ 1206876 w 1305333"/>
              <a:gd name="connsiteY2-402" fmla="*/ 284945 h 1424419"/>
              <a:gd name="connsiteX3-403" fmla="*/ 1237706 w 1305333"/>
              <a:gd name="connsiteY3-404" fmla="*/ 306775 h 1424419"/>
              <a:gd name="connsiteX4-405" fmla="*/ 1301712 w 1305333"/>
              <a:gd name="connsiteY4-406" fmla="*/ 442384 h 1424419"/>
              <a:gd name="connsiteX5-407" fmla="*/ 1303099 w 1305333"/>
              <a:gd name="connsiteY5-408" fmla="*/ 495558 h 1424419"/>
              <a:gd name="connsiteX6-409" fmla="*/ 1303099 w 1305333"/>
              <a:gd name="connsiteY6-410" fmla="*/ 952393 h 1424419"/>
              <a:gd name="connsiteX7-411" fmla="*/ 1305306 w 1305333"/>
              <a:gd name="connsiteY7-412" fmla="*/ 990115 h 1424419"/>
              <a:gd name="connsiteX8-413" fmla="*/ 1193590 w 1305333"/>
              <a:gd name="connsiteY8-414" fmla="*/ 1159518 h 1424419"/>
              <a:gd name="connsiteX9-415" fmla="*/ 1172881 w 1305333"/>
              <a:gd name="connsiteY9-416" fmla="*/ 1179342 h 1424419"/>
              <a:gd name="connsiteX10-417" fmla="*/ 792288 w 1305333"/>
              <a:gd name="connsiteY10-418" fmla="*/ 1385653 h 1424419"/>
              <a:gd name="connsiteX11-419" fmla="*/ 522686 w 1305333"/>
              <a:gd name="connsiteY11-420" fmla="*/ 1384922 h 1424419"/>
              <a:gd name="connsiteX12-421" fmla="*/ 80344 w 1305333"/>
              <a:gd name="connsiteY12-422" fmla="*/ 1139323 h 1424419"/>
              <a:gd name="connsiteX13-423" fmla="*/ 68397 w 1305333"/>
              <a:gd name="connsiteY13-424" fmla="*/ 1130059 h 1424419"/>
              <a:gd name="connsiteX14-425" fmla="*/ 667 w 1305333"/>
              <a:gd name="connsiteY14-426" fmla="*/ 999105 h 1424419"/>
              <a:gd name="connsiteX15-427" fmla="*/ 0 w 1305333"/>
              <a:gd name="connsiteY15-428" fmla="*/ 972364 h 1424419"/>
              <a:gd name="connsiteX16-429" fmla="*/ 2496 w 1305333"/>
              <a:gd name="connsiteY16-430" fmla="*/ 463106 h 1424419"/>
              <a:gd name="connsiteX17-431" fmla="*/ 2458 w 1305333"/>
              <a:gd name="connsiteY17-432" fmla="*/ 429563 h 1424419"/>
              <a:gd name="connsiteX18-433" fmla="*/ 75248 w 1305333"/>
              <a:gd name="connsiteY18-434" fmla="*/ 303202 h 1424419"/>
              <a:gd name="connsiteX19-435" fmla="*/ 106293 w 1305333"/>
              <a:gd name="connsiteY19-436" fmla="*/ 282597 h 1424419"/>
              <a:gd name="connsiteX20-437" fmla="*/ 541533 w 1305333"/>
              <a:gd name="connsiteY20-438" fmla="*/ 38110 h 1424419"/>
              <a:gd name="connsiteX21-439" fmla="*/ 653528 w 1305333"/>
              <a:gd name="connsiteY21-440" fmla="*/ 0 h 1424419"/>
              <a:gd name="connsiteX0-441" fmla="*/ 653528 w 1305333"/>
              <a:gd name="connsiteY0-442" fmla="*/ 0 h 1424419"/>
              <a:gd name="connsiteX1-443" fmla="*/ 757287 w 1305333"/>
              <a:gd name="connsiteY1-444" fmla="*/ 32444 h 1424419"/>
              <a:gd name="connsiteX2-445" fmla="*/ 1206876 w 1305333"/>
              <a:gd name="connsiteY2-446" fmla="*/ 284945 h 1424419"/>
              <a:gd name="connsiteX3-447" fmla="*/ 1237706 w 1305333"/>
              <a:gd name="connsiteY3-448" fmla="*/ 306775 h 1424419"/>
              <a:gd name="connsiteX4-449" fmla="*/ 1301712 w 1305333"/>
              <a:gd name="connsiteY4-450" fmla="*/ 442384 h 1424419"/>
              <a:gd name="connsiteX5-451" fmla="*/ 1303099 w 1305333"/>
              <a:gd name="connsiteY5-452" fmla="*/ 495558 h 1424419"/>
              <a:gd name="connsiteX6-453" fmla="*/ 1303099 w 1305333"/>
              <a:gd name="connsiteY6-454" fmla="*/ 952393 h 1424419"/>
              <a:gd name="connsiteX7-455" fmla="*/ 1305306 w 1305333"/>
              <a:gd name="connsiteY7-456" fmla="*/ 990115 h 1424419"/>
              <a:gd name="connsiteX8-457" fmla="*/ 1211970 w 1305333"/>
              <a:gd name="connsiteY8-458" fmla="*/ 1149621 h 1424419"/>
              <a:gd name="connsiteX9-459" fmla="*/ 1172881 w 1305333"/>
              <a:gd name="connsiteY9-460" fmla="*/ 1179342 h 1424419"/>
              <a:gd name="connsiteX10-461" fmla="*/ 792288 w 1305333"/>
              <a:gd name="connsiteY10-462" fmla="*/ 1385653 h 1424419"/>
              <a:gd name="connsiteX11-463" fmla="*/ 522686 w 1305333"/>
              <a:gd name="connsiteY11-464" fmla="*/ 1384922 h 1424419"/>
              <a:gd name="connsiteX12-465" fmla="*/ 80344 w 1305333"/>
              <a:gd name="connsiteY12-466" fmla="*/ 1139323 h 1424419"/>
              <a:gd name="connsiteX13-467" fmla="*/ 68397 w 1305333"/>
              <a:gd name="connsiteY13-468" fmla="*/ 1130059 h 1424419"/>
              <a:gd name="connsiteX14-469" fmla="*/ 667 w 1305333"/>
              <a:gd name="connsiteY14-470" fmla="*/ 999105 h 1424419"/>
              <a:gd name="connsiteX15-471" fmla="*/ 0 w 1305333"/>
              <a:gd name="connsiteY15-472" fmla="*/ 972364 h 1424419"/>
              <a:gd name="connsiteX16-473" fmla="*/ 2496 w 1305333"/>
              <a:gd name="connsiteY16-474" fmla="*/ 463106 h 1424419"/>
              <a:gd name="connsiteX17-475" fmla="*/ 2458 w 1305333"/>
              <a:gd name="connsiteY17-476" fmla="*/ 429563 h 1424419"/>
              <a:gd name="connsiteX18-477" fmla="*/ 75248 w 1305333"/>
              <a:gd name="connsiteY18-478" fmla="*/ 303202 h 1424419"/>
              <a:gd name="connsiteX19-479" fmla="*/ 106293 w 1305333"/>
              <a:gd name="connsiteY19-480" fmla="*/ 282597 h 1424419"/>
              <a:gd name="connsiteX20-481" fmla="*/ 541533 w 1305333"/>
              <a:gd name="connsiteY20-482" fmla="*/ 38110 h 1424419"/>
              <a:gd name="connsiteX21-483" fmla="*/ 653528 w 1305333"/>
              <a:gd name="connsiteY21-484" fmla="*/ 0 h 1424419"/>
              <a:gd name="connsiteX0-485" fmla="*/ 653528 w 1305333"/>
              <a:gd name="connsiteY0-486" fmla="*/ 0 h 1424419"/>
              <a:gd name="connsiteX1-487" fmla="*/ 757287 w 1305333"/>
              <a:gd name="connsiteY1-488" fmla="*/ 32444 h 1424419"/>
              <a:gd name="connsiteX2-489" fmla="*/ 1206876 w 1305333"/>
              <a:gd name="connsiteY2-490" fmla="*/ 284945 h 1424419"/>
              <a:gd name="connsiteX3-491" fmla="*/ 1237706 w 1305333"/>
              <a:gd name="connsiteY3-492" fmla="*/ 306775 h 1424419"/>
              <a:gd name="connsiteX4-493" fmla="*/ 1301712 w 1305333"/>
              <a:gd name="connsiteY4-494" fmla="*/ 442384 h 1424419"/>
              <a:gd name="connsiteX5-495" fmla="*/ 1303099 w 1305333"/>
              <a:gd name="connsiteY5-496" fmla="*/ 495558 h 1424419"/>
              <a:gd name="connsiteX6-497" fmla="*/ 1303099 w 1305333"/>
              <a:gd name="connsiteY6-498" fmla="*/ 952393 h 1424419"/>
              <a:gd name="connsiteX7-499" fmla="*/ 1305306 w 1305333"/>
              <a:gd name="connsiteY7-500" fmla="*/ 990115 h 1424419"/>
              <a:gd name="connsiteX8-501" fmla="*/ 1236006 w 1305333"/>
              <a:gd name="connsiteY8-502" fmla="*/ 1160932 h 1424419"/>
              <a:gd name="connsiteX9-503" fmla="*/ 1172881 w 1305333"/>
              <a:gd name="connsiteY9-504" fmla="*/ 1179342 h 1424419"/>
              <a:gd name="connsiteX10-505" fmla="*/ 792288 w 1305333"/>
              <a:gd name="connsiteY10-506" fmla="*/ 1385653 h 1424419"/>
              <a:gd name="connsiteX11-507" fmla="*/ 522686 w 1305333"/>
              <a:gd name="connsiteY11-508" fmla="*/ 1384922 h 1424419"/>
              <a:gd name="connsiteX12-509" fmla="*/ 80344 w 1305333"/>
              <a:gd name="connsiteY12-510" fmla="*/ 1139323 h 1424419"/>
              <a:gd name="connsiteX13-511" fmla="*/ 68397 w 1305333"/>
              <a:gd name="connsiteY13-512" fmla="*/ 1130059 h 1424419"/>
              <a:gd name="connsiteX14-513" fmla="*/ 667 w 1305333"/>
              <a:gd name="connsiteY14-514" fmla="*/ 999105 h 1424419"/>
              <a:gd name="connsiteX15-515" fmla="*/ 0 w 1305333"/>
              <a:gd name="connsiteY15-516" fmla="*/ 972364 h 1424419"/>
              <a:gd name="connsiteX16-517" fmla="*/ 2496 w 1305333"/>
              <a:gd name="connsiteY16-518" fmla="*/ 463106 h 1424419"/>
              <a:gd name="connsiteX17-519" fmla="*/ 2458 w 1305333"/>
              <a:gd name="connsiteY17-520" fmla="*/ 429563 h 1424419"/>
              <a:gd name="connsiteX18-521" fmla="*/ 75248 w 1305333"/>
              <a:gd name="connsiteY18-522" fmla="*/ 303202 h 1424419"/>
              <a:gd name="connsiteX19-523" fmla="*/ 106293 w 1305333"/>
              <a:gd name="connsiteY19-524" fmla="*/ 282597 h 1424419"/>
              <a:gd name="connsiteX20-525" fmla="*/ 541533 w 1305333"/>
              <a:gd name="connsiteY20-526" fmla="*/ 38110 h 1424419"/>
              <a:gd name="connsiteX21-527" fmla="*/ 653528 w 1305333"/>
              <a:gd name="connsiteY21-528" fmla="*/ 0 h 1424419"/>
              <a:gd name="connsiteX0-529" fmla="*/ 653528 w 1313169"/>
              <a:gd name="connsiteY0-530" fmla="*/ 0 h 1424419"/>
              <a:gd name="connsiteX1-531" fmla="*/ 757287 w 1313169"/>
              <a:gd name="connsiteY1-532" fmla="*/ 32444 h 1424419"/>
              <a:gd name="connsiteX2-533" fmla="*/ 1206876 w 1313169"/>
              <a:gd name="connsiteY2-534" fmla="*/ 284945 h 1424419"/>
              <a:gd name="connsiteX3-535" fmla="*/ 1237706 w 1313169"/>
              <a:gd name="connsiteY3-536" fmla="*/ 306775 h 1424419"/>
              <a:gd name="connsiteX4-537" fmla="*/ 1301712 w 1313169"/>
              <a:gd name="connsiteY4-538" fmla="*/ 442384 h 1424419"/>
              <a:gd name="connsiteX5-539" fmla="*/ 1303099 w 1313169"/>
              <a:gd name="connsiteY5-540" fmla="*/ 495558 h 1424419"/>
              <a:gd name="connsiteX6-541" fmla="*/ 1303099 w 1313169"/>
              <a:gd name="connsiteY6-542" fmla="*/ 952393 h 1424419"/>
              <a:gd name="connsiteX7-543" fmla="*/ 1305306 w 1313169"/>
              <a:gd name="connsiteY7-544" fmla="*/ 990115 h 1424419"/>
              <a:gd name="connsiteX8-545" fmla="*/ 1271352 w 1313169"/>
              <a:gd name="connsiteY8-546" fmla="*/ 1142552 h 1424419"/>
              <a:gd name="connsiteX9-547" fmla="*/ 1172881 w 1313169"/>
              <a:gd name="connsiteY9-548" fmla="*/ 1179342 h 1424419"/>
              <a:gd name="connsiteX10-549" fmla="*/ 792288 w 1313169"/>
              <a:gd name="connsiteY10-550" fmla="*/ 1385653 h 1424419"/>
              <a:gd name="connsiteX11-551" fmla="*/ 522686 w 1313169"/>
              <a:gd name="connsiteY11-552" fmla="*/ 1384922 h 1424419"/>
              <a:gd name="connsiteX12-553" fmla="*/ 80344 w 1313169"/>
              <a:gd name="connsiteY12-554" fmla="*/ 1139323 h 1424419"/>
              <a:gd name="connsiteX13-555" fmla="*/ 68397 w 1313169"/>
              <a:gd name="connsiteY13-556" fmla="*/ 1130059 h 1424419"/>
              <a:gd name="connsiteX14-557" fmla="*/ 667 w 1313169"/>
              <a:gd name="connsiteY14-558" fmla="*/ 999105 h 1424419"/>
              <a:gd name="connsiteX15-559" fmla="*/ 0 w 1313169"/>
              <a:gd name="connsiteY15-560" fmla="*/ 972364 h 1424419"/>
              <a:gd name="connsiteX16-561" fmla="*/ 2496 w 1313169"/>
              <a:gd name="connsiteY16-562" fmla="*/ 463106 h 1424419"/>
              <a:gd name="connsiteX17-563" fmla="*/ 2458 w 1313169"/>
              <a:gd name="connsiteY17-564" fmla="*/ 429563 h 1424419"/>
              <a:gd name="connsiteX18-565" fmla="*/ 75248 w 1313169"/>
              <a:gd name="connsiteY18-566" fmla="*/ 303202 h 1424419"/>
              <a:gd name="connsiteX19-567" fmla="*/ 106293 w 1313169"/>
              <a:gd name="connsiteY19-568" fmla="*/ 282597 h 1424419"/>
              <a:gd name="connsiteX20-569" fmla="*/ 541533 w 1313169"/>
              <a:gd name="connsiteY20-570" fmla="*/ 38110 h 1424419"/>
              <a:gd name="connsiteX21-571" fmla="*/ 653528 w 1313169"/>
              <a:gd name="connsiteY21-572" fmla="*/ 0 h 1424419"/>
              <a:gd name="connsiteX0-573" fmla="*/ 653528 w 1306267"/>
              <a:gd name="connsiteY0-574" fmla="*/ 0 h 1424419"/>
              <a:gd name="connsiteX1-575" fmla="*/ 757287 w 1306267"/>
              <a:gd name="connsiteY1-576" fmla="*/ 32444 h 1424419"/>
              <a:gd name="connsiteX2-577" fmla="*/ 1206876 w 1306267"/>
              <a:gd name="connsiteY2-578" fmla="*/ 284945 h 1424419"/>
              <a:gd name="connsiteX3-579" fmla="*/ 1237706 w 1306267"/>
              <a:gd name="connsiteY3-580" fmla="*/ 306775 h 1424419"/>
              <a:gd name="connsiteX4-581" fmla="*/ 1301712 w 1306267"/>
              <a:gd name="connsiteY4-582" fmla="*/ 442384 h 1424419"/>
              <a:gd name="connsiteX5-583" fmla="*/ 1303099 w 1306267"/>
              <a:gd name="connsiteY5-584" fmla="*/ 495558 h 1424419"/>
              <a:gd name="connsiteX6-585" fmla="*/ 1303099 w 1306267"/>
              <a:gd name="connsiteY6-586" fmla="*/ 952393 h 1424419"/>
              <a:gd name="connsiteX7-587" fmla="*/ 1305306 w 1306267"/>
              <a:gd name="connsiteY7-588" fmla="*/ 990115 h 1424419"/>
              <a:gd name="connsiteX8-589" fmla="*/ 1255800 w 1306267"/>
              <a:gd name="connsiteY8-590" fmla="*/ 1142552 h 1424419"/>
              <a:gd name="connsiteX9-591" fmla="*/ 1172881 w 1306267"/>
              <a:gd name="connsiteY9-592" fmla="*/ 1179342 h 1424419"/>
              <a:gd name="connsiteX10-593" fmla="*/ 792288 w 1306267"/>
              <a:gd name="connsiteY10-594" fmla="*/ 1385653 h 1424419"/>
              <a:gd name="connsiteX11-595" fmla="*/ 522686 w 1306267"/>
              <a:gd name="connsiteY11-596" fmla="*/ 1384922 h 1424419"/>
              <a:gd name="connsiteX12-597" fmla="*/ 80344 w 1306267"/>
              <a:gd name="connsiteY12-598" fmla="*/ 1139323 h 1424419"/>
              <a:gd name="connsiteX13-599" fmla="*/ 68397 w 1306267"/>
              <a:gd name="connsiteY13-600" fmla="*/ 1130059 h 1424419"/>
              <a:gd name="connsiteX14-601" fmla="*/ 667 w 1306267"/>
              <a:gd name="connsiteY14-602" fmla="*/ 999105 h 1424419"/>
              <a:gd name="connsiteX15-603" fmla="*/ 0 w 1306267"/>
              <a:gd name="connsiteY15-604" fmla="*/ 972364 h 1424419"/>
              <a:gd name="connsiteX16-605" fmla="*/ 2496 w 1306267"/>
              <a:gd name="connsiteY16-606" fmla="*/ 463106 h 1424419"/>
              <a:gd name="connsiteX17-607" fmla="*/ 2458 w 1306267"/>
              <a:gd name="connsiteY17-608" fmla="*/ 429563 h 1424419"/>
              <a:gd name="connsiteX18-609" fmla="*/ 75248 w 1306267"/>
              <a:gd name="connsiteY18-610" fmla="*/ 303202 h 1424419"/>
              <a:gd name="connsiteX19-611" fmla="*/ 106293 w 1306267"/>
              <a:gd name="connsiteY19-612" fmla="*/ 282597 h 1424419"/>
              <a:gd name="connsiteX20-613" fmla="*/ 541533 w 1306267"/>
              <a:gd name="connsiteY20-614" fmla="*/ 38110 h 1424419"/>
              <a:gd name="connsiteX21-615" fmla="*/ 653528 w 1306267"/>
              <a:gd name="connsiteY21-616" fmla="*/ 0 h 1424419"/>
              <a:gd name="connsiteX0-617" fmla="*/ 653528 w 1306267"/>
              <a:gd name="connsiteY0-618" fmla="*/ 0 h 1424419"/>
              <a:gd name="connsiteX1-619" fmla="*/ 757287 w 1306267"/>
              <a:gd name="connsiteY1-620" fmla="*/ 32444 h 1424419"/>
              <a:gd name="connsiteX2-621" fmla="*/ 1206876 w 1306267"/>
              <a:gd name="connsiteY2-622" fmla="*/ 284945 h 1424419"/>
              <a:gd name="connsiteX3-623" fmla="*/ 1237706 w 1306267"/>
              <a:gd name="connsiteY3-624" fmla="*/ 306775 h 1424419"/>
              <a:gd name="connsiteX4-625" fmla="*/ 1301712 w 1306267"/>
              <a:gd name="connsiteY4-626" fmla="*/ 442384 h 1424419"/>
              <a:gd name="connsiteX5-627" fmla="*/ 1303099 w 1306267"/>
              <a:gd name="connsiteY5-628" fmla="*/ 495558 h 1424419"/>
              <a:gd name="connsiteX6-629" fmla="*/ 1303099 w 1306267"/>
              <a:gd name="connsiteY6-630" fmla="*/ 952393 h 1424419"/>
              <a:gd name="connsiteX7-631" fmla="*/ 1305306 w 1306267"/>
              <a:gd name="connsiteY7-632" fmla="*/ 990115 h 1424419"/>
              <a:gd name="connsiteX8-633" fmla="*/ 1255800 w 1306267"/>
              <a:gd name="connsiteY8-634" fmla="*/ 1142552 h 1424419"/>
              <a:gd name="connsiteX9-635" fmla="*/ 1172881 w 1306267"/>
              <a:gd name="connsiteY9-636" fmla="*/ 1179342 h 1424419"/>
              <a:gd name="connsiteX10-637" fmla="*/ 792288 w 1306267"/>
              <a:gd name="connsiteY10-638" fmla="*/ 1385653 h 1424419"/>
              <a:gd name="connsiteX11-639" fmla="*/ 522686 w 1306267"/>
              <a:gd name="connsiteY11-640" fmla="*/ 1384922 h 1424419"/>
              <a:gd name="connsiteX12-641" fmla="*/ 80344 w 1306267"/>
              <a:gd name="connsiteY12-642" fmla="*/ 1139323 h 1424419"/>
              <a:gd name="connsiteX13-643" fmla="*/ 61328 w 1306267"/>
              <a:gd name="connsiteY13-644" fmla="*/ 1127231 h 1424419"/>
              <a:gd name="connsiteX14-645" fmla="*/ 667 w 1306267"/>
              <a:gd name="connsiteY14-646" fmla="*/ 999105 h 1424419"/>
              <a:gd name="connsiteX15-647" fmla="*/ 0 w 1306267"/>
              <a:gd name="connsiteY15-648" fmla="*/ 972364 h 1424419"/>
              <a:gd name="connsiteX16-649" fmla="*/ 2496 w 1306267"/>
              <a:gd name="connsiteY16-650" fmla="*/ 463106 h 1424419"/>
              <a:gd name="connsiteX17-651" fmla="*/ 2458 w 1306267"/>
              <a:gd name="connsiteY17-652" fmla="*/ 429563 h 1424419"/>
              <a:gd name="connsiteX18-653" fmla="*/ 75248 w 1306267"/>
              <a:gd name="connsiteY18-654" fmla="*/ 303202 h 1424419"/>
              <a:gd name="connsiteX19-655" fmla="*/ 106293 w 1306267"/>
              <a:gd name="connsiteY19-656" fmla="*/ 282597 h 1424419"/>
              <a:gd name="connsiteX20-657" fmla="*/ 541533 w 1306267"/>
              <a:gd name="connsiteY20-658" fmla="*/ 38110 h 1424419"/>
              <a:gd name="connsiteX21-659" fmla="*/ 653528 w 1306267"/>
              <a:gd name="connsiteY21-660" fmla="*/ 0 h 1424419"/>
              <a:gd name="connsiteX0-661" fmla="*/ 653528 w 1306267"/>
              <a:gd name="connsiteY0-662" fmla="*/ 0 h 1424419"/>
              <a:gd name="connsiteX1-663" fmla="*/ 757287 w 1306267"/>
              <a:gd name="connsiteY1-664" fmla="*/ 32444 h 1424419"/>
              <a:gd name="connsiteX2-665" fmla="*/ 1206876 w 1306267"/>
              <a:gd name="connsiteY2-666" fmla="*/ 284945 h 1424419"/>
              <a:gd name="connsiteX3-667" fmla="*/ 1237706 w 1306267"/>
              <a:gd name="connsiteY3-668" fmla="*/ 306775 h 1424419"/>
              <a:gd name="connsiteX4-669" fmla="*/ 1301712 w 1306267"/>
              <a:gd name="connsiteY4-670" fmla="*/ 442384 h 1424419"/>
              <a:gd name="connsiteX5-671" fmla="*/ 1303099 w 1306267"/>
              <a:gd name="connsiteY5-672" fmla="*/ 495558 h 1424419"/>
              <a:gd name="connsiteX6-673" fmla="*/ 1303099 w 1306267"/>
              <a:gd name="connsiteY6-674" fmla="*/ 952393 h 1424419"/>
              <a:gd name="connsiteX7-675" fmla="*/ 1305306 w 1306267"/>
              <a:gd name="connsiteY7-676" fmla="*/ 990115 h 1424419"/>
              <a:gd name="connsiteX8-677" fmla="*/ 1255800 w 1306267"/>
              <a:gd name="connsiteY8-678" fmla="*/ 1142552 h 1424419"/>
              <a:gd name="connsiteX9-679" fmla="*/ 1172881 w 1306267"/>
              <a:gd name="connsiteY9-680" fmla="*/ 1179342 h 1424419"/>
              <a:gd name="connsiteX10-681" fmla="*/ 792288 w 1306267"/>
              <a:gd name="connsiteY10-682" fmla="*/ 1385653 h 1424419"/>
              <a:gd name="connsiteX11-683" fmla="*/ 522686 w 1306267"/>
              <a:gd name="connsiteY11-684" fmla="*/ 1384922 h 1424419"/>
              <a:gd name="connsiteX12-685" fmla="*/ 80344 w 1306267"/>
              <a:gd name="connsiteY12-686" fmla="*/ 1139323 h 1424419"/>
              <a:gd name="connsiteX13-687" fmla="*/ 61328 w 1306267"/>
              <a:gd name="connsiteY13-688" fmla="*/ 1127231 h 1424419"/>
              <a:gd name="connsiteX14-689" fmla="*/ 667 w 1306267"/>
              <a:gd name="connsiteY14-690" fmla="*/ 999105 h 1424419"/>
              <a:gd name="connsiteX15-691" fmla="*/ 0 w 1306267"/>
              <a:gd name="connsiteY15-692" fmla="*/ 972364 h 1424419"/>
              <a:gd name="connsiteX16-693" fmla="*/ 2496 w 1306267"/>
              <a:gd name="connsiteY16-694" fmla="*/ 463106 h 1424419"/>
              <a:gd name="connsiteX17-695" fmla="*/ 2458 w 1306267"/>
              <a:gd name="connsiteY17-696" fmla="*/ 429563 h 1424419"/>
              <a:gd name="connsiteX18-697" fmla="*/ 75248 w 1306267"/>
              <a:gd name="connsiteY18-698" fmla="*/ 303202 h 1424419"/>
              <a:gd name="connsiteX19-699" fmla="*/ 106293 w 1306267"/>
              <a:gd name="connsiteY19-700" fmla="*/ 282597 h 1424419"/>
              <a:gd name="connsiteX20-701" fmla="*/ 541533 w 1306267"/>
              <a:gd name="connsiteY20-702" fmla="*/ 38110 h 1424419"/>
              <a:gd name="connsiteX21-703" fmla="*/ 653528 w 1306267"/>
              <a:gd name="connsiteY21-704" fmla="*/ 0 h 1424419"/>
              <a:gd name="connsiteX0-705" fmla="*/ 653528 w 1306267"/>
              <a:gd name="connsiteY0-706" fmla="*/ 0 h 1424419"/>
              <a:gd name="connsiteX1-707" fmla="*/ 757287 w 1306267"/>
              <a:gd name="connsiteY1-708" fmla="*/ 32444 h 1424419"/>
              <a:gd name="connsiteX2-709" fmla="*/ 1206876 w 1306267"/>
              <a:gd name="connsiteY2-710" fmla="*/ 284945 h 1424419"/>
              <a:gd name="connsiteX3-711" fmla="*/ 1237706 w 1306267"/>
              <a:gd name="connsiteY3-712" fmla="*/ 306775 h 1424419"/>
              <a:gd name="connsiteX4-713" fmla="*/ 1301712 w 1306267"/>
              <a:gd name="connsiteY4-714" fmla="*/ 442384 h 1424419"/>
              <a:gd name="connsiteX5-715" fmla="*/ 1303099 w 1306267"/>
              <a:gd name="connsiteY5-716" fmla="*/ 495558 h 1424419"/>
              <a:gd name="connsiteX6-717" fmla="*/ 1303099 w 1306267"/>
              <a:gd name="connsiteY6-718" fmla="*/ 952393 h 1424419"/>
              <a:gd name="connsiteX7-719" fmla="*/ 1305306 w 1306267"/>
              <a:gd name="connsiteY7-720" fmla="*/ 990115 h 1424419"/>
              <a:gd name="connsiteX8-721" fmla="*/ 1255800 w 1306267"/>
              <a:gd name="connsiteY8-722" fmla="*/ 1142552 h 1424419"/>
              <a:gd name="connsiteX9-723" fmla="*/ 1172881 w 1306267"/>
              <a:gd name="connsiteY9-724" fmla="*/ 1179342 h 1424419"/>
              <a:gd name="connsiteX10-725" fmla="*/ 792288 w 1306267"/>
              <a:gd name="connsiteY10-726" fmla="*/ 1385653 h 1424419"/>
              <a:gd name="connsiteX11-727" fmla="*/ 522686 w 1306267"/>
              <a:gd name="connsiteY11-728" fmla="*/ 1384922 h 1424419"/>
              <a:gd name="connsiteX12-729" fmla="*/ 90241 w 1306267"/>
              <a:gd name="connsiteY12-730" fmla="*/ 1150634 h 1424419"/>
              <a:gd name="connsiteX13-731" fmla="*/ 61328 w 1306267"/>
              <a:gd name="connsiteY13-732" fmla="*/ 1127231 h 1424419"/>
              <a:gd name="connsiteX14-733" fmla="*/ 667 w 1306267"/>
              <a:gd name="connsiteY14-734" fmla="*/ 999105 h 1424419"/>
              <a:gd name="connsiteX15-735" fmla="*/ 0 w 1306267"/>
              <a:gd name="connsiteY15-736" fmla="*/ 972364 h 1424419"/>
              <a:gd name="connsiteX16-737" fmla="*/ 2496 w 1306267"/>
              <a:gd name="connsiteY16-738" fmla="*/ 463106 h 1424419"/>
              <a:gd name="connsiteX17-739" fmla="*/ 2458 w 1306267"/>
              <a:gd name="connsiteY17-740" fmla="*/ 429563 h 1424419"/>
              <a:gd name="connsiteX18-741" fmla="*/ 75248 w 1306267"/>
              <a:gd name="connsiteY18-742" fmla="*/ 303202 h 1424419"/>
              <a:gd name="connsiteX19-743" fmla="*/ 106293 w 1306267"/>
              <a:gd name="connsiteY19-744" fmla="*/ 282597 h 1424419"/>
              <a:gd name="connsiteX20-745" fmla="*/ 541533 w 1306267"/>
              <a:gd name="connsiteY20-746" fmla="*/ 38110 h 1424419"/>
              <a:gd name="connsiteX21-747" fmla="*/ 653528 w 1306267"/>
              <a:gd name="connsiteY21-748" fmla="*/ 0 h 1424419"/>
              <a:gd name="connsiteX0-749" fmla="*/ 653528 w 1306267"/>
              <a:gd name="connsiteY0-750" fmla="*/ 0 h 1424419"/>
              <a:gd name="connsiteX1-751" fmla="*/ 757287 w 1306267"/>
              <a:gd name="connsiteY1-752" fmla="*/ 32444 h 1424419"/>
              <a:gd name="connsiteX2-753" fmla="*/ 1206876 w 1306267"/>
              <a:gd name="connsiteY2-754" fmla="*/ 284945 h 1424419"/>
              <a:gd name="connsiteX3-755" fmla="*/ 1237706 w 1306267"/>
              <a:gd name="connsiteY3-756" fmla="*/ 306775 h 1424419"/>
              <a:gd name="connsiteX4-757" fmla="*/ 1301712 w 1306267"/>
              <a:gd name="connsiteY4-758" fmla="*/ 442384 h 1424419"/>
              <a:gd name="connsiteX5-759" fmla="*/ 1303099 w 1306267"/>
              <a:gd name="connsiteY5-760" fmla="*/ 495558 h 1424419"/>
              <a:gd name="connsiteX6-761" fmla="*/ 1303099 w 1306267"/>
              <a:gd name="connsiteY6-762" fmla="*/ 952393 h 1424419"/>
              <a:gd name="connsiteX7-763" fmla="*/ 1305306 w 1306267"/>
              <a:gd name="connsiteY7-764" fmla="*/ 990115 h 1424419"/>
              <a:gd name="connsiteX8-765" fmla="*/ 1255800 w 1306267"/>
              <a:gd name="connsiteY8-766" fmla="*/ 1142552 h 1424419"/>
              <a:gd name="connsiteX9-767" fmla="*/ 1172881 w 1306267"/>
              <a:gd name="connsiteY9-768" fmla="*/ 1179342 h 1424419"/>
              <a:gd name="connsiteX10-769" fmla="*/ 792288 w 1306267"/>
              <a:gd name="connsiteY10-770" fmla="*/ 1385653 h 1424419"/>
              <a:gd name="connsiteX11-771" fmla="*/ 522686 w 1306267"/>
              <a:gd name="connsiteY11-772" fmla="*/ 1384922 h 1424419"/>
              <a:gd name="connsiteX12-773" fmla="*/ 90241 w 1306267"/>
              <a:gd name="connsiteY12-774" fmla="*/ 1150634 h 1424419"/>
              <a:gd name="connsiteX13-775" fmla="*/ 61328 w 1306267"/>
              <a:gd name="connsiteY13-776" fmla="*/ 1127231 h 1424419"/>
              <a:gd name="connsiteX14-777" fmla="*/ 667 w 1306267"/>
              <a:gd name="connsiteY14-778" fmla="*/ 999105 h 1424419"/>
              <a:gd name="connsiteX15-779" fmla="*/ 0 w 1306267"/>
              <a:gd name="connsiteY15-780" fmla="*/ 972364 h 1424419"/>
              <a:gd name="connsiteX16-781" fmla="*/ 2496 w 1306267"/>
              <a:gd name="connsiteY16-782" fmla="*/ 463106 h 1424419"/>
              <a:gd name="connsiteX17-783" fmla="*/ 2458 w 1306267"/>
              <a:gd name="connsiteY17-784" fmla="*/ 429563 h 1424419"/>
              <a:gd name="connsiteX18-785" fmla="*/ 75248 w 1306267"/>
              <a:gd name="connsiteY18-786" fmla="*/ 303202 h 1424419"/>
              <a:gd name="connsiteX19-787" fmla="*/ 106293 w 1306267"/>
              <a:gd name="connsiteY19-788" fmla="*/ 282597 h 1424419"/>
              <a:gd name="connsiteX20-789" fmla="*/ 541533 w 1306267"/>
              <a:gd name="connsiteY20-790" fmla="*/ 38110 h 1424419"/>
              <a:gd name="connsiteX21-791" fmla="*/ 653528 w 1306267"/>
              <a:gd name="connsiteY21-792" fmla="*/ 0 h 1424419"/>
              <a:gd name="connsiteX0-793" fmla="*/ 653528 w 1306267"/>
              <a:gd name="connsiteY0-794" fmla="*/ 0 h 1424419"/>
              <a:gd name="connsiteX1-795" fmla="*/ 757287 w 1306267"/>
              <a:gd name="connsiteY1-796" fmla="*/ 32444 h 1424419"/>
              <a:gd name="connsiteX2-797" fmla="*/ 1206876 w 1306267"/>
              <a:gd name="connsiteY2-798" fmla="*/ 284945 h 1424419"/>
              <a:gd name="connsiteX3-799" fmla="*/ 1237706 w 1306267"/>
              <a:gd name="connsiteY3-800" fmla="*/ 306775 h 1424419"/>
              <a:gd name="connsiteX4-801" fmla="*/ 1301712 w 1306267"/>
              <a:gd name="connsiteY4-802" fmla="*/ 442384 h 1424419"/>
              <a:gd name="connsiteX5-803" fmla="*/ 1303099 w 1306267"/>
              <a:gd name="connsiteY5-804" fmla="*/ 495558 h 1424419"/>
              <a:gd name="connsiteX6-805" fmla="*/ 1303099 w 1306267"/>
              <a:gd name="connsiteY6-806" fmla="*/ 952393 h 1424419"/>
              <a:gd name="connsiteX7-807" fmla="*/ 1305306 w 1306267"/>
              <a:gd name="connsiteY7-808" fmla="*/ 990115 h 1424419"/>
              <a:gd name="connsiteX8-809" fmla="*/ 1255800 w 1306267"/>
              <a:gd name="connsiteY8-810" fmla="*/ 1142552 h 1424419"/>
              <a:gd name="connsiteX9-811" fmla="*/ 1172881 w 1306267"/>
              <a:gd name="connsiteY9-812" fmla="*/ 1179342 h 1424419"/>
              <a:gd name="connsiteX10-813" fmla="*/ 792288 w 1306267"/>
              <a:gd name="connsiteY10-814" fmla="*/ 1385653 h 1424419"/>
              <a:gd name="connsiteX11-815" fmla="*/ 522686 w 1306267"/>
              <a:gd name="connsiteY11-816" fmla="*/ 1384922 h 1424419"/>
              <a:gd name="connsiteX12-817" fmla="*/ 90241 w 1306267"/>
              <a:gd name="connsiteY12-818" fmla="*/ 1150634 h 1424419"/>
              <a:gd name="connsiteX13-819" fmla="*/ 61328 w 1306267"/>
              <a:gd name="connsiteY13-820" fmla="*/ 1127231 h 1424419"/>
              <a:gd name="connsiteX14-821" fmla="*/ 667 w 1306267"/>
              <a:gd name="connsiteY14-822" fmla="*/ 999105 h 1424419"/>
              <a:gd name="connsiteX15-823" fmla="*/ 0 w 1306267"/>
              <a:gd name="connsiteY15-824" fmla="*/ 972364 h 1424419"/>
              <a:gd name="connsiteX16-825" fmla="*/ 2496 w 1306267"/>
              <a:gd name="connsiteY16-826" fmla="*/ 463106 h 1424419"/>
              <a:gd name="connsiteX17-827" fmla="*/ 2458 w 1306267"/>
              <a:gd name="connsiteY17-828" fmla="*/ 429563 h 1424419"/>
              <a:gd name="connsiteX18-829" fmla="*/ 75248 w 1306267"/>
              <a:gd name="connsiteY18-830" fmla="*/ 303202 h 1424419"/>
              <a:gd name="connsiteX19-831" fmla="*/ 106293 w 1306267"/>
              <a:gd name="connsiteY19-832" fmla="*/ 282597 h 1424419"/>
              <a:gd name="connsiteX20-833" fmla="*/ 541533 w 1306267"/>
              <a:gd name="connsiteY20-834" fmla="*/ 38110 h 1424419"/>
              <a:gd name="connsiteX21-835" fmla="*/ 653528 w 1306267"/>
              <a:gd name="connsiteY21-836" fmla="*/ 0 h 1424419"/>
              <a:gd name="connsiteX0-837" fmla="*/ 653528 w 1306267"/>
              <a:gd name="connsiteY0-838" fmla="*/ 0 h 1424419"/>
              <a:gd name="connsiteX1-839" fmla="*/ 757287 w 1306267"/>
              <a:gd name="connsiteY1-840" fmla="*/ 32444 h 1424419"/>
              <a:gd name="connsiteX2-841" fmla="*/ 1206876 w 1306267"/>
              <a:gd name="connsiteY2-842" fmla="*/ 284945 h 1424419"/>
              <a:gd name="connsiteX3-843" fmla="*/ 1237706 w 1306267"/>
              <a:gd name="connsiteY3-844" fmla="*/ 306775 h 1424419"/>
              <a:gd name="connsiteX4-845" fmla="*/ 1301712 w 1306267"/>
              <a:gd name="connsiteY4-846" fmla="*/ 442384 h 1424419"/>
              <a:gd name="connsiteX5-847" fmla="*/ 1303099 w 1306267"/>
              <a:gd name="connsiteY5-848" fmla="*/ 495558 h 1424419"/>
              <a:gd name="connsiteX6-849" fmla="*/ 1303099 w 1306267"/>
              <a:gd name="connsiteY6-850" fmla="*/ 952393 h 1424419"/>
              <a:gd name="connsiteX7-851" fmla="*/ 1305306 w 1306267"/>
              <a:gd name="connsiteY7-852" fmla="*/ 990115 h 1424419"/>
              <a:gd name="connsiteX8-853" fmla="*/ 1255800 w 1306267"/>
              <a:gd name="connsiteY8-854" fmla="*/ 1142552 h 1424419"/>
              <a:gd name="connsiteX9-855" fmla="*/ 1172881 w 1306267"/>
              <a:gd name="connsiteY9-856" fmla="*/ 1179342 h 1424419"/>
              <a:gd name="connsiteX10-857" fmla="*/ 792288 w 1306267"/>
              <a:gd name="connsiteY10-858" fmla="*/ 1385653 h 1424419"/>
              <a:gd name="connsiteX11-859" fmla="*/ 522686 w 1306267"/>
              <a:gd name="connsiteY11-860" fmla="*/ 1384922 h 1424419"/>
              <a:gd name="connsiteX12-861" fmla="*/ 90241 w 1306267"/>
              <a:gd name="connsiteY12-862" fmla="*/ 1150634 h 1424419"/>
              <a:gd name="connsiteX13-863" fmla="*/ 61328 w 1306267"/>
              <a:gd name="connsiteY13-864" fmla="*/ 1127231 h 1424419"/>
              <a:gd name="connsiteX14-865" fmla="*/ 667 w 1306267"/>
              <a:gd name="connsiteY14-866" fmla="*/ 999105 h 1424419"/>
              <a:gd name="connsiteX15-867" fmla="*/ 0 w 1306267"/>
              <a:gd name="connsiteY15-868" fmla="*/ 972364 h 1424419"/>
              <a:gd name="connsiteX16-869" fmla="*/ 2496 w 1306267"/>
              <a:gd name="connsiteY16-870" fmla="*/ 463106 h 1424419"/>
              <a:gd name="connsiteX17-871" fmla="*/ 2458 w 1306267"/>
              <a:gd name="connsiteY17-872" fmla="*/ 429563 h 1424419"/>
              <a:gd name="connsiteX18-873" fmla="*/ 75248 w 1306267"/>
              <a:gd name="connsiteY18-874" fmla="*/ 303202 h 1424419"/>
              <a:gd name="connsiteX19-875" fmla="*/ 106293 w 1306267"/>
              <a:gd name="connsiteY19-876" fmla="*/ 282597 h 1424419"/>
              <a:gd name="connsiteX20-877" fmla="*/ 541533 w 1306267"/>
              <a:gd name="connsiteY20-878" fmla="*/ 38110 h 1424419"/>
              <a:gd name="connsiteX21-879" fmla="*/ 653528 w 1306267"/>
              <a:gd name="connsiteY21-880" fmla="*/ 0 h 1424419"/>
              <a:gd name="connsiteX0-881" fmla="*/ 653528 w 1306267"/>
              <a:gd name="connsiteY0-882" fmla="*/ 0 h 1424419"/>
              <a:gd name="connsiteX1-883" fmla="*/ 757287 w 1306267"/>
              <a:gd name="connsiteY1-884" fmla="*/ 32444 h 1424419"/>
              <a:gd name="connsiteX2-885" fmla="*/ 1206876 w 1306267"/>
              <a:gd name="connsiteY2-886" fmla="*/ 284945 h 1424419"/>
              <a:gd name="connsiteX3-887" fmla="*/ 1237706 w 1306267"/>
              <a:gd name="connsiteY3-888" fmla="*/ 306775 h 1424419"/>
              <a:gd name="connsiteX4-889" fmla="*/ 1301712 w 1306267"/>
              <a:gd name="connsiteY4-890" fmla="*/ 442384 h 1424419"/>
              <a:gd name="connsiteX5-891" fmla="*/ 1303099 w 1306267"/>
              <a:gd name="connsiteY5-892" fmla="*/ 495558 h 1424419"/>
              <a:gd name="connsiteX6-893" fmla="*/ 1303099 w 1306267"/>
              <a:gd name="connsiteY6-894" fmla="*/ 952393 h 1424419"/>
              <a:gd name="connsiteX7-895" fmla="*/ 1305306 w 1306267"/>
              <a:gd name="connsiteY7-896" fmla="*/ 990115 h 1424419"/>
              <a:gd name="connsiteX8-897" fmla="*/ 1255800 w 1306267"/>
              <a:gd name="connsiteY8-898" fmla="*/ 1142552 h 1424419"/>
              <a:gd name="connsiteX9-899" fmla="*/ 1172881 w 1306267"/>
              <a:gd name="connsiteY9-900" fmla="*/ 1179342 h 1424419"/>
              <a:gd name="connsiteX10-901" fmla="*/ 792288 w 1306267"/>
              <a:gd name="connsiteY10-902" fmla="*/ 1385653 h 1424419"/>
              <a:gd name="connsiteX11-903" fmla="*/ 522686 w 1306267"/>
              <a:gd name="connsiteY11-904" fmla="*/ 1384922 h 1424419"/>
              <a:gd name="connsiteX12-905" fmla="*/ 90241 w 1306267"/>
              <a:gd name="connsiteY12-906" fmla="*/ 1150634 h 1424419"/>
              <a:gd name="connsiteX13-907" fmla="*/ 55672 w 1306267"/>
              <a:gd name="connsiteY13-908" fmla="*/ 1124403 h 1424419"/>
              <a:gd name="connsiteX14-909" fmla="*/ 667 w 1306267"/>
              <a:gd name="connsiteY14-910" fmla="*/ 999105 h 1424419"/>
              <a:gd name="connsiteX15-911" fmla="*/ 0 w 1306267"/>
              <a:gd name="connsiteY15-912" fmla="*/ 972364 h 1424419"/>
              <a:gd name="connsiteX16-913" fmla="*/ 2496 w 1306267"/>
              <a:gd name="connsiteY16-914" fmla="*/ 463106 h 1424419"/>
              <a:gd name="connsiteX17-915" fmla="*/ 2458 w 1306267"/>
              <a:gd name="connsiteY17-916" fmla="*/ 429563 h 1424419"/>
              <a:gd name="connsiteX18-917" fmla="*/ 75248 w 1306267"/>
              <a:gd name="connsiteY18-918" fmla="*/ 303202 h 1424419"/>
              <a:gd name="connsiteX19-919" fmla="*/ 106293 w 1306267"/>
              <a:gd name="connsiteY19-920" fmla="*/ 282597 h 1424419"/>
              <a:gd name="connsiteX20-921" fmla="*/ 541533 w 1306267"/>
              <a:gd name="connsiteY20-922" fmla="*/ 38110 h 1424419"/>
              <a:gd name="connsiteX21-923" fmla="*/ 653528 w 1306267"/>
              <a:gd name="connsiteY21-924" fmla="*/ 0 h 1424419"/>
              <a:gd name="connsiteX0-925" fmla="*/ 653528 w 1306267"/>
              <a:gd name="connsiteY0-926" fmla="*/ 0 h 1424419"/>
              <a:gd name="connsiteX1-927" fmla="*/ 757287 w 1306267"/>
              <a:gd name="connsiteY1-928" fmla="*/ 32444 h 1424419"/>
              <a:gd name="connsiteX2-929" fmla="*/ 1206876 w 1306267"/>
              <a:gd name="connsiteY2-930" fmla="*/ 284945 h 1424419"/>
              <a:gd name="connsiteX3-931" fmla="*/ 1237706 w 1306267"/>
              <a:gd name="connsiteY3-932" fmla="*/ 306775 h 1424419"/>
              <a:gd name="connsiteX4-933" fmla="*/ 1301712 w 1306267"/>
              <a:gd name="connsiteY4-934" fmla="*/ 442384 h 1424419"/>
              <a:gd name="connsiteX5-935" fmla="*/ 1303099 w 1306267"/>
              <a:gd name="connsiteY5-936" fmla="*/ 495558 h 1424419"/>
              <a:gd name="connsiteX6-937" fmla="*/ 1303099 w 1306267"/>
              <a:gd name="connsiteY6-938" fmla="*/ 952393 h 1424419"/>
              <a:gd name="connsiteX7-939" fmla="*/ 1305306 w 1306267"/>
              <a:gd name="connsiteY7-940" fmla="*/ 990115 h 1424419"/>
              <a:gd name="connsiteX8-941" fmla="*/ 1255800 w 1306267"/>
              <a:gd name="connsiteY8-942" fmla="*/ 1142552 h 1424419"/>
              <a:gd name="connsiteX9-943" fmla="*/ 1172881 w 1306267"/>
              <a:gd name="connsiteY9-944" fmla="*/ 1179342 h 1424419"/>
              <a:gd name="connsiteX10-945" fmla="*/ 792288 w 1306267"/>
              <a:gd name="connsiteY10-946" fmla="*/ 1385653 h 1424419"/>
              <a:gd name="connsiteX11-947" fmla="*/ 522686 w 1306267"/>
              <a:gd name="connsiteY11-948" fmla="*/ 1384922 h 1424419"/>
              <a:gd name="connsiteX12-949" fmla="*/ 90241 w 1306267"/>
              <a:gd name="connsiteY12-950" fmla="*/ 1150634 h 1424419"/>
              <a:gd name="connsiteX13-951" fmla="*/ 55672 w 1306267"/>
              <a:gd name="connsiteY13-952" fmla="*/ 1124403 h 1424419"/>
              <a:gd name="connsiteX14-953" fmla="*/ 667 w 1306267"/>
              <a:gd name="connsiteY14-954" fmla="*/ 999105 h 1424419"/>
              <a:gd name="connsiteX15-955" fmla="*/ 0 w 1306267"/>
              <a:gd name="connsiteY15-956" fmla="*/ 972364 h 1424419"/>
              <a:gd name="connsiteX16-957" fmla="*/ 2496 w 1306267"/>
              <a:gd name="connsiteY16-958" fmla="*/ 463106 h 1424419"/>
              <a:gd name="connsiteX17-959" fmla="*/ 2458 w 1306267"/>
              <a:gd name="connsiteY17-960" fmla="*/ 429563 h 1424419"/>
              <a:gd name="connsiteX18-961" fmla="*/ 75248 w 1306267"/>
              <a:gd name="connsiteY18-962" fmla="*/ 303202 h 1424419"/>
              <a:gd name="connsiteX19-963" fmla="*/ 106293 w 1306267"/>
              <a:gd name="connsiteY19-964" fmla="*/ 282597 h 1424419"/>
              <a:gd name="connsiteX20-965" fmla="*/ 541533 w 1306267"/>
              <a:gd name="connsiteY20-966" fmla="*/ 38110 h 1424419"/>
              <a:gd name="connsiteX21-967" fmla="*/ 653528 w 1306267"/>
              <a:gd name="connsiteY21-968" fmla="*/ 0 h 1424419"/>
              <a:gd name="connsiteX0-969" fmla="*/ 653528 w 1306267"/>
              <a:gd name="connsiteY0-970" fmla="*/ 0 h 1424419"/>
              <a:gd name="connsiteX1-971" fmla="*/ 757287 w 1306267"/>
              <a:gd name="connsiteY1-972" fmla="*/ 32444 h 1424419"/>
              <a:gd name="connsiteX2-973" fmla="*/ 1206876 w 1306267"/>
              <a:gd name="connsiteY2-974" fmla="*/ 284945 h 1424419"/>
              <a:gd name="connsiteX3-975" fmla="*/ 1237706 w 1306267"/>
              <a:gd name="connsiteY3-976" fmla="*/ 306775 h 1424419"/>
              <a:gd name="connsiteX4-977" fmla="*/ 1301712 w 1306267"/>
              <a:gd name="connsiteY4-978" fmla="*/ 442384 h 1424419"/>
              <a:gd name="connsiteX5-979" fmla="*/ 1303099 w 1306267"/>
              <a:gd name="connsiteY5-980" fmla="*/ 495558 h 1424419"/>
              <a:gd name="connsiteX6-981" fmla="*/ 1303099 w 1306267"/>
              <a:gd name="connsiteY6-982" fmla="*/ 952393 h 1424419"/>
              <a:gd name="connsiteX7-983" fmla="*/ 1305306 w 1306267"/>
              <a:gd name="connsiteY7-984" fmla="*/ 990115 h 1424419"/>
              <a:gd name="connsiteX8-985" fmla="*/ 1255800 w 1306267"/>
              <a:gd name="connsiteY8-986" fmla="*/ 1142552 h 1424419"/>
              <a:gd name="connsiteX9-987" fmla="*/ 1172881 w 1306267"/>
              <a:gd name="connsiteY9-988" fmla="*/ 1179342 h 1424419"/>
              <a:gd name="connsiteX10-989" fmla="*/ 792288 w 1306267"/>
              <a:gd name="connsiteY10-990" fmla="*/ 1385653 h 1424419"/>
              <a:gd name="connsiteX11-991" fmla="*/ 522686 w 1306267"/>
              <a:gd name="connsiteY11-992" fmla="*/ 1384922 h 1424419"/>
              <a:gd name="connsiteX12-993" fmla="*/ 90241 w 1306267"/>
              <a:gd name="connsiteY12-994" fmla="*/ 1150634 h 1424419"/>
              <a:gd name="connsiteX13-995" fmla="*/ 55672 w 1306267"/>
              <a:gd name="connsiteY13-996" fmla="*/ 1124403 h 1424419"/>
              <a:gd name="connsiteX14-997" fmla="*/ 667 w 1306267"/>
              <a:gd name="connsiteY14-998" fmla="*/ 999105 h 1424419"/>
              <a:gd name="connsiteX15-999" fmla="*/ 0 w 1306267"/>
              <a:gd name="connsiteY15-1000" fmla="*/ 972364 h 1424419"/>
              <a:gd name="connsiteX16-1001" fmla="*/ 2496 w 1306267"/>
              <a:gd name="connsiteY16-1002" fmla="*/ 463106 h 1424419"/>
              <a:gd name="connsiteX17-1003" fmla="*/ 2458 w 1306267"/>
              <a:gd name="connsiteY17-1004" fmla="*/ 429563 h 1424419"/>
              <a:gd name="connsiteX18-1005" fmla="*/ 75248 w 1306267"/>
              <a:gd name="connsiteY18-1006" fmla="*/ 303202 h 1424419"/>
              <a:gd name="connsiteX19-1007" fmla="*/ 106293 w 1306267"/>
              <a:gd name="connsiteY19-1008" fmla="*/ 282597 h 1424419"/>
              <a:gd name="connsiteX20-1009" fmla="*/ 541533 w 1306267"/>
              <a:gd name="connsiteY20-1010" fmla="*/ 38110 h 1424419"/>
              <a:gd name="connsiteX21-1011" fmla="*/ 653528 w 1306267"/>
              <a:gd name="connsiteY21-1012" fmla="*/ 0 h 1424419"/>
              <a:gd name="connsiteX0-1013" fmla="*/ 653528 w 1306267"/>
              <a:gd name="connsiteY0-1014" fmla="*/ 0 h 1424419"/>
              <a:gd name="connsiteX1-1015" fmla="*/ 757287 w 1306267"/>
              <a:gd name="connsiteY1-1016" fmla="*/ 32444 h 1424419"/>
              <a:gd name="connsiteX2-1017" fmla="*/ 1206876 w 1306267"/>
              <a:gd name="connsiteY2-1018" fmla="*/ 284945 h 1424419"/>
              <a:gd name="connsiteX3-1019" fmla="*/ 1237706 w 1306267"/>
              <a:gd name="connsiteY3-1020" fmla="*/ 306775 h 1424419"/>
              <a:gd name="connsiteX4-1021" fmla="*/ 1301712 w 1306267"/>
              <a:gd name="connsiteY4-1022" fmla="*/ 442384 h 1424419"/>
              <a:gd name="connsiteX5-1023" fmla="*/ 1303099 w 1306267"/>
              <a:gd name="connsiteY5-1024" fmla="*/ 495558 h 1424419"/>
              <a:gd name="connsiteX6-1025" fmla="*/ 1303099 w 1306267"/>
              <a:gd name="connsiteY6-1026" fmla="*/ 952393 h 1424419"/>
              <a:gd name="connsiteX7-1027" fmla="*/ 1305306 w 1306267"/>
              <a:gd name="connsiteY7-1028" fmla="*/ 990115 h 1424419"/>
              <a:gd name="connsiteX8-1029" fmla="*/ 1255800 w 1306267"/>
              <a:gd name="connsiteY8-1030" fmla="*/ 1142552 h 1424419"/>
              <a:gd name="connsiteX9-1031" fmla="*/ 1172881 w 1306267"/>
              <a:gd name="connsiteY9-1032" fmla="*/ 1179342 h 1424419"/>
              <a:gd name="connsiteX10-1033" fmla="*/ 792288 w 1306267"/>
              <a:gd name="connsiteY10-1034" fmla="*/ 1385653 h 1424419"/>
              <a:gd name="connsiteX11-1035" fmla="*/ 522686 w 1306267"/>
              <a:gd name="connsiteY11-1036" fmla="*/ 1384922 h 1424419"/>
              <a:gd name="connsiteX12-1037" fmla="*/ 90241 w 1306267"/>
              <a:gd name="connsiteY12-1038" fmla="*/ 1150634 h 1424419"/>
              <a:gd name="connsiteX13-1039" fmla="*/ 55672 w 1306267"/>
              <a:gd name="connsiteY13-1040" fmla="*/ 1124403 h 1424419"/>
              <a:gd name="connsiteX14-1041" fmla="*/ 667 w 1306267"/>
              <a:gd name="connsiteY14-1042" fmla="*/ 999105 h 1424419"/>
              <a:gd name="connsiteX15-1043" fmla="*/ 0 w 1306267"/>
              <a:gd name="connsiteY15-1044" fmla="*/ 972364 h 1424419"/>
              <a:gd name="connsiteX16-1045" fmla="*/ 2496 w 1306267"/>
              <a:gd name="connsiteY16-1046" fmla="*/ 463106 h 1424419"/>
              <a:gd name="connsiteX17-1047" fmla="*/ 2458 w 1306267"/>
              <a:gd name="connsiteY17-1048" fmla="*/ 429563 h 1424419"/>
              <a:gd name="connsiteX18-1049" fmla="*/ 75248 w 1306267"/>
              <a:gd name="connsiteY18-1050" fmla="*/ 303202 h 1424419"/>
              <a:gd name="connsiteX19-1051" fmla="*/ 106293 w 1306267"/>
              <a:gd name="connsiteY19-1052" fmla="*/ 282597 h 1424419"/>
              <a:gd name="connsiteX20-1053" fmla="*/ 541533 w 1306267"/>
              <a:gd name="connsiteY20-1054" fmla="*/ 38110 h 1424419"/>
              <a:gd name="connsiteX21-1055" fmla="*/ 653528 w 1306267"/>
              <a:gd name="connsiteY21-1056" fmla="*/ 0 h 1424419"/>
              <a:gd name="connsiteX0-1057" fmla="*/ 653528 w 1306267"/>
              <a:gd name="connsiteY0-1058" fmla="*/ 0 h 1424419"/>
              <a:gd name="connsiteX1-1059" fmla="*/ 757287 w 1306267"/>
              <a:gd name="connsiteY1-1060" fmla="*/ 32444 h 1424419"/>
              <a:gd name="connsiteX2-1061" fmla="*/ 1206876 w 1306267"/>
              <a:gd name="connsiteY2-1062" fmla="*/ 284945 h 1424419"/>
              <a:gd name="connsiteX3-1063" fmla="*/ 1237706 w 1306267"/>
              <a:gd name="connsiteY3-1064" fmla="*/ 306775 h 1424419"/>
              <a:gd name="connsiteX4-1065" fmla="*/ 1301712 w 1306267"/>
              <a:gd name="connsiteY4-1066" fmla="*/ 442384 h 1424419"/>
              <a:gd name="connsiteX5-1067" fmla="*/ 1303099 w 1306267"/>
              <a:gd name="connsiteY5-1068" fmla="*/ 495558 h 1424419"/>
              <a:gd name="connsiteX6-1069" fmla="*/ 1303099 w 1306267"/>
              <a:gd name="connsiteY6-1070" fmla="*/ 952393 h 1424419"/>
              <a:gd name="connsiteX7-1071" fmla="*/ 1305306 w 1306267"/>
              <a:gd name="connsiteY7-1072" fmla="*/ 990115 h 1424419"/>
              <a:gd name="connsiteX8-1073" fmla="*/ 1255800 w 1306267"/>
              <a:gd name="connsiteY8-1074" fmla="*/ 1142552 h 1424419"/>
              <a:gd name="connsiteX9-1075" fmla="*/ 1172881 w 1306267"/>
              <a:gd name="connsiteY9-1076" fmla="*/ 1179342 h 1424419"/>
              <a:gd name="connsiteX10-1077" fmla="*/ 792288 w 1306267"/>
              <a:gd name="connsiteY10-1078" fmla="*/ 1385653 h 1424419"/>
              <a:gd name="connsiteX11-1079" fmla="*/ 522686 w 1306267"/>
              <a:gd name="connsiteY11-1080" fmla="*/ 1384922 h 1424419"/>
              <a:gd name="connsiteX12-1081" fmla="*/ 90241 w 1306267"/>
              <a:gd name="connsiteY12-1082" fmla="*/ 1150634 h 1424419"/>
              <a:gd name="connsiteX13-1083" fmla="*/ 55672 w 1306267"/>
              <a:gd name="connsiteY13-1084" fmla="*/ 1124403 h 1424419"/>
              <a:gd name="connsiteX14-1085" fmla="*/ 667 w 1306267"/>
              <a:gd name="connsiteY14-1086" fmla="*/ 999105 h 1424419"/>
              <a:gd name="connsiteX15-1087" fmla="*/ 0 w 1306267"/>
              <a:gd name="connsiteY15-1088" fmla="*/ 972364 h 1424419"/>
              <a:gd name="connsiteX16-1089" fmla="*/ 2496 w 1306267"/>
              <a:gd name="connsiteY16-1090" fmla="*/ 463106 h 1424419"/>
              <a:gd name="connsiteX17-1091" fmla="*/ 2458 w 1306267"/>
              <a:gd name="connsiteY17-1092" fmla="*/ 429563 h 1424419"/>
              <a:gd name="connsiteX18-1093" fmla="*/ 75248 w 1306267"/>
              <a:gd name="connsiteY18-1094" fmla="*/ 303202 h 1424419"/>
              <a:gd name="connsiteX19-1095" fmla="*/ 106293 w 1306267"/>
              <a:gd name="connsiteY19-1096" fmla="*/ 282597 h 1424419"/>
              <a:gd name="connsiteX20-1097" fmla="*/ 541533 w 1306267"/>
              <a:gd name="connsiteY20-1098" fmla="*/ 38110 h 1424419"/>
              <a:gd name="connsiteX21-1099" fmla="*/ 653528 w 1306267"/>
              <a:gd name="connsiteY21-1100" fmla="*/ 0 h 1424419"/>
              <a:gd name="connsiteX0-1101" fmla="*/ 653528 w 1306267"/>
              <a:gd name="connsiteY0-1102" fmla="*/ 0 h 1424419"/>
              <a:gd name="connsiteX1-1103" fmla="*/ 757287 w 1306267"/>
              <a:gd name="connsiteY1-1104" fmla="*/ 32444 h 1424419"/>
              <a:gd name="connsiteX2-1105" fmla="*/ 1206876 w 1306267"/>
              <a:gd name="connsiteY2-1106" fmla="*/ 284945 h 1424419"/>
              <a:gd name="connsiteX3-1107" fmla="*/ 1237706 w 1306267"/>
              <a:gd name="connsiteY3-1108" fmla="*/ 306775 h 1424419"/>
              <a:gd name="connsiteX4-1109" fmla="*/ 1301712 w 1306267"/>
              <a:gd name="connsiteY4-1110" fmla="*/ 442384 h 1424419"/>
              <a:gd name="connsiteX5-1111" fmla="*/ 1303099 w 1306267"/>
              <a:gd name="connsiteY5-1112" fmla="*/ 495558 h 1424419"/>
              <a:gd name="connsiteX6-1113" fmla="*/ 1303099 w 1306267"/>
              <a:gd name="connsiteY6-1114" fmla="*/ 952393 h 1424419"/>
              <a:gd name="connsiteX7-1115" fmla="*/ 1305306 w 1306267"/>
              <a:gd name="connsiteY7-1116" fmla="*/ 990115 h 1424419"/>
              <a:gd name="connsiteX8-1117" fmla="*/ 1255800 w 1306267"/>
              <a:gd name="connsiteY8-1118" fmla="*/ 1142552 h 1424419"/>
              <a:gd name="connsiteX9-1119" fmla="*/ 1172881 w 1306267"/>
              <a:gd name="connsiteY9-1120" fmla="*/ 1179342 h 1424419"/>
              <a:gd name="connsiteX10-1121" fmla="*/ 792288 w 1306267"/>
              <a:gd name="connsiteY10-1122" fmla="*/ 1385653 h 1424419"/>
              <a:gd name="connsiteX11-1123" fmla="*/ 522686 w 1306267"/>
              <a:gd name="connsiteY11-1124" fmla="*/ 1384922 h 1424419"/>
              <a:gd name="connsiteX12-1125" fmla="*/ 90241 w 1306267"/>
              <a:gd name="connsiteY12-1126" fmla="*/ 1150634 h 1424419"/>
              <a:gd name="connsiteX13-1127" fmla="*/ 48904 w 1306267"/>
              <a:gd name="connsiteY13-1128" fmla="*/ 1124403 h 1424419"/>
              <a:gd name="connsiteX14-1129" fmla="*/ 667 w 1306267"/>
              <a:gd name="connsiteY14-1130" fmla="*/ 999105 h 1424419"/>
              <a:gd name="connsiteX15-1131" fmla="*/ 0 w 1306267"/>
              <a:gd name="connsiteY15-1132" fmla="*/ 972364 h 1424419"/>
              <a:gd name="connsiteX16-1133" fmla="*/ 2496 w 1306267"/>
              <a:gd name="connsiteY16-1134" fmla="*/ 463106 h 1424419"/>
              <a:gd name="connsiteX17-1135" fmla="*/ 2458 w 1306267"/>
              <a:gd name="connsiteY17-1136" fmla="*/ 429563 h 1424419"/>
              <a:gd name="connsiteX18-1137" fmla="*/ 75248 w 1306267"/>
              <a:gd name="connsiteY18-1138" fmla="*/ 303202 h 1424419"/>
              <a:gd name="connsiteX19-1139" fmla="*/ 106293 w 1306267"/>
              <a:gd name="connsiteY19-1140" fmla="*/ 282597 h 1424419"/>
              <a:gd name="connsiteX20-1141" fmla="*/ 541533 w 1306267"/>
              <a:gd name="connsiteY20-1142" fmla="*/ 38110 h 1424419"/>
              <a:gd name="connsiteX21-1143" fmla="*/ 653528 w 1306267"/>
              <a:gd name="connsiteY21-1144" fmla="*/ 0 h 1424419"/>
              <a:gd name="connsiteX0-1145" fmla="*/ 653528 w 1306267"/>
              <a:gd name="connsiteY0-1146" fmla="*/ 0 h 1424419"/>
              <a:gd name="connsiteX1-1147" fmla="*/ 757287 w 1306267"/>
              <a:gd name="connsiteY1-1148" fmla="*/ 32444 h 1424419"/>
              <a:gd name="connsiteX2-1149" fmla="*/ 1206876 w 1306267"/>
              <a:gd name="connsiteY2-1150" fmla="*/ 284945 h 1424419"/>
              <a:gd name="connsiteX3-1151" fmla="*/ 1237706 w 1306267"/>
              <a:gd name="connsiteY3-1152" fmla="*/ 306775 h 1424419"/>
              <a:gd name="connsiteX4-1153" fmla="*/ 1301712 w 1306267"/>
              <a:gd name="connsiteY4-1154" fmla="*/ 442384 h 1424419"/>
              <a:gd name="connsiteX5-1155" fmla="*/ 1303099 w 1306267"/>
              <a:gd name="connsiteY5-1156" fmla="*/ 495558 h 1424419"/>
              <a:gd name="connsiteX6-1157" fmla="*/ 1303099 w 1306267"/>
              <a:gd name="connsiteY6-1158" fmla="*/ 952393 h 1424419"/>
              <a:gd name="connsiteX7-1159" fmla="*/ 1305306 w 1306267"/>
              <a:gd name="connsiteY7-1160" fmla="*/ 990115 h 1424419"/>
              <a:gd name="connsiteX8-1161" fmla="*/ 1255800 w 1306267"/>
              <a:gd name="connsiteY8-1162" fmla="*/ 1142552 h 1424419"/>
              <a:gd name="connsiteX9-1163" fmla="*/ 1172881 w 1306267"/>
              <a:gd name="connsiteY9-1164" fmla="*/ 1179342 h 1424419"/>
              <a:gd name="connsiteX10-1165" fmla="*/ 792288 w 1306267"/>
              <a:gd name="connsiteY10-1166" fmla="*/ 1385653 h 1424419"/>
              <a:gd name="connsiteX11-1167" fmla="*/ 522686 w 1306267"/>
              <a:gd name="connsiteY11-1168" fmla="*/ 1384922 h 1424419"/>
              <a:gd name="connsiteX12-1169" fmla="*/ 90241 w 1306267"/>
              <a:gd name="connsiteY12-1170" fmla="*/ 1150634 h 1424419"/>
              <a:gd name="connsiteX13-1171" fmla="*/ 48904 w 1306267"/>
              <a:gd name="connsiteY13-1172" fmla="*/ 1124403 h 1424419"/>
              <a:gd name="connsiteX14-1173" fmla="*/ 667 w 1306267"/>
              <a:gd name="connsiteY14-1174" fmla="*/ 999105 h 1424419"/>
              <a:gd name="connsiteX15-1175" fmla="*/ 0 w 1306267"/>
              <a:gd name="connsiteY15-1176" fmla="*/ 972364 h 1424419"/>
              <a:gd name="connsiteX16-1177" fmla="*/ 2496 w 1306267"/>
              <a:gd name="connsiteY16-1178" fmla="*/ 463106 h 1424419"/>
              <a:gd name="connsiteX17-1179" fmla="*/ 2458 w 1306267"/>
              <a:gd name="connsiteY17-1180" fmla="*/ 429563 h 1424419"/>
              <a:gd name="connsiteX18-1181" fmla="*/ 75248 w 1306267"/>
              <a:gd name="connsiteY18-1182" fmla="*/ 303202 h 1424419"/>
              <a:gd name="connsiteX19-1183" fmla="*/ 106293 w 1306267"/>
              <a:gd name="connsiteY19-1184" fmla="*/ 282597 h 1424419"/>
              <a:gd name="connsiteX20-1185" fmla="*/ 541533 w 1306267"/>
              <a:gd name="connsiteY20-1186" fmla="*/ 38110 h 1424419"/>
              <a:gd name="connsiteX21-1187" fmla="*/ 653528 w 1306267"/>
              <a:gd name="connsiteY21-1188" fmla="*/ 0 h 1424419"/>
              <a:gd name="connsiteX0-1189" fmla="*/ 653528 w 1306267"/>
              <a:gd name="connsiteY0-1190" fmla="*/ 0 h 1424419"/>
              <a:gd name="connsiteX1-1191" fmla="*/ 757287 w 1306267"/>
              <a:gd name="connsiteY1-1192" fmla="*/ 32444 h 1424419"/>
              <a:gd name="connsiteX2-1193" fmla="*/ 1206876 w 1306267"/>
              <a:gd name="connsiteY2-1194" fmla="*/ 284945 h 1424419"/>
              <a:gd name="connsiteX3-1195" fmla="*/ 1237706 w 1306267"/>
              <a:gd name="connsiteY3-1196" fmla="*/ 306775 h 1424419"/>
              <a:gd name="connsiteX4-1197" fmla="*/ 1301712 w 1306267"/>
              <a:gd name="connsiteY4-1198" fmla="*/ 442384 h 1424419"/>
              <a:gd name="connsiteX5-1199" fmla="*/ 1303099 w 1306267"/>
              <a:gd name="connsiteY5-1200" fmla="*/ 495558 h 1424419"/>
              <a:gd name="connsiteX6-1201" fmla="*/ 1303099 w 1306267"/>
              <a:gd name="connsiteY6-1202" fmla="*/ 952393 h 1424419"/>
              <a:gd name="connsiteX7-1203" fmla="*/ 1305306 w 1306267"/>
              <a:gd name="connsiteY7-1204" fmla="*/ 990115 h 1424419"/>
              <a:gd name="connsiteX8-1205" fmla="*/ 1255800 w 1306267"/>
              <a:gd name="connsiteY8-1206" fmla="*/ 1142552 h 1424419"/>
              <a:gd name="connsiteX9-1207" fmla="*/ 1172881 w 1306267"/>
              <a:gd name="connsiteY9-1208" fmla="*/ 1179342 h 1424419"/>
              <a:gd name="connsiteX10-1209" fmla="*/ 792288 w 1306267"/>
              <a:gd name="connsiteY10-1210" fmla="*/ 1385653 h 1424419"/>
              <a:gd name="connsiteX11-1211" fmla="*/ 522686 w 1306267"/>
              <a:gd name="connsiteY11-1212" fmla="*/ 1384922 h 1424419"/>
              <a:gd name="connsiteX12-1213" fmla="*/ 90241 w 1306267"/>
              <a:gd name="connsiteY12-1214" fmla="*/ 1150634 h 1424419"/>
              <a:gd name="connsiteX13-1215" fmla="*/ 48904 w 1306267"/>
              <a:gd name="connsiteY13-1216" fmla="*/ 1124403 h 1424419"/>
              <a:gd name="connsiteX14-1217" fmla="*/ 667 w 1306267"/>
              <a:gd name="connsiteY14-1218" fmla="*/ 999105 h 1424419"/>
              <a:gd name="connsiteX15-1219" fmla="*/ 0 w 1306267"/>
              <a:gd name="connsiteY15-1220" fmla="*/ 972364 h 1424419"/>
              <a:gd name="connsiteX16-1221" fmla="*/ 2496 w 1306267"/>
              <a:gd name="connsiteY16-1222" fmla="*/ 463106 h 1424419"/>
              <a:gd name="connsiteX17-1223" fmla="*/ 2458 w 1306267"/>
              <a:gd name="connsiteY17-1224" fmla="*/ 429563 h 1424419"/>
              <a:gd name="connsiteX18-1225" fmla="*/ 75248 w 1306267"/>
              <a:gd name="connsiteY18-1226" fmla="*/ 303202 h 1424419"/>
              <a:gd name="connsiteX19-1227" fmla="*/ 106293 w 1306267"/>
              <a:gd name="connsiteY19-1228" fmla="*/ 282597 h 1424419"/>
              <a:gd name="connsiteX20-1229" fmla="*/ 541533 w 1306267"/>
              <a:gd name="connsiteY20-1230" fmla="*/ 38110 h 1424419"/>
              <a:gd name="connsiteX21-1231" fmla="*/ 653528 w 1306267"/>
              <a:gd name="connsiteY21-1232" fmla="*/ 0 h 1424419"/>
              <a:gd name="connsiteX0-1233" fmla="*/ 653528 w 1306267"/>
              <a:gd name="connsiteY0-1234" fmla="*/ 0 h 1424419"/>
              <a:gd name="connsiteX1-1235" fmla="*/ 757287 w 1306267"/>
              <a:gd name="connsiteY1-1236" fmla="*/ 32444 h 1424419"/>
              <a:gd name="connsiteX2-1237" fmla="*/ 1206876 w 1306267"/>
              <a:gd name="connsiteY2-1238" fmla="*/ 284945 h 1424419"/>
              <a:gd name="connsiteX3-1239" fmla="*/ 1237706 w 1306267"/>
              <a:gd name="connsiteY3-1240" fmla="*/ 306775 h 1424419"/>
              <a:gd name="connsiteX4-1241" fmla="*/ 1301712 w 1306267"/>
              <a:gd name="connsiteY4-1242" fmla="*/ 442384 h 1424419"/>
              <a:gd name="connsiteX5-1243" fmla="*/ 1303099 w 1306267"/>
              <a:gd name="connsiteY5-1244" fmla="*/ 495558 h 1424419"/>
              <a:gd name="connsiteX6-1245" fmla="*/ 1303099 w 1306267"/>
              <a:gd name="connsiteY6-1246" fmla="*/ 952393 h 1424419"/>
              <a:gd name="connsiteX7-1247" fmla="*/ 1305306 w 1306267"/>
              <a:gd name="connsiteY7-1248" fmla="*/ 990115 h 1424419"/>
              <a:gd name="connsiteX8-1249" fmla="*/ 1255800 w 1306267"/>
              <a:gd name="connsiteY8-1250" fmla="*/ 1142552 h 1424419"/>
              <a:gd name="connsiteX9-1251" fmla="*/ 1172881 w 1306267"/>
              <a:gd name="connsiteY9-1252" fmla="*/ 1179342 h 1424419"/>
              <a:gd name="connsiteX10-1253" fmla="*/ 792288 w 1306267"/>
              <a:gd name="connsiteY10-1254" fmla="*/ 1385653 h 1424419"/>
              <a:gd name="connsiteX11-1255" fmla="*/ 522686 w 1306267"/>
              <a:gd name="connsiteY11-1256" fmla="*/ 1384922 h 1424419"/>
              <a:gd name="connsiteX12-1257" fmla="*/ 90241 w 1306267"/>
              <a:gd name="connsiteY12-1258" fmla="*/ 1150634 h 1424419"/>
              <a:gd name="connsiteX13-1259" fmla="*/ 48904 w 1306267"/>
              <a:gd name="connsiteY13-1260" fmla="*/ 1124403 h 1424419"/>
              <a:gd name="connsiteX14-1261" fmla="*/ 667 w 1306267"/>
              <a:gd name="connsiteY14-1262" fmla="*/ 999105 h 1424419"/>
              <a:gd name="connsiteX15-1263" fmla="*/ 0 w 1306267"/>
              <a:gd name="connsiteY15-1264" fmla="*/ 972364 h 1424419"/>
              <a:gd name="connsiteX16-1265" fmla="*/ 2496 w 1306267"/>
              <a:gd name="connsiteY16-1266" fmla="*/ 463106 h 1424419"/>
              <a:gd name="connsiteX17-1267" fmla="*/ 2458 w 1306267"/>
              <a:gd name="connsiteY17-1268" fmla="*/ 429563 h 1424419"/>
              <a:gd name="connsiteX18-1269" fmla="*/ 75248 w 1306267"/>
              <a:gd name="connsiteY18-1270" fmla="*/ 303202 h 1424419"/>
              <a:gd name="connsiteX19-1271" fmla="*/ 106293 w 1306267"/>
              <a:gd name="connsiteY19-1272" fmla="*/ 282597 h 1424419"/>
              <a:gd name="connsiteX20-1273" fmla="*/ 541533 w 1306267"/>
              <a:gd name="connsiteY20-1274" fmla="*/ 38110 h 1424419"/>
              <a:gd name="connsiteX21-1275" fmla="*/ 653528 w 1306267"/>
              <a:gd name="connsiteY21-1276" fmla="*/ 0 h 1424419"/>
              <a:gd name="connsiteX0-1277" fmla="*/ 653528 w 1306267"/>
              <a:gd name="connsiteY0-1278" fmla="*/ 0 h 1424419"/>
              <a:gd name="connsiteX1-1279" fmla="*/ 757287 w 1306267"/>
              <a:gd name="connsiteY1-1280" fmla="*/ 32444 h 1424419"/>
              <a:gd name="connsiteX2-1281" fmla="*/ 1206876 w 1306267"/>
              <a:gd name="connsiteY2-1282" fmla="*/ 284945 h 1424419"/>
              <a:gd name="connsiteX3-1283" fmla="*/ 1237706 w 1306267"/>
              <a:gd name="connsiteY3-1284" fmla="*/ 306775 h 1424419"/>
              <a:gd name="connsiteX4-1285" fmla="*/ 1301712 w 1306267"/>
              <a:gd name="connsiteY4-1286" fmla="*/ 442384 h 1424419"/>
              <a:gd name="connsiteX5-1287" fmla="*/ 1303099 w 1306267"/>
              <a:gd name="connsiteY5-1288" fmla="*/ 495558 h 1424419"/>
              <a:gd name="connsiteX6-1289" fmla="*/ 1303099 w 1306267"/>
              <a:gd name="connsiteY6-1290" fmla="*/ 952393 h 1424419"/>
              <a:gd name="connsiteX7-1291" fmla="*/ 1305306 w 1306267"/>
              <a:gd name="connsiteY7-1292" fmla="*/ 990115 h 1424419"/>
              <a:gd name="connsiteX8-1293" fmla="*/ 1255800 w 1306267"/>
              <a:gd name="connsiteY8-1294" fmla="*/ 1142552 h 1424419"/>
              <a:gd name="connsiteX9-1295" fmla="*/ 1172881 w 1306267"/>
              <a:gd name="connsiteY9-1296" fmla="*/ 1179342 h 1424419"/>
              <a:gd name="connsiteX10-1297" fmla="*/ 792288 w 1306267"/>
              <a:gd name="connsiteY10-1298" fmla="*/ 1385653 h 1424419"/>
              <a:gd name="connsiteX11-1299" fmla="*/ 522686 w 1306267"/>
              <a:gd name="connsiteY11-1300" fmla="*/ 1384922 h 1424419"/>
              <a:gd name="connsiteX12-1301" fmla="*/ 97009 w 1306267"/>
              <a:gd name="connsiteY12-1302" fmla="*/ 1161462 h 1424419"/>
              <a:gd name="connsiteX13-1303" fmla="*/ 48904 w 1306267"/>
              <a:gd name="connsiteY13-1304" fmla="*/ 1124403 h 1424419"/>
              <a:gd name="connsiteX14-1305" fmla="*/ 667 w 1306267"/>
              <a:gd name="connsiteY14-1306" fmla="*/ 999105 h 1424419"/>
              <a:gd name="connsiteX15-1307" fmla="*/ 0 w 1306267"/>
              <a:gd name="connsiteY15-1308" fmla="*/ 972364 h 1424419"/>
              <a:gd name="connsiteX16-1309" fmla="*/ 2496 w 1306267"/>
              <a:gd name="connsiteY16-1310" fmla="*/ 463106 h 1424419"/>
              <a:gd name="connsiteX17-1311" fmla="*/ 2458 w 1306267"/>
              <a:gd name="connsiteY17-1312" fmla="*/ 429563 h 1424419"/>
              <a:gd name="connsiteX18-1313" fmla="*/ 75248 w 1306267"/>
              <a:gd name="connsiteY18-1314" fmla="*/ 303202 h 1424419"/>
              <a:gd name="connsiteX19-1315" fmla="*/ 106293 w 1306267"/>
              <a:gd name="connsiteY19-1316" fmla="*/ 282597 h 1424419"/>
              <a:gd name="connsiteX20-1317" fmla="*/ 541533 w 1306267"/>
              <a:gd name="connsiteY20-1318" fmla="*/ 38110 h 1424419"/>
              <a:gd name="connsiteX21-1319" fmla="*/ 653528 w 1306267"/>
              <a:gd name="connsiteY21-1320" fmla="*/ 0 h 1424419"/>
              <a:gd name="connsiteX0-1321" fmla="*/ 653528 w 1306267"/>
              <a:gd name="connsiteY0-1322" fmla="*/ 0 h 1424419"/>
              <a:gd name="connsiteX1-1323" fmla="*/ 757287 w 1306267"/>
              <a:gd name="connsiteY1-1324" fmla="*/ 32444 h 1424419"/>
              <a:gd name="connsiteX2-1325" fmla="*/ 1206876 w 1306267"/>
              <a:gd name="connsiteY2-1326" fmla="*/ 284945 h 1424419"/>
              <a:gd name="connsiteX3-1327" fmla="*/ 1237706 w 1306267"/>
              <a:gd name="connsiteY3-1328" fmla="*/ 306775 h 1424419"/>
              <a:gd name="connsiteX4-1329" fmla="*/ 1301712 w 1306267"/>
              <a:gd name="connsiteY4-1330" fmla="*/ 442384 h 1424419"/>
              <a:gd name="connsiteX5-1331" fmla="*/ 1303099 w 1306267"/>
              <a:gd name="connsiteY5-1332" fmla="*/ 495558 h 1424419"/>
              <a:gd name="connsiteX6-1333" fmla="*/ 1303099 w 1306267"/>
              <a:gd name="connsiteY6-1334" fmla="*/ 952393 h 1424419"/>
              <a:gd name="connsiteX7-1335" fmla="*/ 1305306 w 1306267"/>
              <a:gd name="connsiteY7-1336" fmla="*/ 990115 h 1424419"/>
              <a:gd name="connsiteX8-1337" fmla="*/ 1255800 w 1306267"/>
              <a:gd name="connsiteY8-1338" fmla="*/ 1142552 h 1424419"/>
              <a:gd name="connsiteX9-1339" fmla="*/ 1172881 w 1306267"/>
              <a:gd name="connsiteY9-1340" fmla="*/ 1179342 h 1424419"/>
              <a:gd name="connsiteX10-1341" fmla="*/ 792288 w 1306267"/>
              <a:gd name="connsiteY10-1342" fmla="*/ 1385653 h 1424419"/>
              <a:gd name="connsiteX11-1343" fmla="*/ 522686 w 1306267"/>
              <a:gd name="connsiteY11-1344" fmla="*/ 1384922 h 1424419"/>
              <a:gd name="connsiteX12-1345" fmla="*/ 97009 w 1306267"/>
              <a:gd name="connsiteY12-1346" fmla="*/ 1161462 h 1424419"/>
              <a:gd name="connsiteX13-1347" fmla="*/ 48904 w 1306267"/>
              <a:gd name="connsiteY13-1348" fmla="*/ 1124403 h 1424419"/>
              <a:gd name="connsiteX14-1349" fmla="*/ 667 w 1306267"/>
              <a:gd name="connsiteY14-1350" fmla="*/ 999105 h 1424419"/>
              <a:gd name="connsiteX15-1351" fmla="*/ 0 w 1306267"/>
              <a:gd name="connsiteY15-1352" fmla="*/ 972364 h 1424419"/>
              <a:gd name="connsiteX16-1353" fmla="*/ 2496 w 1306267"/>
              <a:gd name="connsiteY16-1354" fmla="*/ 463106 h 1424419"/>
              <a:gd name="connsiteX17-1355" fmla="*/ 2458 w 1306267"/>
              <a:gd name="connsiteY17-1356" fmla="*/ 429563 h 1424419"/>
              <a:gd name="connsiteX18-1357" fmla="*/ 75248 w 1306267"/>
              <a:gd name="connsiteY18-1358" fmla="*/ 303202 h 1424419"/>
              <a:gd name="connsiteX19-1359" fmla="*/ 106293 w 1306267"/>
              <a:gd name="connsiteY19-1360" fmla="*/ 282597 h 1424419"/>
              <a:gd name="connsiteX20-1361" fmla="*/ 541533 w 1306267"/>
              <a:gd name="connsiteY20-1362" fmla="*/ 38110 h 1424419"/>
              <a:gd name="connsiteX21-1363" fmla="*/ 653528 w 1306267"/>
              <a:gd name="connsiteY21-1364" fmla="*/ 0 h 1424419"/>
              <a:gd name="connsiteX0-1365" fmla="*/ 653528 w 1306267"/>
              <a:gd name="connsiteY0-1366" fmla="*/ 0 h 1424419"/>
              <a:gd name="connsiteX1-1367" fmla="*/ 757287 w 1306267"/>
              <a:gd name="connsiteY1-1368" fmla="*/ 32444 h 1424419"/>
              <a:gd name="connsiteX2-1369" fmla="*/ 1206876 w 1306267"/>
              <a:gd name="connsiteY2-1370" fmla="*/ 284945 h 1424419"/>
              <a:gd name="connsiteX3-1371" fmla="*/ 1237706 w 1306267"/>
              <a:gd name="connsiteY3-1372" fmla="*/ 306775 h 1424419"/>
              <a:gd name="connsiteX4-1373" fmla="*/ 1301712 w 1306267"/>
              <a:gd name="connsiteY4-1374" fmla="*/ 442384 h 1424419"/>
              <a:gd name="connsiteX5-1375" fmla="*/ 1303099 w 1306267"/>
              <a:gd name="connsiteY5-1376" fmla="*/ 495558 h 1424419"/>
              <a:gd name="connsiteX6-1377" fmla="*/ 1303099 w 1306267"/>
              <a:gd name="connsiteY6-1378" fmla="*/ 952393 h 1424419"/>
              <a:gd name="connsiteX7-1379" fmla="*/ 1305306 w 1306267"/>
              <a:gd name="connsiteY7-1380" fmla="*/ 990115 h 1424419"/>
              <a:gd name="connsiteX8-1381" fmla="*/ 1255800 w 1306267"/>
              <a:gd name="connsiteY8-1382" fmla="*/ 1142552 h 1424419"/>
              <a:gd name="connsiteX9-1383" fmla="*/ 1172881 w 1306267"/>
              <a:gd name="connsiteY9-1384" fmla="*/ 1179342 h 1424419"/>
              <a:gd name="connsiteX10-1385" fmla="*/ 792288 w 1306267"/>
              <a:gd name="connsiteY10-1386" fmla="*/ 1385653 h 1424419"/>
              <a:gd name="connsiteX11-1387" fmla="*/ 522686 w 1306267"/>
              <a:gd name="connsiteY11-1388" fmla="*/ 1384922 h 1424419"/>
              <a:gd name="connsiteX12-1389" fmla="*/ 97009 w 1306267"/>
              <a:gd name="connsiteY12-1390" fmla="*/ 1161462 h 1424419"/>
              <a:gd name="connsiteX13-1391" fmla="*/ 44843 w 1306267"/>
              <a:gd name="connsiteY13-1392" fmla="*/ 1118989 h 1424419"/>
              <a:gd name="connsiteX14-1393" fmla="*/ 667 w 1306267"/>
              <a:gd name="connsiteY14-1394" fmla="*/ 999105 h 1424419"/>
              <a:gd name="connsiteX15-1395" fmla="*/ 0 w 1306267"/>
              <a:gd name="connsiteY15-1396" fmla="*/ 972364 h 1424419"/>
              <a:gd name="connsiteX16-1397" fmla="*/ 2496 w 1306267"/>
              <a:gd name="connsiteY16-1398" fmla="*/ 463106 h 1424419"/>
              <a:gd name="connsiteX17-1399" fmla="*/ 2458 w 1306267"/>
              <a:gd name="connsiteY17-1400" fmla="*/ 429563 h 1424419"/>
              <a:gd name="connsiteX18-1401" fmla="*/ 75248 w 1306267"/>
              <a:gd name="connsiteY18-1402" fmla="*/ 303202 h 1424419"/>
              <a:gd name="connsiteX19-1403" fmla="*/ 106293 w 1306267"/>
              <a:gd name="connsiteY19-1404" fmla="*/ 282597 h 1424419"/>
              <a:gd name="connsiteX20-1405" fmla="*/ 541533 w 1306267"/>
              <a:gd name="connsiteY20-1406" fmla="*/ 38110 h 1424419"/>
              <a:gd name="connsiteX21-1407" fmla="*/ 653528 w 1306267"/>
              <a:gd name="connsiteY21-1408" fmla="*/ 0 h 1424419"/>
              <a:gd name="connsiteX0-1409" fmla="*/ 653528 w 1306267"/>
              <a:gd name="connsiteY0-1410" fmla="*/ 0 h 1424419"/>
              <a:gd name="connsiteX1-1411" fmla="*/ 757287 w 1306267"/>
              <a:gd name="connsiteY1-1412" fmla="*/ 32444 h 1424419"/>
              <a:gd name="connsiteX2-1413" fmla="*/ 1206876 w 1306267"/>
              <a:gd name="connsiteY2-1414" fmla="*/ 284945 h 1424419"/>
              <a:gd name="connsiteX3-1415" fmla="*/ 1237706 w 1306267"/>
              <a:gd name="connsiteY3-1416" fmla="*/ 306775 h 1424419"/>
              <a:gd name="connsiteX4-1417" fmla="*/ 1301712 w 1306267"/>
              <a:gd name="connsiteY4-1418" fmla="*/ 442384 h 1424419"/>
              <a:gd name="connsiteX5-1419" fmla="*/ 1303099 w 1306267"/>
              <a:gd name="connsiteY5-1420" fmla="*/ 495558 h 1424419"/>
              <a:gd name="connsiteX6-1421" fmla="*/ 1303099 w 1306267"/>
              <a:gd name="connsiteY6-1422" fmla="*/ 952393 h 1424419"/>
              <a:gd name="connsiteX7-1423" fmla="*/ 1305306 w 1306267"/>
              <a:gd name="connsiteY7-1424" fmla="*/ 990115 h 1424419"/>
              <a:gd name="connsiteX8-1425" fmla="*/ 1255800 w 1306267"/>
              <a:gd name="connsiteY8-1426" fmla="*/ 1142552 h 1424419"/>
              <a:gd name="connsiteX9-1427" fmla="*/ 1172881 w 1306267"/>
              <a:gd name="connsiteY9-1428" fmla="*/ 1179342 h 1424419"/>
              <a:gd name="connsiteX10-1429" fmla="*/ 792288 w 1306267"/>
              <a:gd name="connsiteY10-1430" fmla="*/ 1385653 h 1424419"/>
              <a:gd name="connsiteX11-1431" fmla="*/ 522686 w 1306267"/>
              <a:gd name="connsiteY11-1432" fmla="*/ 1384922 h 1424419"/>
              <a:gd name="connsiteX12-1433" fmla="*/ 97009 w 1306267"/>
              <a:gd name="connsiteY12-1434" fmla="*/ 1161462 h 1424419"/>
              <a:gd name="connsiteX13-1435" fmla="*/ 44843 w 1306267"/>
              <a:gd name="connsiteY13-1436" fmla="*/ 1118989 h 1424419"/>
              <a:gd name="connsiteX14-1437" fmla="*/ 667 w 1306267"/>
              <a:gd name="connsiteY14-1438" fmla="*/ 999105 h 1424419"/>
              <a:gd name="connsiteX15-1439" fmla="*/ 0 w 1306267"/>
              <a:gd name="connsiteY15-1440" fmla="*/ 972364 h 1424419"/>
              <a:gd name="connsiteX16-1441" fmla="*/ 2496 w 1306267"/>
              <a:gd name="connsiteY16-1442" fmla="*/ 463106 h 1424419"/>
              <a:gd name="connsiteX17-1443" fmla="*/ 2458 w 1306267"/>
              <a:gd name="connsiteY17-1444" fmla="*/ 429563 h 1424419"/>
              <a:gd name="connsiteX18-1445" fmla="*/ 75248 w 1306267"/>
              <a:gd name="connsiteY18-1446" fmla="*/ 303202 h 1424419"/>
              <a:gd name="connsiteX19-1447" fmla="*/ 106293 w 1306267"/>
              <a:gd name="connsiteY19-1448" fmla="*/ 282597 h 1424419"/>
              <a:gd name="connsiteX20-1449" fmla="*/ 541533 w 1306267"/>
              <a:gd name="connsiteY20-1450" fmla="*/ 38110 h 1424419"/>
              <a:gd name="connsiteX21-1451" fmla="*/ 653528 w 1306267"/>
              <a:gd name="connsiteY21-1452" fmla="*/ 0 h 1424419"/>
              <a:gd name="connsiteX0-1453" fmla="*/ 653528 w 1306267"/>
              <a:gd name="connsiteY0-1454" fmla="*/ 0 h 1424419"/>
              <a:gd name="connsiteX1-1455" fmla="*/ 757287 w 1306267"/>
              <a:gd name="connsiteY1-1456" fmla="*/ 32444 h 1424419"/>
              <a:gd name="connsiteX2-1457" fmla="*/ 1206876 w 1306267"/>
              <a:gd name="connsiteY2-1458" fmla="*/ 284945 h 1424419"/>
              <a:gd name="connsiteX3-1459" fmla="*/ 1237706 w 1306267"/>
              <a:gd name="connsiteY3-1460" fmla="*/ 306775 h 1424419"/>
              <a:gd name="connsiteX4-1461" fmla="*/ 1301712 w 1306267"/>
              <a:gd name="connsiteY4-1462" fmla="*/ 442384 h 1424419"/>
              <a:gd name="connsiteX5-1463" fmla="*/ 1303099 w 1306267"/>
              <a:gd name="connsiteY5-1464" fmla="*/ 495558 h 1424419"/>
              <a:gd name="connsiteX6-1465" fmla="*/ 1303099 w 1306267"/>
              <a:gd name="connsiteY6-1466" fmla="*/ 952393 h 1424419"/>
              <a:gd name="connsiteX7-1467" fmla="*/ 1305306 w 1306267"/>
              <a:gd name="connsiteY7-1468" fmla="*/ 990115 h 1424419"/>
              <a:gd name="connsiteX8-1469" fmla="*/ 1255800 w 1306267"/>
              <a:gd name="connsiteY8-1470" fmla="*/ 1142552 h 1424419"/>
              <a:gd name="connsiteX9-1471" fmla="*/ 1172881 w 1306267"/>
              <a:gd name="connsiteY9-1472" fmla="*/ 1179342 h 1424419"/>
              <a:gd name="connsiteX10-1473" fmla="*/ 792288 w 1306267"/>
              <a:gd name="connsiteY10-1474" fmla="*/ 1385653 h 1424419"/>
              <a:gd name="connsiteX11-1475" fmla="*/ 522686 w 1306267"/>
              <a:gd name="connsiteY11-1476" fmla="*/ 1384922 h 1424419"/>
              <a:gd name="connsiteX12-1477" fmla="*/ 97009 w 1306267"/>
              <a:gd name="connsiteY12-1478" fmla="*/ 1161462 h 1424419"/>
              <a:gd name="connsiteX13-1479" fmla="*/ 44843 w 1306267"/>
              <a:gd name="connsiteY13-1480" fmla="*/ 1118989 h 1424419"/>
              <a:gd name="connsiteX14-1481" fmla="*/ 667 w 1306267"/>
              <a:gd name="connsiteY14-1482" fmla="*/ 999105 h 1424419"/>
              <a:gd name="connsiteX15-1483" fmla="*/ 0 w 1306267"/>
              <a:gd name="connsiteY15-1484" fmla="*/ 972364 h 1424419"/>
              <a:gd name="connsiteX16-1485" fmla="*/ 2496 w 1306267"/>
              <a:gd name="connsiteY16-1486" fmla="*/ 463106 h 1424419"/>
              <a:gd name="connsiteX17-1487" fmla="*/ 2458 w 1306267"/>
              <a:gd name="connsiteY17-1488" fmla="*/ 429563 h 1424419"/>
              <a:gd name="connsiteX18-1489" fmla="*/ 75248 w 1306267"/>
              <a:gd name="connsiteY18-1490" fmla="*/ 303202 h 1424419"/>
              <a:gd name="connsiteX19-1491" fmla="*/ 106293 w 1306267"/>
              <a:gd name="connsiteY19-1492" fmla="*/ 282597 h 1424419"/>
              <a:gd name="connsiteX20-1493" fmla="*/ 541533 w 1306267"/>
              <a:gd name="connsiteY20-1494" fmla="*/ 38110 h 1424419"/>
              <a:gd name="connsiteX21-1495" fmla="*/ 653528 w 1306267"/>
              <a:gd name="connsiteY21-1496" fmla="*/ 0 h 1424419"/>
              <a:gd name="connsiteX0-1497" fmla="*/ 653528 w 1306267"/>
              <a:gd name="connsiteY0-1498" fmla="*/ 0 h 1424419"/>
              <a:gd name="connsiteX1-1499" fmla="*/ 757287 w 1306267"/>
              <a:gd name="connsiteY1-1500" fmla="*/ 32444 h 1424419"/>
              <a:gd name="connsiteX2-1501" fmla="*/ 1206876 w 1306267"/>
              <a:gd name="connsiteY2-1502" fmla="*/ 284945 h 1424419"/>
              <a:gd name="connsiteX3-1503" fmla="*/ 1237706 w 1306267"/>
              <a:gd name="connsiteY3-1504" fmla="*/ 306775 h 1424419"/>
              <a:gd name="connsiteX4-1505" fmla="*/ 1301712 w 1306267"/>
              <a:gd name="connsiteY4-1506" fmla="*/ 442384 h 1424419"/>
              <a:gd name="connsiteX5-1507" fmla="*/ 1303099 w 1306267"/>
              <a:gd name="connsiteY5-1508" fmla="*/ 495558 h 1424419"/>
              <a:gd name="connsiteX6-1509" fmla="*/ 1303099 w 1306267"/>
              <a:gd name="connsiteY6-1510" fmla="*/ 952393 h 1424419"/>
              <a:gd name="connsiteX7-1511" fmla="*/ 1305306 w 1306267"/>
              <a:gd name="connsiteY7-1512" fmla="*/ 990115 h 1424419"/>
              <a:gd name="connsiteX8-1513" fmla="*/ 1255800 w 1306267"/>
              <a:gd name="connsiteY8-1514" fmla="*/ 1142552 h 1424419"/>
              <a:gd name="connsiteX9-1515" fmla="*/ 1172881 w 1306267"/>
              <a:gd name="connsiteY9-1516" fmla="*/ 1179342 h 1424419"/>
              <a:gd name="connsiteX10-1517" fmla="*/ 792288 w 1306267"/>
              <a:gd name="connsiteY10-1518" fmla="*/ 1385653 h 1424419"/>
              <a:gd name="connsiteX11-1519" fmla="*/ 522686 w 1306267"/>
              <a:gd name="connsiteY11-1520" fmla="*/ 1384922 h 1424419"/>
              <a:gd name="connsiteX12-1521" fmla="*/ 94302 w 1306267"/>
              <a:gd name="connsiteY12-1522" fmla="*/ 1158755 h 1424419"/>
              <a:gd name="connsiteX13-1523" fmla="*/ 44843 w 1306267"/>
              <a:gd name="connsiteY13-1524" fmla="*/ 1118989 h 1424419"/>
              <a:gd name="connsiteX14-1525" fmla="*/ 667 w 1306267"/>
              <a:gd name="connsiteY14-1526" fmla="*/ 999105 h 1424419"/>
              <a:gd name="connsiteX15-1527" fmla="*/ 0 w 1306267"/>
              <a:gd name="connsiteY15-1528" fmla="*/ 972364 h 1424419"/>
              <a:gd name="connsiteX16-1529" fmla="*/ 2496 w 1306267"/>
              <a:gd name="connsiteY16-1530" fmla="*/ 463106 h 1424419"/>
              <a:gd name="connsiteX17-1531" fmla="*/ 2458 w 1306267"/>
              <a:gd name="connsiteY17-1532" fmla="*/ 429563 h 1424419"/>
              <a:gd name="connsiteX18-1533" fmla="*/ 75248 w 1306267"/>
              <a:gd name="connsiteY18-1534" fmla="*/ 303202 h 1424419"/>
              <a:gd name="connsiteX19-1535" fmla="*/ 106293 w 1306267"/>
              <a:gd name="connsiteY19-1536" fmla="*/ 282597 h 1424419"/>
              <a:gd name="connsiteX20-1537" fmla="*/ 541533 w 1306267"/>
              <a:gd name="connsiteY20-1538" fmla="*/ 38110 h 1424419"/>
              <a:gd name="connsiteX21-1539" fmla="*/ 653528 w 1306267"/>
              <a:gd name="connsiteY21-1540" fmla="*/ 0 h 1424419"/>
              <a:gd name="connsiteX0-1541" fmla="*/ 653528 w 1306267"/>
              <a:gd name="connsiteY0-1542" fmla="*/ 0 h 1424419"/>
              <a:gd name="connsiteX1-1543" fmla="*/ 757287 w 1306267"/>
              <a:gd name="connsiteY1-1544" fmla="*/ 32444 h 1424419"/>
              <a:gd name="connsiteX2-1545" fmla="*/ 1206876 w 1306267"/>
              <a:gd name="connsiteY2-1546" fmla="*/ 284945 h 1424419"/>
              <a:gd name="connsiteX3-1547" fmla="*/ 1237706 w 1306267"/>
              <a:gd name="connsiteY3-1548" fmla="*/ 306775 h 1424419"/>
              <a:gd name="connsiteX4-1549" fmla="*/ 1301712 w 1306267"/>
              <a:gd name="connsiteY4-1550" fmla="*/ 442384 h 1424419"/>
              <a:gd name="connsiteX5-1551" fmla="*/ 1303099 w 1306267"/>
              <a:gd name="connsiteY5-1552" fmla="*/ 495558 h 1424419"/>
              <a:gd name="connsiteX6-1553" fmla="*/ 1303099 w 1306267"/>
              <a:gd name="connsiteY6-1554" fmla="*/ 952393 h 1424419"/>
              <a:gd name="connsiteX7-1555" fmla="*/ 1305306 w 1306267"/>
              <a:gd name="connsiteY7-1556" fmla="*/ 990115 h 1424419"/>
              <a:gd name="connsiteX8-1557" fmla="*/ 1255800 w 1306267"/>
              <a:gd name="connsiteY8-1558" fmla="*/ 1142552 h 1424419"/>
              <a:gd name="connsiteX9-1559" fmla="*/ 1172881 w 1306267"/>
              <a:gd name="connsiteY9-1560" fmla="*/ 1179342 h 1424419"/>
              <a:gd name="connsiteX10-1561" fmla="*/ 792288 w 1306267"/>
              <a:gd name="connsiteY10-1562" fmla="*/ 1385653 h 1424419"/>
              <a:gd name="connsiteX11-1563" fmla="*/ 522686 w 1306267"/>
              <a:gd name="connsiteY11-1564" fmla="*/ 1384922 h 1424419"/>
              <a:gd name="connsiteX12-1565" fmla="*/ 94302 w 1306267"/>
              <a:gd name="connsiteY12-1566" fmla="*/ 1158755 h 1424419"/>
              <a:gd name="connsiteX13-1567" fmla="*/ 39429 w 1306267"/>
              <a:gd name="connsiteY13-1568" fmla="*/ 1117635 h 1424419"/>
              <a:gd name="connsiteX14-1569" fmla="*/ 667 w 1306267"/>
              <a:gd name="connsiteY14-1570" fmla="*/ 999105 h 1424419"/>
              <a:gd name="connsiteX15-1571" fmla="*/ 0 w 1306267"/>
              <a:gd name="connsiteY15-1572" fmla="*/ 972364 h 1424419"/>
              <a:gd name="connsiteX16-1573" fmla="*/ 2496 w 1306267"/>
              <a:gd name="connsiteY16-1574" fmla="*/ 463106 h 1424419"/>
              <a:gd name="connsiteX17-1575" fmla="*/ 2458 w 1306267"/>
              <a:gd name="connsiteY17-1576" fmla="*/ 429563 h 1424419"/>
              <a:gd name="connsiteX18-1577" fmla="*/ 75248 w 1306267"/>
              <a:gd name="connsiteY18-1578" fmla="*/ 303202 h 1424419"/>
              <a:gd name="connsiteX19-1579" fmla="*/ 106293 w 1306267"/>
              <a:gd name="connsiteY19-1580" fmla="*/ 282597 h 1424419"/>
              <a:gd name="connsiteX20-1581" fmla="*/ 541533 w 1306267"/>
              <a:gd name="connsiteY20-1582" fmla="*/ 38110 h 1424419"/>
              <a:gd name="connsiteX21-1583" fmla="*/ 653528 w 1306267"/>
              <a:gd name="connsiteY21-1584" fmla="*/ 0 h 1424419"/>
              <a:gd name="connsiteX0-1585" fmla="*/ 653528 w 1305333"/>
              <a:gd name="connsiteY0-1586" fmla="*/ 0 h 1424419"/>
              <a:gd name="connsiteX1-1587" fmla="*/ 757287 w 1305333"/>
              <a:gd name="connsiteY1-1588" fmla="*/ 32444 h 1424419"/>
              <a:gd name="connsiteX2-1589" fmla="*/ 1206876 w 1305333"/>
              <a:gd name="connsiteY2-1590" fmla="*/ 284945 h 1424419"/>
              <a:gd name="connsiteX3-1591" fmla="*/ 1237706 w 1305333"/>
              <a:gd name="connsiteY3-1592" fmla="*/ 306775 h 1424419"/>
              <a:gd name="connsiteX4-1593" fmla="*/ 1301712 w 1305333"/>
              <a:gd name="connsiteY4-1594" fmla="*/ 442384 h 1424419"/>
              <a:gd name="connsiteX5-1595" fmla="*/ 1303099 w 1305333"/>
              <a:gd name="connsiteY5-1596" fmla="*/ 495558 h 1424419"/>
              <a:gd name="connsiteX6-1597" fmla="*/ 1303099 w 1305333"/>
              <a:gd name="connsiteY6-1598" fmla="*/ 952393 h 1424419"/>
              <a:gd name="connsiteX7-1599" fmla="*/ 1305306 w 1305333"/>
              <a:gd name="connsiteY7-1600" fmla="*/ 990115 h 1424419"/>
              <a:gd name="connsiteX8-1601" fmla="*/ 1227376 w 1305333"/>
              <a:gd name="connsiteY8-1602" fmla="*/ 1152027 h 1424419"/>
              <a:gd name="connsiteX9-1603" fmla="*/ 1172881 w 1305333"/>
              <a:gd name="connsiteY9-1604" fmla="*/ 1179342 h 1424419"/>
              <a:gd name="connsiteX10-1605" fmla="*/ 792288 w 1305333"/>
              <a:gd name="connsiteY10-1606" fmla="*/ 1385653 h 1424419"/>
              <a:gd name="connsiteX11-1607" fmla="*/ 522686 w 1305333"/>
              <a:gd name="connsiteY11-1608" fmla="*/ 1384922 h 1424419"/>
              <a:gd name="connsiteX12-1609" fmla="*/ 94302 w 1305333"/>
              <a:gd name="connsiteY12-1610" fmla="*/ 1158755 h 1424419"/>
              <a:gd name="connsiteX13-1611" fmla="*/ 39429 w 1305333"/>
              <a:gd name="connsiteY13-1612" fmla="*/ 1117635 h 1424419"/>
              <a:gd name="connsiteX14-1613" fmla="*/ 667 w 1305333"/>
              <a:gd name="connsiteY14-1614" fmla="*/ 999105 h 1424419"/>
              <a:gd name="connsiteX15-1615" fmla="*/ 0 w 1305333"/>
              <a:gd name="connsiteY15-1616" fmla="*/ 972364 h 1424419"/>
              <a:gd name="connsiteX16-1617" fmla="*/ 2496 w 1305333"/>
              <a:gd name="connsiteY16-1618" fmla="*/ 463106 h 1424419"/>
              <a:gd name="connsiteX17-1619" fmla="*/ 2458 w 1305333"/>
              <a:gd name="connsiteY17-1620" fmla="*/ 429563 h 1424419"/>
              <a:gd name="connsiteX18-1621" fmla="*/ 75248 w 1305333"/>
              <a:gd name="connsiteY18-1622" fmla="*/ 303202 h 1424419"/>
              <a:gd name="connsiteX19-1623" fmla="*/ 106293 w 1305333"/>
              <a:gd name="connsiteY19-1624" fmla="*/ 282597 h 1424419"/>
              <a:gd name="connsiteX20-1625" fmla="*/ 541533 w 1305333"/>
              <a:gd name="connsiteY20-1626" fmla="*/ 38110 h 1424419"/>
              <a:gd name="connsiteX21-1627" fmla="*/ 653528 w 1305333"/>
              <a:gd name="connsiteY21-1628" fmla="*/ 0 h 1424419"/>
              <a:gd name="connsiteX0-1629" fmla="*/ 653528 w 1305333"/>
              <a:gd name="connsiteY0-1630" fmla="*/ 0 h 1424419"/>
              <a:gd name="connsiteX1-1631" fmla="*/ 757287 w 1305333"/>
              <a:gd name="connsiteY1-1632" fmla="*/ 32444 h 1424419"/>
              <a:gd name="connsiteX2-1633" fmla="*/ 1206876 w 1305333"/>
              <a:gd name="connsiteY2-1634" fmla="*/ 284945 h 1424419"/>
              <a:gd name="connsiteX3-1635" fmla="*/ 1237706 w 1305333"/>
              <a:gd name="connsiteY3-1636" fmla="*/ 306775 h 1424419"/>
              <a:gd name="connsiteX4-1637" fmla="*/ 1301712 w 1305333"/>
              <a:gd name="connsiteY4-1638" fmla="*/ 442384 h 1424419"/>
              <a:gd name="connsiteX5-1639" fmla="*/ 1303099 w 1305333"/>
              <a:gd name="connsiteY5-1640" fmla="*/ 495558 h 1424419"/>
              <a:gd name="connsiteX6-1641" fmla="*/ 1303099 w 1305333"/>
              <a:gd name="connsiteY6-1642" fmla="*/ 952393 h 1424419"/>
              <a:gd name="connsiteX7-1643" fmla="*/ 1302599 w 1305333"/>
              <a:gd name="connsiteY7-1644" fmla="*/ 1003650 h 1424419"/>
              <a:gd name="connsiteX8-1645" fmla="*/ 1227376 w 1305333"/>
              <a:gd name="connsiteY8-1646" fmla="*/ 1152027 h 1424419"/>
              <a:gd name="connsiteX9-1647" fmla="*/ 1172881 w 1305333"/>
              <a:gd name="connsiteY9-1648" fmla="*/ 1179342 h 1424419"/>
              <a:gd name="connsiteX10-1649" fmla="*/ 792288 w 1305333"/>
              <a:gd name="connsiteY10-1650" fmla="*/ 1385653 h 1424419"/>
              <a:gd name="connsiteX11-1651" fmla="*/ 522686 w 1305333"/>
              <a:gd name="connsiteY11-1652" fmla="*/ 1384922 h 1424419"/>
              <a:gd name="connsiteX12-1653" fmla="*/ 94302 w 1305333"/>
              <a:gd name="connsiteY12-1654" fmla="*/ 1158755 h 1424419"/>
              <a:gd name="connsiteX13-1655" fmla="*/ 39429 w 1305333"/>
              <a:gd name="connsiteY13-1656" fmla="*/ 1117635 h 1424419"/>
              <a:gd name="connsiteX14-1657" fmla="*/ 667 w 1305333"/>
              <a:gd name="connsiteY14-1658" fmla="*/ 999105 h 1424419"/>
              <a:gd name="connsiteX15-1659" fmla="*/ 0 w 1305333"/>
              <a:gd name="connsiteY15-1660" fmla="*/ 972364 h 1424419"/>
              <a:gd name="connsiteX16-1661" fmla="*/ 2496 w 1305333"/>
              <a:gd name="connsiteY16-1662" fmla="*/ 463106 h 1424419"/>
              <a:gd name="connsiteX17-1663" fmla="*/ 2458 w 1305333"/>
              <a:gd name="connsiteY17-1664" fmla="*/ 429563 h 1424419"/>
              <a:gd name="connsiteX18-1665" fmla="*/ 75248 w 1305333"/>
              <a:gd name="connsiteY18-1666" fmla="*/ 303202 h 1424419"/>
              <a:gd name="connsiteX19-1667" fmla="*/ 106293 w 1305333"/>
              <a:gd name="connsiteY19-1668" fmla="*/ 282597 h 1424419"/>
              <a:gd name="connsiteX20-1669" fmla="*/ 541533 w 1305333"/>
              <a:gd name="connsiteY20-1670" fmla="*/ 38110 h 1424419"/>
              <a:gd name="connsiteX21-1671" fmla="*/ 653528 w 1305333"/>
              <a:gd name="connsiteY21-1672" fmla="*/ 0 h 1424419"/>
              <a:gd name="connsiteX0-1673" fmla="*/ 653528 w 1305080"/>
              <a:gd name="connsiteY0-1674" fmla="*/ 0 h 1424419"/>
              <a:gd name="connsiteX1-1675" fmla="*/ 757287 w 1305080"/>
              <a:gd name="connsiteY1-1676" fmla="*/ 32444 h 1424419"/>
              <a:gd name="connsiteX2-1677" fmla="*/ 1206876 w 1305080"/>
              <a:gd name="connsiteY2-1678" fmla="*/ 284945 h 1424419"/>
              <a:gd name="connsiteX3-1679" fmla="*/ 1237706 w 1305080"/>
              <a:gd name="connsiteY3-1680" fmla="*/ 306775 h 1424419"/>
              <a:gd name="connsiteX4-1681" fmla="*/ 1301712 w 1305080"/>
              <a:gd name="connsiteY4-1682" fmla="*/ 442384 h 1424419"/>
              <a:gd name="connsiteX5-1683" fmla="*/ 1303099 w 1305080"/>
              <a:gd name="connsiteY5-1684" fmla="*/ 495558 h 1424419"/>
              <a:gd name="connsiteX6-1685" fmla="*/ 1301746 w 1305080"/>
              <a:gd name="connsiteY6-1686" fmla="*/ 953747 h 1424419"/>
              <a:gd name="connsiteX7-1687" fmla="*/ 1302599 w 1305080"/>
              <a:gd name="connsiteY7-1688" fmla="*/ 1003650 h 1424419"/>
              <a:gd name="connsiteX8-1689" fmla="*/ 1227376 w 1305080"/>
              <a:gd name="connsiteY8-1690" fmla="*/ 1152027 h 1424419"/>
              <a:gd name="connsiteX9-1691" fmla="*/ 1172881 w 1305080"/>
              <a:gd name="connsiteY9-1692" fmla="*/ 1179342 h 1424419"/>
              <a:gd name="connsiteX10-1693" fmla="*/ 792288 w 1305080"/>
              <a:gd name="connsiteY10-1694" fmla="*/ 1385653 h 1424419"/>
              <a:gd name="connsiteX11-1695" fmla="*/ 522686 w 1305080"/>
              <a:gd name="connsiteY11-1696" fmla="*/ 1384922 h 1424419"/>
              <a:gd name="connsiteX12-1697" fmla="*/ 94302 w 1305080"/>
              <a:gd name="connsiteY12-1698" fmla="*/ 1158755 h 1424419"/>
              <a:gd name="connsiteX13-1699" fmla="*/ 39429 w 1305080"/>
              <a:gd name="connsiteY13-1700" fmla="*/ 1117635 h 1424419"/>
              <a:gd name="connsiteX14-1701" fmla="*/ 667 w 1305080"/>
              <a:gd name="connsiteY14-1702" fmla="*/ 999105 h 1424419"/>
              <a:gd name="connsiteX15-1703" fmla="*/ 0 w 1305080"/>
              <a:gd name="connsiteY15-1704" fmla="*/ 972364 h 1424419"/>
              <a:gd name="connsiteX16-1705" fmla="*/ 2496 w 1305080"/>
              <a:gd name="connsiteY16-1706" fmla="*/ 463106 h 1424419"/>
              <a:gd name="connsiteX17-1707" fmla="*/ 2458 w 1305080"/>
              <a:gd name="connsiteY17-1708" fmla="*/ 429563 h 1424419"/>
              <a:gd name="connsiteX18-1709" fmla="*/ 75248 w 1305080"/>
              <a:gd name="connsiteY18-1710" fmla="*/ 303202 h 1424419"/>
              <a:gd name="connsiteX19-1711" fmla="*/ 106293 w 1305080"/>
              <a:gd name="connsiteY19-1712" fmla="*/ 282597 h 1424419"/>
              <a:gd name="connsiteX20-1713" fmla="*/ 541533 w 1305080"/>
              <a:gd name="connsiteY20-1714" fmla="*/ 38110 h 1424419"/>
              <a:gd name="connsiteX21-1715" fmla="*/ 653528 w 1305080"/>
              <a:gd name="connsiteY21-1716" fmla="*/ 0 h 1424419"/>
              <a:gd name="connsiteX0-1717" fmla="*/ 653528 w 1305299"/>
              <a:gd name="connsiteY0-1718" fmla="*/ 0 h 1424419"/>
              <a:gd name="connsiteX1-1719" fmla="*/ 757287 w 1305299"/>
              <a:gd name="connsiteY1-1720" fmla="*/ 32444 h 1424419"/>
              <a:gd name="connsiteX2-1721" fmla="*/ 1206876 w 1305299"/>
              <a:gd name="connsiteY2-1722" fmla="*/ 284945 h 1424419"/>
              <a:gd name="connsiteX3-1723" fmla="*/ 1237706 w 1305299"/>
              <a:gd name="connsiteY3-1724" fmla="*/ 306775 h 1424419"/>
              <a:gd name="connsiteX4-1725" fmla="*/ 1301712 w 1305299"/>
              <a:gd name="connsiteY4-1726" fmla="*/ 442384 h 1424419"/>
              <a:gd name="connsiteX5-1727" fmla="*/ 1303099 w 1305299"/>
              <a:gd name="connsiteY5-1728" fmla="*/ 495558 h 1424419"/>
              <a:gd name="connsiteX6-1729" fmla="*/ 1301746 w 1305299"/>
              <a:gd name="connsiteY6-1730" fmla="*/ 953747 h 1424419"/>
              <a:gd name="connsiteX7-1731" fmla="*/ 1302599 w 1305299"/>
              <a:gd name="connsiteY7-1732" fmla="*/ 1003650 h 1424419"/>
              <a:gd name="connsiteX8-1733" fmla="*/ 1227376 w 1305299"/>
              <a:gd name="connsiteY8-1734" fmla="*/ 1152027 h 1424419"/>
              <a:gd name="connsiteX9-1735" fmla="*/ 1172881 w 1305299"/>
              <a:gd name="connsiteY9-1736" fmla="*/ 1179342 h 1424419"/>
              <a:gd name="connsiteX10-1737" fmla="*/ 792288 w 1305299"/>
              <a:gd name="connsiteY10-1738" fmla="*/ 1385653 h 1424419"/>
              <a:gd name="connsiteX11-1739" fmla="*/ 522686 w 1305299"/>
              <a:gd name="connsiteY11-1740" fmla="*/ 1384922 h 1424419"/>
              <a:gd name="connsiteX12-1741" fmla="*/ 94302 w 1305299"/>
              <a:gd name="connsiteY12-1742" fmla="*/ 1158755 h 1424419"/>
              <a:gd name="connsiteX13-1743" fmla="*/ 39429 w 1305299"/>
              <a:gd name="connsiteY13-1744" fmla="*/ 1117635 h 1424419"/>
              <a:gd name="connsiteX14-1745" fmla="*/ 667 w 1305299"/>
              <a:gd name="connsiteY14-1746" fmla="*/ 999105 h 1424419"/>
              <a:gd name="connsiteX15-1747" fmla="*/ 0 w 1305299"/>
              <a:gd name="connsiteY15-1748" fmla="*/ 972364 h 1424419"/>
              <a:gd name="connsiteX16-1749" fmla="*/ 2496 w 1305299"/>
              <a:gd name="connsiteY16-1750" fmla="*/ 463106 h 1424419"/>
              <a:gd name="connsiteX17-1751" fmla="*/ 2458 w 1305299"/>
              <a:gd name="connsiteY17-1752" fmla="*/ 429563 h 1424419"/>
              <a:gd name="connsiteX18-1753" fmla="*/ 75248 w 1305299"/>
              <a:gd name="connsiteY18-1754" fmla="*/ 303202 h 1424419"/>
              <a:gd name="connsiteX19-1755" fmla="*/ 106293 w 1305299"/>
              <a:gd name="connsiteY19-1756" fmla="*/ 282597 h 1424419"/>
              <a:gd name="connsiteX20-1757" fmla="*/ 541533 w 1305299"/>
              <a:gd name="connsiteY20-1758" fmla="*/ 38110 h 1424419"/>
              <a:gd name="connsiteX21-1759" fmla="*/ 653528 w 1305299"/>
              <a:gd name="connsiteY21-1760" fmla="*/ 0 h 1424419"/>
              <a:gd name="connsiteX0-1761" fmla="*/ 653528 w 1306646"/>
              <a:gd name="connsiteY0-1762" fmla="*/ 0 h 1424419"/>
              <a:gd name="connsiteX1-1763" fmla="*/ 757287 w 1306646"/>
              <a:gd name="connsiteY1-1764" fmla="*/ 32444 h 1424419"/>
              <a:gd name="connsiteX2-1765" fmla="*/ 1206876 w 1306646"/>
              <a:gd name="connsiteY2-1766" fmla="*/ 284945 h 1424419"/>
              <a:gd name="connsiteX3-1767" fmla="*/ 1237706 w 1306646"/>
              <a:gd name="connsiteY3-1768" fmla="*/ 306775 h 1424419"/>
              <a:gd name="connsiteX4-1769" fmla="*/ 1301712 w 1306646"/>
              <a:gd name="connsiteY4-1770" fmla="*/ 442384 h 1424419"/>
              <a:gd name="connsiteX5-1771" fmla="*/ 1303099 w 1306646"/>
              <a:gd name="connsiteY5-1772" fmla="*/ 495558 h 1424419"/>
              <a:gd name="connsiteX6-1773" fmla="*/ 1301746 w 1306646"/>
              <a:gd name="connsiteY6-1774" fmla="*/ 953747 h 1424419"/>
              <a:gd name="connsiteX7-1775" fmla="*/ 1302599 w 1306646"/>
              <a:gd name="connsiteY7-1776" fmla="*/ 1003650 h 1424419"/>
              <a:gd name="connsiteX8-1777" fmla="*/ 1227376 w 1306646"/>
              <a:gd name="connsiteY8-1778" fmla="*/ 1152027 h 1424419"/>
              <a:gd name="connsiteX9-1779" fmla="*/ 1172881 w 1306646"/>
              <a:gd name="connsiteY9-1780" fmla="*/ 1179342 h 1424419"/>
              <a:gd name="connsiteX10-1781" fmla="*/ 792288 w 1306646"/>
              <a:gd name="connsiteY10-1782" fmla="*/ 1385653 h 1424419"/>
              <a:gd name="connsiteX11-1783" fmla="*/ 522686 w 1306646"/>
              <a:gd name="connsiteY11-1784" fmla="*/ 1384922 h 1424419"/>
              <a:gd name="connsiteX12-1785" fmla="*/ 94302 w 1306646"/>
              <a:gd name="connsiteY12-1786" fmla="*/ 1158755 h 1424419"/>
              <a:gd name="connsiteX13-1787" fmla="*/ 39429 w 1306646"/>
              <a:gd name="connsiteY13-1788" fmla="*/ 1117635 h 1424419"/>
              <a:gd name="connsiteX14-1789" fmla="*/ 667 w 1306646"/>
              <a:gd name="connsiteY14-1790" fmla="*/ 999105 h 1424419"/>
              <a:gd name="connsiteX15-1791" fmla="*/ 0 w 1306646"/>
              <a:gd name="connsiteY15-1792" fmla="*/ 972364 h 1424419"/>
              <a:gd name="connsiteX16-1793" fmla="*/ 2496 w 1306646"/>
              <a:gd name="connsiteY16-1794" fmla="*/ 463106 h 1424419"/>
              <a:gd name="connsiteX17-1795" fmla="*/ 2458 w 1306646"/>
              <a:gd name="connsiteY17-1796" fmla="*/ 429563 h 1424419"/>
              <a:gd name="connsiteX18-1797" fmla="*/ 75248 w 1306646"/>
              <a:gd name="connsiteY18-1798" fmla="*/ 303202 h 1424419"/>
              <a:gd name="connsiteX19-1799" fmla="*/ 106293 w 1306646"/>
              <a:gd name="connsiteY19-1800" fmla="*/ 282597 h 1424419"/>
              <a:gd name="connsiteX20-1801" fmla="*/ 541533 w 1306646"/>
              <a:gd name="connsiteY20-1802" fmla="*/ 38110 h 1424419"/>
              <a:gd name="connsiteX21-1803" fmla="*/ 653528 w 1306646"/>
              <a:gd name="connsiteY21-1804" fmla="*/ 0 h 1424419"/>
              <a:gd name="connsiteX0-1805" fmla="*/ 653528 w 1305299"/>
              <a:gd name="connsiteY0-1806" fmla="*/ 0 h 1424419"/>
              <a:gd name="connsiteX1-1807" fmla="*/ 757287 w 1305299"/>
              <a:gd name="connsiteY1-1808" fmla="*/ 32444 h 1424419"/>
              <a:gd name="connsiteX2-1809" fmla="*/ 1206876 w 1305299"/>
              <a:gd name="connsiteY2-1810" fmla="*/ 284945 h 1424419"/>
              <a:gd name="connsiteX3-1811" fmla="*/ 1237706 w 1305299"/>
              <a:gd name="connsiteY3-1812" fmla="*/ 306775 h 1424419"/>
              <a:gd name="connsiteX4-1813" fmla="*/ 1301712 w 1305299"/>
              <a:gd name="connsiteY4-1814" fmla="*/ 442384 h 1424419"/>
              <a:gd name="connsiteX5-1815" fmla="*/ 1303099 w 1305299"/>
              <a:gd name="connsiteY5-1816" fmla="*/ 495558 h 1424419"/>
              <a:gd name="connsiteX6-1817" fmla="*/ 1301746 w 1305299"/>
              <a:gd name="connsiteY6-1818" fmla="*/ 953747 h 1424419"/>
              <a:gd name="connsiteX7-1819" fmla="*/ 1302599 w 1305299"/>
              <a:gd name="connsiteY7-1820" fmla="*/ 1003650 h 1424419"/>
              <a:gd name="connsiteX8-1821" fmla="*/ 1227376 w 1305299"/>
              <a:gd name="connsiteY8-1822" fmla="*/ 1152027 h 1424419"/>
              <a:gd name="connsiteX9-1823" fmla="*/ 1172881 w 1305299"/>
              <a:gd name="connsiteY9-1824" fmla="*/ 1179342 h 1424419"/>
              <a:gd name="connsiteX10-1825" fmla="*/ 792288 w 1305299"/>
              <a:gd name="connsiteY10-1826" fmla="*/ 1385653 h 1424419"/>
              <a:gd name="connsiteX11-1827" fmla="*/ 522686 w 1305299"/>
              <a:gd name="connsiteY11-1828" fmla="*/ 1384922 h 1424419"/>
              <a:gd name="connsiteX12-1829" fmla="*/ 94302 w 1305299"/>
              <a:gd name="connsiteY12-1830" fmla="*/ 1158755 h 1424419"/>
              <a:gd name="connsiteX13-1831" fmla="*/ 39429 w 1305299"/>
              <a:gd name="connsiteY13-1832" fmla="*/ 1117635 h 1424419"/>
              <a:gd name="connsiteX14-1833" fmla="*/ 667 w 1305299"/>
              <a:gd name="connsiteY14-1834" fmla="*/ 999105 h 1424419"/>
              <a:gd name="connsiteX15-1835" fmla="*/ 0 w 1305299"/>
              <a:gd name="connsiteY15-1836" fmla="*/ 972364 h 1424419"/>
              <a:gd name="connsiteX16-1837" fmla="*/ 2496 w 1305299"/>
              <a:gd name="connsiteY16-1838" fmla="*/ 463106 h 1424419"/>
              <a:gd name="connsiteX17-1839" fmla="*/ 2458 w 1305299"/>
              <a:gd name="connsiteY17-1840" fmla="*/ 429563 h 1424419"/>
              <a:gd name="connsiteX18-1841" fmla="*/ 75248 w 1305299"/>
              <a:gd name="connsiteY18-1842" fmla="*/ 303202 h 1424419"/>
              <a:gd name="connsiteX19-1843" fmla="*/ 106293 w 1305299"/>
              <a:gd name="connsiteY19-1844" fmla="*/ 282597 h 1424419"/>
              <a:gd name="connsiteX20-1845" fmla="*/ 541533 w 1305299"/>
              <a:gd name="connsiteY20-1846" fmla="*/ 38110 h 1424419"/>
              <a:gd name="connsiteX21-1847" fmla="*/ 653528 w 1305299"/>
              <a:gd name="connsiteY21-1848" fmla="*/ 0 h 1424419"/>
              <a:gd name="connsiteX0-1849" fmla="*/ 653528 w 1304127"/>
              <a:gd name="connsiteY0-1850" fmla="*/ 0 h 1424419"/>
              <a:gd name="connsiteX1-1851" fmla="*/ 757287 w 1304127"/>
              <a:gd name="connsiteY1-1852" fmla="*/ 32444 h 1424419"/>
              <a:gd name="connsiteX2-1853" fmla="*/ 1206876 w 1304127"/>
              <a:gd name="connsiteY2-1854" fmla="*/ 284945 h 1424419"/>
              <a:gd name="connsiteX3-1855" fmla="*/ 1237706 w 1304127"/>
              <a:gd name="connsiteY3-1856" fmla="*/ 306775 h 1424419"/>
              <a:gd name="connsiteX4-1857" fmla="*/ 1301712 w 1304127"/>
              <a:gd name="connsiteY4-1858" fmla="*/ 442384 h 1424419"/>
              <a:gd name="connsiteX5-1859" fmla="*/ 1303099 w 1304127"/>
              <a:gd name="connsiteY5-1860" fmla="*/ 495558 h 1424419"/>
              <a:gd name="connsiteX6-1861" fmla="*/ 1301746 w 1304127"/>
              <a:gd name="connsiteY6-1862" fmla="*/ 953747 h 1424419"/>
              <a:gd name="connsiteX7-1863" fmla="*/ 1302599 w 1304127"/>
              <a:gd name="connsiteY7-1864" fmla="*/ 1003650 h 1424419"/>
              <a:gd name="connsiteX8-1865" fmla="*/ 1227376 w 1304127"/>
              <a:gd name="connsiteY8-1866" fmla="*/ 1152027 h 1424419"/>
              <a:gd name="connsiteX9-1867" fmla="*/ 1172881 w 1304127"/>
              <a:gd name="connsiteY9-1868" fmla="*/ 1179342 h 1424419"/>
              <a:gd name="connsiteX10-1869" fmla="*/ 792288 w 1304127"/>
              <a:gd name="connsiteY10-1870" fmla="*/ 1385653 h 1424419"/>
              <a:gd name="connsiteX11-1871" fmla="*/ 522686 w 1304127"/>
              <a:gd name="connsiteY11-1872" fmla="*/ 1384922 h 1424419"/>
              <a:gd name="connsiteX12-1873" fmla="*/ 94302 w 1304127"/>
              <a:gd name="connsiteY12-1874" fmla="*/ 1158755 h 1424419"/>
              <a:gd name="connsiteX13-1875" fmla="*/ 39429 w 1304127"/>
              <a:gd name="connsiteY13-1876" fmla="*/ 1117635 h 1424419"/>
              <a:gd name="connsiteX14-1877" fmla="*/ 667 w 1304127"/>
              <a:gd name="connsiteY14-1878" fmla="*/ 999105 h 1424419"/>
              <a:gd name="connsiteX15-1879" fmla="*/ 0 w 1304127"/>
              <a:gd name="connsiteY15-1880" fmla="*/ 972364 h 1424419"/>
              <a:gd name="connsiteX16-1881" fmla="*/ 2496 w 1304127"/>
              <a:gd name="connsiteY16-1882" fmla="*/ 463106 h 1424419"/>
              <a:gd name="connsiteX17-1883" fmla="*/ 2458 w 1304127"/>
              <a:gd name="connsiteY17-1884" fmla="*/ 429563 h 1424419"/>
              <a:gd name="connsiteX18-1885" fmla="*/ 75248 w 1304127"/>
              <a:gd name="connsiteY18-1886" fmla="*/ 303202 h 1424419"/>
              <a:gd name="connsiteX19-1887" fmla="*/ 106293 w 1304127"/>
              <a:gd name="connsiteY19-1888" fmla="*/ 282597 h 1424419"/>
              <a:gd name="connsiteX20-1889" fmla="*/ 541533 w 1304127"/>
              <a:gd name="connsiteY20-1890" fmla="*/ 38110 h 1424419"/>
              <a:gd name="connsiteX21-1891" fmla="*/ 653528 w 1304127"/>
              <a:gd name="connsiteY21-1892" fmla="*/ 0 h 1424419"/>
              <a:gd name="connsiteX0-1893" fmla="*/ 653528 w 1306101"/>
              <a:gd name="connsiteY0-1894" fmla="*/ 0 h 1424419"/>
              <a:gd name="connsiteX1-1895" fmla="*/ 757287 w 1306101"/>
              <a:gd name="connsiteY1-1896" fmla="*/ 32444 h 1424419"/>
              <a:gd name="connsiteX2-1897" fmla="*/ 1206876 w 1306101"/>
              <a:gd name="connsiteY2-1898" fmla="*/ 284945 h 1424419"/>
              <a:gd name="connsiteX3-1899" fmla="*/ 1237706 w 1306101"/>
              <a:gd name="connsiteY3-1900" fmla="*/ 306775 h 1424419"/>
              <a:gd name="connsiteX4-1901" fmla="*/ 1305773 w 1306101"/>
              <a:gd name="connsiteY4-1902" fmla="*/ 442384 h 1424419"/>
              <a:gd name="connsiteX5-1903" fmla="*/ 1303099 w 1306101"/>
              <a:gd name="connsiteY5-1904" fmla="*/ 495558 h 1424419"/>
              <a:gd name="connsiteX6-1905" fmla="*/ 1301746 w 1306101"/>
              <a:gd name="connsiteY6-1906" fmla="*/ 953747 h 1424419"/>
              <a:gd name="connsiteX7-1907" fmla="*/ 1302599 w 1306101"/>
              <a:gd name="connsiteY7-1908" fmla="*/ 1003650 h 1424419"/>
              <a:gd name="connsiteX8-1909" fmla="*/ 1227376 w 1306101"/>
              <a:gd name="connsiteY8-1910" fmla="*/ 1152027 h 1424419"/>
              <a:gd name="connsiteX9-1911" fmla="*/ 1172881 w 1306101"/>
              <a:gd name="connsiteY9-1912" fmla="*/ 1179342 h 1424419"/>
              <a:gd name="connsiteX10-1913" fmla="*/ 792288 w 1306101"/>
              <a:gd name="connsiteY10-1914" fmla="*/ 1385653 h 1424419"/>
              <a:gd name="connsiteX11-1915" fmla="*/ 522686 w 1306101"/>
              <a:gd name="connsiteY11-1916" fmla="*/ 1384922 h 1424419"/>
              <a:gd name="connsiteX12-1917" fmla="*/ 94302 w 1306101"/>
              <a:gd name="connsiteY12-1918" fmla="*/ 1158755 h 1424419"/>
              <a:gd name="connsiteX13-1919" fmla="*/ 39429 w 1306101"/>
              <a:gd name="connsiteY13-1920" fmla="*/ 1117635 h 1424419"/>
              <a:gd name="connsiteX14-1921" fmla="*/ 667 w 1306101"/>
              <a:gd name="connsiteY14-1922" fmla="*/ 999105 h 1424419"/>
              <a:gd name="connsiteX15-1923" fmla="*/ 0 w 1306101"/>
              <a:gd name="connsiteY15-1924" fmla="*/ 972364 h 1424419"/>
              <a:gd name="connsiteX16-1925" fmla="*/ 2496 w 1306101"/>
              <a:gd name="connsiteY16-1926" fmla="*/ 463106 h 1424419"/>
              <a:gd name="connsiteX17-1927" fmla="*/ 2458 w 1306101"/>
              <a:gd name="connsiteY17-1928" fmla="*/ 429563 h 1424419"/>
              <a:gd name="connsiteX18-1929" fmla="*/ 75248 w 1306101"/>
              <a:gd name="connsiteY18-1930" fmla="*/ 303202 h 1424419"/>
              <a:gd name="connsiteX19-1931" fmla="*/ 106293 w 1306101"/>
              <a:gd name="connsiteY19-1932" fmla="*/ 282597 h 1424419"/>
              <a:gd name="connsiteX20-1933" fmla="*/ 541533 w 1306101"/>
              <a:gd name="connsiteY20-1934" fmla="*/ 38110 h 1424419"/>
              <a:gd name="connsiteX21-1935" fmla="*/ 653528 w 1306101"/>
              <a:gd name="connsiteY21-1936" fmla="*/ 0 h 1424419"/>
              <a:gd name="connsiteX0-1937" fmla="*/ 653528 w 1304819"/>
              <a:gd name="connsiteY0-1938" fmla="*/ 0 h 1424419"/>
              <a:gd name="connsiteX1-1939" fmla="*/ 757287 w 1304819"/>
              <a:gd name="connsiteY1-1940" fmla="*/ 32444 h 1424419"/>
              <a:gd name="connsiteX2-1941" fmla="*/ 1206876 w 1304819"/>
              <a:gd name="connsiteY2-1942" fmla="*/ 284945 h 1424419"/>
              <a:gd name="connsiteX3-1943" fmla="*/ 1237706 w 1304819"/>
              <a:gd name="connsiteY3-1944" fmla="*/ 306775 h 1424419"/>
              <a:gd name="connsiteX4-1945" fmla="*/ 1304420 w 1304819"/>
              <a:gd name="connsiteY4-1946" fmla="*/ 434263 h 1424419"/>
              <a:gd name="connsiteX5-1947" fmla="*/ 1303099 w 1304819"/>
              <a:gd name="connsiteY5-1948" fmla="*/ 495558 h 1424419"/>
              <a:gd name="connsiteX6-1949" fmla="*/ 1301746 w 1304819"/>
              <a:gd name="connsiteY6-1950" fmla="*/ 953747 h 1424419"/>
              <a:gd name="connsiteX7-1951" fmla="*/ 1302599 w 1304819"/>
              <a:gd name="connsiteY7-1952" fmla="*/ 1003650 h 1424419"/>
              <a:gd name="connsiteX8-1953" fmla="*/ 1227376 w 1304819"/>
              <a:gd name="connsiteY8-1954" fmla="*/ 1152027 h 1424419"/>
              <a:gd name="connsiteX9-1955" fmla="*/ 1172881 w 1304819"/>
              <a:gd name="connsiteY9-1956" fmla="*/ 1179342 h 1424419"/>
              <a:gd name="connsiteX10-1957" fmla="*/ 792288 w 1304819"/>
              <a:gd name="connsiteY10-1958" fmla="*/ 1385653 h 1424419"/>
              <a:gd name="connsiteX11-1959" fmla="*/ 522686 w 1304819"/>
              <a:gd name="connsiteY11-1960" fmla="*/ 1384922 h 1424419"/>
              <a:gd name="connsiteX12-1961" fmla="*/ 94302 w 1304819"/>
              <a:gd name="connsiteY12-1962" fmla="*/ 1158755 h 1424419"/>
              <a:gd name="connsiteX13-1963" fmla="*/ 39429 w 1304819"/>
              <a:gd name="connsiteY13-1964" fmla="*/ 1117635 h 1424419"/>
              <a:gd name="connsiteX14-1965" fmla="*/ 667 w 1304819"/>
              <a:gd name="connsiteY14-1966" fmla="*/ 999105 h 1424419"/>
              <a:gd name="connsiteX15-1967" fmla="*/ 0 w 1304819"/>
              <a:gd name="connsiteY15-1968" fmla="*/ 972364 h 1424419"/>
              <a:gd name="connsiteX16-1969" fmla="*/ 2496 w 1304819"/>
              <a:gd name="connsiteY16-1970" fmla="*/ 463106 h 1424419"/>
              <a:gd name="connsiteX17-1971" fmla="*/ 2458 w 1304819"/>
              <a:gd name="connsiteY17-1972" fmla="*/ 429563 h 1424419"/>
              <a:gd name="connsiteX18-1973" fmla="*/ 75248 w 1304819"/>
              <a:gd name="connsiteY18-1974" fmla="*/ 303202 h 1424419"/>
              <a:gd name="connsiteX19-1975" fmla="*/ 106293 w 1304819"/>
              <a:gd name="connsiteY19-1976" fmla="*/ 282597 h 1424419"/>
              <a:gd name="connsiteX20-1977" fmla="*/ 541533 w 1304819"/>
              <a:gd name="connsiteY20-1978" fmla="*/ 38110 h 1424419"/>
              <a:gd name="connsiteX21-1979" fmla="*/ 653528 w 1304819"/>
              <a:gd name="connsiteY21-1980" fmla="*/ 0 h 1424419"/>
              <a:gd name="connsiteX0-1981" fmla="*/ 653528 w 1306525"/>
              <a:gd name="connsiteY0-1982" fmla="*/ 0 h 1424419"/>
              <a:gd name="connsiteX1-1983" fmla="*/ 757287 w 1306525"/>
              <a:gd name="connsiteY1-1984" fmla="*/ 32444 h 1424419"/>
              <a:gd name="connsiteX2-1985" fmla="*/ 1206876 w 1306525"/>
              <a:gd name="connsiteY2-1986" fmla="*/ 284945 h 1424419"/>
              <a:gd name="connsiteX3-1987" fmla="*/ 1237706 w 1306525"/>
              <a:gd name="connsiteY3-1988" fmla="*/ 306775 h 1424419"/>
              <a:gd name="connsiteX4-1989" fmla="*/ 1304420 w 1306525"/>
              <a:gd name="connsiteY4-1990" fmla="*/ 434263 h 1424419"/>
              <a:gd name="connsiteX5-1991" fmla="*/ 1305806 w 1306525"/>
              <a:gd name="connsiteY5-1992" fmla="*/ 519922 h 1424419"/>
              <a:gd name="connsiteX6-1993" fmla="*/ 1301746 w 1306525"/>
              <a:gd name="connsiteY6-1994" fmla="*/ 953747 h 1424419"/>
              <a:gd name="connsiteX7-1995" fmla="*/ 1302599 w 1306525"/>
              <a:gd name="connsiteY7-1996" fmla="*/ 1003650 h 1424419"/>
              <a:gd name="connsiteX8-1997" fmla="*/ 1227376 w 1306525"/>
              <a:gd name="connsiteY8-1998" fmla="*/ 1152027 h 1424419"/>
              <a:gd name="connsiteX9-1999" fmla="*/ 1172881 w 1306525"/>
              <a:gd name="connsiteY9-2000" fmla="*/ 1179342 h 1424419"/>
              <a:gd name="connsiteX10-2001" fmla="*/ 792288 w 1306525"/>
              <a:gd name="connsiteY10-2002" fmla="*/ 1385653 h 1424419"/>
              <a:gd name="connsiteX11-2003" fmla="*/ 522686 w 1306525"/>
              <a:gd name="connsiteY11-2004" fmla="*/ 1384922 h 1424419"/>
              <a:gd name="connsiteX12-2005" fmla="*/ 94302 w 1306525"/>
              <a:gd name="connsiteY12-2006" fmla="*/ 1158755 h 1424419"/>
              <a:gd name="connsiteX13-2007" fmla="*/ 39429 w 1306525"/>
              <a:gd name="connsiteY13-2008" fmla="*/ 1117635 h 1424419"/>
              <a:gd name="connsiteX14-2009" fmla="*/ 667 w 1306525"/>
              <a:gd name="connsiteY14-2010" fmla="*/ 999105 h 1424419"/>
              <a:gd name="connsiteX15-2011" fmla="*/ 0 w 1306525"/>
              <a:gd name="connsiteY15-2012" fmla="*/ 972364 h 1424419"/>
              <a:gd name="connsiteX16-2013" fmla="*/ 2496 w 1306525"/>
              <a:gd name="connsiteY16-2014" fmla="*/ 463106 h 1424419"/>
              <a:gd name="connsiteX17-2015" fmla="*/ 2458 w 1306525"/>
              <a:gd name="connsiteY17-2016" fmla="*/ 429563 h 1424419"/>
              <a:gd name="connsiteX18-2017" fmla="*/ 75248 w 1306525"/>
              <a:gd name="connsiteY18-2018" fmla="*/ 303202 h 1424419"/>
              <a:gd name="connsiteX19-2019" fmla="*/ 106293 w 1306525"/>
              <a:gd name="connsiteY19-2020" fmla="*/ 282597 h 1424419"/>
              <a:gd name="connsiteX20-2021" fmla="*/ 541533 w 1306525"/>
              <a:gd name="connsiteY20-2022" fmla="*/ 38110 h 1424419"/>
              <a:gd name="connsiteX21-2023" fmla="*/ 653528 w 1306525"/>
              <a:gd name="connsiteY21-2024" fmla="*/ 0 h 1424419"/>
              <a:gd name="connsiteX0-2025" fmla="*/ 653528 w 1305814"/>
              <a:gd name="connsiteY0-2026" fmla="*/ 0 h 1424419"/>
              <a:gd name="connsiteX1-2027" fmla="*/ 757287 w 1305814"/>
              <a:gd name="connsiteY1-2028" fmla="*/ 32444 h 1424419"/>
              <a:gd name="connsiteX2-2029" fmla="*/ 1206876 w 1305814"/>
              <a:gd name="connsiteY2-2030" fmla="*/ 284945 h 1424419"/>
              <a:gd name="connsiteX3-2031" fmla="*/ 1237706 w 1305814"/>
              <a:gd name="connsiteY3-2032" fmla="*/ 306775 h 1424419"/>
              <a:gd name="connsiteX4-2033" fmla="*/ 1304420 w 1305814"/>
              <a:gd name="connsiteY4-2034" fmla="*/ 434263 h 1424419"/>
              <a:gd name="connsiteX5-2035" fmla="*/ 1305806 w 1305814"/>
              <a:gd name="connsiteY5-2036" fmla="*/ 519922 h 1424419"/>
              <a:gd name="connsiteX6-2037" fmla="*/ 1301746 w 1305814"/>
              <a:gd name="connsiteY6-2038" fmla="*/ 953747 h 1424419"/>
              <a:gd name="connsiteX7-2039" fmla="*/ 1302599 w 1305814"/>
              <a:gd name="connsiteY7-2040" fmla="*/ 1003650 h 1424419"/>
              <a:gd name="connsiteX8-2041" fmla="*/ 1227376 w 1305814"/>
              <a:gd name="connsiteY8-2042" fmla="*/ 1152027 h 1424419"/>
              <a:gd name="connsiteX9-2043" fmla="*/ 1172881 w 1305814"/>
              <a:gd name="connsiteY9-2044" fmla="*/ 1179342 h 1424419"/>
              <a:gd name="connsiteX10-2045" fmla="*/ 792288 w 1305814"/>
              <a:gd name="connsiteY10-2046" fmla="*/ 1385653 h 1424419"/>
              <a:gd name="connsiteX11-2047" fmla="*/ 522686 w 1305814"/>
              <a:gd name="connsiteY11-2048" fmla="*/ 1384922 h 1424419"/>
              <a:gd name="connsiteX12-2049" fmla="*/ 94302 w 1305814"/>
              <a:gd name="connsiteY12-2050" fmla="*/ 1158755 h 1424419"/>
              <a:gd name="connsiteX13-2051" fmla="*/ 39429 w 1305814"/>
              <a:gd name="connsiteY13-2052" fmla="*/ 1117635 h 1424419"/>
              <a:gd name="connsiteX14-2053" fmla="*/ 667 w 1305814"/>
              <a:gd name="connsiteY14-2054" fmla="*/ 999105 h 1424419"/>
              <a:gd name="connsiteX15-2055" fmla="*/ 0 w 1305814"/>
              <a:gd name="connsiteY15-2056" fmla="*/ 972364 h 1424419"/>
              <a:gd name="connsiteX16-2057" fmla="*/ 2496 w 1305814"/>
              <a:gd name="connsiteY16-2058" fmla="*/ 463106 h 1424419"/>
              <a:gd name="connsiteX17-2059" fmla="*/ 2458 w 1305814"/>
              <a:gd name="connsiteY17-2060" fmla="*/ 429563 h 1424419"/>
              <a:gd name="connsiteX18-2061" fmla="*/ 75248 w 1305814"/>
              <a:gd name="connsiteY18-2062" fmla="*/ 303202 h 1424419"/>
              <a:gd name="connsiteX19-2063" fmla="*/ 106293 w 1305814"/>
              <a:gd name="connsiteY19-2064" fmla="*/ 282597 h 1424419"/>
              <a:gd name="connsiteX20-2065" fmla="*/ 541533 w 1305814"/>
              <a:gd name="connsiteY20-2066" fmla="*/ 38110 h 1424419"/>
              <a:gd name="connsiteX21-2067" fmla="*/ 653528 w 1305814"/>
              <a:gd name="connsiteY21-2068" fmla="*/ 0 h 1424419"/>
              <a:gd name="connsiteX0-2069" fmla="*/ 653528 w 1305814"/>
              <a:gd name="connsiteY0-2070" fmla="*/ 0 h 1424419"/>
              <a:gd name="connsiteX1-2071" fmla="*/ 757287 w 1305814"/>
              <a:gd name="connsiteY1-2072" fmla="*/ 32444 h 1424419"/>
              <a:gd name="connsiteX2-2073" fmla="*/ 1206876 w 1305814"/>
              <a:gd name="connsiteY2-2074" fmla="*/ 284945 h 1424419"/>
              <a:gd name="connsiteX3-2075" fmla="*/ 1237706 w 1305814"/>
              <a:gd name="connsiteY3-2076" fmla="*/ 306775 h 1424419"/>
              <a:gd name="connsiteX4-2077" fmla="*/ 1304420 w 1305814"/>
              <a:gd name="connsiteY4-2078" fmla="*/ 434263 h 1424419"/>
              <a:gd name="connsiteX5-2079" fmla="*/ 1305806 w 1305814"/>
              <a:gd name="connsiteY5-2080" fmla="*/ 519922 h 1424419"/>
              <a:gd name="connsiteX6-2081" fmla="*/ 1301746 w 1305814"/>
              <a:gd name="connsiteY6-2082" fmla="*/ 953747 h 1424419"/>
              <a:gd name="connsiteX7-2083" fmla="*/ 1302599 w 1305814"/>
              <a:gd name="connsiteY7-2084" fmla="*/ 1003650 h 1424419"/>
              <a:gd name="connsiteX8-2085" fmla="*/ 1227376 w 1305814"/>
              <a:gd name="connsiteY8-2086" fmla="*/ 1152027 h 1424419"/>
              <a:gd name="connsiteX9-2087" fmla="*/ 1172881 w 1305814"/>
              <a:gd name="connsiteY9-2088" fmla="*/ 1179342 h 1424419"/>
              <a:gd name="connsiteX10-2089" fmla="*/ 792288 w 1305814"/>
              <a:gd name="connsiteY10-2090" fmla="*/ 1385653 h 1424419"/>
              <a:gd name="connsiteX11-2091" fmla="*/ 522686 w 1305814"/>
              <a:gd name="connsiteY11-2092" fmla="*/ 1384922 h 1424419"/>
              <a:gd name="connsiteX12-2093" fmla="*/ 94302 w 1305814"/>
              <a:gd name="connsiteY12-2094" fmla="*/ 1158755 h 1424419"/>
              <a:gd name="connsiteX13-2095" fmla="*/ 39429 w 1305814"/>
              <a:gd name="connsiteY13-2096" fmla="*/ 1117635 h 1424419"/>
              <a:gd name="connsiteX14-2097" fmla="*/ 667 w 1305814"/>
              <a:gd name="connsiteY14-2098" fmla="*/ 999105 h 1424419"/>
              <a:gd name="connsiteX15-2099" fmla="*/ 0 w 1305814"/>
              <a:gd name="connsiteY15-2100" fmla="*/ 972364 h 1424419"/>
              <a:gd name="connsiteX16-2101" fmla="*/ 2496 w 1305814"/>
              <a:gd name="connsiteY16-2102" fmla="*/ 463106 h 1424419"/>
              <a:gd name="connsiteX17-2103" fmla="*/ 2458 w 1305814"/>
              <a:gd name="connsiteY17-2104" fmla="*/ 429563 h 1424419"/>
              <a:gd name="connsiteX18-2105" fmla="*/ 75248 w 1305814"/>
              <a:gd name="connsiteY18-2106" fmla="*/ 303202 h 1424419"/>
              <a:gd name="connsiteX19-2107" fmla="*/ 106293 w 1305814"/>
              <a:gd name="connsiteY19-2108" fmla="*/ 282597 h 1424419"/>
              <a:gd name="connsiteX20-2109" fmla="*/ 541533 w 1305814"/>
              <a:gd name="connsiteY20-2110" fmla="*/ 38110 h 1424419"/>
              <a:gd name="connsiteX21-2111" fmla="*/ 653528 w 1305814"/>
              <a:gd name="connsiteY21-2112" fmla="*/ 0 h 1424419"/>
              <a:gd name="connsiteX0-2113" fmla="*/ 653528 w 1305814"/>
              <a:gd name="connsiteY0-2114" fmla="*/ 0 h 1424419"/>
              <a:gd name="connsiteX1-2115" fmla="*/ 757287 w 1305814"/>
              <a:gd name="connsiteY1-2116" fmla="*/ 32444 h 1424419"/>
              <a:gd name="connsiteX2-2117" fmla="*/ 1206876 w 1305814"/>
              <a:gd name="connsiteY2-2118" fmla="*/ 284945 h 1424419"/>
              <a:gd name="connsiteX3-2119" fmla="*/ 1237706 w 1305814"/>
              <a:gd name="connsiteY3-2120" fmla="*/ 306775 h 1424419"/>
              <a:gd name="connsiteX4-2121" fmla="*/ 1304420 w 1305814"/>
              <a:gd name="connsiteY4-2122" fmla="*/ 434263 h 1424419"/>
              <a:gd name="connsiteX5-2123" fmla="*/ 1305806 w 1305814"/>
              <a:gd name="connsiteY5-2124" fmla="*/ 519922 h 1424419"/>
              <a:gd name="connsiteX6-2125" fmla="*/ 1301746 w 1305814"/>
              <a:gd name="connsiteY6-2126" fmla="*/ 953747 h 1424419"/>
              <a:gd name="connsiteX7-2127" fmla="*/ 1302599 w 1305814"/>
              <a:gd name="connsiteY7-2128" fmla="*/ 1003650 h 1424419"/>
              <a:gd name="connsiteX8-2129" fmla="*/ 1227376 w 1305814"/>
              <a:gd name="connsiteY8-2130" fmla="*/ 1152027 h 1424419"/>
              <a:gd name="connsiteX9-2131" fmla="*/ 1174235 w 1305814"/>
              <a:gd name="connsiteY9-2132" fmla="*/ 1184756 h 1424419"/>
              <a:gd name="connsiteX10-2133" fmla="*/ 792288 w 1305814"/>
              <a:gd name="connsiteY10-2134" fmla="*/ 1385653 h 1424419"/>
              <a:gd name="connsiteX11-2135" fmla="*/ 522686 w 1305814"/>
              <a:gd name="connsiteY11-2136" fmla="*/ 1384922 h 1424419"/>
              <a:gd name="connsiteX12-2137" fmla="*/ 94302 w 1305814"/>
              <a:gd name="connsiteY12-2138" fmla="*/ 1158755 h 1424419"/>
              <a:gd name="connsiteX13-2139" fmla="*/ 39429 w 1305814"/>
              <a:gd name="connsiteY13-2140" fmla="*/ 1117635 h 1424419"/>
              <a:gd name="connsiteX14-2141" fmla="*/ 667 w 1305814"/>
              <a:gd name="connsiteY14-2142" fmla="*/ 999105 h 1424419"/>
              <a:gd name="connsiteX15-2143" fmla="*/ 0 w 1305814"/>
              <a:gd name="connsiteY15-2144" fmla="*/ 972364 h 1424419"/>
              <a:gd name="connsiteX16-2145" fmla="*/ 2496 w 1305814"/>
              <a:gd name="connsiteY16-2146" fmla="*/ 463106 h 1424419"/>
              <a:gd name="connsiteX17-2147" fmla="*/ 2458 w 1305814"/>
              <a:gd name="connsiteY17-2148" fmla="*/ 429563 h 1424419"/>
              <a:gd name="connsiteX18-2149" fmla="*/ 75248 w 1305814"/>
              <a:gd name="connsiteY18-2150" fmla="*/ 303202 h 1424419"/>
              <a:gd name="connsiteX19-2151" fmla="*/ 106293 w 1305814"/>
              <a:gd name="connsiteY19-2152" fmla="*/ 282597 h 1424419"/>
              <a:gd name="connsiteX20-2153" fmla="*/ 541533 w 1305814"/>
              <a:gd name="connsiteY20-2154" fmla="*/ 38110 h 1424419"/>
              <a:gd name="connsiteX21-2155" fmla="*/ 653528 w 1305814"/>
              <a:gd name="connsiteY21-2156" fmla="*/ 0 h 1424419"/>
              <a:gd name="connsiteX0-2157" fmla="*/ 653528 w 1305814"/>
              <a:gd name="connsiteY0-2158" fmla="*/ 0 h 1424419"/>
              <a:gd name="connsiteX1-2159" fmla="*/ 757287 w 1305814"/>
              <a:gd name="connsiteY1-2160" fmla="*/ 32444 h 1424419"/>
              <a:gd name="connsiteX2-2161" fmla="*/ 1206876 w 1305814"/>
              <a:gd name="connsiteY2-2162" fmla="*/ 284945 h 1424419"/>
              <a:gd name="connsiteX3-2163" fmla="*/ 1237706 w 1305814"/>
              <a:gd name="connsiteY3-2164" fmla="*/ 306775 h 1424419"/>
              <a:gd name="connsiteX4-2165" fmla="*/ 1304420 w 1305814"/>
              <a:gd name="connsiteY4-2166" fmla="*/ 434263 h 1424419"/>
              <a:gd name="connsiteX5-2167" fmla="*/ 1305806 w 1305814"/>
              <a:gd name="connsiteY5-2168" fmla="*/ 519922 h 1424419"/>
              <a:gd name="connsiteX6-2169" fmla="*/ 1301746 w 1305814"/>
              <a:gd name="connsiteY6-2170" fmla="*/ 953747 h 1424419"/>
              <a:gd name="connsiteX7-2171" fmla="*/ 1302599 w 1305814"/>
              <a:gd name="connsiteY7-2172" fmla="*/ 1003650 h 1424419"/>
              <a:gd name="connsiteX8-2173" fmla="*/ 1227376 w 1305814"/>
              <a:gd name="connsiteY8-2174" fmla="*/ 1152027 h 1424419"/>
              <a:gd name="connsiteX9-2175" fmla="*/ 1174235 w 1305814"/>
              <a:gd name="connsiteY9-2176" fmla="*/ 1184756 h 1424419"/>
              <a:gd name="connsiteX10-2177" fmla="*/ 792288 w 1305814"/>
              <a:gd name="connsiteY10-2178" fmla="*/ 1385653 h 1424419"/>
              <a:gd name="connsiteX11-2179" fmla="*/ 522686 w 1305814"/>
              <a:gd name="connsiteY11-2180" fmla="*/ 1384922 h 1424419"/>
              <a:gd name="connsiteX12-2181" fmla="*/ 94302 w 1305814"/>
              <a:gd name="connsiteY12-2182" fmla="*/ 1158755 h 1424419"/>
              <a:gd name="connsiteX13-2183" fmla="*/ 39429 w 1305814"/>
              <a:gd name="connsiteY13-2184" fmla="*/ 1117635 h 1424419"/>
              <a:gd name="connsiteX14-2185" fmla="*/ 667 w 1305814"/>
              <a:gd name="connsiteY14-2186" fmla="*/ 999105 h 1424419"/>
              <a:gd name="connsiteX15-2187" fmla="*/ 0 w 1305814"/>
              <a:gd name="connsiteY15-2188" fmla="*/ 972364 h 1424419"/>
              <a:gd name="connsiteX16-2189" fmla="*/ 2496 w 1305814"/>
              <a:gd name="connsiteY16-2190" fmla="*/ 463106 h 1424419"/>
              <a:gd name="connsiteX17-2191" fmla="*/ 2458 w 1305814"/>
              <a:gd name="connsiteY17-2192" fmla="*/ 429563 h 1424419"/>
              <a:gd name="connsiteX18-2193" fmla="*/ 75248 w 1305814"/>
              <a:gd name="connsiteY18-2194" fmla="*/ 303202 h 1424419"/>
              <a:gd name="connsiteX19-2195" fmla="*/ 106293 w 1305814"/>
              <a:gd name="connsiteY19-2196" fmla="*/ 282597 h 1424419"/>
              <a:gd name="connsiteX20-2197" fmla="*/ 541533 w 1305814"/>
              <a:gd name="connsiteY20-2198" fmla="*/ 38110 h 1424419"/>
              <a:gd name="connsiteX21-2199" fmla="*/ 653528 w 1305814"/>
              <a:gd name="connsiteY21-2200" fmla="*/ 0 h 1424419"/>
              <a:gd name="connsiteX0-2201" fmla="*/ 653528 w 1305814"/>
              <a:gd name="connsiteY0-2202" fmla="*/ 0 h 1427408"/>
              <a:gd name="connsiteX1-2203" fmla="*/ 757287 w 1305814"/>
              <a:gd name="connsiteY1-2204" fmla="*/ 32444 h 1427408"/>
              <a:gd name="connsiteX2-2205" fmla="*/ 1206876 w 1305814"/>
              <a:gd name="connsiteY2-2206" fmla="*/ 284945 h 1427408"/>
              <a:gd name="connsiteX3-2207" fmla="*/ 1237706 w 1305814"/>
              <a:gd name="connsiteY3-2208" fmla="*/ 306775 h 1427408"/>
              <a:gd name="connsiteX4-2209" fmla="*/ 1304420 w 1305814"/>
              <a:gd name="connsiteY4-2210" fmla="*/ 434263 h 1427408"/>
              <a:gd name="connsiteX5-2211" fmla="*/ 1305806 w 1305814"/>
              <a:gd name="connsiteY5-2212" fmla="*/ 519922 h 1427408"/>
              <a:gd name="connsiteX6-2213" fmla="*/ 1301746 w 1305814"/>
              <a:gd name="connsiteY6-2214" fmla="*/ 953747 h 1427408"/>
              <a:gd name="connsiteX7-2215" fmla="*/ 1302599 w 1305814"/>
              <a:gd name="connsiteY7-2216" fmla="*/ 1003650 h 1427408"/>
              <a:gd name="connsiteX8-2217" fmla="*/ 1227376 w 1305814"/>
              <a:gd name="connsiteY8-2218" fmla="*/ 1152027 h 1427408"/>
              <a:gd name="connsiteX9-2219" fmla="*/ 1174235 w 1305814"/>
              <a:gd name="connsiteY9-2220" fmla="*/ 1184756 h 1427408"/>
              <a:gd name="connsiteX10-2221" fmla="*/ 792288 w 1305814"/>
              <a:gd name="connsiteY10-2222" fmla="*/ 1385653 h 1427408"/>
              <a:gd name="connsiteX11-2223" fmla="*/ 517719 w 1305814"/>
              <a:gd name="connsiteY11-2224" fmla="*/ 1389889 h 1427408"/>
              <a:gd name="connsiteX12-2225" fmla="*/ 94302 w 1305814"/>
              <a:gd name="connsiteY12-2226" fmla="*/ 1158755 h 1427408"/>
              <a:gd name="connsiteX13-2227" fmla="*/ 39429 w 1305814"/>
              <a:gd name="connsiteY13-2228" fmla="*/ 1117635 h 1427408"/>
              <a:gd name="connsiteX14-2229" fmla="*/ 667 w 1305814"/>
              <a:gd name="connsiteY14-2230" fmla="*/ 999105 h 1427408"/>
              <a:gd name="connsiteX15-2231" fmla="*/ 0 w 1305814"/>
              <a:gd name="connsiteY15-2232" fmla="*/ 972364 h 1427408"/>
              <a:gd name="connsiteX16-2233" fmla="*/ 2496 w 1305814"/>
              <a:gd name="connsiteY16-2234" fmla="*/ 463106 h 1427408"/>
              <a:gd name="connsiteX17-2235" fmla="*/ 2458 w 1305814"/>
              <a:gd name="connsiteY17-2236" fmla="*/ 429563 h 1427408"/>
              <a:gd name="connsiteX18-2237" fmla="*/ 75248 w 1305814"/>
              <a:gd name="connsiteY18-2238" fmla="*/ 303202 h 1427408"/>
              <a:gd name="connsiteX19-2239" fmla="*/ 106293 w 1305814"/>
              <a:gd name="connsiteY19-2240" fmla="*/ 282597 h 1427408"/>
              <a:gd name="connsiteX20-2241" fmla="*/ 541533 w 1305814"/>
              <a:gd name="connsiteY20-2242" fmla="*/ 38110 h 1427408"/>
              <a:gd name="connsiteX21-2243" fmla="*/ 653528 w 1305814"/>
              <a:gd name="connsiteY21-2244" fmla="*/ 0 h 1427408"/>
              <a:gd name="connsiteX0-2245" fmla="*/ 653528 w 1305814"/>
              <a:gd name="connsiteY0-2246" fmla="*/ 0 h 1427408"/>
              <a:gd name="connsiteX1-2247" fmla="*/ 757287 w 1305814"/>
              <a:gd name="connsiteY1-2248" fmla="*/ 32444 h 1427408"/>
              <a:gd name="connsiteX2-2249" fmla="*/ 1206876 w 1305814"/>
              <a:gd name="connsiteY2-2250" fmla="*/ 284945 h 1427408"/>
              <a:gd name="connsiteX3-2251" fmla="*/ 1237706 w 1305814"/>
              <a:gd name="connsiteY3-2252" fmla="*/ 306775 h 1427408"/>
              <a:gd name="connsiteX4-2253" fmla="*/ 1304420 w 1305814"/>
              <a:gd name="connsiteY4-2254" fmla="*/ 434263 h 1427408"/>
              <a:gd name="connsiteX5-2255" fmla="*/ 1305806 w 1305814"/>
              <a:gd name="connsiteY5-2256" fmla="*/ 519922 h 1427408"/>
              <a:gd name="connsiteX6-2257" fmla="*/ 1301746 w 1305814"/>
              <a:gd name="connsiteY6-2258" fmla="*/ 953747 h 1427408"/>
              <a:gd name="connsiteX7-2259" fmla="*/ 1302599 w 1305814"/>
              <a:gd name="connsiteY7-2260" fmla="*/ 1003650 h 1427408"/>
              <a:gd name="connsiteX8-2261" fmla="*/ 1227376 w 1305814"/>
              <a:gd name="connsiteY8-2262" fmla="*/ 1152027 h 1427408"/>
              <a:gd name="connsiteX9-2263" fmla="*/ 1174235 w 1305814"/>
              <a:gd name="connsiteY9-2264" fmla="*/ 1184756 h 1427408"/>
              <a:gd name="connsiteX10-2265" fmla="*/ 792288 w 1305814"/>
              <a:gd name="connsiteY10-2266" fmla="*/ 1385653 h 1427408"/>
              <a:gd name="connsiteX11-2267" fmla="*/ 517719 w 1305814"/>
              <a:gd name="connsiteY11-2268" fmla="*/ 1389889 h 1427408"/>
              <a:gd name="connsiteX12-2269" fmla="*/ 94302 w 1305814"/>
              <a:gd name="connsiteY12-2270" fmla="*/ 1158755 h 1427408"/>
              <a:gd name="connsiteX13-2271" fmla="*/ 39429 w 1305814"/>
              <a:gd name="connsiteY13-2272" fmla="*/ 1117635 h 1427408"/>
              <a:gd name="connsiteX14-2273" fmla="*/ 667 w 1305814"/>
              <a:gd name="connsiteY14-2274" fmla="*/ 999105 h 1427408"/>
              <a:gd name="connsiteX15-2275" fmla="*/ 0 w 1305814"/>
              <a:gd name="connsiteY15-2276" fmla="*/ 972364 h 1427408"/>
              <a:gd name="connsiteX16-2277" fmla="*/ 2496 w 1305814"/>
              <a:gd name="connsiteY16-2278" fmla="*/ 463106 h 1427408"/>
              <a:gd name="connsiteX17-2279" fmla="*/ 2458 w 1305814"/>
              <a:gd name="connsiteY17-2280" fmla="*/ 429563 h 1427408"/>
              <a:gd name="connsiteX18-2281" fmla="*/ 75248 w 1305814"/>
              <a:gd name="connsiteY18-2282" fmla="*/ 303202 h 1427408"/>
              <a:gd name="connsiteX19-2283" fmla="*/ 106293 w 1305814"/>
              <a:gd name="connsiteY19-2284" fmla="*/ 282597 h 1427408"/>
              <a:gd name="connsiteX20-2285" fmla="*/ 541533 w 1305814"/>
              <a:gd name="connsiteY20-2286" fmla="*/ 38110 h 1427408"/>
              <a:gd name="connsiteX21-2287" fmla="*/ 653528 w 1305814"/>
              <a:gd name="connsiteY21-2288" fmla="*/ 0 h 1427408"/>
              <a:gd name="connsiteX0-2289" fmla="*/ 653528 w 1305814"/>
              <a:gd name="connsiteY0-2290" fmla="*/ 0 h 1421591"/>
              <a:gd name="connsiteX1-2291" fmla="*/ 757287 w 1305814"/>
              <a:gd name="connsiteY1-2292" fmla="*/ 32444 h 1421591"/>
              <a:gd name="connsiteX2-2293" fmla="*/ 1206876 w 1305814"/>
              <a:gd name="connsiteY2-2294" fmla="*/ 284945 h 1421591"/>
              <a:gd name="connsiteX3-2295" fmla="*/ 1237706 w 1305814"/>
              <a:gd name="connsiteY3-2296" fmla="*/ 306775 h 1421591"/>
              <a:gd name="connsiteX4-2297" fmla="*/ 1304420 w 1305814"/>
              <a:gd name="connsiteY4-2298" fmla="*/ 434263 h 1421591"/>
              <a:gd name="connsiteX5-2299" fmla="*/ 1305806 w 1305814"/>
              <a:gd name="connsiteY5-2300" fmla="*/ 519922 h 1421591"/>
              <a:gd name="connsiteX6-2301" fmla="*/ 1301746 w 1305814"/>
              <a:gd name="connsiteY6-2302" fmla="*/ 953747 h 1421591"/>
              <a:gd name="connsiteX7-2303" fmla="*/ 1302599 w 1305814"/>
              <a:gd name="connsiteY7-2304" fmla="*/ 1003650 h 1421591"/>
              <a:gd name="connsiteX8-2305" fmla="*/ 1227376 w 1305814"/>
              <a:gd name="connsiteY8-2306" fmla="*/ 1152027 h 1421591"/>
              <a:gd name="connsiteX9-2307" fmla="*/ 1174235 w 1305814"/>
              <a:gd name="connsiteY9-2308" fmla="*/ 1184756 h 1421591"/>
              <a:gd name="connsiteX10-2309" fmla="*/ 792288 w 1305814"/>
              <a:gd name="connsiteY10-2310" fmla="*/ 1385653 h 1421591"/>
              <a:gd name="connsiteX11-2311" fmla="*/ 502818 w 1305814"/>
              <a:gd name="connsiteY11-2312" fmla="*/ 1379955 h 1421591"/>
              <a:gd name="connsiteX12-2313" fmla="*/ 94302 w 1305814"/>
              <a:gd name="connsiteY12-2314" fmla="*/ 1158755 h 1421591"/>
              <a:gd name="connsiteX13-2315" fmla="*/ 39429 w 1305814"/>
              <a:gd name="connsiteY13-2316" fmla="*/ 1117635 h 1421591"/>
              <a:gd name="connsiteX14-2317" fmla="*/ 667 w 1305814"/>
              <a:gd name="connsiteY14-2318" fmla="*/ 999105 h 1421591"/>
              <a:gd name="connsiteX15-2319" fmla="*/ 0 w 1305814"/>
              <a:gd name="connsiteY15-2320" fmla="*/ 972364 h 1421591"/>
              <a:gd name="connsiteX16-2321" fmla="*/ 2496 w 1305814"/>
              <a:gd name="connsiteY16-2322" fmla="*/ 463106 h 1421591"/>
              <a:gd name="connsiteX17-2323" fmla="*/ 2458 w 1305814"/>
              <a:gd name="connsiteY17-2324" fmla="*/ 429563 h 1421591"/>
              <a:gd name="connsiteX18-2325" fmla="*/ 75248 w 1305814"/>
              <a:gd name="connsiteY18-2326" fmla="*/ 303202 h 1421591"/>
              <a:gd name="connsiteX19-2327" fmla="*/ 106293 w 1305814"/>
              <a:gd name="connsiteY19-2328" fmla="*/ 282597 h 1421591"/>
              <a:gd name="connsiteX20-2329" fmla="*/ 541533 w 1305814"/>
              <a:gd name="connsiteY20-2330" fmla="*/ 38110 h 1421591"/>
              <a:gd name="connsiteX21-2331" fmla="*/ 653528 w 1305814"/>
              <a:gd name="connsiteY21-2332" fmla="*/ 0 h 1421591"/>
              <a:gd name="connsiteX0-2333" fmla="*/ 653528 w 1305814"/>
              <a:gd name="connsiteY0-2334" fmla="*/ 0 h 1423589"/>
              <a:gd name="connsiteX1-2335" fmla="*/ 757287 w 1305814"/>
              <a:gd name="connsiteY1-2336" fmla="*/ 32444 h 1423589"/>
              <a:gd name="connsiteX2-2337" fmla="*/ 1206876 w 1305814"/>
              <a:gd name="connsiteY2-2338" fmla="*/ 284945 h 1423589"/>
              <a:gd name="connsiteX3-2339" fmla="*/ 1237706 w 1305814"/>
              <a:gd name="connsiteY3-2340" fmla="*/ 306775 h 1423589"/>
              <a:gd name="connsiteX4-2341" fmla="*/ 1304420 w 1305814"/>
              <a:gd name="connsiteY4-2342" fmla="*/ 434263 h 1423589"/>
              <a:gd name="connsiteX5-2343" fmla="*/ 1305806 w 1305814"/>
              <a:gd name="connsiteY5-2344" fmla="*/ 519922 h 1423589"/>
              <a:gd name="connsiteX6-2345" fmla="*/ 1301746 w 1305814"/>
              <a:gd name="connsiteY6-2346" fmla="*/ 953747 h 1423589"/>
              <a:gd name="connsiteX7-2347" fmla="*/ 1302599 w 1305814"/>
              <a:gd name="connsiteY7-2348" fmla="*/ 1003650 h 1423589"/>
              <a:gd name="connsiteX8-2349" fmla="*/ 1227376 w 1305814"/>
              <a:gd name="connsiteY8-2350" fmla="*/ 1152027 h 1423589"/>
              <a:gd name="connsiteX9-2351" fmla="*/ 1174235 w 1305814"/>
              <a:gd name="connsiteY9-2352" fmla="*/ 1184756 h 1423589"/>
              <a:gd name="connsiteX10-2353" fmla="*/ 792288 w 1305814"/>
              <a:gd name="connsiteY10-2354" fmla="*/ 1385653 h 1423589"/>
              <a:gd name="connsiteX11-2355" fmla="*/ 502818 w 1305814"/>
              <a:gd name="connsiteY11-2356" fmla="*/ 1379955 h 1423589"/>
              <a:gd name="connsiteX12-2357" fmla="*/ 94302 w 1305814"/>
              <a:gd name="connsiteY12-2358" fmla="*/ 1158755 h 1423589"/>
              <a:gd name="connsiteX13-2359" fmla="*/ 39429 w 1305814"/>
              <a:gd name="connsiteY13-2360" fmla="*/ 1117635 h 1423589"/>
              <a:gd name="connsiteX14-2361" fmla="*/ 667 w 1305814"/>
              <a:gd name="connsiteY14-2362" fmla="*/ 999105 h 1423589"/>
              <a:gd name="connsiteX15-2363" fmla="*/ 0 w 1305814"/>
              <a:gd name="connsiteY15-2364" fmla="*/ 972364 h 1423589"/>
              <a:gd name="connsiteX16-2365" fmla="*/ 2496 w 1305814"/>
              <a:gd name="connsiteY16-2366" fmla="*/ 463106 h 1423589"/>
              <a:gd name="connsiteX17-2367" fmla="*/ 2458 w 1305814"/>
              <a:gd name="connsiteY17-2368" fmla="*/ 429563 h 1423589"/>
              <a:gd name="connsiteX18-2369" fmla="*/ 75248 w 1305814"/>
              <a:gd name="connsiteY18-2370" fmla="*/ 303202 h 1423589"/>
              <a:gd name="connsiteX19-2371" fmla="*/ 106293 w 1305814"/>
              <a:gd name="connsiteY19-2372" fmla="*/ 282597 h 1423589"/>
              <a:gd name="connsiteX20-2373" fmla="*/ 541533 w 1305814"/>
              <a:gd name="connsiteY20-2374" fmla="*/ 38110 h 1423589"/>
              <a:gd name="connsiteX21-2375" fmla="*/ 653528 w 1305814"/>
              <a:gd name="connsiteY21-2376" fmla="*/ 0 h 14235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gradFill flip="none" rotWithShape="1">
            <a:gsLst>
              <a:gs pos="50000">
                <a:schemeClr val="accent1"/>
              </a:gs>
              <a:gs pos="100000">
                <a:schemeClr val="accent1">
                  <a:lumMod val="75000"/>
                </a:schemeClr>
              </a:gs>
              <a:gs pos="0">
                <a:schemeClr val="accent1">
                  <a:lumMod val="60000"/>
                  <a:lumOff val="40000"/>
                </a:schemeClr>
              </a:gs>
            </a:gsLst>
            <a:lin ang="18900000" scaled="0"/>
            <a:tileRect/>
          </a:gradFill>
          <a:ln w="15875">
            <a:gradFill>
              <a:gsLst>
                <a:gs pos="50000">
                  <a:schemeClr val="accent1">
                    <a:lumMod val="60000"/>
                    <a:lumOff val="40000"/>
                  </a:schemeClr>
                </a:gs>
                <a:gs pos="100000">
                  <a:schemeClr val="accent1">
                    <a:lumMod val="75000"/>
                  </a:schemeClr>
                </a:gs>
                <a:gs pos="0">
                  <a:schemeClr val="accent1">
                    <a:lumMod val="60000"/>
                    <a:lumOff val="40000"/>
                  </a:schemeClr>
                </a:gs>
              </a:gsLst>
              <a:lin ang="8100000" scaled="0"/>
            </a:gradFill>
          </a:ln>
          <a:effectLst>
            <a:innerShdw blurRad="266700" dist="2032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0" i="0" u="none" strike="noStrike" kern="1200" cap="none" spc="0" normalizeH="0" baseline="0" noProof="0" dirty="0">
                <a:ln>
                  <a:noFill/>
                </a:ln>
                <a:solidFill>
                  <a:prstClr val="white"/>
                </a:solidFill>
                <a:effectLst/>
                <a:uLnTx/>
                <a:uFillTx/>
                <a:latin typeface="Impact" panose="020B0806030902050204" pitchFamily="34" charset="0"/>
                <a:ea typeface="+mn-ea"/>
                <a:cs typeface="+mn-cs"/>
              </a:rPr>
              <a:t>01</a:t>
            </a:r>
            <a:endParaRPr kumimoji="0" lang="zh-CN" altLang="en-US" sz="3735" b="0" i="0" u="none" strike="noStrike" kern="1200" cap="none" spc="0" normalizeH="0" baseline="0" noProof="0" dirty="0">
              <a:ln>
                <a:noFill/>
              </a:ln>
              <a:solidFill>
                <a:prstClr val="white"/>
              </a:solidFill>
              <a:effectLst/>
              <a:uLnTx/>
              <a:uFillTx/>
              <a:latin typeface="Impact" panose="020B0806030902050204" pitchFamily="34" charset="0"/>
              <a:ea typeface="+mn-ea"/>
              <a:cs typeface="+mn-cs"/>
            </a:endParaRPr>
          </a:p>
        </p:txBody>
      </p:sp>
      <p:sp>
        <p:nvSpPr>
          <p:cNvPr id="12" name="椭圆 11"/>
          <p:cNvSpPr/>
          <p:nvPr/>
        </p:nvSpPr>
        <p:spPr>
          <a:xfrm>
            <a:off x="8368451" y="5477629"/>
            <a:ext cx="1508787" cy="1508787"/>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13" name="椭圆 12"/>
          <p:cNvSpPr/>
          <p:nvPr/>
        </p:nvSpPr>
        <p:spPr>
          <a:xfrm>
            <a:off x="11248772" y="5124788"/>
            <a:ext cx="1508787" cy="1508787"/>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14" name="椭圆 13"/>
          <p:cNvSpPr/>
          <p:nvPr/>
        </p:nvSpPr>
        <p:spPr>
          <a:xfrm>
            <a:off x="2596612" y="6288117"/>
            <a:ext cx="1508787" cy="1508787"/>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15" name="椭圆 14"/>
          <p:cNvSpPr>
            <a:spLocks noChangeAspect="1"/>
          </p:cNvSpPr>
          <p:nvPr/>
        </p:nvSpPr>
        <p:spPr>
          <a:xfrm>
            <a:off x="6337217" y="6143097"/>
            <a:ext cx="768000" cy="768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16" name="椭圆 15"/>
          <p:cNvSpPr>
            <a:spLocks noChangeAspect="1"/>
          </p:cNvSpPr>
          <p:nvPr/>
        </p:nvSpPr>
        <p:spPr>
          <a:xfrm>
            <a:off x="10337800" y="6288088"/>
            <a:ext cx="863600" cy="86360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17" name="椭圆 16"/>
          <p:cNvSpPr>
            <a:spLocks noChangeAspect="1"/>
          </p:cNvSpPr>
          <p:nvPr/>
        </p:nvSpPr>
        <p:spPr>
          <a:xfrm>
            <a:off x="7216775" y="6575425"/>
            <a:ext cx="1150938" cy="1152525"/>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18" name="椭圆 17"/>
          <p:cNvSpPr>
            <a:spLocks noChangeAspect="1"/>
          </p:cNvSpPr>
          <p:nvPr/>
        </p:nvSpPr>
        <p:spPr>
          <a:xfrm>
            <a:off x="4213856" y="5770287"/>
            <a:ext cx="672000" cy="672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19" name="椭圆 18"/>
          <p:cNvSpPr>
            <a:spLocks noChangeAspect="1"/>
          </p:cNvSpPr>
          <p:nvPr/>
        </p:nvSpPr>
        <p:spPr>
          <a:xfrm>
            <a:off x="1679575" y="6142038"/>
            <a:ext cx="671513" cy="67310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20" name="椭圆 19"/>
          <p:cNvSpPr>
            <a:spLocks noChangeAspect="1"/>
          </p:cNvSpPr>
          <p:nvPr/>
        </p:nvSpPr>
        <p:spPr>
          <a:xfrm>
            <a:off x="1007507" y="6706511"/>
            <a:ext cx="672000" cy="672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21" name="椭圆 20"/>
          <p:cNvSpPr>
            <a:spLocks noChangeAspect="1"/>
          </p:cNvSpPr>
          <p:nvPr/>
        </p:nvSpPr>
        <p:spPr>
          <a:xfrm>
            <a:off x="335360" y="6521842"/>
            <a:ext cx="432000" cy="432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22" name="椭圆 21"/>
          <p:cNvSpPr>
            <a:spLocks noChangeAspect="1"/>
          </p:cNvSpPr>
          <p:nvPr/>
        </p:nvSpPr>
        <p:spPr>
          <a:xfrm>
            <a:off x="5237163" y="6016625"/>
            <a:ext cx="334963" cy="336550"/>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23" name="椭圆 22"/>
          <p:cNvSpPr>
            <a:spLocks noChangeAspect="1"/>
          </p:cNvSpPr>
          <p:nvPr/>
        </p:nvSpPr>
        <p:spPr>
          <a:xfrm>
            <a:off x="5842764" y="5711182"/>
            <a:ext cx="336000" cy="336000"/>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9525">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
        <p:nvSpPr>
          <p:cNvPr id="24" name="椭圆 23"/>
          <p:cNvSpPr>
            <a:spLocks noChangeAspect="1"/>
          </p:cNvSpPr>
          <p:nvPr/>
        </p:nvSpPr>
        <p:spPr>
          <a:xfrm>
            <a:off x="95250" y="6264275"/>
            <a:ext cx="239713" cy="239713"/>
          </a:xfrm>
          <a:prstGeom prst="ellipse">
            <a:avLst/>
          </a:prstGeom>
          <a:solidFill>
            <a:schemeClr val="accent1"/>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solidFill>
                <a:prstClr val="white"/>
              </a:solidFill>
              <a:effectLst/>
              <a:uLnTx/>
              <a:uFillTx/>
              <a:latin typeface="+mn-lt"/>
              <a:ea typeface="+mn-ea"/>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000000"/>
                                          </p:val>
                                        </p:tav>
                                        <p:tav tm="100000">
                                          <p:val>
                                            <p:strVal val="#ppt_w"/>
                                          </p:val>
                                        </p:tav>
                                      </p:tavLst>
                                    </p:anim>
                                    <p:anim calcmode="lin" valueType="num">
                                      <p:cBhvr>
                                        <p:cTn id="8" dur="250" fill="hold"/>
                                        <p:tgtEl>
                                          <p:spTgt spid="4"/>
                                        </p:tgtEl>
                                        <p:attrNameLst>
                                          <p:attrName>ppt_h</p:attrName>
                                        </p:attrNameLst>
                                      </p:cBhvr>
                                      <p:tavLst>
                                        <p:tav tm="0">
                                          <p:val>
                                            <p:fltVal val="0.000000"/>
                                          </p:val>
                                        </p:tav>
                                        <p:tav tm="100000">
                                          <p:val>
                                            <p:strVal val="#ppt_h"/>
                                          </p:val>
                                        </p:tav>
                                      </p:tavLst>
                                    </p:anim>
                                    <p:animEffect transition="in" filter="fade">
                                      <p:cBhvr>
                                        <p:cTn id="9" dur="250"/>
                                        <p:tgtEl>
                                          <p:spTgt spid="4"/>
                                        </p:tgtEl>
                                      </p:cBhvr>
                                    </p:animEffect>
                                  </p:childTnLst>
                                </p:cTn>
                              </p:par>
                              <p:par>
                                <p:cTn id="10" presetID="10"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50"/>
                                        <p:tgtEl>
                                          <p:spTgt spid="8"/>
                                        </p:tgtEl>
                                      </p:cBhvr>
                                    </p:animEffect>
                                  </p:childTnLst>
                                </p:cTn>
                              </p:par>
                              <p:par>
                                <p:cTn id="13" presetID="42" presetClass="path" presetSubtype="0" accel="50000" decel="50000" autoRev="1" fill="hold" nodeType="withEffect">
                                  <p:stCondLst>
                                    <p:cond delay="0"/>
                                  </p:stCondLst>
                                  <p:childTnLst>
                                    <p:animMotion origin="layout" path="M 2.77778E-7 1.80191E-6 L -0.06302 -0.00062 " pathEditMode="relative" rAng="0" ptsTypes="AA">
                                      <p:cBhvr>
                                        <p:cTn id="14" dur="250" fill="hold"/>
                                        <p:tgtEl>
                                          <p:spTgt spid="8"/>
                                        </p:tgtEl>
                                        <p:attrNameLst>
                                          <p:attrName>ppt_x</p:attrName>
                                          <p:attrName>ppt_y</p:attrName>
                                        </p:attrNameLst>
                                      </p:cBhvr>
                                      <p:rCtr x="-316000" y="-3100"/>
                                    </p:animMotion>
                                  </p:childTnLst>
                                </p:cTn>
                              </p:par>
                            </p:childTnLst>
                          </p:cTn>
                        </p:par>
                        <p:par>
                          <p:cTn id="15" fill="hold">
                            <p:stCondLst>
                              <p:cond delay="500"/>
                            </p:stCondLst>
                            <p:childTnLst>
                              <p:par>
                                <p:cTn id="16" presetID="31" presetClass="entr" presetSubtype="0"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250" fill="hold"/>
                                        <p:tgtEl>
                                          <p:spTgt spid="11"/>
                                        </p:tgtEl>
                                        <p:attrNameLst>
                                          <p:attrName>ppt_w</p:attrName>
                                        </p:attrNameLst>
                                      </p:cBhvr>
                                      <p:tavLst>
                                        <p:tav tm="0">
                                          <p:val>
                                            <p:fltVal val="0.000000"/>
                                          </p:val>
                                        </p:tav>
                                        <p:tav tm="100000">
                                          <p:val>
                                            <p:strVal val="#ppt_w"/>
                                          </p:val>
                                        </p:tav>
                                      </p:tavLst>
                                    </p:anim>
                                    <p:anim calcmode="lin" valueType="num">
                                      <p:cBhvr>
                                        <p:cTn id="19" dur="250" fill="hold"/>
                                        <p:tgtEl>
                                          <p:spTgt spid="11"/>
                                        </p:tgtEl>
                                        <p:attrNameLst>
                                          <p:attrName>ppt_h</p:attrName>
                                        </p:attrNameLst>
                                      </p:cBhvr>
                                      <p:tavLst>
                                        <p:tav tm="0">
                                          <p:val>
                                            <p:fltVal val="0.000000"/>
                                          </p:val>
                                        </p:tav>
                                        <p:tav tm="100000">
                                          <p:val>
                                            <p:strVal val="#ppt_h"/>
                                          </p:val>
                                        </p:tav>
                                      </p:tavLst>
                                    </p:anim>
                                    <p:anim calcmode="lin" valueType="num">
                                      <p:cBhvr>
                                        <p:cTn id="20" dur="250" fill="hold"/>
                                        <p:tgtEl>
                                          <p:spTgt spid="11"/>
                                        </p:tgtEl>
                                        <p:attrNameLst>
                                          <p:attrName>style.rotation</p:attrName>
                                        </p:attrNameLst>
                                      </p:cBhvr>
                                      <p:tavLst>
                                        <p:tav tm="0">
                                          <p:val>
                                            <p:fltVal val="90.000000"/>
                                          </p:val>
                                        </p:tav>
                                        <p:tav tm="100000">
                                          <p:val>
                                            <p:fltVal val="0.000000"/>
                                          </p:val>
                                        </p:tav>
                                      </p:tavLst>
                                    </p:anim>
                                    <p:animEffect transition="in" filter="fade">
                                      <p:cBhvr>
                                        <p:cTn id="21" dur="250"/>
                                        <p:tgtEl>
                                          <p:spTgt spid="11"/>
                                        </p:tgtEl>
                                      </p:cBhvr>
                                    </p:animEffect>
                                  </p:childTnLst>
                                </p:cTn>
                              </p:par>
                              <p:par>
                                <p:cTn id="22" presetID="22" presetClass="entr" presetSubtype="8"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250"/>
                                        <p:tgtEl>
                                          <p:spTgt spid="5"/>
                                        </p:tgtEl>
                                      </p:cBhvr>
                                    </p:animEffect>
                                  </p:childTnLst>
                                </p:cTn>
                              </p:par>
                            </p:childTnLst>
                          </p:cTn>
                        </p:par>
                        <p:par>
                          <p:cTn id="25" fill="hold">
                            <p:stCondLst>
                              <p:cond delay="1000"/>
                            </p:stCondLst>
                            <p:childTnLst>
                              <p:par>
                                <p:cTn id="26" presetID="23" presetClass="entr" presetSubtype="528"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250" fill="hold"/>
                                        <p:tgtEl>
                                          <p:spTgt spid="13"/>
                                        </p:tgtEl>
                                        <p:attrNameLst>
                                          <p:attrName>ppt_w</p:attrName>
                                        </p:attrNameLst>
                                      </p:cBhvr>
                                      <p:tavLst>
                                        <p:tav tm="0">
                                          <p:val>
                                            <p:fltVal val="0.000000"/>
                                          </p:val>
                                        </p:tav>
                                        <p:tav tm="100000">
                                          <p:val>
                                            <p:strVal val="#ppt_w"/>
                                          </p:val>
                                        </p:tav>
                                      </p:tavLst>
                                    </p:anim>
                                    <p:anim calcmode="lin" valueType="num">
                                      <p:cBhvr>
                                        <p:cTn id="29" dur="250" fill="hold"/>
                                        <p:tgtEl>
                                          <p:spTgt spid="13"/>
                                        </p:tgtEl>
                                        <p:attrNameLst>
                                          <p:attrName>ppt_h</p:attrName>
                                        </p:attrNameLst>
                                      </p:cBhvr>
                                      <p:tavLst>
                                        <p:tav tm="0">
                                          <p:val>
                                            <p:fltVal val="0.000000"/>
                                          </p:val>
                                        </p:tav>
                                        <p:tav tm="100000">
                                          <p:val>
                                            <p:strVal val="#ppt_h"/>
                                          </p:val>
                                        </p:tav>
                                      </p:tavLst>
                                    </p:anim>
                                    <p:anim calcmode="lin" valueType="num">
                                      <p:cBhvr>
                                        <p:cTn id="30" dur="250" fill="hold"/>
                                        <p:tgtEl>
                                          <p:spTgt spid="13"/>
                                        </p:tgtEl>
                                        <p:attrNameLst>
                                          <p:attrName>ppt_x</p:attrName>
                                        </p:attrNameLst>
                                      </p:cBhvr>
                                      <p:tavLst>
                                        <p:tav tm="0">
                                          <p:val>
                                            <p:fltVal val="0.500000"/>
                                          </p:val>
                                        </p:tav>
                                        <p:tav tm="100000">
                                          <p:val>
                                            <p:strVal val="#ppt_x"/>
                                          </p:val>
                                        </p:tav>
                                      </p:tavLst>
                                    </p:anim>
                                    <p:anim calcmode="lin" valueType="num">
                                      <p:cBhvr>
                                        <p:cTn id="31" dur="250" fill="hold"/>
                                        <p:tgtEl>
                                          <p:spTgt spid="13"/>
                                        </p:tgtEl>
                                        <p:attrNameLst>
                                          <p:attrName>ppt_y</p:attrName>
                                        </p:attrNameLst>
                                      </p:cBhvr>
                                      <p:tavLst>
                                        <p:tav tm="0">
                                          <p:val>
                                            <p:fltVal val="0.500000"/>
                                          </p:val>
                                        </p:tav>
                                        <p:tav tm="100000">
                                          <p:val>
                                            <p:strVal val="#ppt_y"/>
                                          </p:val>
                                        </p:tav>
                                      </p:tavLst>
                                    </p:anim>
                                  </p:childTnLst>
                                </p:cTn>
                              </p:par>
                              <p:par>
                                <p:cTn id="32" presetID="23" presetClass="entr" presetSubtype="528" fill="hold" nodeType="withEffect">
                                  <p:stCondLst>
                                    <p:cond delay="100"/>
                                  </p:stCondLst>
                                  <p:childTnLst>
                                    <p:set>
                                      <p:cBhvr>
                                        <p:cTn id="33" dur="1" fill="hold">
                                          <p:stCondLst>
                                            <p:cond delay="0"/>
                                          </p:stCondLst>
                                        </p:cTn>
                                        <p:tgtEl>
                                          <p:spTgt spid="14"/>
                                        </p:tgtEl>
                                        <p:attrNameLst>
                                          <p:attrName>style.visibility</p:attrName>
                                        </p:attrNameLst>
                                      </p:cBhvr>
                                      <p:to>
                                        <p:strVal val="visible"/>
                                      </p:to>
                                    </p:set>
                                    <p:anim calcmode="lin" valueType="num">
                                      <p:cBhvr>
                                        <p:cTn id="34" dur="250" fill="hold"/>
                                        <p:tgtEl>
                                          <p:spTgt spid="14"/>
                                        </p:tgtEl>
                                        <p:attrNameLst>
                                          <p:attrName>ppt_w</p:attrName>
                                        </p:attrNameLst>
                                      </p:cBhvr>
                                      <p:tavLst>
                                        <p:tav tm="0">
                                          <p:val>
                                            <p:fltVal val="0.000000"/>
                                          </p:val>
                                        </p:tav>
                                        <p:tav tm="100000">
                                          <p:val>
                                            <p:strVal val="#ppt_w"/>
                                          </p:val>
                                        </p:tav>
                                      </p:tavLst>
                                    </p:anim>
                                    <p:anim calcmode="lin" valueType="num">
                                      <p:cBhvr>
                                        <p:cTn id="35" dur="250" fill="hold"/>
                                        <p:tgtEl>
                                          <p:spTgt spid="14"/>
                                        </p:tgtEl>
                                        <p:attrNameLst>
                                          <p:attrName>ppt_h</p:attrName>
                                        </p:attrNameLst>
                                      </p:cBhvr>
                                      <p:tavLst>
                                        <p:tav tm="0">
                                          <p:val>
                                            <p:fltVal val="0.000000"/>
                                          </p:val>
                                        </p:tav>
                                        <p:tav tm="100000">
                                          <p:val>
                                            <p:strVal val="#ppt_h"/>
                                          </p:val>
                                        </p:tav>
                                      </p:tavLst>
                                    </p:anim>
                                    <p:anim calcmode="lin" valueType="num">
                                      <p:cBhvr>
                                        <p:cTn id="36" dur="250" fill="hold"/>
                                        <p:tgtEl>
                                          <p:spTgt spid="14"/>
                                        </p:tgtEl>
                                        <p:attrNameLst>
                                          <p:attrName>ppt_x</p:attrName>
                                        </p:attrNameLst>
                                      </p:cBhvr>
                                      <p:tavLst>
                                        <p:tav tm="0">
                                          <p:val>
                                            <p:fltVal val="0.500000"/>
                                          </p:val>
                                        </p:tav>
                                        <p:tav tm="100000">
                                          <p:val>
                                            <p:strVal val="#ppt_x"/>
                                          </p:val>
                                        </p:tav>
                                      </p:tavLst>
                                    </p:anim>
                                    <p:anim calcmode="lin" valueType="num">
                                      <p:cBhvr>
                                        <p:cTn id="37" dur="250" fill="hold"/>
                                        <p:tgtEl>
                                          <p:spTgt spid="14"/>
                                        </p:tgtEl>
                                        <p:attrNameLst>
                                          <p:attrName>ppt_y</p:attrName>
                                        </p:attrNameLst>
                                      </p:cBhvr>
                                      <p:tavLst>
                                        <p:tav tm="0">
                                          <p:val>
                                            <p:fltVal val="0.500000"/>
                                          </p:val>
                                        </p:tav>
                                        <p:tav tm="100000">
                                          <p:val>
                                            <p:strVal val="#ppt_y"/>
                                          </p:val>
                                        </p:tav>
                                      </p:tavLst>
                                    </p:anim>
                                  </p:childTnLst>
                                </p:cTn>
                              </p:par>
                              <p:par>
                                <p:cTn id="38" presetID="23" presetClass="entr" presetSubtype="528" fill="hold" nodeType="withEffect">
                                  <p:stCondLst>
                                    <p:cond delay="103"/>
                                  </p:stCondLst>
                                  <p:childTnLst>
                                    <p:set>
                                      <p:cBhvr>
                                        <p:cTn id="39" dur="1" fill="hold">
                                          <p:stCondLst>
                                            <p:cond delay="0"/>
                                          </p:stCondLst>
                                        </p:cTn>
                                        <p:tgtEl>
                                          <p:spTgt spid="15"/>
                                        </p:tgtEl>
                                        <p:attrNameLst>
                                          <p:attrName>style.visibility</p:attrName>
                                        </p:attrNameLst>
                                      </p:cBhvr>
                                      <p:to>
                                        <p:strVal val="visible"/>
                                      </p:to>
                                    </p:set>
                                    <p:anim calcmode="lin" valueType="num">
                                      <p:cBhvr>
                                        <p:cTn id="40" dur="250" fill="hold"/>
                                        <p:tgtEl>
                                          <p:spTgt spid="15"/>
                                        </p:tgtEl>
                                        <p:attrNameLst>
                                          <p:attrName>ppt_w</p:attrName>
                                        </p:attrNameLst>
                                      </p:cBhvr>
                                      <p:tavLst>
                                        <p:tav tm="0">
                                          <p:val>
                                            <p:fltVal val="0.000000"/>
                                          </p:val>
                                        </p:tav>
                                        <p:tav tm="100000">
                                          <p:val>
                                            <p:strVal val="#ppt_w"/>
                                          </p:val>
                                        </p:tav>
                                      </p:tavLst>
                                    </p:anim>
                                    <p:anim calcmode="lin" valueType="num">
                                      <p:cBhvr>
                                        <p:cTn id="41" dur="250" fill="hold"/>
                                        <p:tgtEl>
                                          <p:spTgt spid="15"/>
                                        </p:tgtEl>
                                        <p:attrNameLst>
                                          <p:attrName>ppt_h</p:attrName>
                                        </p:attrNameLst>
                                      </p:cBhvr>
                                      <p:tavLst>
                                        <p:tav tm="0">
                                          <p:val>
                                            <p:fltVal val="0.000000"/>
                                          </p:val>
                                        </p:tav>
                                        <p:tav tm="100000">
                                          <p:val>
                                            <p:strVal val="#ppt_h"/>
                                          </p:val>
                                        </p:tav>
                                      </p:tavLst>
                                    </p:anim>
                                    <p:anim calcmode="lin" valueType="num">
                                      <p:cBhvr>
                                        <p:cTn id="42" dur="250" fill="hold"/>
                                        <p:tgtEl>
                                          <p:spTgt spid="15"/>
                                        </p:tgtEl>
                                        <p:attrNameLst>
                                          <p:attrName>ppt_x</p:attrName>
                                        </p:attrNameLst>
                                      </p:cBhvr>
                                      <p:tavLst>
                                        <p:tav tm="0">
                                          <p:val>
                                            <p:fltVal val="0.500000"/>
                                          </p:val>
                                        </p:tav>
                                        <p:tav tm="100000">
                                          <p:val>
                                            <p:strVal val="#ppt_x"/>
                                          </p:val>
                                        </p:tav>
                                      </p:tavLst>
                                    </p:anim>
                                    <p:anim calcmode="lin" valueType="num">
                                      <p:cBhvr>
                                        <p:cTn id="43" dur="250" fill="hold"/>
                                        <p:tgtEl>
                                          <p:spTgt spid="15"/>
                                        </p:tgtEl>
                                        <p:attrNameLst>
                                          <p:attrName>ppt_y</p:attrName>
                                        </p:attrNameLst>
                                      </p:cBhvr>
                                      <p:tavLst>
                                        <p:tav tm="0">
                                          <p:val>
                                            <p:fltVal val="0.500000"/>
                                          </p:val>
                                        </p:tav>
                                        <p:tav tm="100000">
                                          <p:val>
                                            <p:strVal val="#ppt_y"/>
                                          </p:val>
                                        </p:tav>
                                      </p:tavLst>
                                    </p:anim>
                                  </p:childTnLst>
                                </p:cTn>
                              </p:par>
                              <p:par>
                                <p:cTn id="44" presetID="23" presetClass="entr" presetSubtype="528" fill="hold" grpId="0" nodeType="withEffect">
                                  <p:stCondLst>
                                    <p:cond delay="250"/>
                                  </p:stCondLst>
                                  <p:childTnLst>
                                    <p:set>
                                      <p:cBhvr>
                                        <p:cTn id="45" dur="1" fill="hold">
                                          <p:stCondLst>
                                            <p:cond delay="0"/>
                                          </p:stCondLst>
                                        </p:cTn>
                                        <p:tgtEl>
                                          <p:spTgt spid="16"/>
                                        </p:tgtEl>
                                        <p:attrNameLst>
                                          <p:attrName>style.visibility</p:attrName>
                                        </p:attrNameLst>
                                      </p:cBhvr>
                                      <p:to>
                                        <p:strVal val="visible"/>
                                      </p:to>
                                    </p:set>
                                    <p:anim calcmode="lin" valueType="num">
                                      <p:cBhvr>
                                        <p:cTn id="46" dur="250" fill="hold"/>
                                        <p:tgtEl>
                                          <p:spTgt spid="16"/>
                                        </p:tgtEl>
                                        <p:attrNameLst>
                                          <p:attrName>ppt_w</p:attrName>
                                        </p:attrNameLst>
                                      </p:cBhvr>
                                      <p:tavLst>
                                        <p:tav tm="0">
                                          <p:val>
                                            <p:fltVal val="0.000000"/>
                                          </p:val>
                                        </p:tav>
                                        <p:tav tm="100000">
                                          <p:val>
                                            <p:strVal val="#ppt_w"/>
                                          </p:val>
                                        </p:tav>
                                      </p:tavLst>
                                    </p:anim>
                                    <p:anim calcmode="lin" valueType="num">
                                      <p:cBhvr>
                                        <p:cTn id="47" dur="250" fill="hold"/>
                                        <p:tgtEl>
                                          <p:spTgt spid="16"/>
                                        </p:tgtEl>
                                        <p:attrNameLst>
                                          <p:attrName>ppt_h</p:attrName>
                                        </p:attrNameLst>
                                      </p:cBhvr>
                                      <p:tavLst>
                                        <p:tav tm="0">
                                          <p:val>
                                            <p:fltVal val="0.000000"/>
                                          </p:val>
                                        </p:tav>
                                        <p:tav tm="100000">
                                          <p:val>
                                            <p:strVal val="#ppt_h"/>
                                          </p:val>
                                        </p:tav>
                                      </p:tavLst>
                                    </p:anim>
                                    <p:anim calcmode="lin" valueType="num">
                                      <p:cBhvr>
                                        <p:cTn id="48" dur="250" fill="hold"/>
                                        <p:tgtEl>
                                          <p:spTgt spid="16"/>
                                        </p:tgtEl>
                                        <p:attrNameLst>
                                          <p:attrName>ppt_x</p:attrName>
                                        </p:attrNameLst>
                                      </p:cBhvr>
                                      <p:tavLst>
                                        <p:tav tm="0">
                                          <p:val>
                                            <p:fltVal val="0.500000"/>
                                          </p:val>
                                        </p:tav>
                                        <p:tav tm="100000">
                                          <p:val>
                                            <p:strVal val="#ppt_x"/>
                                          </p:val>
                                        </p:tav>
                                      </p:tavLst>
                                    </p:anim>
                                    <p:anim calcmode="lin" valueType="num">
                                      <p:cBhvr>
                                        <p:cTn id="49" dur="250" fill="hold"/>
                                        <p:tgtEl>
                                          <p:spTgt spid="16"/>
                                        </p:tgtEl>
                                        <p:attrNameLst>
                                          <p:attrName>ppt_y</p:attrName>
                                        </p:attrNameLst>
                                      </p:cBhvr>
                                      <p:tavLst>
                                        <p:tav tm="0">
                                          <p:val>
                                            <p:fltVal val="0.500000"/>
                                          </p:val>
                                        </p:tav>
                                        <p:tav tm="100000">
                                          <p:val>
                                            <p:strVal val="#ppt_y"/>
                                          </p:val>
                                        </p:tav>
                                      </p:tavLst>
                                    </p:anim>
                                  </p:childTnLst>
                                </p:cTn>
                              </p:par>
                              <p:par>
                                <p:cTn id="50" presetID="23" presetClass="entr" presetSubtype="528" fill="hold" nodeType="withEffect">
                                  <p:stCondLst>
                                    <p:cond delay="350"/>
                                  </p:stCondLst>
                                  <p:childTnLst>
                                    <p:set>
                                      <p:cBhvr>
                                        <p:cTn id="51" dur="1" fill="hold">
                                          <p:stCondLst>
                                            <p:cond delay="0"/>
                                          </p:stCondLst>
                                        </p:cTn>
                                        <p:tgtEl>
                                          <p:spTgt spid="12"/>
                                        </p:tgtEl>
                                        <p:attrNameLst>
                                          <p:attrName>style.visibility</p:attrName>
                                        </p:attrNameLst>
                                      </p:cBhvr>
                                      <p:to>
                                        <p:strVal val="visible"/>
                                      </p:to>
                                    </p:set>
                                    <p:anim calcmode="lin" valueType="num">
                                      <p:cBhvr>
                                        <p:cTn id="52" dur="250" fill="hold"/>
                                        <p:tgtEl>
                                          <p:spTgt spid="12"/>
                                        </p:tgtEl>
                                        <p:attrNameLst>
                                          <p:attrName>ppt_w</p:attrName>
                                        </p:attrNameLst>
                                      </p:cBhvr>
                                      <p:tavLst>
                                        <p:tav tm="0">
                                          <p:val>
                                            <p:fltVal val="0.000000"/>
                                          </p:val>
                                        </p:tav>
                                        <p:tav tm="100000">
                                          <p:val>
                                            <p:strVal val="#ppt_w"/>
                                          </p:val>
                                        </p:tav>
                                      </p:tavLst>
                                    </p:anim>
                                    <p:anim calcmode="lin" valueType="num">
                                      <p:cBhvr>
                                        <p:cTn id="53" dur="250" fill="hold"/>
                                        <p:tgtEl>
                                          <p:spTgt spid="12"/>
                                        </p:tgtEl>
                                        <p:attrNameLst>
                                          <p:attrName>ppt_h</p:attrName>
                                        </p:attrNameLst>
                                      </p:cBhvr>
                                      <p:tavLst>
                                        <p:tav tm="0">
                                          <p:val>
                                            <p:fltVal val="0.000000"/>
                                          </p:val>
                                        </p:tav>
                                        <p:tav tm="100000">
                                          <p:val>
                                            <p:strVal val="#ppt_h"/>
                                          </p:val>
                                        </p:tav>
                                      </p:tavLst>
                                    </p:anim>
                                    <p:anim calcmode="lin" valueType="num">
                                      <p:cBhvr>
                                        <p:cTn id="54" dur="250" fill="hold"/>
                                        <p:tgtEl>
                                          <p:spTgt spid="12"/>
                                        </p:tgtEl>
                                        <p:attrNameLst>
                                          <p:attrName>ppt_x</p:attrName>
                                        </p:attrNameLst>
                                      </p:cBhvr>
                                      <p:tavLst>
                                        <p:tav tm="0">
                                          <p:val>
                                            <p:fltVal val="0.500000"/>
                                          </p:val>
                                        </p:tav>
                                        <p:tav tm="100000">
                                          <p:val>
                                            <p:strVal val="#ppt_x"/>
                                          </p:val>
                                        </p:tav>
                                      </p:tavLst>
                                    </p:anim>
                                    <p:anim calcmode="lin" valueType="num">
                                      <p:cBhvr>
                                        <p:cTn id="55" dur="250" fill="hold"/>
                                        <p:tgtEl>
                                          <p:spTgt spid="12"/>
                                        </p:tgtEl>
                                        <p:attrNameLst>
                                          <p:attrName>ppt_y</p:attrName>
                                        </p:attrNameLst>
                                      </p:cBhvr>
                                      <p:tavLst>
                                        <p:tav tm="0">
                                          <p:val>
                                            <p:fltVal val="0.500000"/>
                                          </p:val>
                                        </p:tav>
                                        <p:tav tm="100000">
                                          <p:val>
                                            <p:strVal val="#ppt_y"/>
                                          </p:val>
                                        </p:tav>
                                      </p:tavLst>
                                    </p:anim>
                                  </p:childTnLst>
                                </p:cTn>
                              </p:par>
                              <p:par>
                                <p:cTn id="56" presetID="23" presetClass="entr" presetSubtype="528" fill="hold" nodeType="withEffect">
                                  <p:stCondLst>
                                    <p:cond delay="46"/>
                                  </p:stCondLst>
                                  <p:childTnLst>
                                    <p:set>
                                      <p:cBhvr>
                                        <p:cTn id="57" dur="1" fill="hold">
                                          <p:stCondLst>
                                            <p:cond delay="0"/>
                                          </p:stCondLst>
                                        </p:cTn>
                                        <p:tgtEl>
                                          <p:spTgt spid="18"/>
                                        </p:tgtEl>
                                        <p:attrNameLst>
                                          <p:attrName>style.visibility</p:attrName>
                                        </p:attrNameLst>
                                      </p:cBhvr>
                                      <p:to>
                                        <p:strVal val="visible"/>
                                      </p:to>
                                    </p:set>
                                    <p:anim calcmode="lin" valueType="num">
                                      <p:cBhvr>
                                        <p:cTn id="58" dur="250" fill="hold"/>
                                        <p:tgtEl>
                                          <p:spTgt spid="18"/>
                                        </p:tgtEl>
                                        <p:attrNameLst>
                                          <p:attrName>ppt_w</p:attrName>
                                        </p:attrNameLst>
                                      </p:cBhvr>
                                      <p:tavLst>
                                        <p:tav tm="0">
                                          <p:val>
                                            <p:fltVal val="0.000000"/>
                                          </p:val>
                                        </p:tav>
                                        <p:tav tm="100000">
                                          <p:val>
                                            <p:strVal val="#ppt_w"/>
                                          </p:val>
                                        </p:tav>
                                      </p:tavLst>
                                    </p:anim>
                                    <p:anim calcmode="lin" valueType="num">
                                      <p:cBhvr>
                                        <p:cTn id="59" dur="250" fill="hold"/>
                                        <p:tgtEl>
                                          <p:spTgt spid="18"/>
                                        </p:tgtEl>
                                        <p:attrNameLst>
                                          <p:attrName>ppt_h</p:attrName>
                                        </p:attrNameLst>
                                      </p:cBhvr>
                                      <p:tavLst>
                                        <p:tav tm="0">
                                          <p:val>
                                            <p:fltVal val="0.000000"/>
                                          </p:val>
                                        </p:tav>
                                        <p:tav tm="100000">
                                          <p:val>
                                            <p:strVal val="#ppt_h"/>
                                          </p:val>
                                        </p:tav>
                                      </p:tavLst>
                                    </p:anim>
                                    <p:anim calcmode="lin" valueType="num">
                                      <p:cBhvr>
                                        <p:cTn id="60" dur="250" fill="hold"/>
                                        <p:tgtEl>
                                          <p:spTgt spid="18"/>
                                        </p:tgtEl>
                                        <p:attrNameLst>
                                          <p:attrName>ppt_x</p:attrName>
                                        </p:attrNameLst>
                                      </p:cBhvr>
                                      <p:tavLst>
                                        <p:tav tm="0">
                                          <p:val>
                                            <p:fltVal val="0.500000"/>
                                          </p:val>
                                        </p:tav>
                                        <p:tav tm="100000">
                                          <p:val>
                                            <p:strVal val="#ppt_x"/>
                                          </p:val>
                                        </p:tav>
                                      </p:tavLst>
                                    </p:anim>
                                    <p:anim calcmode="lin" valueType="num">
                                      <p:cBhvr>
                                        <p:cTn id="61" dur="250" fill="hold"/>
                                        <p:tgtEl>
                                          <p:spTgt spid="18"/>
                                        </p:tgtEl>
                                        <p:attrNameLst>
                                          <p:attrName>ppt_y</p:attrName>
                                        </p:attrNameLst>
                                      </p:cBhvr>
                                      <p:tavLst>
                                        <p:tav tm="0">
                                          <p:val>
                                            <p:fltVal val="0.500000"/>
                                          </p:val>
                                        </p:tav>
                                        <p:tav tm="100000">
                                          <p:val>
                                            <p:strVal val="#ppt_y"/>
                                          </p:val>
                                        </p:tav>
                                      </p:tavLst>
                                    </p:anim>
                                  </p:childTnLst>
                                </p:cTn>
                              </p:par>
                              <p:par>
                                <p:cTn id="62" presetID="23" presetClass="entr" presetSubtype="528" fill="hold" grpId="0" nodeType="withEffect">
                                  <p:stCondLst>
                                    <p:cond delay="46"/>
                                  </p:stCondLst>
                                  <p:childTnLst>
                                    <p:set>
                                      <p:cBhvr>
                                        <p:cTn id="63" dur="1" fill="hold">
                                          <p:stCondLst>
                                            <p:cond delay="0"/>
                                          </p:stCondLst>
                                        </p:cTn>
                                        <p:tgtEl>
                                          <p:spTgt spid="17"/>
                                        </p:tgtEl>
                                        <p:attrNameLst>
                                          <p:attrName>style.visibility</p:attrName>
                                        </p:attrNameLst>
                                      </p:cBhvr>
                                      <p:to>
                                        <p:strVal val="visible"/>
                                      </p:to>
                                    </p:set>
                                    <p:anim calcmode="lin" valueType="num">
                                      <p:cBhvr>
                                        <p:cTn id="64" dur="250" fill="hold"/>
                                        <p:tgtEl>
                                          <p:spTgt spid="17"/>
                                        </p:tgtEl>
                                        <p:attrNameLst>
                                          <p:attrName>ppt_w</p:attrName>
                                        </p:attrNameLst>
                                      </p:cBhvr>
                                      <p:tavLst>
                                        <p:tav tm="0">
                                          <p:val>
                                            <p:fltVal val="0.000000"/>
                                          </p:val>
                                        </p:tav>
                                        <p:tav tm="100000">
                                          <p:val>
                                            <p:strVal val="#ppt_w"/>
                                          </p:val>
                                        </p:tav>
                                      </p:tavLst>
                                    </p:anim>
                                    <p:anim calcmode="lin" valueType="num">
                                      <p:cBhvr>
                                        <p:cTn id="65" dur="250" fill="hold"/>
                                        <p:tgtEl>
                                          <p:spTgt spid="17"/>
                                        </p:tgtEl>
                                        <p:attrNameLst>
                                          <p:attrName>ppt_h</p:attrName>
                                        </p:attrNameLst>
                                      </p:cBhvr>
                                      <p:tavLst>
                                        <p:tav tm="0">
                                          <p:val>
                                            <p:fltVal val="0.000000"/>
                                          </p:val>
                                        </p:tav>
                                        <p:tav tm="100000">
                                          <p:val>
                                            <p:strVal val="#ppt_h"/>
                                          </p:val>
                                        </p:tav>
                                      </p:tavLst>
                                    </p:anim>
                                    <p:anim calcmode="lin" valueType="num">
                                      <p:cBhvr>
                                        <p:cTn id="66" dur="250" fill="hold"/>
                                        <p:tgtEl>
                                          <p:spTgt spid="17"/>
                                        </p:tgtEl>
                                        <p:attrNameLst>
                                          <p:attrName>ppt_x</p:attrName>
                                        </p:attrNameLst>
                                      </p:cBhvr>
                                      <p:tavLst>
                                        <p:tav tm="0">
                                          <p:val>
                                            <p:fltVal val="0.500000"/>
                                          </p:val>
                                        </p:tav>
                                        <p:tav tm="100000">
                                          <p:val>
                                            <p:strVal val="#ppt_x"/>
                                          </p:val>
                                        </p:tav>
                                      </p:tavLst>
                                    </p:anim>
                                    <p:anim calcmode="lin" valueType="num">
                                      <p:cBhvr>
                                        <p:cTn id="67" dur="250" fill="hold"/>
                                        <p:tgtEl>
                                          <p:spTgt spid="17"/>
                                        </p:tgtEl>
                                        <p:attrNameLst>
                                          <p:attrName>ppt_y</p:attrName>
                                        </p:attrNameLst>
                                      </p:cBhvr>
                                      <p:tavLst>
                                        <p:tav tm="0">
                                          <p:val>
                                            <p:fltVal val="0.500000"/>
                                          </p:val>
                                        </p:tav>
                                        <p:tav tm="100000">
                                          <p:val>
                                            <p:strVal val="#ppt_y"/>
                                          </p:val>
                                        </p:tav>
                                      </p:tavLst>
                                    </p:anim>
                                  </p:childTnLst>
                                </p:cTn>
                              </p:par>
                              <p:par>
                                <p:cTn id="68" presetID="23" presetClass="entr" presetSubtype="528" fill="hold" grpId="0" nodeType="withEffect">
                                  <p:stCondLst>
                                    <p:cond delay="296"/>
                                  </p:stCondLst>
                                  <p:childTnLst>
                                    <p:set>
                                      <p:cBhvr>
                                        <p:cTn id="69" dur="1" fill="hold">
                                          <p:stCondLst>
                                            <p:cond delay="0"/>
                                          </p:stCondLst>
                                        </p:cTn>
                                        <p:tgtEl>
                                          <p:spTgt spid="19"/>
                                        </p:tgtEl>
                                        <p:attrNameLst>
                                          <p:attrName>style.visibility</p:attrName>
                                        </p:attrNameLst>
                                      </p:cBhvr>
                                      <p:to>
                                        <p:strVal val="visible"/>
                                      </p:to>
                                    </p:set>
                                    <p:anim calcmode="lin" valueType="num">
                                      <p:cBhvr>
                                        <p:cTn id="70" dur="250" fill="hold"/>
                                        <p:tgtEl>
                                          <p:spTgt spid="19"/>
                                        </p:tgtEl>
                                        <p:attrNameLst>
                                          <p:attrName>ppt_w</p:attrName>
                                        </p:attrNameLst>
                                      </p:cBhvr>
                                      <p:tavLst>
                                        <p:tav tm="0">
                                          <p:val>
                                            <p:fltVal val="0.000000"/>
                                          </p:val>
                                        </p:tav>
                                        <p:tav tm="100000">
                                          <p:val>
                                            <p:strVal val="#ppt_w"/>
                                          </p:val>
                                        </p:tav>
                                      </p:tavLst>
                                    </p:anim>
                                    <p:anim calcmode="lin" valueType="num">
                                      <p:cBhvr>
                                        <p:cTn id="71" dur="250" fill="hold"/>
                                        <p:tgtEl>
                                          <p:spTgt spid="19"/>
                                        </p:tgtEl>
                                        <p:attrNameLst>
                                          <p:attrName>ppt_h</p:attrName>
                                        </p:attrNameLst>
                                      </p:cBhvr>
                                      <p:tavLst>
                                        <p:tav tm="0">
                                          <p:val>
                                            <p:fltVal val="0.000000"/>
                                          </p:val>
                                        </p:tav>
                                        <p:tav tm="100000">
                                          <p:val>
                                            <p:strVal val="#ppt_h"/>
                                          </p:val>
                                        </p:tav>
                                      </p:tavLst>
                                    </p:anim>
                                    <p:anim calcmode="lin" valueType="num">
                                      <p:cBhvr>
                                        <p:cTn id="72" dur="250" fill="hold"/>
                                        <p:tgtEl>
                                          <p:spTgt spid="19"/>
                                        </p:tgtEl>
                                        <p:attrNameLst>
                                          <p:attrName>ppt_x</p:attrName>
                                        </p:attrNameLst>
                                      </p:cBhvr>
                                      <p:tavLst>
                                        <p:tav tm="0">
                                          <p:val>
                                            <p:fltVal val="0.500000"/>
                                          </p:val>
                                        </p:tav>
                                        <p:tav tm="100000">
                                          <p:val>
                                            <p:strVal val="#ppt_x"/>
                                          </p:val>
                                        </p:tav>
                                      </p:tavLst>
                                    </p:anim>
                                    <p:anim calcmode="lin" valueType="num">
                                      <p:cBhvr>
                                        <p:cTn id="73" dur="250" fill="hold"/>
                                        <p:tgtEl>
                                          <p:spTgt spid="19"/>
                                        </p:tgtEl>
                                        <p:attrNameLst>
                                          <p:attrName>ppt_y</p:attrName>
                                        </p:attrNameLst>
                                      </p:cBhvr>
                                      <p:tavLst>
                                        <p:tav tm="0">
                                          <p:val>
                                            <p:fltVal val="0.500000"/>
                                          </p:val>
                                        </p:tav>
                                        <p:tav tm="100000">
                                          <p:val>
                                            <p:strVal val="#ppt_y"/>
                                          </p:val>
                                        </p:tav>
                                      </p:tavLst>
                                    </p:anim>
                                  </p:childTnLst>
                                </p:cTn>
                              </p:par>
                              <p:par>
                                <p:cTn id="74" presetID="23" presetClass="entr" presetSubtype="528" fill="hold" nodeType="withEffect">
                                  <p:stCondLst>
                                    <p:cond delay="382"/>
                                  </p:stCondLst>
                                  <p:childTnLst>
                                    <p:set>
                                      <p:cBhvr>
                                        <p:cTn id="75" dur="1" fill="hold">
                                          <p:stCondLst>
                                            <p:cond delay="0"/>
                                          </p:stCondLst>
                                        </p:cTn>
                                        <p:tgtEl>
                                          <p:spTgt spid="20"/>
                                        </p:tgtEl>
                                        <p:attrNameLst>
                                          <p:attrName>style.visibility</p:attrName>
                                        </p:attrNameLst>
                                      </p:cBhvr>
                                      <p:to>
                                        <p:strVal val="visible"/>
                                      </p:to>
                                    </p:set>
                                    <p:anim calcmode="lin" valueType="num">
                                      <p:cBhvr>
                                        <p:cTn id="76" dur="250" fill="hold"/>
                                        <p:tgtEl>
                                          <p:spTgt spid="20"/>
                                        </p:tgtEl>
                                        <p:attrNameLst>
                                          <p:attrName>ppt_w</p:attrName>
                                        </p:attrNameLst>
                                      </p:cBhvr>
                                      <p:tavLst>
                                        <p:tav tm="0">
                                          <p:val>
                                            <p:fltVal val="0.000000"/>
                                          </p:val>
                                        </p:tav>
                                        <p:tav tm="100000">
                                          <p:val>
                                            <p:strVal val="#ppt_w"/>
                                          </p:val>
                                        </p:tav>
                                      </p:tavLst>
                                    </p:anim>
                                    <p:anim calcmode="lin" valueType="num">
                                      <p:cBhvr>
                                        <p:cTn id="77" dur="250" fill="hold"/>
                                        <p:tgtEl>
                                          <p:spTgt spid="20"/>
                                        </p:tgtEl>
                                        <p:attrNameLst>
                                          <p:attrName>ppt_h</p:attrName>
                                        </p:attrNameLst>
                                      </p:cBhvr>
                                      <p:tavLst>
                                        <p:tav tm="0">
                                          <p:val>
                                            <p:fltVal val="0.000000"/>
                                          </p:val>
                                        </p:tav>
                                        <p:tav tm="100000">
                                          <p:val>
                                            <p:strVal val="#ppt_h"/>
                                          </p:val>
                                        </p:tav>
                                      </p:tavLst>
                                    </p:anim>
                                    <p:anim calcmode="lin" valueType="num">
                                      <p:cBhvr>
                                        <p:cTn id="78" dur="250" fill="hold"/>
                                        <p:tgtEl>
                                          <p:spTgt spid="20"/>
                                        </p:tgtEl>
                                        <p:attrNameLst>
                                          <p:attrName>ppt_x</p:attrName>
                                        </p:attrNameLst>
                                      </p:cBhvr>
                                      <p:tavLst>
                                        <p:tav tm="0">
                                          <p:val>
                                            <p:fltVal val="0.500000"/>
                                          </p:val>
                                        </p:tav>
                                        <p:tav tm="100000">
                                          <p:val>
                                            <p:strVal val="#ppt_x"/>
                                          </p:val>
                                        </p:tav>
                                      </p:tavLst>
                                    </p:anim>
                                    <p:anim calcmode="lin" valueType="num">
                                      <p:cBhvr>
                                        <p:cTn id="79" dur="250" fill="hold"/>
                                        <p:tgtEl>
                                          <p:spTgt spid="20"/>
                                        </p:tgtEl>
                                        <p:attrNameLst>
                                          <p:attrName>ppt_y</p:attrName>
                                        </p:attrNameLst>
                                      </p:cBhvr>
                                      <p:tavLst>
                                        <p:tav tm="0">
                                          <p:val>
                                            <p:fltVal val="0.500000"/>
                                          </p:val>
                                        </p:tav>
                                        <p:tav tm="100000">
                                          <p:val>
                                            <p:strVal val="#ppt_y"/>
                                          </p:val>
                                        </p:tav>
                                      </p:tavLst>
                                    </p:anim>
                                  </p:childTnLst>
                                </p:cTn>
                              </p:par>
                              <p:par>
                                <p:cTn id="80" presetID="23" presetClass="entr" presetSubtype="528" fill="hold" nodeType="withEffect">
                                  <p:stCondLst>
                                    <p:cond delay="301"/>
                                  </p:stCondLst>
                                  <p:childTnLst>
                                    <p:set>
                                      <p:cBhvr>
                                        <p:cTn id="81" dur="1" fill="hold">
                                          <p:stCondLst>
                                            <p:cond delay="0"/>
                                          </p:stCondLst>
                                        </p:cTn>
                                        <p:tgtEl>
                                          <p:spTgt spid="21"/>
                                        </p:tgtEl>
                                        <p:attrNameLst>
                                          <p:attrName>style.visibility</p:attrName>
                                        </p:attrNameLst>
                                      </p:cBhvr>
                                      <p:to>
                                        <p:strVal val="visible"/>
                                      </p:to>
                                    </p:set>
                                    <p:anim calcmode="lin" valueType="num">
                                      <p:cBhvr>
                                        <p:cTn id="82" dur="250" fill="hold"/>
                                        <p:tgtEl>
                                          <p:spTgt spid="21"/>
                                        </p:tgtEl>
                                        <p:attrNameLst>
                                          <p:attrName>ppt_w</p:attrName>
                                        </p:attrNameLst>
                                      </p:cBhvr>
                                      <p:tavLst>
                                        <p:tav tm="0">
                                          <p:val>
                                            <p:fltVal val="0.000000"/>
                                          </p:val>
                                        </p:tav>
                                        <p:tav tm="100000">
                                          <p:val>
                                            <p:strVal val="#ppt_w"/>
                                          </p:val>
                                        </p:tav>
                                      </p:tavLst>
                                    </p:anim>
                                    <p:anim calcmode="lin" valueType="num">
                                      <p:cBhvr>
                                        <p:cTn id="83" dur="250" fill="hold"/>
                                        <p:tgtEl>
                                          <p:spTgt spid="21"/>
                                        </p:tgtEl>
                                        <p:attrNameLst>
                                          <p:attrName>ppt_h</p:attrName>
                                        </p:attrNameLst>
                                      </p:cBhvr>
                                      <p:tavLst>
                                        <p:tav tm="0">
                                          <p:val>
                                            <p:fltVal val="0.000000"/>
                                          </p:val>
                                        </p:tav>
                                        <p:tav tm="100000">
                                          <p:val>
                                            <p:strVal val="#ppt_h"/>
                                          </p:val>
                                        </p:tav>
                                      </p:tavLst>
                                    </p:anim>
                                    <p:anim calcmode="lin" valueType="num">
                                      <p:cBhvr>
                                        <p:cTn id="84" dur="250" fill="hold"/>
                                        <p:tgtEl>
                                          <p:spTgt spid="21"/>
                                        </p:tgtEl>
                                        <p:attrNameLst>
                                          <p:attrName>ppt_x</p:attrName>
                                        </p:attrNameLst>
                                      </p:cBhvr>
                                      <p:tavLst>
                                        <p:tav tm="0">
                                          <p:val>
                                            <p:fltVal val="0.500000"/>
                                          </p:val>
                                        </p:tav>
                                        <p:tav tm="100000">
                                          <p:val>
                                            <p:strVal val="#ppt_x"/>
                                          </p:val>
                                        </p:tav>
                                      </p:tavLst>
                                    </p:anim>
                                    <p:anim calcmode="lin" valueType="num">
                                      <p:cBhvr>
                                        <p:cTn id="85" dur="250" fill="hold"/>
                                        <p:tgtEl>
                                          <p:spTgt spid="21"/>
                                        </p:tgtEl>
                                        <p:attrNameLst>
                                          <p:attrName>ppt_y</p:attrName>
                                        </p:attrNameLst>
                                      </p:cBhvr>
                                      <p:tavLst>
                                        <p:tav tm="0">
                                          <p:val>
                                            <p:fltVal val="0.500000"/>
                                          </p:val>
                                        </p:tav>
                                        <p:tav tm="100000">
                                          <p:val>
                                            <p:strVal val="#ppt_y"/>
                                          </p:val>
                                        </p:tav>
                                      </p:tavLst>
                                    </p:anim>
                                  </p:childTnLst>
                                </p:cTn>
                              </p:par>
                              <p:par>
                                <p:cTn id="86" presetID="23" presetClass="entr" presetSubtype="528" fill="hold" grpId="0" nodeType="withEffect">
                                  <p:stCondLst>
                                    <p:cond delay="500"/>
                                  </p:stCondLst>
                                  <p:childTnLst>
                                    <p:set>
                                      <p:cBhvr>
                                        <p:cTn id="87" dur="1" fill="hold">
                                          <p:stCondLst>
                                            <p:cond delay="0"/>
                                          </p:stCondLst>
                                        </p:cTn>
                                        <p:tgtEl>
                                          <p:spTgt spid="22"/>
                                        </p:tgtEl>
                                        <p:attrNameLst>
                                          <p:attrName>style.visibility</p:attrName>
                                        </p:attrNameLst>
                                      </p:cBhvr>
                                      <p:to>
                                        <p:strVal val="visible"/>
                                      </p:to>
                                    </p:set>
                                    <p:anim calcmode="lin" valueType="num">
                                      <p:cBhvr>
                                        <p:cTn id="88" dur="250" fill="hold"/>
                                        <p:tgtEl>
                                          <p:spTgt spid="22"/>
                                        </p:tgtEl>
                                        <p:attrNameLst>
                                          <p:attrName>ppt_w</p:attrName>
                                        </p:attrNameLst>
                                      </p:cBhvr>
                                      <p:tavLst>
                                        <p:tav tm="0">
                                          <p:val>
                                            <p:fltVal val="0.000000"/>
                                          </p:val>
                                        </p:tav>
                                        <p:tav tm="100000">
                                          <p:val>
                                            <p:strVal val="#ppt_w"/>
                                          </p:val>
                                        </p:tav>
                                      </p:tavLst>
                                    </p:anim>
                                    <p:anim calcmode="lin" valueType="num">
                                      <p:cBhvr>
                                        <p:cTn id="89" dur="250" fill="hold"/>
                                        <p:tgtEl>
                                          <p:spTgt spid="22"/>
                                        </p:tgtEl>
                                        <p:attrNameLst>
                                          <p:attrName>ppt_h</p:attrName>
                                        </p:attrNameLst>
                                      </p:cBhvr>
                                      <p:tavLst>
                                        <p:tav tm="0">
                                          <p:val>
                                            <p:fltVal val="0.000000"/>
                                          </p:val>
                                        </p:tav>
                                        <p:tav tm="100000">
                                          <p:val>
                                            <p:strVal val="#ppt_h"/>
                                          </p:val>
                                        </p:tav>
                                      </p:tavLst>
                                    </p:anim>
                                    <p:anim calcmode="lin" valueType="num">
                                      <p:cBhvr>
                                        <p:cTn id="90" dur="250" fill="hold"/>
                                        <p:tgtEl>
                                          <p:spTgt spid="22"/>
                                        </p:tgtEl>
                                        <p:attrNameLst>
                                          <p:attrName>ppt_x</p:attrName>
                                        </p:attrNameLst>
                                      </p:cBhvr>
                                      <p:tavLst>
                                        <p:tav tm="0">
                                          <p:val>
                                            <p:fltVal val="0.500000"/>
                                          </p:val>
                                        </p:tav>
                                        <p:tav tm="100000">
                                          <p:val>
                                            <p:strVal val="#ppt_x"/>
                                          </p:val>
                                        </p:tav>
                                      </p:tavLst>
                                    </p:anim>
                                    <p:anim calcmode="lin" valueType="num">
                                      <p:cBhvr>
                                        <p:cTn id="91" dur="250" fill="hold"/>
                                        <p:tgtEl>
                                          <p:spTgt spid="22"/>
                                        </p:tgtEl>
                                        <p:attrNameLst>
                                          <p:attrName>ppt_y</p:attrName>
                                        </p:attrNameLst>
                                      </p:cBhvr>
                                      <p:tavLst>
                                        <p:tav tm="0">
                                          <p:val>
                                            <p:fltVal val="0.500000"/>
                                          </p:val>
                                        </p:tav>
                                        <p:tav tm="100000">
                                          <p:val>
                                            <p:strVal val="#ppt_y"/>
                                          </p:val>
                                        </p:tav>
                                      </p:tavLst>
                                    </p:anim>
                                  </p:childTnLst>
                                </p:cTn>
                              </p:par>
                              <p:par>
                                <p:cTn id="92" presetID="23" presetClass="entr" presetSubtype="528" fill="hold" nodeType="withEffect">
                                  <p:stCondLst>
                                    <p:cond delay="500"/>
                                  </p:stCondLst>
                                  <p:childTnLst>
                                    <p:set>
                                      <p:cBhvr>
                                        <p:cTn id="93" dur="1" fill="hold">
                                          <p:stCondLst>
                                            <p:cond delay="0"/>
                                          </p:stCondLst>
                                        </p:cTn>
                                        <p:tgtEl>
                                          <p:spTgt spid="23"/>
                                        </p:tgtEl>
                                        <p:attrNameLst>
                                          <p:attrName>style.visibility</p:attrName>
                                        </p:attrNameLst>
                                      </p:cBhvr>
                                      <p:to>
                                        <p:strVal val="visible"/>
                                      </p:to>
                                    </p:set>
                                    <p:anim calcmode="lin" valueType="num">
                                      <p:cBhvr>
                                        <p:cTn id="94" dur="250" fill="hold"/>
                                        <p:tgtEl>
                                          <p:spTgt spid="23"/>
                                        </p:tgtEl>
                                        <p:attrNameLst>
                                          <p:attrName>ppt_w</p:attrName>
                                        </p:attrNameLst>
                                      </p:cBhvr>
                                      <p:tavLst>
                                        <p:tav tm="0">
                                          <p:val>
                                            <p:fltVal val="0.000000"/>
                                          </p:val>
                                        </p:tav>
                                        <p:tav tm="100000">
                                          <p:val>
                                            <p:strVal val="#ppt_w"/>
                                          </p:val>
                                        </p:tav>
                                      </p:tavLst>
                                    </p:anim>
                                    <p:anim calcmode="lin" valueType="num">
                                      <p:cBhvr>
                                        <p:cTn id="95" dur="250" fill="hold"/>
                                        <p:tgtEl>
                                          <p:spTgt spid="23"/>
                                        </p:tgtEl>
                                        <p:attrNameLst>
                                          <p:attrName>ppt_h</p:attrName>
                                        </p:attrNameLst>
                                      </p:cBhvr>
                                      <p:tavLst>
                                        <p:tav tm="0">
                                          <p:val>
                                            <p:fltVal val="0.000000"/>
                                          </p:val>
                                        </p:tav>
                                        <p:tav tm="100000">
                                          <p:val>
                                            <p:strVal val="#ppt_h"/>
                                          </p:val>
                                        </p:tav>
                                      </p:tavLst>
                                    </p:anim>
                                    <p:anim calcmode="lin" valueType="num">
                                      <p:cBhvr>
                                        <p:cTn id="96" dur="250" fill="hold"/>
                                        <p:tgtEl>
                                          <p:spTgt spid="23"/>
                                        </p:tgtEl>
                                        <p:attrNameLst>
                                          <p:attrName>ppt_x</p:attrName>
                                        </p:attrNameLst>
                                      </p:cBhvr>
                                      <p:tavLst>
                                        <p:tav tm="0">
                                          <p:val>
                                            <p:fltVal val="0.500000"/>
                                          </p:val>
                                        </p:tav>
                                        <p:tav tm="100000">
                                          <p:val>
                                            <p:strVal val="#ppt_x"/>
                                          </p:val>
                                        </p:tav>
                                      </p:tavLst>
                                    </p:anim>
                                    <p:anim calcmode="lin" valueType="num">
                                      <p:cBhvr>
                                        <p:cTn id="97" dur="250" fill="hold"/>
                                        <p:tgtEl>
                                          <p:spTgt spid="23"/>
                                        </p:tgtEl>
                                        <p:attrNameLst>
                                          <p:attrName>ppt_y</p:attrName>
                                        </p:attrNameLst>
                                      </p:cBhvr>
                                      <p:tavLst>
                                        <p:tav tm="0">
                                          <p:val>
                                            <p:fltVal val="0.500000"/>
                                          </p:val>
                                        </p:tav>
                                        <p:tav tm="100000">
                                          <p:val>
                                            <p:strVal val="#ppt_y"/>
                                          </p:val>
                                        </p:tav>
                                      </p:tavLst>
                                    </p:anim>
                                  </p:childTnLst>
                                </p:cTn>
                              </p:par>
                              <p:par>
                                <p:cTn id="98" presetID="23" presetClass="entr" presetSubtype="528" fill="hold" grpId="0" nodeType="withEffect">
                                  <p:stCondLst>
                                    <p:cond delay="401"/>
                                  </p:stCondLst>
                                  <p:childTnLst>
                                    <p:set>
                                      <p:cBhvr>
                                        <p:cTn id="99" dur="1" fill="hold">
                                          <p:stCondLst>
                                            <p:cond delay="0"/>
                                          </p:stCondLst>
                                        </p:cTn>
                                        <p:tgtEl>
                                          <p:spTgt spid="24"/>
                                        </p:tgtEl>
                                        <p:attrNameLst>
                                          <p:attrName>style.visibility</p:attrName>
                                        </p:attrNameLst>
                                      </p:cBhvr>
                                      <p:to>
                                        <p:strVal val="visible"/>
                                      </p:to>
                                    </p:set>
                                    <p:anim calcmode="lin" valueType="num">
                                      <p:cBhvr>
                                        <p:cTn id="100" dur="250" fill="hold"/>
                                        <p:tgtEl>
                                          <p:spTgt spid="24"/>
                                        </p:tgtEl>
                                        <p:attrNameLst>
                                          <p:attrName>ppt_w</p:attrName>
                                        </p:attrNameLst>
                                      </p:cBhvr>
                                      <p:tavLst>
                                        <p:tav tm="0">
                                          <p:val>
                                            <p:fltVal val="0.000000"/>
                                          </p:val>
                                        </p:tav>
                                        <p:tav tm="100000">
                                          <p:val>
                                            <p:strVal val="#ppt_w"/>
                                          </p:val>
                                        </p:tav>
                                      </p:tavLst>
                                    </p:anim>
                                    <p:anim calcmode="lin" valueType="num">
                                      <p:cBhvr>
                                        <p:cTn id="101" dur="250" fill="hold"/>
                                        <p:tgtEl>
                                          <p:spTgt spid="24"/>
                                        </p:tgtEl>
                                        <p:attrNameLst>
                                          <p:attrName>ppt_h</p:attrName>
                                        </p:attrNameLst>
                                      </p:cBhvr>
                                      <p:tavLst>
                                        <p:tav tm="0">
                                          <p:val>
                                            <p:fltVal val="0.000000"/>
                                          </p:val>
                                        </p:tav>
                                        <p:tav tm="100000">
                                          <p:val>
                                            <p:strVal val="#ppt_h"/>
                                          </p:val>
                                        </p:tav>
                                      </p:tavLst>
                                    </p:anim>
                                    <p:anim calcmode="lin" valueType="num">
                                      <p:cBhvr>
                                        <p:cTn id="102" dur="250" fill="hold"/>
                                        <p:tgtEl>
                                          <p:spTgt spid="24"/>
                                        </p:tgtEl>
                                        <p:attrNameLst>
                                          <p:attrName>ppt_x</p:attrName>
                                        </p:attrNameLst>
                                      </p:cBhvr>
                                      <p:tavLst>
                                        <p:tav tm="0">
                                          <p:val>
                                            <p:fltVal val="0.500000"/>
                                          </p:val>
                                        </p:tav>
                                        <p:tav tm="100000">
                                          <p:val>
                                            <p:strVal val="#ppt_x"/>
                                          </p:val>
                                        </p:tav>
                                      </p:tavLst>
                                    </p:anim>
                                    <p:anim calcmode="lin" valueType="num">
                                      <p:cBhvr>
                                        <p:cTn id="103" dur="250" fill="hold"/>
                                        <p:tgtEl>
                                          <p:spTgt spid="24"/>
                                        </p:tgtEl>
                                        <p:attrNameLst>
                                          <p:attrName>ppt_y</p:attrName>
                                        </p:attrNameLst>
                                      </p:cBhvr>
                                      <p:tavLst>
                                        <p:tav tm="0">
                                          <p:val>
                                            <p:fltVal val="0.500000"/>
                                          </p:val>
                                        </p:tav>
                                        <p:tav tm="100000">
                                          <p:val>
                                            <p:strVal val="#ppt_y"/>
                                          </p:val>
                                        </p:tav>
                                      </p:tavLst>
                                    </p:anim>
                                  </p:childTnLst>
                                </p:cTn>
                              </p:par>
                            </p:childTnLst>
                          </p:cTn>
                        </p:par>
                        <p:par>
                          <p:cTn id="104" fill="hold">
                            <p:stCondLst>
                              <p:cond delay="1500"/>
                            </p:stCondLst>
                            <p:childTnLst>
                              <p:par>
                                <p:cTn id="105" presetID="26" presetClass="emph" presetSubtype="0" repeatCount="3000" fill="hold" nodeType="afterEffect">
                                  <p:stCondLst>
                                    <p:cond delay="0"/>
                                  </p:stCondLst>
                                  <p:childTnLst>
                                    <p:animEffect transition="out" filter="fade">
                                      <p:cBhvr>
                                        <p:cTn id="106" dur="500" tmFilter="0, 0; .2, .5; .8, .5; 1, 0"/>
                                        <p:tgtEl>
                                          <p:spTgt spid="13"/>
                                        </p:tgtEl>
                                      </p:cBhvr>
                                    </p:animEffect>
                                    <p:animScale>
                                      <p:cBhvr>
                                        <p:cTn id="107" dur="250" autoRev="1" fill="hold"/>
                                        <p:tgtEl>
                                          <p:spTgt spid="13"/>
                                        </p:tgtEl>
                                      </p:cBhvr>
                                      <p:by x="105000" y="105000"/>
                                    </p:animScale>
                                  </p:childTnLst>
                                </p:cTn>
                              </p:par>
                              <p:par>
                                <p:cTn id="108" presetID="26" presetClass="emph" presetSubtype="0" repeatCount="3000" fill="hold" nodeType="withEffect">
                                  <p:stCondLst>
                                    <p:cond delay="300"/>
                                  </p:stCondLst>
                                  <p:childTnLst>
                                    <p:animEffect transition="out" filter="fade">
                                      <p:cBhvr>
                                        <p:cTn id="109" dur="350" tmFilter="0, 0; .2, .5; .8, .5; 1, 0"/>
                                        <p:tgtEl>
                                          <p:spTgt spid="14"/>
                                        </p:tgtEl>
                                      </p:cBhvr>
                                    </p:animEffect>
                                    <p:animScale>
                                      <p:cBhvr>
                                        <p:cTn id="110" dur="175" autoRev="1" fill="hold"/>
                                        <p:tgtEl>
                                          <p:spTgt spid="14"/>
                                        </p:tgtEl>
                                      </p:cBhvr>
                                      <p:by x="105000" y="105000"/>
                                    </p:animScale>
                                  </p:childTnLst>
                                </p:cTn>
                              </p:par>
                              <p:par>
                                <p:cTn id="111" presetID="26" presetClass="emph" presetSubtype="0" repeatCount="4000" fill="hold" grpId="1" nodeType="withEffect">
                                  <p:stCondLst>
                                    <p:cond delay="500"/>
                                  </p:stCondLst>
                                  <p:childTnLst>
                                    <p:animEffect transition="out" filter="fade">
                                      <p:cBhvr>
                                        <p:cTn id="112" dur="250" tmFilter="0, 0; .2, .5; .8, .5; 1, 0"/>
                                        <p:tgtEl>
                                          <p:spTgt spid="19"/>
                                        </p:tgtEl>
                                      </p:cBhvr>
                                    </p:animEffect>
                                    <p:animScale>
                                      <p:cBhvr>
                                        <p:cTn id="113" dur="125" autoRev="1" fill="hold"/>
                                        <p:tgtEl>
                                          <p:spTgt spid="19"/>
                                        </p:tgtEl>
                                      </p:cBhvr>
                                      <p:by x="105000" y="105000"/>
                                    </p:animScale>
                                  </p:childTnLst>
                                </p:cTn>
                              </p:par>
                              <p:par>
                                <p:cTn id="114" presetID="26" presetClass="emph" presetSubtype="0" repeatCount="3000" fill="hold" nodeType="withEffect">
                                  <p:stCondLst>
                                    <p:cond delay="150"/>
                                  </p:stCondLst>
                                  <p:childTnLst>
                                    <p:animEffect transition="out" filter="fade">
                                      <p:cBhvr>
                                        <p:cTn id="115" dur="400" tmFilter="0, 0; .2, .5; .8, .5; 1, 0"/>
                                        <p:tgtEl>
                                          <p:spTgt spid="12"/>
                                        </p:tgtEl>
                                      </p:cBhvr>
                                    </p:animEffect>
                                    <p:animScale>
                                      <p:cBhvr>
                                        <p:cTn id="116" dur="20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animBg="1"/>
      <p:bldP spid="19" grpId="1" animBg="1"/>
      <p:bldP spid="22" grpId="0" animBg="1"/>
      <p:bldP spid="2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8" name="文本框 3"/>
          <p:cNvSpPr txBox="1"/>
          <p:nvPr/>
        </p:nvSpPr>
        <p:spPr>
          <a:xfrm>
            <a:off x="521553" y="4087835"/>
            <a:ext cx="5451334" cy="1446550"/>
          </a:xfrm>
          <a:prstGeom prst="rect">
            <a:avLst/>
          </a:prstGeom>
          <a:noFill/>
          <a:effectLst/>
        </p:spPr>
        <p:txBody>
          <a:bodyPr wrap="square" rtlCol="0">
            <a:spAutoFit/>
          </a:bodyPr>
          <a:lstStyle/>
          <a:p>
            <a:pPr marR="0" defTabSz="914400" fontAlgn="auto">
              <a:spcBef>
                <a:spcPts val="0"/>
              </a:spcBef>
              <a:spcAft>
                <a:spcPts val="0"/>
              </a:spcAft>
              <a:buClrTx/>
              <a:buSzTx/>
              <a:buFontTx/>
              <a:buNone/>
              <a:defRPr/>
            </a:pPr>
            <a:r>
              <a:rPr kumimoji="0" lang="zh-CN" altLang="en-US" sz="8800" b="1" kern="2200" cap="none" spc="600" normalizeH="0" baseline="0" noProof="0" dirty="0" smtClean="0">
                <a:gradFill flip="none" rotWithShape="1">
                  <a:gsLst>
                    <a:gs pos="0">
                      <a:srgbClr val="0070C0">
                        <a:shade val="30000"/>
                        <a:satMod val="115000"/>
                      </a:srgbClr>
                    </a:gs>
                    <a:gs pos="44000">
                      <a:srgbClr val="0070C0">
                        <a:shade val="67500"/>
                        <a:satMod val="115000"/>
                      </a:srgbClr>
                    </a:gs>
                    <a:gs pos="75000">
                      <a:srgbClr val="00B0F0"/>
                    </a:gs>
                    <a:gs pos="56000">
                      <a:srgbClr val="0070C0">
                        <a:shade val="100000"/>
                        <a:satMod val="115000"/>
                      </a:srgbClr>
                    </a:gs>
                  </a:gsLst>
                  <a:lin ang="18000000" scaled="0"/>
                  <a:tileRect/>
                </a:gradFill>
                <a:latin typeface="微软雅黑" panose="020B0503020204020204" pitchFamily="34" charset="-122"/>
                <a:ea typeface="微软雅黑" panose="020B0503020204020204" pitchFamily="34" charset="-122"/>
                <a:cs typeface="+mn-cs"/>
              </a:rPr>
              <a:t>统一统计</a:t>
            </a:r>
            <a:endParaRPr kumimoji="0" lang="zh-CN" altLang="en-US" sz="8800" b="1" kern="2200" cap="none" spc="600" normalizeH="0" baseline="0" noProof="0" dirty="0">
              <a:gradFill flip="none" rotWithShape="1">
                <a:gsLst>
                  <a:gs pos="0">
                    <a:srgbClr val="0070C0">
                      <a:shade val="30000"/>
                      <a:satMod val="115000"/>
                    </a:srgbClr>
                  </a:gs>
                  <a:gs pos="44000">
                    <a:srgbClr val="0070C0">
                      <a:shade val="67500"/>
                      <a:satMod val="115000"/>
                    </a:srgbClr>
                  </a:gs>
                  <a:gs pos="75000">
                    <a:srgbClr val="00B0F0"/>
                  </a:gs>
                  <a:gs pos="56000">
                    <a:srgbClr val="0070C0">
                      <a:shade val="100000"/>
                      <a:satMod val="115000"/>
                    </a:srgbClr>
                  </a:gs>
                </a:gsLst>
                <a:lin ang="18000000" scaled="0"/>
                <a:tileRect/>
              </a:gradFill>
              <a:latin typeface="微软雅黑" panose="020B0503020204020204" pitchFamily="34" charset="-122"/>
              <a:ea typeface="微软雅黑" panose="020B0503020204020204" pitchFamily="34" charset="-122"/>
              <a:cs typeface="+mn-cs"/>
            </a:endParaRPr>
          </a:p>
        </p:txBody>
      </p:sp>
      <p:sp>
        <p:nvSpPr>
          <p:cNvPr id="29" name="文本框 3"/>
          <p:cNvSpPr txBox="1"/>
          <p:nvPr/>
        </p:nvSpPr>
        <p:spPr>
          <a:xfrm>
            <a:off x="5638800" y="3817938"/>
            <a:ext cx="6210300" cy="2738437"/>
          </a:xfrm>
          <a:prstGeom prst="rect">
            <a:avLst/>
          </a:prstGeom>
          <a:noFill/>
          <a:ln w="9525">
            <a:noFill/>
          </a:ln>
        </p:spPr>
        <p:txBody>
          <a:bodyPr>
            <a:spAutoFit/>
          </a:bodyPr>
          <a:p>
            <a:pPr algn="just"/>
            <a:r>
              <a:rPr lang="en-US" altLang="zh-CN" sz="3200" b="1">
                <a:solidFill>
                  <a:srgbClr val="0070C0"/>
                </a:solidFill>
                <a:latin typeface="微软雅黑" panose="020B0503020204020204" pitchFamily="34" charset="-122"/>
                <a:ea typeface="微软雅黑" panose="020B0503020204020204" pitchFamily="34" charset="-122"/>
              </a:rPr>
              <a:t>《</a:t>
            </a:r>
            <a:r>
              <a:rPr lang="zh-CN" altLang="en-US" sz="3200" b="1" dirty="0">
                <a:solidFill>
                  <a:srgbClr val="0070C0"/>
                </a:solidFill>
                <a:latin typeface="微软雅黑" panose="020B0503020204020204" pitchFamily="34" charset="-122"/>
                <a:ea typeface="微软雅黑" panose="020B0503020204020204" pitchFamily="34" charset="-122"/>
              </a:rPr>
              <a:t>统计法</a:t>
            </a:r>
            <a:r>
              <a:rPr lang="en-US" altLang="zh-CN" sz="3200" b="1">
                <a:solidFill>
                  <a:srgbClr val="0070C0"/>
                </a:solidFill>
                <a:latin typeface="微软雅黑" panose="020B0503020204020204" pitchFamily="34" charset="-122"/>
                <a:ea typeface="微软雅黑" panose="020B0503020204020204" pitchFamily="34" charset="-122"/>
              </a:rPr>
              <a:t>》</a:t>
            </a:r>
            <a:r>
              <a:rPr lang="zh-CN" altLang="en-US" sz="3200" b="1" dirty="0">
                <a:solidFill>
                  <a:srgbClr val="0070C0"/>
                </a:solidFill>
                <a:latin typeface="微软雅黑" panose="020B0503020204020204" pitchFamily="34" charset="-122"/>
                <a:ea typeface="微软雅黑" panose="020B0503020204020204" pitchFamily="34" charset="-122"/>
              </a:rPr>
              <a:t>规定</a:t>
            </a:r>
            <a:endParaRPr lang="en-US" altLang="zh-CN" sz="3200" b="1">
              <a:solidFill>
                <a:srgbClr val="0070C0"/>
              </a:solidFill>
              <a:latin typeface="微软雅黑" panose="020B0503020204020204" pitchFamily="34" charset="-122"/>
              <a:ea typeface="微软雅黑" panose="020B0503020204020204" pitchFamily="34" charset="-122"/>
            </a:endParaRPr>
          </a:p>
          <a:p>
            <a:pPr algn="just"/>
            <a:r>
              <a:rPr lang="zh-CN" altLang="en-US" sz="2800" dirty="0">
                <a:latin typeface="微软雅黑" panose="020B0503020204020204" pitchFamily="34" charset="-122"/>
                <a:ea typeface="微软雅黑" panose="020B0503020204020204" pitchFamily="34" charset="-122"/>
              </a:rPr>
              <a:t>       国家建立集中统一的统计系统，实行统一领导、分级负责的统计管理体制。</a:t>
            </a:r>
            <a:r>
              <a:rPr lang="en-US" altLang="zh-CN" sz="2800">
                <a:latin typeface="微软雅黑" panose="020B0503020204020204" pitchFamily="34" charset="-122"/>
                <a:ea typeface="微软雅黑" panose="020B0503020204020204" pitchFamily="34" charset="-122"/>
              </a:rPr>
              <a:t>《</a:t>
            </a:r>
            <a:r>
              <a:rPr lang="zh-CN" altLang="en-US" sz="2800" dirty="0">
                <a:latin typeface="微软雅黑" panose="020B0503020204020204" pitchFamily="34" charset="-122"/>
                <a:ea typeface="微软雅黑" panose="020B0503020204020204" pitchFamily="34" charset="-122"/>
              </a:rPr>
              <a:t>实施条例</a:t>
            </a:r>
            <a:r>
              <a:rPr lang="en-US" altLang="zh-CN" sz="2800">
                <a:latin typeface="微软雅黑" panose="020B0503020204020204" pitchFamily="34" charset="-122"/>
                <a:ea typeface="微软雅黑" panose="020B0503020204020204" pitchFamily="34" charset="-122"/>
              </a:rPr>
              <a:t>》</a:t>
            </a:r>
            <a:r>
              <a:rPr lang="zh-CN" altLang="en-US" sz="2800" dirty="0">
                <a:latin typeface="微软雅黑" panose="020B0503020204020204" pitchFamily="34" charset="-122"/>
                <a:ea typeface="微软雅黑" panose="020B0503020204020204" pitchFamily="34" charset="-122"/>
              </a:rPr>
              <a:t>在</a:t>
            </a:r>
            <a:r>
              <a:rPr lang="en-US" altLang="zh-CN" sz="2800">
                <a:latin typeface="微软雅黑" panose="020B0503020204020204" pitchFamily="34" charset="-122"/>
                <a:ea typeface="微软雅黑" panose="020B0503020204020204" pitchFamily="34" charset="-122"/>
              </a:rPr>
              <a:t>《</a:t>
            </a:r>
            <a:r>
              <a:rPr lang="zh-CN" altLang="en-US" sz="2800" dirty="0">
                <a:latin typeface="微软雅黑" panose="020B0503020204020204" pitchFamily="34" charset="-122"/>
                <a:ea typeface="微软雅黑" panose="020B0503020204020204" pitchFamily="34" charset="-122"/>
              </a:rPr>
              <a:t>统计法</a:t>
            </a:r>
            <a:r>
              <a:rPr lang="en-US" altLang="zh-CN" sz="2800">
                <a:latin typeface="微软雅黑" panose="020B0503020204020204" pitchFamily="34" charset="-122"/>
                <a:ea typeface="微软雅黑" panose="020B0503020204020204" pitchFamily="34" charset="-122"/>
              </a:rPr>
              <a:t>》</a:t>
            </a:r>
            <a:r>
              <a:rPr lang="zh-CN" altLang="en-US" sz="2800" dirty="0">
                <a:latin typeface="微软雅黑" panose="020B0503020204020204" pitchFamily="34" charset="-122"/>
                <a:ea typeface="微软雅黑" panose="020B0503020204020204" pitchFamily="34" charset="-122"/>
              </a:rPr>
              <a:t>的基础上，对有些方面做了一些制度性的安排。</a:t>
            </a:r>
            <a:endParaRPr lang="zh-CN" altLang="en-US" sz="2800" dirty="0">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5562600" y="4025900"/>
            <a:ext cx="0" cy="1603375"/>
          </a:xfrm>
          <a:prstGeom prst="line">
            <a:avLst/>
          </a:prstGeom>
          <a:ln w="19050">
            <a:solidFill>
              <a:srgbClr val="0070C0"/>
            </a:solidFill>
          </a:ln>
          <a:effectLst/>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15875" y="-100012"/>
            <a:ext cx="12206288" cy="3767138"/>
          </a:xfrm>
          <a:prstGeom prst="rect">
            <a:avLst/>
          </a:prstGeom>
          <a:gradFill flip="none" rotWithShape="1">
            <a:gsLst>
              <a:gs pos="0">
                <a:srgbClr val="0060A8"/>
              </a:gs>
              <a:gs pos="50000">
                <a:srgbClr val="0070C0">
                  <a:shade val="67500"/>
                  <a:satMod val="115000"/>
                </a:srgbClr>
              </a:gs>
              <a:gs pos="100000">
                <a:srgbClr val="0070C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13318" name="图片 33"/>
          <p:cNvPicPr>
            <a:picLocks noChangeAspect="1"/>
          </p:cNvPicPr>
          <p:nvPr/>
        </p:nvPicPr>
        <p:blipFill>
          <a:blip r:embed="rId2">
            <a:lum bright="70001" contrast="-70000"/>
          </a:blip>
          <a:stretch>
            <a:fillRect/>
          </a:stretch>
        </p:blipFill>
        <p:spPr>
          <a:xfrm>
            <a:off x="4610100" y="320675"/>
            <a:ext cx="2898775" cy="1876425"/>
          </a:xfrm>
          <a:prstGeom prst="rect">
            <a:avLst/>
          </a:prstGeom>
          <a:noFill/>
          <a:ln w="9525">
            <a:noFill/>
          </a:ln>
        </p:spPr>
      </p:pic>
      <p:sp>
        <p:nvSpPr>
          <p:cNvPr id="36" name="文本框 3"/>
          <p:cNvSpPr txBox="1"/>
          <p:nvPr/>
        </p:nvSpPr>
        <p:spPr>
          <a:xfrm>
            <a:off x="3166745" y="2346325"/>
            <a:ext cx="5709285" cy="583565"/>
          </a:xfrm>
          <a:prstGeom prst="rect">
            <a:avLst/>
          </a:prstGeom>
          <a:noFill/>
          <a:effectLst/>
        </p:spPr>
        <p:txBody>
          <a:bodyPr wrap="square" rtlCol="0">
            <a:spAutoFit/>
          </a:bodyPr>
          <a:lstStyle/>
          <a:p>
            <a:pPr marR="0" algn="ctr" defTabSz="914400" fontAlgn="auto">
              <a:spcBef>
                <a:spcPts val="0"/>
              </a:spcBef>
              <a:spcAft>
                <a:spcPts val="0"/>
              </a:spcAft>
              <a:buClrTx/>
              <a:buSzTx/>
              <a:buFontTx/>
              <a:buNone/>
              <a:defRPr/>
            </a:pPr>
            <a:r>
              <a:rPr kumimoji="0" lang="en-US" altLang="zh-CN" sz="3200" kern="1200" cap="none" spc="600" normalizeH="0" baseline="0" noProof="0" dirty="0">
                <a:solidFill>
                  <a:schemeClr val="bg1"/>
                </a:solidFill>
                <a:latin typeface="Arial Black" panose="020B0A04020102020204" pitchFamily="34" charset="0"/>
                <a:ea typeface="微软雅黑" panose="020B0503020204020204" pitchFamily="34" charset="-122"/>
                <a:cs typeface="+mn-cs"/>
              </a:rPr>
              <a:t>《</a:t>
            </a:r>
            <a:r>
              <a:rPr kumimoji="0" lang="zh-CN" altLang="zh-CN" sz="3200" kern="1200" cap="none" spc="600" normalizeH="0" baseline="0" noProof="0" dirty="0">
                <a:solidFill>
                  <a:schemeClr val="bg1"/>
                </a:solidFill>
                <a:latin typeface="Arial Black" panose="020B0A04020102020204" pitchFamily="34" charset="0"/>
                <a:ea typeface="微软雅黑" panose="020B0503020204020204" pitchFamily="34" charset="-122"/>
                <a:cs typeface="+mn-cs"/>
              </a:rPr>
              <a:t>中华人民共和国</a:t>
            </a:r>
            <a:r>
              <a:rPr kumimoji="0" lang="zh-CN" altLang="en-US" sz="3200" kern="1200" cap="none" spc="600" normalizeH="0" baseline="0" noProof="0" dirty="0" smtClean="0">
                <a:solidFill>
                  <a:schemeClr val="bg1"/>
                </a:solidFill>
                <a:latin typeface="Arial Black" panose="020B0A04020102020204" pitchFamily="34" charset="0"/>
                <a:ea typeface="微软雅黑" panose="020B0503020204020204" pitchFamily="34" charset="-122"/>
                <a:cs typeface="+mn-cs"/>
              </a:rPr>
              <a:t>统计法</a:t>
            </a:r>
            <a:r>
              <a:rPr kumimoji="0" lang="en-US" altLang="zh-CN" sz="3200" kern="1200" cap="none" spc="600" normalizeH="0" baseline="0" noProof="0" dirty="0" smtClean="0">
                <a:solidFill>
                  <a:schemeClr val="bg1"/>
                </a:solidFill>
                <a:latin typeface="Arial Black" panose="020B0A04020102020204" pitchFamily="34" charset="0"/>
                <a:ea typeface="微软雅黑" panose="020B0503020204020204" pitchFamily="34" charset="-122"/>
                <a:cs typeface="+mn-cs"/>
              </a:rPr>
              <a:t>》</a:t>
            </a:r>
            <a:endParaRPr kumimoji="0" lang="zh-CN" altLang="en-US" sz="3200" kern="1200" cap="none" spc="600" normalizeH="0" baseline="0" noProof="0" dirty="0">
              <a:solidFill>
                <a:schemeClr val="bg1"/>
              </a:solidFill>
              <a:latin typeface="Arial Black" panose="020B0A04020102020204" pitchFamily="34" charset="0"/>
              <a:ea typeface="微软雅黑" panose="020B0503020204020204" pitchFamily="34" charset="-122"/>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childTnLst>
                          </p:cTn>
                        </p:par>
                        <p:par>
                          <p:cTn id="8" fill="hold">
                            <p:stCondLst>
                              <p:cond delay="500"/>
                            </p:stCondLst>
                            <p:childTnLst>
                              <p:par>
                                <p:cTn id="9" presetID="16" presetClass="entr" presetSubtype="42"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barn(outHorizontal)">
                                      <p:cBhvr>
                                        <p:cTn id="11" dur="500"/>
                                        <p:tgtEl>
                                          <p:spTgt spid="31"/>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ppt_x"/>
                                          </p:val>
                                        </p:tav>
                                        <p:tav tm="100000">
                                          <p:val>
                                            <p:strVal val="#ppt_x"/>
                                          </p:val>
                                        </p:tav>
                                      </p:tavLst>
                                    </p:anim>
                                    <p:anim calcmode="lin" valueType="num">
                                      <p:cBhvr additive="base">
                                        <p:cTn id="16"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uiExpan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p:nvSpPr>
        <p:spPr>
          <a:xfrm>
            <a:off x="9851941" y="6346406"/>
            <a:ext cx="1108116" cy="338552"/>
          </a:xfrm>
          <a:prstGeom prst="rect">
            <a:avLst/>
          </a:prstGeom>
          <a:noFill/>
        </p:spPr>
        <p:txBody>
          <a:bodyPr wrap="square" rtlCol="0">
            <a:spAutoFit/>
            <a:scene3d>
              <a:camera prst="orthographicFront"/>
              <a:lightRig rig="threePt" dir="t"/>
            </a:scene3d>
            <a:sp3d contourW="12700"/>
          </a:bodyPr>
          <a:lstStyle/>
          <a:p>
            <a:pPr marR="0" algn="ctr" defTabSz="914400" fontAlgn="auto">
              <a:spcBef>
                <a:spcPts val="0"/>
              </a:spcBef>
              <a:spcAft>
                <a:spcPts val="0"/>
              </a:spcAft>
              <a:buClrTx/>
              <a:buSzTx/>
              <a:buFontTx/>
              <a:buNone/>
              <a:defRPr/>
            </a:pPr>
            <a:r>
              <a:rPr kumimoji="0" lang="en-US" altLang="zh-CN" sz="1600" i="1" kern="1200" cap="none" spc="0" normalizeH="0" baseline="0" noProof="0" dirty="0" smtClean="0">
                <a:solidFill>
                  <a:schemeClr val="bg1"/>
                </a:solidFill>
                <a:latin typeface="Century Gothic" panose="020B0502020202020204" pitchFamily="34" charset="0"/>
                <a:ea typeface="+mn-ea"/>
                <a:cs typeface="+mn-cs"/>
              </a:rPr>
              <a:t>&lt; 01 &gt;</a:t>
            </a:r>
            <a:endParaRPr kumimoji="0" lang="zh-CN" altLang="en-US" sz="1600" i="1" kern="1200" cap="none" spc="0" normalizeH="0" baseline="0" noProof="0" dirty="0">
              <a:solidFill>
                <a:schemeClr val="bg1"/>
              </a:solidFill>
              <a:latin typeface="Century Gothic" panose="020B0502020202020204" pitchFamily="34" charset="0"/>
              <a:ea typeface="+mn-ea"/>
              <a:cs typeface="+mn-cs"/>
            </a:endParaRPr>
          </a:p>
        </p:txBody>
      </p:sp>
      <p:grpSp>
        <p:nvGrpSpPr>
          <p:cNvPr id="2" name="组合 8"/>
          <p:cNvGrpSpPr/>
          <p:nvPr/>
        </p:nvGrpSpPr>
        <p:grpSpPr>
          <a:xfrm>
            <a:off x="436563" y="2484438"/>
            <a:ext cx="1654175" cy="1490662"/>
            <a:chOff x="3720691" y="2824413"/>
            <a:chExt cx="1341120" cy="1209172"/>
          </a:xfrm>
        </p:grpSpPr>
        <p:sp>
          <p:nvSpPr>
            <p:cNvPr id="10"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96416" tIns="48208" rIns="96416" bIns="4820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96416" tIns="48208" rIns="96416" bIns="4820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grpSp>
      <p:sp>
        <p:nvSpPr>
          <p:cNvPr id="12" name="Freeform 5"/>
          <p:cNvSpPr/>
          <p:nvPr/>
        </p:nvSpPr>
        <p:spPr>
          <a:xfrm rot="1855731">
            <a:off x="542925" y="2593975"/>
            <a:ext cx="1427163" cy="1287463"/>
          </a:xfrm>
          <a:custGeom>
            <a:avLst/>
            <a:gdLst/>
            <a:ahLst/>
            <a:cxnLst>
              <a:cxn ang="0">
                <a:pos x="1120491" y="1217964"/>
              </a:cxn>
              <a:cxn ang="0">
                <a:pos x="1070483" y="1267945"/>
              </a:cxn>
              <a:cxn ang="0">
                <a:pos x="999118" y="1286359"/>
              </a:cxn>
              <a:cxn ang="0">
                <a:pos x="425068" y="1286359"/>
              </a:cxn>
              <a:cxn ang="0">
                <a:pos x="356828" y="1267945"/>
              </a:cxn>
              <a:cxn ang="0">
                <a:pos x="306820" y="1217437"/>
              </a:cxn>
              <a:cxn ang="0">
                <a:pos x="18753" y="713416"/>
              </a:cxn>
              <a:cxn ang="0">
                <a:pos x="0" y="643443"/>
              </a:cxn>
              <a:cxn ang="0">
                <a:pos x="18753" y="572943"/>
              </a:cxn>
              <a:cxn ang="0">
                <a:pos x="305778" y="71026"/>
              </a:cxn>
              <a:cxn ang="0">
                <a:pos x="356828" y="19466"/>
              </a:cxn>
              <a:cxn ang="0">
                <a:pos x="421942" y="526"/>
              </a:cxn>
              <a:cxn ang="0">
                <a:pos x="998076" y="526"/>
              </a:cxn>
              <a:cxn ang="0">
                <a:pos x="1070483" y="19466"/>
              </a:cxn>
              <a:cxn ang="0">
                <a:pos x="1120491" y="69448"/>
              </a:cxn>
              <a:cxn ang="0">
                <a:pos x="1407516" y="571364"/>
              </a:cxn>
              <a:cxn ang="0">
                <a:pos x="1427311" y="643443"/>
              </a:cxn>
              <a:cxn ang="0">
                <a:pos x="1406995" y="716047"/>
              </a:cxn>
              <a:cxn ang="0">
                <a:pos x="1120491" y="1217964"/>
              </a:cxn>
            </a:cxnLst>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chemeClr val="accent1"/>
            </a:solidFill>
            <a:prstDash val="sysDash"/>
            <a:miter/>
            <a:headEnd type="none" w="med" len="med"/>
            <a:tailEnd type="none" w="med" len="med"/>
          </a:ln>
        </p:spPr>
        <p:txBody>
          <a:bodyPr/>
          <a:p>
            <a:endParaRPr lang="zh-CN" altLang="en-US"/>
          </a:p>
        </p:txBody>
      </p:sp>
      <p:sp>
        <p:nvSpPr>
          <p:cNvPr id="13" name="文本框 9"/>
          <p:cNvSpPr txBox="1"/>
          <p:nvPr/>
        </p:nvSpPr>
        <p:spPr>
          <a:xfrm>
            <a:off x="693738" y="2887663"/>
            <a:ext cx="1139825" cy="1035050"/>
          </a:xfrm>
          <a:prstGeom prst="rect">
            <a:avLst/>
          </a:prstGeom>
          <a:noFill/>
        </p:spPr>
        <p:txBody>
          <a:bodyPr wrap="square" lIns="72312" tIns="36156" rIns="72312" bIns="36156" rtlCol="0">
            <a:spAutoFit/>
          </a:bodyPr>
          <a:lstStyle/>
          <a:p>
            <a:pPr marR="0" algn="ctr" defTabSz="914400" fontAlgn="auto">
              <a:spcAft>
                <a:spcPts val="0"/>
              </a:spcAft>
              <a:buClrTx/>
              <a:buSzTx/>
              <a:buFont typeface="Arial" panose="020B0604020202020204" pitchFamily="34" charset="0"/>
              <a:buNone/>
              <a:defRPr/>
            </a:pPr>
            <a:r>
              <a:rPr kumimoji="0" lang="zh-CN" altLang="en-US" sz="2110" b="1" kern="1200" cap="none" spc="0" normalizeH="0" baseline="0" noProof="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三个“强调”</a:t>
            </a:r>
            <a:endParaRPr kumimoji="0" lang="zh-CN" altLang="en-US" sz="2110" b="1" kern="1200" cap="none" spc="0" normalizeH="0" baseline="0" noProof="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3" name="组合 13"/>
          <p:cNvGrpSpPr/>
          <p:nvPr/>
        </p:nvGrpSpPr>
        <p:grpSpPr>
          <a:xfrm>
            <a:off x="2028825" y="809625"/>
            <a:ext cx="1085850" cy="977900"/>
            <a:chOff x="3720691" y="2824413"/>
            <a:chExt cx="1341120" cy="1209172"/>
          </a:xfrm>
        </p:grpSpPr>
        <p:sp>
          <p:nvSpPr>
            <p:cNvPr id="15"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96416" tIns="48208" rIns="96416" bIns="4820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6"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96416" tIns="48208" rIns="96416" bIns="4820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grpSp>
      <p:sp>
        <p:nvSpPr>
          <p:cNvPr id="23" name="KSO_Shape"/>
          <p:cNvSpPr/>
          <p:nvPr/>
        </p:nvSpPr>
        <p:spPr bwMode="auto">
          <a:xfrm>
            <a:off x="2316163" y="985838"/>
            <a:ext cx="509588" cy="592138"/>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070C0"/>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26" name="矩形 25"/>
          <p:cNvSpPr/>
          <p:nvPr/>
        </p:nvSpPr>
        <p:spPr>
          <a:xfrm>
            <a:off x="3284538" y="1169988"/>
            <a:ext cx="5549900" cy="582613"/>
          </a:xfrm>
          <a:prstGeom prst="rect">
            <a:avLst/>
          </a:prstGeom>
        </p:spPr>
        <p:txBody>
          <a:bodyPr wrap="square" lIns="96406" tIns="48204" rIns="96406" bIns="48204">
            <a:spAutoFit/>
          </a:body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Arial" panose="020B0604020202020204" pitchFamily="34" charset="0"/>
              </a:rPr>
              <a:t>强调要健全统计业务</a:t>
            </a:r>
            <a:r>
              <a:rPr kumimoji="0" lang="zh-CN" altLang="en-US" sz="3200" b="1" i="0" u="none" strike="noStrike" kern="1200" cap="none" spc="0" normalizeH="0" baseline="0" noProof="0" dirty="0" smtClean="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Arial" panose="020B0604020202020204" pitchFamily="34" charset="0"/>
              </a:rPr>
              <a:t>管理体制</a:t>
            </a:r>
            <a:endParaRPr kumimoji="0" lang="zh-CN" altLang="en-US" sz="32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7" name="矩形 47"/>
          <p:cNvSpPr>
            <a:spLocks noChangeArrowheads="1"/>
          </p:cNvSpPr>
          <p:nvPr/>
        </p:nvSpPr>
        <p:spPr bwMode="auto">
          <a:xfrm>
            <a:off x="3187700" y="1890713"/>
            <a:ext cx="8345488" cy="3643313"/>
          </a:xfrm>
          <a:prstGeom prst="rect">
            <a:avLst/>
          </a:prstGeom>
          <a:noFill/>
          <a:ln>
            <a:noFill/>
          </a:ln>
        </p:spPr>
        <p:txBody>
          <a:bodyPr wrap="square" lIns="96406" tIns="48204" rIns="96406" bIns="482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just" defTabSz="914400" rtl="0" eaLnBrk="1" fontAlgn="auto" latinLnBrk="0" hangingPunct="1">
              <a:lnSpc>
                <a:spcPct val="120000"/>
              </a:lnSpc>
              <a:spcBef>
                <a:spcPct val="0"/>
              </a:spcBef>
              <a:spcAft>
                <a:spcPts val="0"/>
              </a:spcAft>
              <a:buClrTx/>
              <a:buSzTx/>
              <a:buFont typeface="Arial" panose="020B0604020202020204" pitchFamily="34" charset="0"/>
              <a:buNone/>
              <a:defRPr/>
            </a:pPr>
            <a:r>
              <a:rPr kumimoji="0" lang="en-US" altLang="zh-CN" sz="3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      《</a:t>
            </a:r>
            <a:r>
              <a:rPr kumimoji="0" lang="zh-CN" altLang="en-US" sz="3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实施条例</a:t>
            </a:r>
            <a:r>
              <a:rPr kumimoji="0" lang="en-US" altLang="zh-CN" sz="3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a:t>
            </a:r>
            <a:r>
              <a:rPr kumimoji="0" lang="zh-CN" altLang="en-US" sz="3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a:t>
            </a:r>
            <a:r>
              <a:rPr kumimoji="0" lang="en-US" altLang="zh-CN" sz="3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32</a:t>
            </a:r>
            <a:r>
              <a:rPr kumimoji="0" lang="zh-CN" altLang="en-US" sz="3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条规定，县级以上地方人民政府统计机构受本级人民政府和上级人民政府统计机构的双重领导，在统计业务上以上级人民政府统计机构的领导为主。</a:t>
            </a:r>
            <a:r>
              <a:rPr kumimoji="0" lang="zh-CN" altLang="en-US" sz="3200" b="0"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县级以上人民政府有关部门在统计业务上受本级人民政府统计机构指导。</a:t>
            </a:r>
            <a:endParaRPr kumimoji="0" lang="zh-CN" altLang="en-US" sz="3200" b="0"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grpSp>
        <p:nvGrpSpPr>
          <p:cNvPr id="6" name="组合 37"/>
          <p:cNvGrpSpPr/>
          <p:nvPr/>
        </p:nvGrpSpPr>
        <p:grpSpPr>
          <a:xfrm>
            <a:off x="1377950" y="2182813"/>
            <a:ext cx="292100" cy="195262"/>
            <a:chOff x="9482595" y="2565731"/>
            <a:chExt cx="278384" cy="184511"/>
          </a:xfrm>
        </p:grpSpPr>
        <p:sp>
          <p:nvSpPr>
            <p:cNvPr id="39" name="椭圆 38"/>
            <p:cNvSpPr/>
            <p:nvPr/>
          </p:nvSpPr>
          <p:spPr>
            <a:xfrm>
              <a:off x="9482595" y="2565731"/>
              <a:ext cx="71376" cy="713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0" name="椭圆 39"/>
            <p:cNvSpPr/>
            <p:nvPr/>
          </p:nvSpPr>
          <p:spPr>
            <a:xfrm>
              <a:off x="9625979" y="2615242"/>
              <a:ext cx="135000" cy="13500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21" presetClass="entr" presetSubtype="1"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750"/>
                                        <p:tgtEl>
                                          <p:spTgt spid="12"/>
                                        </p:tgtEl>
                                      </p:cBhvr>
                                    </p:animEffect>
                                  </p:childTnLst>
                                </p:cTn>
                              </p:par>
                            </p:childTnLst>
                          </p:cTn>
                        </p:par>
                        <p:par>
                          <p:cTn id="13" fill="hold">
                            <p:stCondLst>
                              <p:cond delay="2250"/>
                            </p:stCondLst>
                            <p:childTnLst>
                              <p:par>
                                <p:cTn id="14" presetID="53" presetClass="entr" presetSubtype="16"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000000"/>
                                          </p:val>
                                        </p:tav>
                                        <p:tav tm="100000">
                                          <p:val>
                                            <p:strVal val="#ppt_w"/>
                                          </p:val>
                                        </p:tav>
                                      </p:tavLst>
                                    </p:anim>
                                    <p:anim calcmode="lin" valueType="num">
                                      <p:cBhvr>
                                        <p:cTn id="17" dur="500" fill="hold"/>
                                        <p:tgtEl>
                                          <p:spTgt spid="13"/>
                                        </p:tgtEl>
                                        <p:attrNameLst>
                                          <p:attrName>ppt_h</p:attrName>
                                        </p:attrNameLst>
                                      </p:cBhvr>
                                      <p:tavLst>
                                        <p:tav tm="0">
                                          <p:val>
                                            <p:fltVal val="0.000000"/>
                                          </p:val>
                                        </p:tav>
                                        <p:tav tm="100000">
                                          <p:val>
                                            <p:strVal val="#ppt_h"/>
                                          </p:val>
                                        </p:tav>
                                      </p:tavLst>
                                    </p:anim>
                                    <p:animEffect transition="in" filter="fade">
                                      <p:cBhvr>
                                        <p:cTn id="18" dur="500"/>
                                        <p:tgtEl>
                                          <p:spTgt spid="13"/>
                                        </p:tgtEl>
                                      </p:cBhvr>
                                    </p:animEffect>
                                  </p:childTnLst>
                                </p:cTn>
                              </p:par>
                              <p:par>
                                <p:cTn id="19" presetID="2" presetClass="entr" presetSubtype="12" fill="hold" nodeType="withEffect">
                                  <p:stCondLst>
                                    <p:cond delay="50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0-#ppt_w/2"/>
                                          </p:val>
                                        </p:tav>
                                        <p:tav tm="100000">
                                          <p:val>
                                            <p:strVal val="#ppt_x"/>
                                          </p:val>
                                        </p:tav>
                                      </p:tavLst>
                                    </p:anim>
                                    <p:anim calcmode="lin" valueType="num">
                                      <p:cBhvr additive="base">
                                        <p:cTn id="22" dur="500" fill="hold"/>
                                        <p:tgtEl>
                                          <p:spTgt spid="3"/>
                                        </p:tgtEl>
                                        <p:attrNameLst>
                                          <p:attrName>ppt_y</p:attrName>
                                        </p:attrNameLst>
                                      </p:cBhvr>
                                      <p:tavLst>
                                        <p:tav tm="0">
                                          <p:val>
                                            <p:strVal val="1+#ppt_h/2"/>
                                          </p:val>
                                        </p:tav>
                                        <p:tav tm="100000">
                                          <p:val>
                                            <p:strVal val="#ppt_y"/>
                                          </p:val>
                                        </p:tav>
                                      </p:tavLst>
                                    </p:anim>
                                  </p:childTnLst>
                                </p:cTn>
                              </p:par>
                              <p:par>
                                <p:cTn id="23" presetID="53" presetClass="entr" presetSubtype="16" fill="hold" nodeType="withEffect">
                                  <p:stCondLst>
                                    <p:cond delay="50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000000"/>
                                          </p:val>
                                        </p:tav>
                                        <p:tav tm="100000">
                                          <p:val>
                                            <p:strVal val="#ppt_w"/>
                                          </p:val>
                                        </p:tav>
                                      </p:tavLst>
                                    </p:anim>
                                    <p:anim calcmode="lin" valueType="num">
                                      <p:cBhvr>
                                        <p:cTn id="26" dur="500" fill="hold"/>
                                        <p:tgtEl>
                                          <p:spTgt spid="23"/>
                                        </p:tgtEl>
                                        <p:attrNameLst>
                                          <p:attrName>ppt_h</p:attrName>
                                        </p:attrNameLst>
                                      </p:cBhvr>
                                      <p:tavLst>
                                        <p:tav tm="0">
                                          <p:val>
                                            <p:fltVal val="0.000000"/>
                                          </p:val>
                                        </p:tav>
                                        <p:tav tm="100000">
                                          <p:val>
                                            <p:strVal val="#ppt_h"/>
                                          </p:val>
                                        </p:tav>
                                      </p:tavLst>
                                    </p:anim>
                                    <p:animEffect transition="in" filter="fade">
                                      <p:cBhvr>
                                        <p:cTn id="27" dur="500"/>
                                        <p:tgtEl>
                                          <p:spTgt spid="23"/>
                                        </p:tgtEl>
                                      </p:cBhvr>
                                    </p:animEffect>
                                  </p:childTnLst>
                                </p:cTn>
                              </p:par>
                            </p:childTnLst>
                          </p:cTn>
                        </p:par>
                        <p:par>
                          <p:cTn id="28" fill="hold">
                            <p:stCondLst>
                              <p:cond delay="2750"/>
                            </p:stCondLst>
                            <p:childTnLst>
                              <p:par>
                                <p:cTn id="29" presetID="14" presetClass="entr" presetSubtype="1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randombar(horizontal)">
                                      <p:cBhvr>
                                        <p:cTn id="31" dur="400"/>
                                        <p:tgtEl>
                                          <p:spTgt spid="26"/>
                                        </p:tgtEl>
                                      </p:cBhvr>
                                    </p:animEffect>
                                  </p:childTnLst>
                                </p:cTn>
                              </p:par>
                            </p:childTnLst>
                          </p:cTn>
                        </p:par>
                        <p:par>
                          <p:cTn id="32" fill="hold">
                            <p:stCondLst>
                              <p:cond delay="3250"/>
                            </p:stCondLst>
                            <p:childTnLst>
                              <p:par>
                                <p:cTn id="33" presetID="14" presetClass="entr" presetSubtype="10"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randombar(horizontal)">
                                      <p:cBhvr>
                                        <p:cTn id="35" dur="400"/>
                                        <p:tgtEl>
                                          <p:spTgt spid="27"/>
                                        </p:tgtEl>
                                      </p:cBhvr>
                                    </p:animEffect>
                                  </p:childTnLst>
                                </p:cTn>
                              </p:par>
                            </p:childTnLst>
                          </p:cTn>
                        </p:par>
                        <p:par>
                          <p:cTn id="36" fill="hold">
                            <p:stCondLst>
                              <p:cond delay="3750"/>
                            </p:stCondLst>
                            <p:childTnLst>
                              <p:par>
                                <p:cTn id="37" presetID="42" presetClass="entr" presetSubtype="0"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1000"/>
                                        <p:tgtEl>
                                          <p:spTgt spid="6"/>
                                        </p:tgtEl>
                                      </p:cBhvr>
                                    </p:animEffect>
                                    <p:anim calcmode="lin" valueType="num">
                                      <p:cBhvr>
                                        <p:cTn id="40" dur="1000" fill="hold"/>
                                        <p:tgtEl>
                                          <p:spTgt spid="6"/>
                                        </p:tgtEl>
                                        <p:attrNameLst>
                                          <p:attrName>ppt_x</p:attrName>
                                        </p:attrNameLst>
                                      </p:cBhvr>
                                      <p:tavLst>
                                        <p:tav tm="0">
                                          <p:val>
                                            <p:strVal val="#ppt_x"/>
                                          </p:val>
                                        </p:tav>
                                        <p:tav tm="100000">
                                          <p:val>
                                            <p:strVal val="#ppt_x"/>
                                          </p:val>
                                        </p:tav>
                                      </p:tavLst>
                                    </p:anim>
                                    <p:anim calcmode="lin" valueType="num">
                                      <p:cBhvr>
                                        <p:cTn id="4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6" grpId="0"/>
      <p:bldP spid="27" grpId="0"/>
    </p:bldLst>
  </p:timing>
</p:sld>
</file>

<file path=ppt/tags/tag1.xml><?xml version="1.0" encoding="utf-8"?>
<p:tagLst xmlns:p="http://schemas.openxmlformats.org/presentationml/2006/main">
  <p:tag name="MH" val="20160202082519"/>
  <p:tag name="MH_LIBRARY" val="GRAPHIC"/>
  <p:tag name="MH_TYPE" val="Text"/>
  <p:tag name="MH_ORDER" val="1"/>
</p:tagLst>
</file>

<file path=ppt/tags/tag10.xml><?xml version="1.0" encoding="utf-8"?>
<p:tagLst xmlns:p="http://schemas.openxmlformats.org/presentationml/2006/main">
  <p:tag name="MH" val="20160202082519"/>
  <p:tag name="MH_LIBRARY" val="GRAPHIC"/>
  <p:tag name="MH_TYPE" val="SubTitle"/>
  <p:tag name="MH_ORDER" val="1"/>
</p:tagLst>
</file>

<file path=ppt/tags/tag11.xml><?xml version="1.0" encoding="utf-8"?>
<p:tagLst xmlns:p="http://schemas.openxmlformats.org/presentationml/2006/main">
  <p:tag name="MH" val="20160202082519"/>
  <p:tag name="MH_LIBRARY" val="GRAPHIC"/>
  <p:tag name="MH_TYPE" val="Other"/>
  <p:tag name="MH_ORDER" val="4"/>
</p:tagLst>
</file>

<file path=ppt/tags/tag12.xml><?xml version="1.0" encoding="utf-8"?>
<p:tagLst xmlns:p="http://schemas.openxmlformats.org/presentationml/2006/main">
  <p:tag name="MH" val="20160202082519"/>
  <p:tag name="MH_LIBRARY" val="GRAPHIC"/>
  <p:tag name="MH_TYPE" val="Other"/>
  <p:tag name="MH_ORDER" val="4"/>
</p:tagLst>
</file>

<file path=ppt/tags/tag13.xml><?xml version="1.0" encoding="utf-8"?>
<p:tagLst xmlns:p="http://schemas.openxmlformats.org/presentationml/2006/main">
  <p:tag name="MH" val="20160202082519"/>
  <p:tag name="MH_LIBRARY" val="GRAPHIC"/>
  <p:tag name="MH_TYPE" val="Other"/>
  <p:tag name="MH_ORDER" val="4"/>
</p:tagLst>
</file>

<file path=ppt/tags/tag14.xml><?xml version="1.0" encoding="utf-8"?>
<p:tagLst xmlns:p="http://schemas.openxmlformats.org/presentationml/2006/main">
  <p:tag name="MH" val="20160202082519"/>
  <p:tag name="MH_LIBRARY" val="GRAPHIC"/>
  <p:tag name="MH_TYPE" val="Other"/>
  <p:tag name="MH_ORDER" val="4"/>
</p:tagLst>
</file>

<file path=ppt/tags/tag15.xml><?xml version="1.0" encoding="utf-8"?>
<p:tagLst xmlns:p="http://schemas.openxmlformats.org/presentationml/2006/main">
  <p:tag name="MH" val="20160202082519"/>
  <p:tag name="MH_LIBRARY" val="GRAPHIC"/>
  <p:tag name="MH_TYPE" val="Other"/>
  <p:tag name="MH_ORDER" val="4"/>
</p:tagLst>
</file>

<file path=ppt/tags/tag16.xml><?xml version="1.0" encoding="utf-8"?>
<p:tagLst xmlns:p="http://schemas.openxmlformats.org/presentationml/2006/main">
  <p:tag name="MH" val="20160202082519"/>
  <p:tag name="MH_LIBRARY" val="GRAPHIC"/>
  <p:tag name="MH_TYPE" val="Other"/>
  <p:tag name="MH_ORDER" val="4"/>
</p:tagLst>
</file>

<file path=ppt/tags/tag17.xml><?xml version="1.0" encoding="utf-8"?>
<p:tagLst xmlns:p="http://schemas.openxmlformats.org/presentationml/2006/main">
  <p:tag name="MH" val="20160202082519"/>
  <p:tag name="MH_LIBRARY" val="GRAPHIC"/>
  <p:tag name="MH_TYPE" val="Other"/>
  <p:tag name="MH_ORDER" val="4"/>
</p:tagLst>
</file>

<file path=ppt/tags/tag18.xml><?xml version="1.0" encoding="utf-8"?>
<p:tagLst xmlns:p="http://schemas.openxmlformats.org/presentationml/2006/main">
  <p:tag name="MH" val="20160202082519"/>
  <p:tag name="MH_LIBRARY" val="GRAPHIC"/>
  <p:tag name="MH_TYPE" val="Other"/>
  <p:tag name="MH_ORDER" val="4"/>
</p:tagLst>
</file>

<file path=ppt/tags/tag19.xml><?xml version="1.0" encoding="utf-8"?>
<p:tagLst xmlns:p="http://schemas.openxmlformats.org/presentationml/2006/main">
  <p:tag name="MH" val="20160202082519"/>
  <p:tag name="MH_LIBRARY" val="GRAPHIC"/>
  <p:tag name="MH_TYPE" val="Other"/>
  <p:tag name="MH_ORDER" val="4"/>
</p:tagLst>
</file>

<file path=ppt/tags/tag2.xml><?xml version="1.0" encoding="utf-8"?>
<p:tagLst xmlns:p="http://schemas.openxmlformats.org/presentationml/2006/main">
  <p:tag name="MH" val="20160202082519"/>
  <p:tag name="MH_LIBRARY" val="GRAPHIC"/>
  <p:tag name="MH_TYPE" val="SubTitle"/>
  <p:tag name="MH_ORDER" val="1"/>
</p:tagLst>
</file>

<file path=ppt/tags/tag20.xml><?xml version="1.0" encoding="utf-8"?>
<p:tagLst xmlns:p="http://schemas.openxmlformats.org/presentationml/2006/main">
  <p:tag name="MH" val="20160202082519"/>
  <p:tag name="MH_LIBRARY" val="GRAPHIC"/>
  <p:tag name="MH_TYPE" val="Other"/>
  <p:tag name="MH_ORDER" val="4"/>
</p:tagLst>
</file>

<file path=ppt/tags/tag21.xml><?xml version="1.0" encoding="utf-8"?>
<p:tagLst xmlns:p="http://schemas.openxmlformats.org/presentationml/2006/main">
  <p:tag name="MH" val="20160202082519"/>
  <p:tag name="MH_LIBRARY" val="GRAPHIC"/>
  <p:tag name="MH_TYPE" val="Other"/>
  <p:tag name="MH_ORDER" val="4"/>
</p:tagLst>
</file>

<file path=ppt/tags/tag22.xml><?xml version="1.0" encoding="utf-8"?>
<p:tagLst xmlns:p="http://schemas.openxmlformats.org/presentationml/2006/main">
  <p:tag name="MH" val="20160312084837"/>
  <p:tag name="MH_LIBRARY" val="GRAPHIC"/>
  <p:tag name="MH_TYPE" val="Other"/>
  <p:tag name="MH_ORDER" val="7"/>
</p:tagLst>
</file>

<file path=ppt/tags/tag23.xml><?xml version="1.0" encoding="utf-8"?>
<p:tagLst xmlns:p="http://schemas.openxmlformats.org/presentationml/2006/main">
  <p:tag name="MH" val="20160312084837"/>
  <p:tag name="MH_LIBRARY" val="GRAPHIC"/>
  <p:tag name="MH_TYPE" val="Other"/>
  <p:tag name="MH_ORDER" val="5"/>
</p:tagLst>
</file>

<file path=ppt/tags/tag24.xml><?xml version="1.0" encoding="utf-8"?>
<p:tagLst xmlns:p="http://schemas.openxmlformats.org/presentationml/2006/main">
  <p:tag name="MH" val="20160312084837"/>
  <p:tag name="MH_LIBRARY" val="GRAPHIC"/>
  <p:tag name="MH_TYPE" val="Other"/>
  <p:tag name="MH_ORDER" val="6"/>
</p:tagLst>
</file>

<file path=ppt/tags/tag25.xml><?xml version="1.0" encoding="utf-8"?>
<p:tagLst xmlns:p="http://schemas.openxmlformats.org/presentationml/2006/main">
  <p:tag name="MH" val="20160312084837"/>
  <p:tag name="MH_LIBRARY" val="GRAPHIC"/>
  <p:tag name="MH_TYPE" val="Other"/>
  <p:tag name="MH_ORDER" val="7"/>
</p:tagLst>
</file>

<file path=ppt/tags/tag26.xml><?xml version="1.0" encoding="utf-8"?>
<p:tagLst xmlns:p="http://schemas.openxmlformats.org/presentationml/2006/main">
  <p:tag name="KSO_WM_TEMPLATE_CATEGORY" val="custom"/>
  <p:tag name="KSO_WM_TEMPLATE_INDEX" val="277"/>
  <p:tag name="KSO_WM_TAG_VERSION" val="1.0"/>
  <p:tag name="KSO_WM_SLIDE_ID" val="basetag20164476_19"/>
  <p:tag name="KSO_WM_SLIDE_INDEX" val="19"/>
  <p:tag name="KSO_WM_SLIDE_ITEM_CNT" val="0"/>
  <p:tag name="KSO_WM_SLIDE_TYPE" val="text"/>
  <p:tag name="KSO_WM_BEAUTIFY_FLAG" val="#wm#"/>
</p:tagLst>
</file>

<file path=ppt/tags/tag3.xml><?xml version="1.0" encoding="utf-8"?>
<p:tagLst xmlns:p="http://schemas.openxmlformats.org/presentationml/2006/main">
  <p:tag name="MH" val="20160202082519"/>
  <p:tag name="MH_LIBRARY" val="GRAPHIC"/>
  <p:tag name="MH_TYPE" val="Text"/>
  <p:tag name="MH_ORDER" val="1"/>
</p:tagLst>
</file>

<file path=ppt/tags/tag4.xml><?xml version="1.0" encoding="utf-8"?>
<p:tagLst xmlns:p="http://schemas.openxmlformats.org/presentationml/2006/main">
  <p:tag name="MH" val="20160202082519"/>
  <p:tag name="MH_LIBRARY" val="GRAPHIC"/>
  <p:tag name="MH_TYPE" val="SubTitle"/>
  <p:tag name="MH_ORDER" val="1"/>
</p:tagLst>
</file>

<file path=ppt/tags/tag5.xml><?xml version="1.0" encoding="utf-8"?>
<p:tagLst xmlns:p="http://schemas.openxmlformats.org/presentationml/2006/main">
  <p:tag name="MH" val="20160202082519"/>
  <p:tag name="MH_LIBRARY" val="GRAPHIC"/>
  <p:tag name="MH_TYPE" val="Text"/>
  <p:tag name="MH_ORDER" val="1"/>
</p:tagLst>
</file>

<file path=ppt/tags/tag6.xml><?xml version="1.0" encoding="utf-8"?>
<p:tagLst xmlns:p="http://schemas.openxmlformats.org/presentationml/2006/main">
  <p:tag name="MH" val="20160202082519"/>
  <p:tag name="MH_LIBRARY" val="GRAPHIC"/>
  <p:tag name="MH_TYPE" val="SubTitle"/>
  <p:tag name="MH_ORDER" val="1"/>
</p:tagLst>
</file>

<file path=ppt/tags/tag7.xml><?xml version="1.0" encoding="utf-8"?>
<p:tagLst xmlns:p="http://schemas.openxmlformats.org/presentationml/2006/main">
  <p:tag name="MH" val="20160202082519"/>
  <p:tag name="MH_LIBRARY" val="GRAPHIC"/>
  <p:tag name="MH_TYPE" val="Text"/>
  <p:tag name="MH_ORDER" val="1"/>
</p:tagLst>
</file>

<file path=ppt/tags/tag8.xml><?xml version="1.0" encoding="utf-8"?>
<p:tagLst xmlns:p="http://schemas.openxmlformats.org/presentationml/2006/main">
  <p:tag name="MH" val="20160202082519"/>
  <p:tag name="MH_LIBRARY" val="GRAPHIC"/>
  <p:tag name="MH_TYPE" val="SubTitle"/>
  <p:tag name="MH_ORDER" val="1"/>
</p:tagLst>
</file>

<file path=ppt/tags/tag9.xml><?xml version="1.0" encoding="utf-8"?>
<p:tagLst xmlns:p="http://schemas.openxmlformats.org/presentationml/2006/main">
  <p:tag name="MH" val="20160202082519"/>
  <p:tag name="MH_LIBRARY" val="GRAPHIC"/>
  <p:tag name="MH_TYPE" val="Text"/>
  <p:tag name="MH_ORDER" val="1"/>
</p:tagLst>
</file>

<file path=ppt/theme/theme1.xml><?xml version="1.0" encoding="utf-8"?>
<a:theme xmlns:a="http://schemas.openxmlformats.org/drawingml/2006/main" name="Office 主题">
  <a:themeElements>
    <a:clrScheme name="蓝色统计局">
      <a:dk1>
        <a:sysClr val="windowText" lastClr="000000"/>
      </a:dk1>
      <a:lt1>
        <a:sysClr val="window" lastClr="FFFFFF"/>
      </a:lt1>
      <a:dk2>
        <a:srgbClr val="000000"/>
      </a:dk2>
      <a:lt2>
        <a:srgbClr val="EEECE1"/>
      </a:lt2>
      <a:accent1>
        <a:srgbClr val="0065B0"/>
      </a:accent1>
      <a:accent2>
        <a:srgbClr val="00B0F0"/>
      </a:accent2>
      <a:accent3>
        <a:srgbClr val="0084B4"/>
      </a:accent3>
      <a:accent4>
        <a:srgbClr val="92D050"/>
      </a:accent4>
      <a:accent5>
        <a:srgbClr val="FFC000"/>
      </a:accent5>
      <a:accent6>
        <a:srgbClr val="FF0000"/>
      </a:accent6>
      <a:hlink>
        <a:srgbClr val="0000FF"/>
      </a:hlink>
      <a:folHlink>
        <a:srgbClr val="59595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蓝色统计局">
      <a:dk1>
        <a:sysClr val="windowText" lastClr="000000"/>
      </a:dk1>
      <a:lt1>
        <a:sysClr val="window" lastClr="FFFFFF"/>
      </a:lt1>
      <a:dk2>
        <a:srgbClr val="000000"/>
      </a:dk2>
      <a:lt2>
        <a:srgbClr val="EEECE1"/>
      </a:lt2>
      <a:accent1>
        <a:srgbClr val="0065B0"/>
      </a:accent1>
      <a:accent2>
        <a:srgbClr val="00B0F0"/>
      </a:accent2>
      <a:accent3>
        <a:srgbClr val="0084B4"/>
      </a:accent3>
      <a:accent4>
        <a:srgbClr val="92D050"/>
      </a:accent4>
      <a:accent5>
        <a:srgbClr val="FFC000"/>
      </a:accent5>
      <a:accent6>
        <a:srgbClr val="FF0000"/>
      </a:accent6>
      <a:hlink>
        <a:srgbClr val="0000FF"/>
      </a:hlink>
      <a:folHlink>
        <a:srgbClr val="59595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蓝色统计局">
      <a:dk1>
        <a:sysClr val="windowText" lastClr="000000"/>
      </a:dk1>
      <a:lt1>
        <a:sysClr val="window" lastClr="FFFFFF"/>
      </a:lt1>
      <a:dk2>
        <a:srgbClr val="000000"/>
      </a:dk2>
      <a:lt2>
        <a:srgbClr val="EEECE1"/>
      </a:lt2>
      <a:accent1>
        <a:srgbClr val="0065B0"/>
      </a:accent1>
      <a:accent2>
        <a:srgbClr val="00B0F0"/>
      </a:accent2>
      <a:accent3>
        <a:srgbClr val="0084B4"/>
      </a:accent3>
      <a:accent4>
        <a:srgbClr val="92D050"/>
      </a:accent4>
      <a:accent5>
        <a:srgbClr val="FFC000"/>
      </a:accent5>
      <a:accent6>
        <a:srgbClr val="FF0000"/>
      </a:accent6>
      <a:hlink>
        <a:srgbClr val="0000FF"/>
      </a:hlink>
      <a:folHlink>
        <a:srgbClr val="59595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6540</Words>
  <Application>WPS 演示</Application>
  <PresentationFormat>自定义</PresentationFormat>
  <Paragraphs>641</Paragraphs>
  <Slides>54</Slides>
  <Notes>46</Notes>
  <HiddenSlides>0</HiddenSlides>
  <MMClips>0</MMClips>
  <ScaleCrop>false</ScaleCrop>
  <HeadingPairs>
    <vt:vector size="6" baseType="variant">
      <vt:variant>
        <vt:lpstr>已用的字体</vt:lpstr>
      </vt:variant>
      <vt:variant>
        <vt:i4>22</vt:i4>
      </vt:variant>
      <vt:variant>
        <vt:lpstr>主题</vt:lpstr>
      </vt:variant>
      <vt:variant>
        <vt:i4>3</vt:i4>
      </vt:variant>
      <vt:variant>
        <vt:lpstr>幻灯片标题</vt:lpstr>
      </vt:variant>
      <vt:variant>
        <vt:i4>54</vt:i4>
      </vt:variant>
    </vt:vector>
  </HeadingPairs>
  <TitlesOfParts>
    <vt:vector size="79" baseType="lpstr">
      <vt:lpstr>Arial</vt:lpstr>
      <vt:lpstr>宋体</vt:lpstr>
      <vt:lpstr>Wingdings</vt:lpstr>
      <vt:lpstr>Calibri</vt:lpstr>
      <vt:lpstr>微软雅黑</vt:lpstr>
      <vt:lpstr>Impact</vt:lpstr>
      <vt:lpstr>仿宋_GB2312</vt:lpstr>
      <vt:lpstr>仿宋</vt:lpstr>
      <vt:lpstr>Wingdings</vt:lpstr>
      <vt:lpstr>Arial Black</vt:lpstr>
      <vt:lpstr>Century Gothic</vt:lpstr>
      <vt:lpstr>Arial Unicode MS</vt:lpstr>
      <vt:lpstr>Calibri Light</vt:lpstr>
      <vt:lpstr>黑体</vt:lpstr>
      <vt:lpstr>楷体</vt:lpstr>
      <vt:lpstr>方正小标宋简体</vt:lpstr>
      <vt:lpstr>华文隶书</vt:lpstr>
      <vt:lpstr>楷体_GB2312</vt:lpstr>
      <vt:lpstr>Calibri</vt:lpstr>
      <vt:lpstr>Helvetica Light</vt:lpstr>
      <vt:lpstr>Times New Roman</vt:lpstr>
      <vt:lpstr>Agency FB</vt:lpstr>
      <vt:lpstr>Office 主题</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失信公示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王鹏程</dc:creator>
  <cp:lastModifiedBy>李欣棠</cp:lastModifiedBy>
  <cp:revision>55</cp:revision>
  <dcterms:created xsi:type="dcterms:W3CDTF">2018-10-30T01:26:00Z</dcterms:created>
  <dcterms:modified xsi:type="dcterms:W3CDTF">2020-12-11T09:27:33Z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