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5"/>
  </p:handoutMasterIdLst>
  <p:sldIdLst>
    <p:sldId id="256" r:id="rId3"/>
    <p:sldId id="330" r:id="rId5"/>
    <p:sldId id="403" r:id="rId6"/>
    <p:sldId id="404" r:id="rId7"/>
    <p:sldId id="420" r:id="rId8"/>
    <p:sldId id="421" r:id="rId9"/>
    <p:sldId id="422" r:id="rId10"/>
    <p:sldId id="423" r:id="rId11"/>
    <p:sldId id="424" r:id="rId12"/>
    <p:sldId id="425" r:id="rId13"/>
    <p:sldId id="426" r:id="rId14"/>
    <p:sldId id="427" r:id="rId15"/>
    <p:sldId id="428" r:id="rId16"/>
    <p:sldId id="429" r:id="rId17"/>
    <p:sldId id="430" r:id="rId18"/>
    <p:sldId id="431" r:id="rId19"/>
    <p:sldId id="432" r:id="rId20"/>
    <p:sldId id="433" r:id="rId21"/>
    <p:sldId id="436" r:id="rId22"/>
    <p:sldId id="444" r:id="rId23"/>
    <p:sldId id="434" r:id="rId24"/>
    <p:sldId id="435" r:id="rId25"/>
    <p:sldId id="437" r:id="rId26"/>
    <p:sldId id="438" r:id="rId27"/>
    <p:sldId id="439" r:id="rId28"/>
    <p:sldId id="440" r:id="rId29"/>
    <p:sldId id="441" r:id="rId30"/>
    <p:sldId id="442" r:id="rId31"/>
    <p:sldId id="443" r:id="rId32"/>
    <p:sldId id="445" r:id="rId33"/>
    <p:sldId id="446" r:id="rId34"/>
    <p:sldId id="447" r:id="rId35"/>
    <p:sldId id="448" r:id="rId36"/>
    <p:sldId id="449" r:id="rId37"/>
    <p:sldId id="451" r:id="rId38"/>
    <p:sldId id="452" r:id="rId39"/>
    <p:sldId id="453" r:id="rId40"/>
    <p:sldId id="454" r:id="rId41"/>
    <p:sldId id="456" r:id="rId42"/>
    <p:sldId id="455" r:id="rId43"/>
    <p:sldId id="457" r:id="rId44"/>
    <p:sldId id="458" r:id="rId45"/>
    <p:sldId id="459" r:id="rId46"/>
    <p:sldId id="450" r:id="rId47"/>
    <p:sldId id="409" r:id="rId48"/>
    <p:sldId id="411" r:id="rId49"/>
    <p:sldId id="410" r:id="rId50"/>
    <p:sldId id="416" r:id="rId51"/>
    <p:sldId id="460" r:id="rId52"/>
    <p:sldId id="461" r:id="rId53"/>
    <p:sldId id="462" r:id="rId54"/>
    <p:sldId id="463" r:id="rId55"/>
    <p:sldId id="464" r:id="rId56"/>
    <p:sldId id="466" r:id="rId57"/>
    <p:sldId id="467" r:id="rId58"/>
    <p:sldId id="468" r:id="rId59"/>
    <p:sldId id="465" r:id="rId60"/>
    <p:sldId id="484" r:id="rId61"/>
    <p:sldId id="485" r:id="rId62"/>
    <p:sldId id="486" r:id="rId63"/>
    <p:sldId id="303" r:id="rId64"/>
  </p:sldIdLst>
  <p:sldSz cx="12192000" cy="6858000"/>
  <p:notesSz cx="6784975" cy="9906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EC4"/>
    <a:srgbClr val="2D2DB9"/>
    <a:srgbClr val="0099CC"/>
    <a:srgbClr val="336699"/>
    <a:srgbClr val="3333FF"/>
    <a:srgbClr val="33CCFF"/>
    <a:srgbClr val="66CCFF"/>
    <a:srgbClr val="00CC6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68" autoAdjust="0"/>
    <p:restoredTop sz="76426" autoAdjust="0"/>
  </p:normalViewPr>
  <p:slideViewPr>
    <p:cSldViewPr snapToGrid="0">
      <p:cViewPr varScale="1">
        <p:scale>
          <a:sx n="68" d="100"/>
          <a:sy n="68" d="100"/>
        </p:scale>
        <p:origin x="882" y="66"/>
      </p:cViewPr>
      <p:guideLst>
        <p:guide orient="horz" pos="2122"/>
        <p:guide pos="38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commentAuthors" Target="commentAuthors.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handoutMaster" Target="handoutMasters/handoutMaster1.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69A05A80-1567-4F6A-BF47-171F772B375E}" type="doc">
      <dgm:prSet loTypeId="urn:microsoft.com/office/officeart/2005/8/layout/hierarchy2" loCatId="hierarchy" qsTypeId="urn:microsoft.com/office/officeart/2005/8/quickstyle/simple1" qsCatId="simple" csTypeId="urn:microsoft.com/office/officeart/2005/8/colors/accent2_1" csCatId="accent2" phldr="1"/>
      <dgm:spPr/>
      <dgm:t>
        <a:bodyPr/>
        <a:lstStyle/>
        <a:p>
          <a:endParaRPr lang="zh-CN" altLang="en-US"/>
        </a:p>
      </dgm:t>
    </dgm:pt>
    <dgm:pt modelId="{0CDD3FA0-6BF1-4676-ADE4-677D6D1981DD}">
      <dgm:prSet phldrT="[文本]" custT="1"/>
      <dgm:spPr/>
      <dgm:t>
        <a:bodyPr/>
        <a:lstStyle/>
        <a:p>
          <a:pPr rtl="0"/>
          <a:r>
            <a:rPr kumimoji="1" lang="zh-CN" altLang="en-US" sz="2000" b="1" i="0" u="none" strike="noStrike" cap="none" normalizeH="0" baseline="0" dirty="0" smtClean="0">
              <a:ln>
                <a:noFill/>
              </a:ln>
              <a:solidFill>
                <a:schemeClr val="tx1"/>
              </a:solidFill>
              <a:effectLst/>
              <a:latin typeface="+mn-ea"/>
              <a:ea typeface="+mn-ea"/>
            </a:rPr>
            <a:t>资产类研发支出</a:t>
          </a:r>
          <a:endParaRPr lang="zh-CN" altLang="en-US" sz="2000" b="1" dirty="0">
            <a:latin typeface="+mn-ea"/>
            <a:ea typeface="+mn-ea"/>
          </a:endParaRPr>
        </a:p>
      </dgm:t>
    </dgm:pt>
    <dgm:pt modelId="{8E5C545B-2B9D-4AEC-B533-9895D19A4A43}" cxnId="{28694F73-819F-4E37-9EB8-62A50957E3ED}" type="parTrans">
      <dgm:prSet/>
      <dgm:spPr/>
      <dgm:t>
        <a:bodyPr/>
        <a:lstStyle/>
        <a:p>
          <a:endParaRPr lang="zh-CN" altLang="en-US"/>
        </a:p>
      </dgm:t>
    </dgm:pt>
    <dgm:pt modelId="{ADB6CD43-7BDB-4055-9AD5-8EEDA0747E9E}" cxnId="{28694F73-819F-4E37-9EB8-62A50957E3ED}" type="sibTrans">
      <dgm:prSet/>
      <dgm:spPr/>
      <dgm:t>
        <a:bodyPr/>
        <a:lstStyle/>
        <a:p>
          <a:endParaRPr lang="zh-CN" altLang="en-US"/>
        </a:p>
      </dgm:t>
    </dgm:pt>
    <dgm:pt modelId="{8D09996F-6D11-493C-BFBB-6010143ECEFF}">
      <dgm:prSet phldrT="[文本]" custT="1"/>
      <dgm:spPr/>
      <dgm:t>
        <a:bodyPr/>
        <a:lstStyle/>
        <a:p>
          <a:r>
            <a:rPr lang="zh-CN" altLang="en-US" sz="2000" b="1" dirty="0" smtClean="0"/>
            <a:t>业务活动费用中</a:t>
          </a:r>
          <a:r>
            <a:rPr lang="zh-CN" altLang="en-US" sz="2000" b="1" dirty="0" smtClean="0">
              <a:solidFill>
                <a:schemeClr val="tx1"/>
              </a:solidFill>
            </a:rPr>
            <a:t>的</a:t>
          </a:r>
          <a:r>
            <a:rPr lang="zh-CN" altLang="en-US" sz="2000" b="1" dirty="0" smtClean="0">
              <a:solidFill>
                <a:srgbClr val="7030A0"/>
              </a:solidFill>
            </a:rPr>
            <a:t>研发费用</a:t>
          </a:r>
          <a:endParaRPr lang="en-US" altLang="zh-CN" sz="2000" b="1" dirty="0" smtClean="0">
            <a:solidFill>
              <a:srgbClr val="7030A0"/>
            </a:solidFill>
          </a:endParaRPr>
        </a:p>
        <a:p>
          <a:r>
            <a:rPr lang="zh-CN" altLang="en-US" sz="2800" b="1" dirty="0" smtClean="0">
              <a:solidFill>
                <a:srgbClr val="7030A0"/>
              </a:solidFill>
            </a:rPr>
            <a:t>（分劈）</a:t>
          </a:r>
          <a:endParaRPr lang="zh-CN" altLang="en-US" sz="2800" b="1" dirty="0">
            <a:solidFill>
              <a:srgbClr val="7030A0"/>
            </a:solidFill>
          </a:endParaRPr>
        </a:p>
      </dgm:t>
    </dgm:pt>
    <dgm:pt modelId="{AB22EF97-D102-4F44-9080-6A0D1880E196}" cxnId="{EBCDDA31-41EC-4390-AEE9-8A7DADFF6E05}" type="parTrans">
      <dgm:prSet/>
      <dgm:spPr/>
      <dgm:t>
        <a:bodyPr/>
        <a:lstStyle/>
        <a:p>
          <a:endParaRPr lang="zh-CN" altLang="en-US"/>
        </a:p>
      </dgm:t>
    </dgm:pt>
    <dgm:pt modelId="{39CD1076-4563-4AB9-9E4D-AC59F6E00B93}" cxnId="{EBCDDA31-41EC-4390-AEE9-8A7DADFF6E05}" type="sibTrans">
      <dgm:prSet/>
      <dgm:spPr/>
      <dgm:t>
        <a:bodyPr/>
        <a:lstStyle/>
        <a:p>
          <a:endParaRPr lang="zh-CN" altLang="en-US"/>
        </a:p>
      </dgm:t>
    </dgm:pt>
    <dgm:pt modelId="{3EB51FB8-2F7F-4FC8-B22A-4E0009F659BF}">
      <dgm:prSet phldrT="[文本]" custT="1"/>
      <dgm:spPr/>
      <dgm:t>
        <a:bodyPr/>
        <a:lstStyle/>
        <a:p>
          <a:pPr algn="l">
            <a:lnSpc>
              <a:spcPct val="100000"/>
            </a:lnSpc>
            <a:spcAft>
              <a:spcPts val="0"/>
            </a:spcAft>
          </a:pPr>
          <a:r>
            <a:rPr lang="zh-CN" altLang="en-US" sz="1800" b="1" dirty="0" smtClean="0">
              <a:solidFill>
                <a:srgbClr val="7030A0"/>
              </a:solidFill>
              <a:latin typeface="+mn-ea"/>
              <a:ea typeface="+mn-ea"/>
            </a:rPr>
            <a:t>财政基本拨款经费</a:t>
          </a:r>
          <a:endParaRPr lang="en-US" altLang="zh-CN" sz="1800" b="1" dirty="0" smtClean="0">
            <a:solidFill>
              <a:srgbClr val="7030A0"/>
            </a:solidFill>
            <a:latin typeface="+mn-ea"/>
            <a:ea typeface="+mn-ea"/>
          </a:endParaRPr>
        </a:p>
        <a:p>
          <a:pPr algn="l">
            <a:lnSpc>
              <a:spcPct val="100000"/>
            </a:lnSpc>
            <a:spcAft>
              <a:spcPts val="0"/>
            </a:spcAft>
          </a:pPr>
          <a:r>
            <a:rPr lang="zh-CN" altLang="en-US" sz="1800" b="1" dirty="0" smtClean="0">
              <a:solidFill>
                <a:srgbClr val="7030A0"/>
              </a:solidFill>
              <a:latin typeface="+mn-ea"/>
              <a:ea typeface="+mn-ea"/>
            </a:rPr>
            <a:t>财政项目拨款经费</a:t>
          </a:r>
          <a:endParaRPr lang="en-US" altLang="zh-CN" sz="1800" b="1" dirty="0" smtClean="0">
            <a:solidFill>
              <a:srgbClr val="7030A0"/>
            </a:solidFill>
            <a:latin typeface="+mn-ea"/>
            <a:ea typeface="+mn-ea"/>
          </a:endParaRPr>
        </a:p>
        <a:p>
          <a:pPr algn="l">
            <a:lnSpc>
              <a:spcPct val="100000"/>
            </a:lnSpc>
            <a:spcAft>
              <a:spcPts val="0"/>
            </a:spcAft>
          </a:pPr>
          <a:r>
            <a:rPr lang="zh-CN" altLang="en-US" sz="1800" b="1" dirty="0" smtClean="0">
              <a:solidFill>
                <a:srgbClr val="7030A0"/>
              </a:solidFill>
              <a:latin typeface="+mn-ea"/>
              <a:ea typeface="+mn-ea"/>
            </a:rPr>
            <a:t>科教经费</a:t>
          </a:r>
          <a:endParaRPr lang="en-US" altLang="zh-CN" sz="1800" b="1" dirty="0" smtClean="0">
            <a:solidFill>
              <a:srgbClr val="7030A0"/>
            </a:solidFill>
            <a:latin typeface="+mn-ea"/>
            <a:ea typeface="+mn-ea"/>
          </a:endParaRPr>
        </a:p>
        <a:p>
          <a:pPr algn="l">
            <a:lnSpc>
              <a:spcPct val="100000"/>
            </a:lnSpc>
            <a:spcAft>
              <a:spcPts val="0"/>
            </a:spcAft>
          </a:pPr>
          <a:r>
            <a:rPr lang="zh-CN" altLang="en-US" sz="1800" b="1" dirty="0" smtClean="0">
              <a:solidFill>
                <a:srgbClr val="7030A0"/>
              </a:solidFill>
              <a:latin typeface="+mn-ea"/>
              <a:ea typeface="+mn-ea"/>
            </a:rPr>
            <a:t>其他经费</a:t>
          </a:r>
          <a:endParaRPr lang="en-US" altLang="zh-CN" sz="1800" b="1" dirty="0" smtClean="0">
            <a:latin typeface="+mn-ea"/>
            <a:ea typeface="+mn-ea"/>
          </a:endParaRPr>
        </a:p>
      </dgm:t>
    </dgm:pt>
    <dgm:pt modelId="{F52616BB-39AA-4B70-8675-4F9D6836CBAF}" cxnId="{58D9928E-18D0-42FA-A204-9F234DEA8DD5}" type="parTrans">
      <dgm:prSet/>
      <dgm:spPr/>
      <dgm:t>
        <a:bodyPr/>
        <a:lstStyle/>
        <a:p>
          <a:endParaRPr lang="zh-CN" altLang="en-US"/>
        </a:p>
      </dgm:t>
    </dgm:pt>
    <dgm:pt modelId="{C0D7128E-C2FC-4A78-9C0E-3D598D3B5A5E}" cxnId="{58D9928E-18D0-42FA-A204-9F234DEA8DD5}" type="sibTrans">
      <dgm:prSet/>
      <dgm:spPr/>
      <dgm:t>
        <a:bodyPr/>
        <a:lstStyle/>
        <a:p>
          <a:endParaRPr lang="zh-CN" altLang="en-US"/>
        </a:p>
      </dgm:t>
    </dgm:pt>
    <dgm:pt modelId="{75DA2DA8-FE88-4D0F-98B0-D7E7F030BDD5}">
      <dgm:prSet phldrT="[文本]" custT="1"/>
      <dgm:spPr/>
      <dgm:t>
        <a:bodyPr/>
        <a:lstStyle/>
        <a:p>
          <a:r>
            <a:rPr lang="zh-CN" altLang="en-US" sz="2000" b="1" dirty="0" smtClean="0"/>
            <a:t>单位管理费用中</a:t>
          </a:r>
          <a:r>
            <a:rPr lang="zh-CN" altLang="en-US" sz="2000" b="1" dirty="0" smtClean="0">
              <a:solidFill>
                <a:schemeClr val="tx1"/>
              </a:solidFill>
            </a:rPr>
            <a:t>的</a:t>
          </a:r>
          <a:r>
            <a:rPr lang="zh-CN" altLang="en-US" sz="2000" b="1" dirty="0" smtClean="0">
              <a:solidFill>
                <a:srgbClr val="7030A0"/>
              </a:solidFill>
            </a:rPr>
            <a:t>研发费用</a:t>
          </a:r>
          <a:endParaRPr lang="en-US" altLang="zh-CN" sz="2000" b="1" dirty="0" smtClean="0">
            <a:solidFill>
              <a:srgbClr val="7030A0"/>
            </a:solidFill>
          </a:endParaRPr>
        </a:p>
        <a:p>
          <a:r>
            <a:rPr lang="zh-CN" altLang="en-US" sz="2800" b="1" dirty="0" smtClean="0">
              <a:solidFill>
                <a:srgbClr val="7030A0"/>
              </a:solidFill>
            </a:rPr>
            <a:t>（分劈）</a:t>
          </a:r>
          <a:endParaRPr lang="zh-CN" altLang="en-US" sz="2800" b="1" dirty="0">
            <a:solidFill>
              <a:srgbClr val="7030A0"/>
            </a:solidFill>
          </a:endParaRPr>
        </a:p>
      </dgm:t>
    </dgm:pt>
    <dgm:pt modelId="{4FCC1F3A-38A7-4695-AFD6-E78E3A8E4D48}" cxnId="{DC331B8F-2DD3-4559-A186-154415682271}" type="parTrans">
      <dgm:prSet/>
      <dgm:spPr/>
      <dgm:t>
        <a:bodyPr/>
        <a:lstStyle/>
        <a:p>
          <a:endParaRPr lang="zh-CN" altLang="en-US"/>
        </a:p>
      </dgm:t>
    </dgm:pt>
    <dgm:pt modelId="{B7AAD90D-076C-40FA-A21C-62880FDE1A4F}" cxnId="{DC331B8F-2DD3-4559-A186-154415682271}" type="sibTrans">
      <dgm:prSet/>
      <dgm:spPr/>
      <dgm:t>
        <a:bodyPr/>
        <a:lstStyle/>
        <a:p>
          <a:endParaRPr lang="zh-CN" altLang="en-US"/>
        </a:p>
      </dgm:t>
    </dgm:pt>
    <dgm:pt modelId="{DABD50BD-40F3-4635-AE5F-C70E654C0DD7}">
      <dgm:prSet phldrT="[文本]" custT="1"/>
      <dgm:spPr/>
      <dgm:t>
        <a:bodyPr/>
        <a:lstStyle/>
        <a:p>
          <a:r>
            <a:rPr lang="zh-CN" altLang="en-US" sz="1800" b="1" dirty="0" smtClean="0">
              <a:latin typeface="+mn-ea"/>
              <a:ea typeface="+mn-ea"/>
            </a:rPr>
            <a:t>参照上述分类</a:t>
          </a:r>
          <a:endParaRPr lang="zh-CN" altLang="en-US" sz="1800" b="1" dirty="0">
            <a:latin typeface="+mn-ea"/>
            <a:ea typeface="+mn-ea"/>
          </a:endParaRPr>
        </a:p>
      </dgm:t>
    </dgm:pt>
    <dgm:pt modelId="{E3779842-A781-4451-A1E3-FCF94DB2A8DC}" cxnId="{459518A2-AD4F-4F4D-81EC-37C6F22A7CEF}" type="parTrans">
      <dgm:prSet/>
      <dgm:spPr/>
      <dgm:t>
        <a:bodyPr/>
        <a:lstStyle/>
        <a:p>
          <a:endParaRPr lang="zh-CN" altLang="en-US"/>
        </a:p>
      </dgm:t>
    </dgm:pt>
    <dgm:pt modelId="{01D2AE03-ED74-4ECA-B70E-376A4CA98F62}" cxnId="{459518A2-AD4F-4F4D-81EC-37C6F22A7CEF}" type="sibTrans">
      <dgm:prSet/>
      <dgm:spPr/>
      <dgm:t>
        <a:bodyPr/>
        <a:lstStyle/>
        <a:p>
          <a:endParaRPr lang="zh-CN" altLang="en-US"/>
        </a:p>
      </dgm:t>
    </dgm:pt>
    <dgm:pt modelId="{31B60321-7E40-409F-8BD7-E149DD6B1579}">
      <dgm:prSet custT="1"/>
      <dgm:spPr/>
      <dgm:t>
        <a:bodyPr/>
        <a:lstStyle/>
        <a:p>
          <a:pPr algn="l">
            <a:lnSpc>
              <a:spcPct val="100000"/>
            </a:lnSpc>
            <a:spcAft>
              <a:spcPts val="0"/>
            </a:spcAft>
          </a:pPr>
          <a:r>
            <a:rPr lang="zh-CN" altLang="en-US" sz="1800" b="1" dirty="0" smtClean="0">
              <a:solidFill>
                <a:srgbClr val="7030A0"/>
              </a:solidFill>
              <a:latin typeface="+mn-ea"/>
              <a:ea typeface="+mn-ea"/>
            </a:rPr>
            <a:t>人员经费</a:t>
          </a:r>
          <a:endParaRPr lang="en-US" altLang="zh-CN" sz="1800" b="1" dirty="0" smtClean="0">
            <a:solidFill>
              <a:srgbClr val="7030A0"/>
            </a:solidFill>
            <a:latin typeface="+mn-ea"/>
            <a:ea typeface="+mn-ea"/>
          </a:endParaRPr>
        </a:p>
        <a:p>
          <a:pPr algn="l">
            <a:lnSpc>
              <a:spcPct val="100000"/>
            </a:lnSpc>
            <a:spcAft>
              <a:spcPts val="0"/>
            </a:spcAft>
          </a:pPr>
          <a:r>
            <a:rPr lang="zh-CN" altLang="en-US" sz="1800" b="1" dirty="0" smtClean="0">
              <a:solidFill>
                <a:srgbClr val="7030A0"/>
              </a:solidFill>
              <a:latin typeface="+mn-ea"/>
              <a:ea typeface="+mn-ea"/>
            </a:rPr>
            <a:t>卫生材料费</a:t>
          </a:r>
          <a:endParaRPr lang="en-US" altLang="zh-CN" sz="1800" b="1" dirty="0" smtClean="0">
            <a:solidFill>
              <a:srgbClr val="7030A0"/>
            </a:solidFill>
            <a:latin typeface="+mn-ea"/>
            <a:ea typeface="+mn-ea"/>
          </a:endParaRPr>
        </a:p>
        <a:p>
          <a:pPr algn="l">
            <a:lnSpc>
              <a:spcPct val="100000"/>
            </a:lnSpc>
            <a:spcAft>
              <a:spcPts val="0"/>
            </a:spcAft>
          </a:pPr>
          <a:r>
            <a:rPr lang="zh-CN" altLang="en-US" sz="1800" b="1" dirty="0" smtClean="0">
              <a:solidFill>
                <a:srgbClr val="7030A0"/>
              </a:solidFill>
              <a:latin typeface="+mn-ea"/>
              <a:ea typeface="+mn-ea"/>
            </a:rPr>
            <a:t>药品费</a:t>
          </a:r>
          <a:endParaRPr lang="en-US" altLang="zh-CN" sz="1800" b="1" dirty="0" smtClean="0">
            <a:solidFill>
              <a:srgbClr val="7030A0"/>
            </a:solidFill>
            <a:latin typeface="+mn-ea"/>
            <a:ea typeface="+mn-ea"/>
          </a:endParaRPr>
        </a:p>
        <a:p>
          <a:pPr algn="l">
            <a:lnSpc>
              <a:spcPct val="100000"/>
            </a:lnSpc>
            <a:spcAft>
              <a:spcPts val="0"/>
            </a:spcAft>
          </a:pPr>
          <a:r>
            <a:rPr lang="en-US" altLang="zh-CN" sz="1800" b="1" dirty="0" smtClean="0">
              <a:solidFill>
                <a:srgbClr val="7030A0"/>
              </a:solidFill>
              <a:latin typeface="+mn-ea"/>
              <a:ea typeface="+mn-ea"/>
            </a:rPr>
            <a:t>……</a:t>
          </a:r>
        </a:p>
      </dgm:t>
    </dgm:pt>
    <dgm:pt modelId="{5F5A1289-32FC-4EF4-BF8B-801350755DA0}" cxnId="{410E6B01-AC36-41D0-84D6-909D56FF5117}" type="parTrans">
      <dgm:prSet/>
      <dgm:spPr/>
      <dgm:t>
        <a:bodyPr/>
        <a:lstStyle/>
        <a:p>
          <a:endParaRPr lang="zh-CN" altLang="en-US"/>
        </a:p>
      </dgm:t>
    </dgm:pt>
    <dgm:pt modelId="{DAE87D7E-BC6D-409F-9E9E-38B068E9066A}" cxnId="{410E6B01-AC36-41D0-84D6-909D56FF5117}" type="sibTrans">
      <dgm:prSet/>
      <dgm:spPr/>
      <dgm:t>
        <a:bodyPr/>
        <a:lstStyle/>
        <a:p>
          <a:endParaRPr lang="zh-CN" altLang="en-US"/>
        </a:p>
      </dgm:t>
    </dgm:pt>
    <dgm:pt modelId="{888B90A5-84E5-4442-9DFF-3380151775F9}">
      <dgm:prSet custT="1"/>
      <dgm:spPr/>
      <dgm:t>
        <a:bodyPr/>
        <a:lstStyle/>
        <a:p>
          <a:r>
            <a:rPr lang="zh-CN" altLang="en-US" sz="1800" b="1" dirty="0" smtClean="0">
              <a:latin typeface="+mn-ea"/>
              <a:ea typeface="+mn-ea"/>
            </a:rPr>
            <a:t>再细分</a:t>
          </a:r>
          <a:endParaRPr lang="en-US" altLang="zh-CN" sz="1800" b="1" dirty="0" smtClean="0">
            <a:latin typeface="+mn-ea"/>
            <a:ea typeface="+mn-ea"/>
          </a:endParaRPr>
        </a:p>
        <a:p>
          <a:r>
            <a:rPr lang="zh-CN" altLang="en-US" sz="1800" b="1" dirty="0" smtClean="0">
              <a:latin typeface="+mn-ea"/>
              <a:ea typeface="+mn-ea"/>
            </a:rPr>
            <a:t>明细账</a:t>
          </a:r>
          <a:endParaRPr lang="zh-CN" altLang="en-US" sz="1800" b="1" dirty="0">
            <a:latin typeface="+mn-ea"/>
            <a:ea typeface="+mn-ea"/>
          </a:endParaRPr>
        </a:p>
      </dgm:t>
    </dgm:pt>
    <dgm:pt modelId="{4C9E366B-8E0F-484D-B56F-B4B8F3711CC2}" cxnId="{7ED03029-91AC-4AE9-9238-1FB63C25DD55}" type="parTrans">
      <dgm:prSet/>
      <dgm:spPr/>
      <dgm:t>
        <a:bodyPr/>
        <a:lstStyle/>
        <a:p>
          <a:endParaRPr lang="zh-CN" altLang="en-US"/>
        </a:p>
      </dgm:t>
    </dgm:pt>
    <dgm:pt modelId="{0FBF062C-00EA-4B83-8163-CE95C7B16BD7}" cxnId="{7ED03029-91AC-4AE9-9238-1FB63C25DD55}" type="sibTrans">
      <dgm:prSet/>
      <dgm:spPr/>
      <dgm:t>
        <a:bodyPr/>
        <a:lstStyle/>
        <a:p>
          <a:endParaRPr lang="zh-CN" altLang="en-US"/>
        </a:p>
      </dgm:t>
    </dgm:pt>
    <dgm:pt modelId="{6C96BAE5-318A-42F2-97CB-332959FF4A77}">
      <dgm:prSet custT="1"/>
      <dgm:spPr/>
      <dgm:t>
        <a:bodyPr/>
        <a:lstStyle/>
        <a:p>
          <a:r>
            <a:rPr lang="zh-CN" altLang="en-US" sz="1800" b="1" dirty="0" smtClean="0">
              <a:latin typeface="+mn-ea"/>
              <a:ea typeface="+mn-ea"/>
            </a:rPr>
            <a:t>再细分明细账</a:t>
          </a:r>
          <a:endParaRPr lang="zh-CN" altLang="en-US" sz="1800" b="1" dirty="0">
            <a:latin typeface="+mn-ea"/>
            <a:ea typeface="+mn-ea"/>
          </a:endParaRPr>
        </a:p>
      </dgm:t>
    </dgm:pt>
    <dgm:pt modelId="{22A3C852-0533-44F8-9F22-49FE449774EB}" cxnId="{FA699B5A-451C-4282-8474-2D2D81EADE39}" type="parTrans">
      <dgm:prSet/>
      <dgm:spPr/>
      <dgm:t>
        <a:bodyPr/>
        <a:lstStyle/>
        <a:p>
          <a:endParaRPr lang="zh-CN" altLang="en-US"/>
        </a:p>
      </dgm:t>
    </dgm:pt>
    <dgm:pt modelId="{BE4807DD-66EC-4450-AEF9-B7E5FF6FFC7F}" cxnId="{FA699B5A-451C-4282-8474-2D2D81EADE39}" type="sibTrans">
      <dgm:prSet/>
      <dgm:spPr/>
      <dgm:t>
        <a:bodyPr/>
        <a:lstStyle/>
        <a:p>
          <a:endParaRPr lang="zh-CN" altLang="en-US"/>
        </a:p>
      </dgm:t>
    </dgm:pt>
    <dgm:pt modelId="{6DD558AB-D67C-4AAC-A7CB-329D06E01370}" type="pres">
      <dgm:prSet presAssocID="{69A05A80-1567-4F6A-BF47-171F772B375E}" presName="diagram" presStyleCnt="0">
        <dgm:presLayoutVars>
          <dgm:chPref val="1"/>
          <dgm:dir/>
          <dgm:animOne val="branch"/>
          <dgm:animLvl val="lvl"/>
          <dgm:resizeHandles val="exact"/>
        </dgm:presLayoutVars>
      </dgm:prSet>
      <dgm:spPr/>
      <dgm:t>
        <a:bodyPr/>
        <a:lstStyle/>
        <a:p>
          <a:endParaRPr lang="zh-CN" altLang="en-US"/>
        </a:p>
      </dgm:t>
    </dgm:pt>
    <dgm:pt modelId="{23AE23EC-A654-4C7B-B222-049BD48E2403}" type="pres">
      <dgm:prSet presAssocID="{0CDD3FA0-6BF1-4676-ADE4-677D6D1981DD}" presName="root1" presStyleCnt="0"/>
      <dgm:spPr/>
    </dgm:pt>
    <dgm:pt modelId="{35D7B925-B9AB-41F8-AEA5-99AA30BACE45}" type="pres">
      <dgm:prSet presAssocID="{0CDD3FA0-6BF1-4676-ADE4-677D6D1981DD}" presName="LevelOneTextNode" presStyleLbl="node0" presStyleIdx="0" presStyleCnt="1" custScaleX="57883">
        <dgm:presLayoutVars>
          <dgm:chPref val="3"/>
        </dgm:presLayoutVars>
      </dgm:prSet>
      <dgm:spPr/>
      <dgm:t>
        <a:bodyPr/>
        <a:lstStyle/>
        <a:p>
          <a:endParaRPr lang="zh-CN" altLang="en-US"/>
        </a:p>
      </dgm:t>
    </dgm:pt>
    <dgm:pt modelId="{05AA0A93-63AA-44F0-897C-7464427FF729}" type="pres">
      <dgm:prSet presAssocID="{0CDD3FA0-6BF1-4676-ADE4-677D6D1981DD}" presName="level2hierChild" presStyleCnt="0"/>
      <dgm:spPr/>
    </dgm:pt>
    <dgm:pt modelId="{0D97427D-BB0A-4481-BDFF-2FA4556E66F3}" type="pres">
      <dgm:prSet presAssocID="{AB22EF97-D102-4F44-9080-6A0D1880E196}" presName="conn2-1" presStyleLbl="parChTrans1D2" presStyleIdx="0" presStyleCnt="2"/>
      <dgm:spPr/>
      <dgm:t>
        <a:bodyPr/>
        <a:lstStyle/>
        <a:p>
          <a:endParaRPr lang="zh-CN" altLang="en-US"/>
        </a:p>
      </dgm:t>
    </dgm:pt>
    <dgm:pt modelId="{40EA64C8-623D-4E20-A811-1E1EE4DBD06D}" type="pres">
      <dgm:prSet presAssocID="{AB22EF97-D102-4F44-9080-6A0D1880E196}" presName="connTx" presStyleLbl="parChTrans1D2" presStyleIdx="0" presStyleCnt="2"/>
      <dgm:spPr/>
      <dgm:t>
        <a:bodyPr/>
        <a:lstStyle/>
        <a:p>
          <a:endParaRPr lang="zh-CN" altLang="en-US"/>
        </a:p>
      </dgm:t>
    </dgm:pt>
    <dgm:pt modelId="{114D99D6-CC9C-454E-BFAB-D86D410798AD}" type="pres">
      <dgm:prSet presAssocID="{8D09996F-6D11-493C-BFBB-6010143ECEFF}" presName="root2" presStyleCnt="0"/>
      <dgm:spPr/>
    </dgm:pt>
    <dgm:pt modelId="{0F52AA0F-CD6B-41C1-8275-94462D7C8743}" type="pres">
      <dgm:prSet presAssocID="{8D09996F-6D11-493C-BFBB-6010143ECEFF}" presName="LevelTwoTextNode" presStyleLbl="node2" presStyleIdx="0" presStyleCnt="2" custScaleX="67866" custScaleY="141373">
        <dgm:presLayoutVars>
          <dgm:chPref val="3"/>
        </dgm:presLayoutVars>
      </dgm:prSet>
      <dgm:spPr/>
      <dgm:t>
        <a:bodyPr/>
        <a:lstStyle/>
        <a:p>
          <a:endParaRPr lang="zh-CN" altLang="en-US"/>
        </a:p>
      </dgm:t>
    </dgm:pt>
    <dgm:pt modelId="{5F8A5439-7695-411A-A8AB-F0FD696E1243}" type="pres">
      <dgm:prSet presAssocID="{8D09996F-6D11-493C-BFBB-6010143ECEFF}" presName="level3hierChild" presStyleCnt="0"/>
      <dgm:spPr/>
    </dgm:pt>
    <dgm:pt modelId="{0561FC89-421A-4E1B-B201-A78E8720E06F}" type="pres">
      <dgm:prSet presAssocID="{F52616BB-39AA-4B70-8675-4F9D6836CBAF}" presName="conn2-1" presStyleLbl="parChTrans1D3" presStyleIdx="0" presStyleCnt="3"/>
      <dgm:spPr/>
      <dgm:t>
        <a:bodyPr/>
        <a:lstStyle/>
        <a:p>
          <a:endParaRPr lang="zh-CN" altLang="en-US"/>
        </a:p>
      </dgm:t>
    </dgm:pt>
    <dgm:pt modelId="{C2E6AD4C-D4F8-4F3B-B3D2-CBF30BA73445}" type="pres">
      <dgm:prSet presAssocID="{F52616BB-39AA-4B70-8675-4F9D6836CBAF}" presName="connTx" presStyleLbl="parChTrans1D3" presStyleIdx="0" presStyleCnt="3"/>
      <dgm:spPr/>
      <dgm:t>
        <a:bodyPr/>
        <a:lstStyle/>
        <a:p>
          <a:endParaRPr lang="zh-CN" altLang="en-US"/>
        </a:p>
      </dgm:t>
    </dgm:pt>
    <dgm:pt modelId="{AA7595E9-64B8-4B7B-BB53-4A80EB577A29}" type="pres">
      <dgm:prSet presAssocID="{3EB51FB8-2F7F-4FC8-B22A-4E0009F659BF}" presName="root2" presStyleCnt="0"/>
      <dgm:spPr/>
    </dgm:pt>
    <dgm:pt modelId="{D7038D82-6F4E-45BE-ADF2-51E01E0EF0CC}" type="pres">
      <dgm:prSet presAssocID="{3EB51FB8-2F7F-4FC8-B22A-4E0009F659BF}" presName="LevelTwoTextNode" presStyleLbl="node3" presStyleIdx="0" presStyleCnt="3" custScaleY="118926">
        <dgm:presLayoutVars>
          <dgm:chPref val="3"/>
        </dgm:presLayoutVars>
      </dgm:prSet>
      <dgm:spPr/>
      <dgm:t>
        <a:bodyPr/>
        <a:lstStyle/>
        <a:p>
          <a:endParaRPr lang="zh-CN" altLang="en-US"/>
        </a:p>
      </dgm:t>
    </dgm:pt>
    <dgm:pt modelId="{99698F2B-57A8-4277-8684-A8390FEE1969}" type="pres">
      <dgm:prSet presAssocID="{3EB51FB8-2F7F-4FC8-B22A-4E0009F659BF}" presName="level3hierChild" presStyleCnt="0"/>
      <dgm:spPr/>
    </dgm:pt>
    <dgm:pt modelId="{E9DE5E1F-741B-4025-80FF-6E05E07E2ABC}" type="pres">
      <dgm:prSet presAssocID="{4C9E366B-8E0F-484D-B56F-B4B8F3711CC2}" presName="conn2-1" presStyleLbl="parChTrans1D4" presStyleIdx="0" presStyleCnt="2"/>
      <dgm:spPr/>
      <dgm:t>
        <a:bodyPr/>
        <a:lstStyle/>
        <a:p>
          <a:endParaRPr lang="zh-CN" altLang="en-US"/>
        </a:p>
      </dgm:t>
    </dgm:pt>
    <dgm:pt modelId="{D6F21C29-938D-481A-9437-497F4289FAAB}" type="pres">
      <dgm:prSet presAssocID="{4C9E366B-8E0F-484D-B56F-B4B8F3711CC2}" presName="connTx" presStyleLbl="parChTrans1D4" presStyleIdx="0" presStyleCnt="2"/>
      <dgm:spPr/>
      <dgm:t>
        <a:bodyPr/>
        <a:lstStyle/>
        <a:p>
          <a:endParaRPr lang="zh-CN" altLang="en-US"/>
        </a:p>
      </dgm:t>
    </dgm:pt>
    <dgm:pt modelId="{236FE438-AEF0-49A1-8BAF-2A759364CB2D}" type="pres">
      <dgm:prSet presAssocID="{888B90A5-84E5-4442-9DFF-3380151775F9}" presName="root2" presStyleCnt="0"/>
      <dgm:spPr/>
    </dgm:pt>
    <dgm:pt modelId="{A08099AE-2C40-4DFA-89A0-BB378B136A0E}" type="pres">
      <dgm:prSet presAssocID="{888B90A5-84E5-4442-9DFF-3380151775F9}" presName="LevelTwoTextNode" presStyleLbl="node4" presStyleIdx="0" presStyleCnt="2" custScaleX="54532" custScaleY="59400">
        <dgm:presLayoutVars>
          <dgm:chPref val="3"/>
        </dgm:presLayoutVars>
      </dgm:prSet>
      <dgm:spPr/>
      <dgm:t>
        <a:bodyPr/>
        <a:lstStyle/>
        <a:p>
          <a:endParaRPr lang="zh-CN" altLang="en-US"/>
        </a:p>
      </dgm:t>
    </dgm:pt>
    <dgm:pt modelId="{4E6AA2AE-C19E-46D1-AE47-16AFC54C912A}" type="pres">
      <dgm:prSet presAssocID="{888B90A5-84E5-4442-9DFF-3380151775F9}" presName="level3hierChild" presStyleCnt="0"/>
      <dgm:spPr/>
    </dgm:pt>
    <dgm:pt modelId="{3C6EF655-CEE1-473B-B9E4-82748C289C15}" type="pres">
      <dgm:prSet presAssocID="{5F5A1289-32FC-4EF4-BF8B-801350755DA0}" presName="conn2-1" presStyleLbl="parChTrans1D3" presStyleIdx="1" presStyleCnt="3"/>
      <dgm:spPr/>
      <dgm:t>
        <a:bodyPr/>
        <a:lstStyle/>
        <a:p>
          <a:endParaRPr lang="zh-CN" altLang="en-US"/>
        </a:p>
      </dgm:t>
    </dgm:pt>
    <dgm:pt modelId="{2F5D8C67-97E5-428A-99FC-3D15B665AAEF}" type="pres">
      <dgm:prSet presAssocID="{5F5A1289-32FC-4EF4-BF8B-801350755DA0}" presName="connTx" presStyleLbl="parChTrans1D3" presStyleIdx="1" presStyleCnt="3"/>
      <dgm:spPr/>
      <dgm:t>
        <a:bodyPr/>
        <a:lstStyle/>
        <a:p>
          <a:endParaRPr lang="zh-CN" altLang="en-US"/>
        </a:p>
      </dgm:t>
    </dgm:pt>
    <dgm:pt modelId="{E688F041-0005-4556-9D6D-8EFAAFDEE066}" type="pres">
      <dgm:prSet presAssocID="{31B60321-7E40-409F-8BD7-E149DD6B1579}" presName="root2" presStyleCnt="0"/>
      <dgm:spPr/>
    </dgm:pt>
    <dgm:pt modelId="{2DF00E84-4170-491B-8C40-ACBB273FD04E}" type="pres">
      <dgm:prSet presAssocID="{31B60321-7E40-409F-8BD7-E149DD6B1579}" presName="LevelTwoTextNode" presStyleLbl="node3" presStyleIdx="1" presStyleCnt="3" custScaleY="115046">
        <dgm:presLayoutVars>
          <dgm:chPref val="3"/>
        </dgm:presLayoutVars>
      </dgm:prSet>
      <dgm:spPr/>
      <dgm:t>
        <a:bodyPr/>
        <a:lstStyle/>
        <a:p>
          <a:endParaRPr lang="zh-CN" altLang="en-US"/>
        </a:p>
      </dgm:t>
    </dgm:pt>
    <dgm:pt modelId="{F5CC68B0-268A-4E9B-ADDB-EFBF4368545F}" type="pres">
      <dgm:prSet presAssocID="{31B60321-7E40-409F-8BD7-E149DD6B1579}" presName="level3hierChild" presStyleCnt="0"/>
      <dgm:spPr/>
    </dgm:pt>
    <dgm:pt modelId="{85F64BF8-E90C-4C36-AA21-86825BE903AB}" type="pres">
      <dgm:prSet presAssocID="{22A3C852-0533-44F8-9F22-49FE449774EB}" presName="conn2-1" presStyleLbl="parChTrans1D4" presStyleIdx="1" presStyleCnt="2"/>
      <dgm:spPr/>
      <dgm:t>
        <a:bodyPr/>
        <a:lstStyle/>
        <a:p>
          <a:endParaRPr lang="zh-CN" altLang="en-US"/>
        </a:p>
      </dgm:t>
    </dgm:pt>
    <dgm:pt modelId="{C38C7EE4-8342-4081-BA12-D1D947FB048C}" type="pres">
      <dgm:prSet presAssocID="{22A3C852-0533-44F8-9F22-49FE449774EB}" presName="connTx" presStyleLbl="parChTrans1D4" presStyleIdx="1" presStyleCnt="2"/>
      <dgm:spPr/>
      <dgm:t>
        <a:bodyPr/>
        <a:lstStyle/>
        <a:p>
          <a:endParaRPr lang="zh-CN" altLang="en-US"/>
        </a:p>
      </dgm:t>
    </dgm:pt>
    <dgm:pt modelId="{A3924C56-509E-42C3-9A09-DA8635349564}" type="pres">
      <dgm:prSet presAssocID="{6C96BAE5-318A-42F2-97CB-332959FF4A77}" presName="root2" presStyleCnt="0"/>
      <dgm:spPr/>
    </dgm:pt>
    <dgm:pt modelId="{2D067F99-4F7D-4D34-8773-A98E1A29CEDE}" type="pres">
      <dgm:prSet presAssocID="{6C96BAE5-318A-42F2-97CB-332959FF4A77}" presName="LevelTwoTextNode" presStyleLbl="node4" presStyleIdx="1" presStyleCnt="2" custScaleX="56490" custScaleY="65085">
        <dgm:presLayoutVars>
          <dgm:chPref val="3"/>
        </dgm:presLayoutVars>
      </dgm:prSet>
      <dgm:spPr/>
      <dgm:t>
        <a:bodyPr/>
        <a:lstStyle/>
        <a:p>
          <a:endParaRPr lang="zh-CN" altLang="en-US"/>
        </a:p>
      </dgm:t>
    </dgm:pt>
    <dgm:pt modelId="{89790FB2-51A4-4531-B794-86C2E0B8BD49}" type="pres">
      <dgm:prSet presAssocID="{6C96BAE5-318A-42F2-97CB-332959FF4A77}" presName="level3hierChild" presStyleCnt="0"/>
      <dgm:spPr/>
    </dgm:pt>
    <dgm:pt modelId="{3E7FED1E-7DEB-4E43-B71F-06F40A296598}" type="pres">
      <dgm:prSet presAssocID="{4FCC1F3A-38A7-4695-AFD6-E78E3A8E4D48}" presName="conn2-1" presStyleLbl="parChTrans1D2" presStyleIdx="1" presStyleCnt="2"/>
      <dgm:spPr/>
      <dgm:t>
        <a:bodyPr/>
        <a:lstStyle/>
        <a:p>
          <a:endParaRPr lang="zh-CN" altLang="en-US"/>
        </a:p>
      </dgm:t>
    </dgm:pt>
    <dgm:pt modelId="{3EC33E35-3C2A-4582-A848-6C7026334CEC}" type="pres">
      <dgm:prSet presAssocID="{4FCC1F3A-38A7-4695-AFD6-E78E3A8E4D48}" presName="connTx" presStyleLbl="parChTrans1D2" presStyleIdx="1" presStyleCnt="2"/>
      <dgm:spPr/>
      <dgm:t>
        <a:bodyPr/>
        <a:lstStyle/>
        <a:p>
          <a:endParaRPr lang="zh-CN" altLang="en-US"/>
        </a:p>
      </dgm:t>
    </dgm:pt>
    <dgm:pt modelId="{78B11E28-C61E-4AB7-B4F1-14311CA1E8B2}" type="pres">
      <dgm:prSet presAssocID="{75DA2DA8-FE88-4D0F-98B0-D7E7F030BDD5}" presName="root2" presStyleCnt="0"/>
      <dgm:spPr/>
    </dgm:pt>
    <dgm:pt modelId="{62736CEA-17E0-4A1F-B068-08F5CE30E258}" type="pres">
      <dgm:prSet presAssocID="{75DA2DA8-FE88-4D0F-98B0-D7E7F030BDD5}" presName="LevelTwoTextNode" presStyleLbl="node2" presStyleIdx="1" presStyleCnt="2" custScaleX="65292" custScaleY="156067">
        <dgm:presLayoutVars>
          <dgm:chPref val="3"/>
        </dgm:presLayoutVars>
      </dgm:prSet>
      <dgm:spPr/>
      <dgm:t>
        <a:bodyPr/>
        <a:lstStyle/>
        <a:p>
          <a:endParaRPr lang="zh-CN" altLang="en-US"/>
        </a:p>
      </dgm:t>
    </dgm:pt>
    <dgm:pt modelId="{DEBC8D42-BB92-47A3-B811-C5B7C024CDA1}" type="pres">
      <dgm:prSet presAssocID="{75DA2DA8-FE88-4D0F-98B0-D7E7F030BDD5}" presName="level3hierChild" presStyleCnt="0"/>
      <dgm:spPr/>
    </dgm:pt>
    <dgm:pt modelId="{F0AD68FF-6639-484E-832F-C64DE1A7D0D4}" type="pres">
      <dgm:prSet presAssocID="{E3779842-A781-4451-A1E3-FCF94DB2A8DC}" presName="conn2-1" presStyleLbl="parChTrans1D3" presStyleIdx="2" presStyleCnt="3"/>
      <dgm:spPr/>
      <dgm:t>
        <a:bodyPr/>
        <a:lstStyle/>
        <a:p>
          <a:endParaRPr lang="zh-CN" altLang="en-US"/>
        </a:p>
      </dgm:t>
    </dgm:pt>
    <dgm:pt modelId="{EB39CBC7-1A00-4EB1-968B-0370C42A1B9A}" type="pres">
      <dgm:prSet presAssocID="{E3779842-A781-4451-A1E3-FCF94DB2A8DC}" presName="connTx" presStyleLbl="parChTrans1D3" presStyleIdx="2" presStyleCnt="3"/>
      <dgm:spPr/>
      <dgm:t>
        <a:bodyPr/>
        <a:lstStyle/>
        <a:p>
          <a:endParaRPr lang="zh-CN" altLang="en-US"/>
        </a:p>
      </dgm:t>
    </dgm:pt>
    <dgm:pt modelId="{2F8564A6-27B3-4934-A01D-66E0BBD858FD}" type="pres">
      <dgm:prSet presAssocID="{DABD50BD-40F3-4635-AE5F-C70E654C0DD7}" presName="root2" presStyleCnt="0"/>
      <dgm:spPr/>
    </dgm:pt>
    <dgm:pt modelId="{9A7ED5CF-D9DE-462F-8935-6541429F5107}" type="pres">
      <dgm:prSet presAssocID="{DABD50BD-40F3-4635-AE5F-C70E654C0DD7}" presName="LevelTwoTextNode" presStyleLbl="node3" presStyleIdx="2" presStyleCnt="3" custScaleY="49665">
        <dgm:presLayoutVars>
          <dgm:chPref val="3"/>
        </dgm:presLayoutVars>
      </dgm:prSet>
      <dgm:spPr/>
      <dgm:t>
        <a:bodyPr/>
        <a:lstStyle/>
        <a:p>
          <a:endParaRPr lang="zh-CN" altLang="en-US"/>
        </a:p>
      </dgm:t>
    </dgm:pt>
    <dgm:pt modelId="{D1A0E496-C045-4332-8FCA-099CC55B8328}" type="pres">
      <dgm:prSet presAssocID="{DABD50BD-40F3-4635-AE5F-C70E654C0DD7}" presName="level3hierChild" presStyleCnt="0"/>
      <dgm:spPr/>
    </dgm:pt>
  </dgm:ptLst>
  <dgm:cxnLst>
    <dgm:cxn modelId="{4E0FA3B7-A24B-4CAD-A5D0-DCD42812631E}" type="presOf" srcId="{6C96BAE5-318A-42F2-97CB-332959FF4A77}" destId="{2D067F99-4F7D-4D34-8773-A98E1A29CEDE}" srcOrd="0" destOrd="0" presId="urn:microsoft.com/office/officeart/2005/8/layout/hierarchy2"/>
    <dgm:cxn modelId="{C4FEE14D-1A70-4B1D-ADC0-FF3FA0980B96}" type="presOf" srcId="{4FCC1F3A-38A7-4695-AFD6-E78E3A8E4D48}" destId="{3E7FED1E-7DEB-4E43-B71F-06F40A296598}" srcOrd="0" destOrd="0" presId="urn:microsoft.com/office/officeart/2005/8/layout/hierarchy2"/>
    <dgm:cxn modelId="{7ED03029-91AC-4AE9-9238-1FB63C25DD55}" srcId="{3EB51FB8-2F7F-4FC8-B22A-4E0009F659BF}" destId="{888B90A5-84E5-4442-9DFF-3380151775F9}" srcOrd="0" destOrd="0" parTransId="{4C9E366B-8E0F-484D-B56F-B4B8F3711CC2}" sibTransId="{0FBF062C-00EA-4B83-8163-CE95C7B16BD7}"/>
    <dgm:cxn modelId="{F6848544-3B4C-4974-9754-CB58AFABAA19}" type="presOf" srcId="{3EB51FB8-2F7F-4FC8-B22A-4E0009F659BF}" destId="{D7038D82-6F4E-45BE-ADF2-51E01E0EF0CC}" srcOrd="0" destOrd="0" presId="urn:microsoft.com/office/officeart/2005/8/layout/hierarchy2"/>
    <dgm:cxn modelId="{DC331B8F-2DD3-4559-A186-154415682271}" srcId="{0CDD3FA0-6BF1-4676-ADE4-677D6D1981DD}" destId="{75DA2DA8-FE88-4D0F-98B0-D7E7F030BDD5}" srcOrd="1" destOrd="0" parTransId="{4FCC1F3A-38A7-4695-AFD6-E78E3A8E4D48}" sibTransId="{B7AAD90D-076C-40FA-A21C-62880FDE1A4F}"/>
    <dgm:cxn modelId="{847E0623-A344-41DE-B596-486A24145FBE}" type="presOf" srcId="{0CDD3FA0-6BF1-4676-ADE4-677D6D1981DD}" destId="{35D7B925-B9AB-41F8-AEA5-99AA30BACE45}" srcOrd="0" destOrd="0" presId="urn:microsoft.com/office/officeart/2005/8/layout/hierarchy2"/>
    <dgm:cxn modelId="{29B09F2F-D8D2-4054-AC07-B43509D8E106}" type="presOf" srcId="{DABD50BD-40F3-4635-AE5F-C70E654C0DD7}" destId="{9A7ED5CF-D9DE-462F-8935-6541429F5107}" srcOrd="0" destOrd="0" presId="urn:microsoft.com/office/officeart/2005/8/layout/hierarchy2"/>
    <dgm:cxn modelId="{58D9928E-18D0-42FA-A204-9F234DEA8DD5}" srcId="{8D09996F-6D11-493C-BFBB-6010143ECEFF}" destId="{3EB51FB8-2F7F-4FC8-B22A-4E0009F659BF}" srcOrd="0" destOrd="0" parTransId="{F52616BB-39AA-4B70-8675-4F9D6836CBAF}" sibTransId="{C0D7128E-C2FC-4A78-9C0E-3D598D3B5A5E}"/>
    <dgm:cxn modelId="{EBCDDA31-41EC-4390-AEE9-8A7DADFF6E05}" srcId="{0CDD3FA0-6BF1-4676-ADE4-677D6D1981DD}" destId="{8D09996F-6D11-493C-BFBB-6010143ECEFF}" srcOrd="0" destOrd="0" parTransId="{AB22EF97-D102-4F44-9080-6A0D1880E196}" sibTransId="{39CD1076-4563-4AB9-9E4D-AC59F6E00B93}"/>
    <dgm:cxn modelId="{DD730829-E894-4DC9-8575-E53F7912D0F7}" type="presOf" srcId="{75DA2DA8-FE88-4D0F-98B0-D7E7F030BDD5}" destId="{62736CEA-17E0-4A1F-B068-08F5CE30E258}" srcOrd="0" destOrd="0" presId="urn:microsoft.com/office/officeart/2005/8/layout/hierarchy2"/>
    <dgm:cxn modelId="{86D27A8D-0FBE-4E50-A3ED-675ED9C73005}" type="presOf" srcId="{4C9E366B-8E0F-484D-B56F-B4B8F3711CC2}" destId="{D6F21C29-938D-481A-9437-497F4289FAAB}" srcOrd="1" destOrd="0" presId="urn:microsoft.com/office/officeart/2005/8/layout/hierarchy2"/>
    <dgm:cxn modelId="{5387D0DA-5B16-4924-8885-B15D3BAD85FA}" type="presOf" srcId="{5F5A1289-32FC-4EF4-BF8B-801350755DA0}" destId="{3C6EF655-CEE1-473B-B9E4-82748C289C15}" srcOrd="0" destOrd="0" presId="urn:microsoft.com/office/officeart/2005/8/layout/hierarchy2"/>
    <dgm:cxn modelId="{402798A0-A364-46CD-8499-0BAC44909A94}" type="presOf" srcId="{8D09996F-6D11-493C-BFBB-6010143ECEFF}" destId="{0F52AA0F-CD6B-41C1-8275-94462D7C8743}" srcOrd="0" destOrd="0" presId="urn:microsoft.com/office/officeart/2005/8/layout/hierarchy2"/>
    <dgm:cxn modelId="{E3963C47-2F9D-4EB3-9254-0B4CAB872CE1}" type="presOf" srcId="{22A3C852-0533-44F8-9F22-49FE449774EB}" destId="{C38C7EE4-8342-4081-BA12-D1D947FB048C}" srcOrd="1" destOrd="0" presId="urn:microsoft.com/office/officeart/2005/8/layout/hierarchy2"/>
    <dgm:cxn modelId="{FA699B5A-451C-4282-8474-2D2D81EADE39}" srcId="{31B60321-7E40-409F-8BD7-E149DD6B1579}" destId="{6C96BAE5-318A-42F2-97CB-332959FF4A77}" srcOrd="0" destOrd="0" parTransId="{22A3C852-0533-44F8-9F22-49FE449774EB}" sibTransId="{BE4807DD-66EC-4450-AEF9-B7E5FF6FFC7F}"/>
    <dgm:cxn modelId="{73F104A4-2E10-4E26-AED7-9A4AE9904E72}" type="presOf" srcId="{4C9E366B-8E0F-484D-B56F-B4B8F3711CC2}" destId="{E9DE5E1F-741B-4025-80FF-6E05E07E2ABC}" srcOrd="0" destOrd="0" presId="urn:microsoft.com/office/officeart/2005/8/layout/hierarchy2"/>
    <dgm:cxn modelId="{D18E84BC-5DF8-44DB-93A1-0D29569649AA}" type="presOf" srcId="{F52616BB-39AA-4B70-8675-4F9D6836CBAF}" destId="{0561FC89-421A-4E1B-B201-A78E8720E06F}" srcOrd="0" destOrd="0" presId="urn:microsoft.com/office/officeart/2005/8/layout/hierarchy2"/>
    <dgm:cxn modelId="{F4BF49B9-184A-480F-B3C5-0E8CB2A2B008}" type="presOf" srcId="{31B60321-7E40-409F-8BD7-E149DD6B1579}" destId="{2DF00E84-4170-491B-8C40-ACBB273FD04E}" srcOrd="0" destOrd="0" presId="urn:microsoft.com/office/officeart/2005/8/layout/hierarchy2"/>
    <dgm:cxn modelId="{410E6B01-AC36-41D0-84D6-909D56FF5117}" srcId="{8D09996F-6D11-493C-BFBB-6010143ECEFF}" destId="{31B60321-7E40-409F-8BD7-E149DD6B1579}" srcOrd="1" destOrd="0" parTransId="{5F5A1289-32FC-4EF4-BF8B-801350755DA0}" sibTransId="{DAE87D7E-BC6D-409F-9E9E-38B068E9066A}"/>
    <dgm:cxn modelId="{28694F73-819F-4E37-9EB8-62A50957E3ED}" srcId="{69A05A80-1567-4F6A-BF47-171F772B375E}" destId="{0CDD3FA0-6BF1-4676-ADE4-677D6D1981DD}" srcOrd="0" destOrd="0" parTransId="{8E5C545B-2B9D-4AEC-B533-9895D19A4A43}" sibTransId="{ADB6CD43-7BDB-4055-9AD5-8EEDA0747E9E}"/>
    <dgm:cxn modelId="{182CE88B-CCF8-470F-98A7-C8717839726F}" type="presOf" srcId="{AB22EF97-D102-4F44-9080-6A0D1880E196}" destId="{0D97427D-BB0A-4481-BDFF-2FA4556E66F3}" srcOrd="0" destOrd="0" presId="urn:microsoft.com/office/officeart/2005/8/layout/hierarchy2"/>
    <dgm:cxn modelId="{BB1D32D6-92D2-4ECE-95BE-3C9639F85218}" type="presOf" srcId="{69A05A80-1567-4F6A-BF47-171F772B375E}" destId="{6DD558AB-D67C-4AAC-A7CB-329D06E01370}" srcOrd="0" destOrd="0" presId="urn:microsoft.com/office/officeart/2005/8/layout/hierarchy2"/>
    <dgm:cxn modelId="{81251B07-088D-4DE0-BA1D-E66A69701B07}" type="presOf" srcId="{F52616BB-39AA-4B70-8675-4F9D6836CBAF}" destId="{C2E6AD4C-D4F8-4F3B-B3D2-CBF30BA73445}" srcOrd="1" destOrd="0" presId="urn:microsoft.com/office/officeart/2005/8/layout/hierarchy2"/>
    <dgm:cxn modelId="{459518A2-AD4F-4F4D-81EC-37C6F22A7CEF}" srcId="{75DA2DA8-FE88-4D0F-98B0-D7E7F030BDD5}" destId="{DABD50BD-40F3-4635-AE5F-C70E654C0DD7}" srcOrd="0" destOrd="0" parTransId="{E3779842-A781-4451-A1E3-FCF94DB2A8DC}" sibTransId="{01D2AE03-ED74-4ECA-B70E-376A4CA98F62}"/>
    <dgm:cxn modelId="{AB0EC5F8-8964-4CA6-BF67-AF0304C73D38}" type="presOf" srcId="{AB22EF97-D102-4F44-9080-6A0D1880E196}" destId="{40EA64C8-623D-4E20-A811-1E1EE4DBD06D}" srcOrd="1" destOrd="0" presId="urn:microsoft.com/office/officeart/2005/8/layout/hierarchy2"/>
    <dgm:cxn modelId="{90CF66D1-EEB9-4784-A6BF-F7B0521E5435}" type="presOf" srcId="{E3779842-A781-4451-A1E3-FCF94DB2A8DC}" destId="{EB39CBC7-1A00-4EB1-968B-0370C42A1B9A}" srcOrd="1" destOrd="0" presId="urn:microsoft.com/office/officeart/2005/8/layout/hierarchy2"/>
    <dgm:cxn modelId="{67B9CE4A-2420-4945-9346-6EBC34D036B4}" type="presOf" srcId="{888B90A5-84E5-4442-9DFF-3380151775F9}" destId="{A08099AE-2C40-4DFA-89A0-BB378B136A0E}" srcOrd="0" destOrd="0" presId="urn:microsoft.com/office/officeart/2005/8/layout/hierarchy2"/>
    <dgm:cxn modelId="{CF4E251E-8851-4548-A9FA-C4E1A3A137C5}" type="presOf" srcId="{E3779842-A781-4451-A1E3-FCF94DB2A8DC}" destId="{F0AD68FF-6639-484E-832F-C64DE1A7D0D4}" srcOrd="0" destOrd="0" presId="urn:microsoft.com/office/officeart/2005/8/layout/hierarchy2"/>
    <dgm:cxn modelId="{56F8FE88-1D77-4E92-86F0-F56CDADF7A07}" type="presOf" srcId="{5F5A1289-32FC-4EF4-BF8B-801350755DA0}" destId="{2F5D8C67-97E5-428A-99FC-3D15B665AAEF}" srcOrd="1" destOrd="0" presId="urn:microsoft.com/office/officeart/2005/8/layout/hierarchy2"/>
    <dgm:cxn modelId="{3524D280-7F23-4FF5-B63A-AD1A4936655E}" type="presOf" srcId="{4FCC1F3A-38A7-4695-AFD6-E78E3A8E4D48}" destId="{3EC33E35-3C2A-4582-A848-6C7026334CEC}" srcOrd="1" destOrd="0" presId="urn:microsoft.com/office/officeart/2005/8/layout/hierarchy2"/>
    <dgm:cxn modelId="{3CDAC280-27F7-47AE-9DE7-142E54057EF1}" type="presOf" srcId="{22A3C852-0533-44F8-9F22-49FE449774EB}" destId="{85F64BF8-E90C-4C36-AA21-86825BE903AB}" srcOrd="0" destOrd="0" presId="urn:microsoft.com/office/officeart/2005/8/layout/hierarchy2"/>
    <dgm:cxn modelId="{4B617085-EA28-42FD-8C74-C8444F572D03}" type="presParOf" srcId="{6DD558AB-D67C-4AAC-A7CB-329D06E01370}" destId="{23AE23EC-A654-4C7B-B222-049BD48E2403}" srcOrd="0" destOrd="0" presId="urn:microsoft.com/office/officeart/2005/8/layout/hierarchy2"/>
    <dgm:cxn modelId="{7D898CFA-2C82-4429-9D0F-57B8B5238E1A}" type="presParOf" srcId="{23AE23EC-A654-4C7B-B222-049BD48E2403}" destId="{35D7B925-B9AB-41F8-AEA5-99AA30BACE45}" srcOrd="0" destOrd="0" presId="urn:microsoft.com/office/officeart/2005/8/layout/hierarchy2"/>
    <dgm:cxn modelId="{86046D84-24B5-4141-B65F-9962E900F600}" type="presParOf" srcId="{23AE23EC-A654-4C7B-B222-049BD48E2403}" destId="{05AA0A93-63AA-44F0-897C-7464427FF729}" srcOrd="1" destOrd="0" presId="urn:microsoft.com/office/officeart/2005/8/layout/hierarchy2"/>
    <dgm:cxn modelId="{61A81686-C558-4F53-9403-FB14FA89EDD8}" type="presParOf" srcId="{05AA0A93-63AA-44F0-897C-7464427FF729}" destId="{0D97427D-BB0A-4481-BDFF-2FA4556E66F3}" srcOrd="0" destOrd="0" presId="urn:microsoft.com/office/officeart/2005/8/layout/hierarchy2"/>
    <dgm:cxn modelId="{2A6427C5-ED90-4889-8EB2-1271DD4DC039}" type="presParOf" srcId="{0D97427D-BB0A-4481-BDFF-2FA4556E66F3}" destId="{40EA64C8-623D-4E20-A811-1E1EE4DBD06D}" srcOrd="0" destOrd="0" presId="urn:microsoft.com/office/officeart/2005/8/layout/hierarchy2"/>
    <dgm:cxn modelId="{96ABF8AC-A042-4925-80D2-228609B41B8B}" type="presParOf" srcId="{05AA0A93-63AA-44F0-897C-7464427FF729}" destId="{114D99D6-CC9C-454E-BFAB-D86D410798AD}" srcOrd="1" destOrd="0" presId="urn:microsoft.com/office/officeart/2005/8/layout/hierarchy2"/>
    <dgm:cxn modelId="{60CDB279-0212-44A3-AA6E-B8D747C457C1}" type="presParOf" srcId="{114D99D6-CC9C-454E-BFAB-D86D410798AD}" destId="{0F52AA0F-CD6B-41C1-8275-94462D7C8743}" srcOrd="0" destOrd="0" presId="urn:microsoft.com/office/officeart/2005/8/layout/hierarchy2"/>
    <dgm:cxn modelId="{E2EFA44F-B93D-4E19-A820-7B4685D46B40}" type="presParOf" srcId="{114D99D6-CC9C-454E-BFAB-D86D410798AD}" destId="{5F8A5439-7695-411A-A8AB-F0FD696E1243}" srcOrd="1" destOrd="0" presId="urn:microsoft.com/office/officeart/2005/8/layout/hierarchy2"/>
    <dgm:cxn modelId="{C3AACD0C-C759-474C-981F-4FE596A99117}" type="presParOf" srcId="{5F8A5439-7695-411A-A8AB-F0FD696E1243}" destId="{0561FC89-421A-4E1B-B201-A78E8720E06F}" srcOrd="0" destOrd="0" presId="urn:microsoft.com/office/officeart/2005/8/layout/hierarchy2"/>
    <dgm:cxn modelId="{C763C846-A85E-447D-AC80-666232D8B79C}" type="presParOf" srcId="{0561FC89-421A-4E1B-B201-A78E8720E06F}" destId="{C2E6AD4C-D4F8-4F3B-B3D2-CBF30BA73445}" srcOrd="0" destOrd="0" presId="urn:microsoft.com/office/officeart/2005/8/layout/hierarchy2"/>
    <dgm:cxn modelId="{AC85C126-DBD0-466D-9003-97DC5B2E822B}" type="presParOf" srcId="{5F8A5439-7695-411A-A8AB-F0FD696E1243}" destId="{AA7595E9-64B8-4B7B-BB53-4A80EB577A29}" srcOrd="1" destOrd="0" presId="urn:microsoft.com/office/officeart/2005/8/layout/hierarchy2"/>
    <dgm:cxn modelId="{D086E59E-285B-4D9E-A7F1-7C9902115517}" type="presParOf" srcId="{AA7595E9-64B8-4B7B-BB53-4A80EB577A29}" destId="{D7038D82-6F4E-45BE-ADF2-51E01E0EF0CC}" srcOrd="0" destOrd="0" presId="urn:microsoft.com/office/officeart/2005/8/layout/hierarchy2"/>
    <dgm:cxn modelId="{19D0350E-945B-45A6-9468-655050826979}" type="presParOf" srcId="{AA7595E9-64B8-4B7B-BB53-4A80EB577A29}" destId="{99698F2B-57A8-4277-8684-A8390FEE1969}" srcOrd="1" destOrd="0" presId="urn:microsoft.com/office/officeart/2005/8/layout/hierarchy2"/>
    <dgm:cxn modelId="{DFB26730-2937-4EE4-9705-3633E6A54FD7}" type="presParOf" srcId="{99698F2B-57A8-4277-8684-A8390FEE1969}" destId="{E9DE5E1F-741B-4025-80FF-6E05E07E2ABC}" srcOrd="0" destOrd="0" presId="urn:microsoft.com/office/officeart/2005/8/layout/hierarchy2"/>
    <dgm:cxn modelId="{617E865A-DF8F-4F87-8CEF-E791898DC56D}" type="presParOf" srcId="{E9DE5E1F-741B-4025-80FF-6E05E07E2ABC}" destId="{D6F21C29-938D-481A-9437-497F4289FAAB}" srcOrd="0" destOrd="0" presId="urn:microsoft.com/office/officeart/2005/8/layout/hierarchy2"/>
    <dgm:cxn modelId="{3603FB88-1389-4017-96F1-048741E72596}" type="presParOf" srcId="{99698F2B-57A8-4277-8684-A8390FEE1969}" destId="{236FE438-AEF0-49A1-8BAF-2A759364CB2D}" srcOrd="1" destOrd="0" presId="urn:microsoft.com/office/officeart/2005/8/layout/hierarchy2"/>
    <dgm:cxn modelId="{1973D04C-612B-401D-A324-17731FAB1906}" type="presParOf" srcId="{236FE438-AEF0-49A1-8BAF-2A759364CB2D}" destId="{A08099AE-2C40-4DFA-89A0-BB378B136A0E}" srcOrd="0" destOrd="0" presId="urn:microsoft.com/office/officeart/2005/8/layout/hierarchy2"/>
    <dgm:cxn modelId="{EBC72E71-548A-4119-BFDA-48B6371504C4}" type="presParOf" srcId="{236FE438-AEF0-49A1-8BAF-2A759364CB2D}" destId="{4E6AA2AE-C19E-46D1-AE47-16AFC54C912A}" srcOrd="1" destOrd="0" presId="urn:microsoft.com/office/officeart/2005/8/layout/hierarchy2"/>
    <dgm:cxn modelId="{4E2BFB3F-2F97-4C28-9138-1289700CC062}" type="presParOf" srcId="{5F8A5439-7695-411A-A8AB-F0FD696E1243}" destId="{3C6EF655-CEE1-473B-B9E4-82748C289C15}" srcOrd="2" destOrd="0" presId="urn:microsoft.com/office/officeart/2005/8/layout/hierarchy2"/>
    <dgm:cxn modelId="{7F489AD4-53A1-4061-B880-1C8B47E29F22}" type="presParOf" srcId="{3C6EF655-CEE1-473B-B9E4-82748C289C15}" destId="{2F5D8C67-97E5-428A-99FC-3D15B665AAEF}" srcOrd="0" destOrd="0" presId="urn:microsoft.com/office/officeart/2005/8/layout/hierarchy2"/>
    <dgm:cxn modelId="{026547A7-B183-4B8A-8DDC-54A122F16E13}" type="presParOf" srcId="{5F8A5439-7695-411A-A8AB-F0FD696E1243}" destId="{E688F041-0005-4556-9D6D-8EFAAFDEE066}" srcOrd="3" destOrd="0" presId="urn:microsoft.com/office/officeart/2005/8/layout/hierarchy2"/>
    <dgm:cxn modelId="{B334D0F5-97B3-4698-A64F-68CA33865DAB}" type="presParOf" srcId="{E688F041-0005-4556-9D6D-8EFAAFDEE066}" destId="{2DF00E84-4170-491B-8C40-ACBB273FD04E}" srcOrd="0" destOrd="0" presId="urn:microsoft.com/office/officeart/2005/8/layout/hierarchy2"/>
    <dgm:cxn modelId="{6F802B22-A67E-4855-BA5C-3D6CE7F38E60}" type="presParOf" srcId="{E688F041-0005-4556-9D6D-8EFAAFDEE066}" destId="{F5CC68B0-268A-4E9B-ADDB-EFBF4368545F}" srcOrd="1" destOrd="0" presId="urn:microsoft.com/office/officeart/2005/8/layout/hierarchy2"/>
    <dgm:cxn modelId="{4E4597D4-CD90-4EC2-A4CB-A899BF2FE780}" type="presParOf" srcId="{F5CC68B0-268A-4E9B-ADDB-EFBF4368545F}" destId="{85F64BF8-E90C-4C36-AA21-86825BE903AB}" srcOrd="0" destOrd="0" presId="urn:microsoft.com/office/officeart/2005/8/layout/hierarchy2"/>
    <dgm:cxn modelId="{F9BA992D-77E4-4337-90A5-D961B8D31CF5}" type="presParOf" srcId="{85F64BF8-E90C-4C36-AA21-86825BE903AB}" destId="{C38C7EE4-8342-4081-BA12-D1D947FB048C}" srcOrd="0" destOrd="0" presId="urn:microsoft.com/office/officeart/2005/8/layout/hierarchy2"/>
    <dgm:cxn modelId="{720EECCA-0906-4B36-ABC8-A2D323299F34}" type="presParOf" srcId="{F5CC68B0-268A-4E9B-ADDB-EFBF4368545F}" destId="{A3924C56-509E-42C3-9A09-DA8635349564}" srcOrd="1" destOrd="0" presId="urn:microsoft.com/office/officeart/2005/8/layout/hierarchy2"/>
    <dgm:cxn modelId="{C44ABBE7-337D-47AD-8FEF-15D9052B3F80}" type="presParOf" srcId="{A3924C56-509E-42C3-9A09-DA8635349564}" destId="{2D067F99-4F7D-4D34-8773-A98E1A29CEDE}" srcOrd="0" destOrd="0" presId="urn:microsoft.com/office/officeart/2005/8/layout/hierarchy2"/>
    <dgm:cxn modelId="{6B4BE085-C925-4035-9708-0FA7F8AAB0D2}" type="presParOf" srcId="{A3924C56-509E-42C3-9A09-DA8635349564}" destId="{89790FB2-51A4-4531-B794-86C2E0B8BD49}" srcOrd="1" destOrd="0" presId="urn:microsoft.com/office/officeart/2005/8/layout/hierarchy2"/>
    <dgm:cxn modelId="{BE952BFE-54B3-4B20-9ACE-310B24983FD0}" type="presParOf" srcId="{05AA0A93-63AA-44F0-897C-7464427FF729}" destId="{3E7FED1E-7DEB-4E43-B71F-06F40A296598}" srcOrd="2" destOrd="0" presId="urn:microsoft.com/office/officeart/2005/8/layout/hierarchy2"/>
    <dgm:cxn modelId="{896195D0-93DB-464D-9F82-82C93F529B92}" type="presParOf" srcId="{3E7FED1E-7DEB-4E43-B71F-06F40A296598}" destId="{3EC33E35-3C2A-4582-A848-6C7026334CEC}" srcOrd="0" destOrd="0" presId="urn:microsoft.com/office/officeart/2005/8/layout/hierarchy2"/>
    <dgm:cxn modelId="{9827BE5A-4773-49AF-B7E9-1D91D409429E}" type="presParOf" srcId="{05AA0A93-63AA-44F0-897C-7464427FF729}" destId="{78B11E28-C61E-4AB7-B4F1-14311CA1E8B2}" srcOrd="3" destOrd="0" presId="urn:microsoft.com/office/officeart/2005/8/layout/hierarchy2"/>
    <dgm:cxn modelId="{0F7FF21A-27C6-467F-890B-54CAE9321C55}" type="presParOf" srcId="{78B11E28-C61E-4AB7-B4F1-14311CA1E8B2}" destId="{62736CEA-17E0-4A1F-B068-08F5CE30E258}" srcOrd="0" destOrd="0" presId="urn:microsoft.com/office/officeart/2005/8/layout/hierarchy2"/>
    <dgm:cxn modelId="{6FA361AD-76A8-45DC-853F-BE211614896C}" type="presParOf" srcId="{78B11E28-C61E-4AB7-B4F1-14311CA1E8B2}" destId="{DEBC8D42-BB92-47A3-B811-C5B7C024CDA1}" srcOrd="1" destOrd="0" presId="urn:microsoft.com/office/officeart/2005/8/layout/hierarchy2"/>
    <dgm:cxn modelId="{0871A2F8-9EB5-45A6-ACAD-4EF46BBA0654}" type="presParOf" srcId="{DEBC8D42-BB92-47A3-B811-C5B7C024CDA1}" destId="{F0AD68FF-6639-484E-832F-C64DE1A7D0D4}" srcOrd="0" destOrd="0" presId="urn:microsoft.com/office/officeart/2005/8/layout/hierarchy2"/>
    <dgm:cxn modelId="{D3DE1F2A-3650-48E4-A02B-67D61BA6FD3E}" type="presParOf" srcId="{F0AD68FF-6639-484E-832F-C64DE1A7D0D4}" destId="{EB39CBC7-1A00-4EB1-968B-0370C42A1B9A}" srcOrd="0" destOrd="0" presId="urn:microsoft.com/office/officeart/2005/8/layout/hierarchy2"/>
    <dgm:cxn modelId="{5155A6A7-72C6-4344-9FE2-C855D4950D5A}" type="presParOf" srcId="{DEBC8D42-BB92-47A3-B811-C5B7C024CDA1}" destId="{2F8564A6-27B3-4934-A01D-66E0BBD858FD}" srcOrd="1" destOrd="0" presId="urn:microsoft.com/office/officeart/2005/8/layout/hierarchy2"/>
    <dgm:cxn modelId="{6642707B-5455-45E8-9CEE-99DA05B0350F}" type="presParOf" srcId="{2F8564A6-27B3-4934-A01D-66E0BBD858FD}" destId="{9A7ED5CF-D9DE-462F-8935-6541429F5107}" srcOrd="0" destOrd="0" presId="urn:microsoft.com/office/officeart/2005/8/layout/hierarchy2"/>
    <dgm:cxn modelId="{816498C9-C28F-40CE-8542-C707A912185B}" type="presParOf" srcId="{2F8564A6-27B3-4934-A01D-66E0BBD858FD}" destId="{D1A0E496-C045-4332-8FCA-099CC55B8328}" srcOrd="1" destOrd="0" presId="urn:microsoft.com/office/officeart/2005/8/layout/hierarchy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7B925-B9AB-41F8-AEA5-99AA30BACE45}">
      <dsp:nvSpPr>
        <dsp:cNvPr id="0" name=""/>
        <dsp:cNvSpPr/>
      </dsp:nvSpPr>
      <dsp:spPr>
        <a:xfrm>
          <a:off x="158928" y="1708537"/>
          <a:ext cx="1231636" cy="1063901"/>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kumimoji="1" lang="zh-CN" altLang="en-US" sz="2000" b="1" i="0" u="none" strike="noStrike" kern="1200" cap="none" normalizeH="0" baseline="0" dirty="0" smtClean="0">
              <a:ln>
                <a:noFill/>
              </a:ln>
              <a:solidFill>
                <a:schemeClr val="tx1"/>
              </a:solidFill>
              <a:effectLst/>
              <a:latin typeface="+mn-ea"/>
              <a:ea typeface="+mn-ea"/>
            </a:rPr>
            <a:t>资产类研发支出</a:t>
          </a:r>
          <a:endParaRPr lang="zh-CN" altLang="en-US" sz="2000" b="1" kern="1200" dirty="0">
            <a:latin typeface="+mn-ea"/>
            <a:ea typeface="+mn-ea"/>
          </a:endParaRPr>
        </a:p>
      </dsp:txBody>
      <dsp:txXfrm>
        <a:off x="190089" y="1739698"/>
        <a:ext cx="1169314" cy="1001579"/>
      </dsp:txXfrm>
    </dsp:sp>
    <dsp:sp modelId="{0D97427D-BB0A-4481-BDFF-2FA4556E66F3}">
      <dsp:nvSpPr>
        <dsp:cNvPr id="0" name=""/>
        <dsp:cNvSpPr/>
      </dsp:nvSpPr>
      <dsp:spPr>
        <a:xfrm rot="18779136">
          <a:off x="1191966" y="1759403"/>
          <a:ext cx="1248318" cy="48995"/>
        </a:xfrm>
        <a:custGeom>
          <a:avLst/>
          <a:gdLst/>
          <a:ahLst/>
          <a:cxnLst/>
          <a:rect l="0" t="0" r="0" b="0"/>
          <a:pathLst>
            <a:path>
              <a:moveTo>
                <a:pt x="0" y="24497"/>
              </a:moveTo>
              <a:lnTo>
                <a:pt x="1248318" y="24497"/>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1784918" y="1752692"/>
        <a:ext cx="62415" cy="62415"/>
      </dsp:txXfrm>
    </dsp:sp>
    <dsp:sp modelId="{0F52AA0F-CD6B-41C1-8275-94462D7C8743}">
      <dsp:nvSpPr>
        <dsp:cNvPr id="0" name=""/>
        <dsp:cNvSpPr/>
      </dsp:nvSpPr>
      <dsp:spPr>
        <a:xfrm>
          <a:off x="2241686" y="575277"/>
          <a:ext cx="1444055" cy="1504070"/>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t>业务活动费用中</a:t>
          </a:r>
          <a:r>
            <a:rPr lang="zh-CN" altLang="en-US" sz="2000" b="1" kern="1200" dirty="0" smtClean="0">
              <a:solidFill>
                <a:schemeClr val="tx1"/>
              </a:solidFill>
            </a:rPr>
            <a:t>的</a:t>
          </a:r>
          <a:r>
            <a:rPr lang="zh-CN" altLang="en-US" sz="2000" b="1" kern="1200" dirty="0" smtClean="0">
              <a:solidFill>
                <a:srgbClr val="7030A0"/>
              </a:solidFill>
            </a:rPr>
            <a:t>研发费用</a:t>
          </a:r>
          <a:endParaRPr lang="en-US" altLang="zh-CN" sz="2000" b="1" kern="1200" dirty="0" smtClean="0">
            <a:solidFill>
              <a:srgbClr val="7030A0"/>
            </a:solidFill>
          </a:endParaRPr>
        </a:p>
        <a:p>
          <a:pPr lvl="0" algn="ctr" defTabSz="889000">
            <a:lnSpc>
              <a:spcPct val="90000"/>
            </a:lnSpc>
            <a:spcBef>
              <a:spcPct val="0"/>
            </a:spcBef>
            <a:spcAft>
              <a:spcPct val="35000"/>
            </a:spcAft>
          </a:pPr>
          <a:r>
            <a:rPr lang="zh-CN" altLang="en-US" sz="2800" b="1" kern="1200" dirty="0" smtClean="0">
              <a:solidFill>
                <a:srgbClr val="7030A0"/>
              </a:solidFill>
            </a:rPr>
            <a:t>（分劈）</a:t>
          </a:r>
          <a:endParaRPr lang="zh-CN" altLang="en-US" sz="2800" b="1" kern="1200" dirty="0">
            <a:solidFill>
              <a:srgbClr val="7030A0"/>
            </a:solidFill>
          </a:endParaRPr>
        </a:p>
      </dsp:txBody>
      <dsp:txXfrm>
        <a:off x="2283981" y="617572"/>
        <a:ext cx="1359465" cy="1419480"/>
      </dsp:txXfrm>
    </dsp:sp>
    <dsp:sp modelId="{0561FC89-421A-4E1B-B201-A78E8720E06F}">
      <dsp:nvSpPr>
        <dsp:cNvPr id="0" name=""/>
        <dsp:cNvSpPr/>
      </dsp:nvSpPr>
      <dsp:spPr>
        <a:xfrm rot="19253773">
          <a:off x="3562903" y="956924"/>
          <a:ext cx="1096799" cy="48995"/>
        </a:xfrm>
        <a:custGeom>
          <a:avLst/>
          <a:gdLst/>
          <a:ahLst/>
          <a:cxnLst/>
          <a:rect l="0" t="0" r="0" b="0"/>
          <a:pathLst>
            <a:path>
              <a:moveTo>
                <a:pt x="0" y="24497"/>
              </a:moveTo>
              <a:lnTo>
                <a:pt x="1096799" y="24497"/>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083882" y="954002"/>
        <a:ext cx="54839" cy="54839"/>
      </dsp:txXfrm>
    </dsp:sp>
    <dsp:sp modelId="{D7038D82-6F4E-45BE-ADF2-51E01E0EF0CC}">
      <dsp:nvSpPr>
        <dsp:cNvPr id="0" name=""/>
        <dsp:cNvSpPr/>
      </dsp:nvSpPr>
      <dsp:spPr>
        <a:xfrm>
          <a:off x="4536863" y="2903"/>
          <a:ext cx="2127803" cy="126525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l" defTabSz="800100">
            <a:lnSpc>
              <a:spcPct val="100000"/>
            </a:lnSpc>
            <a:spcBef>
              <a:spcPct val="0"/>
            </a:spcBef>
            <a:spcAft>
              <a:spcPts val="0"/>
            </a:spcAft>
          </a:pPr>
          <a:r>
            <a:rPr lang="zh-CN" altLang="en-US" sz="1800" b="1" kern="1200" dirty="0" smtClean="0">
              <a:solidFill>
                <a:srgbClr val="7030A0"/>
              </a:solidFill>
              <a:latin typeface="+mn-ea"/>
              <a:ea typeface="+mn-ea"/>
            </a:rPr>
            <a:t>财政基本拨款经费</a:t>
          </a:r>
          <a:endParaRPr lang="en-US" altLang="zh-CN" sz="1800" b="1" kern="1200" dirty="0" smtClean="0">
            <a:solidFill>
              <a:srgbClr val="7030A0"/>
            </a:solidFill>
            <a:latin typeface="+mn-ea"/>
            <a:ea typeface="+mn-ea"/>
          </a:endParaRPr>
        </a:p>
        <a:p>
          <a:pPr lvl="0" algn="l" defTabSz="800100">
            <a:lnSpc>
              <a:spcPct val="100000"/>
            </a:lnSpc>
            <a:spcBef>
              <a:spcPct val="0"/>
            </a:spcBef>
            <a:spcAft>
              <a:spcPts val="0"/>
            </a:spcAft>
          </a:pPr>
          <a:r>
            <a:rPr lang="zh-CN" altLang="en-US" sz="1800" b="1" kern="1200" dirty="0" smtClean="0">
              <a:solidFill>
                <a:srgbClr val="7030A0"/>
              </a:solidFill>
              <a:latin typeface="+mn-ea"/>
              <a:ea typeface="+mn-ea"/>
            </a:rPr>
            <a:t>财政项目拨款经费</a:t>
          </a:r>
          <a:endParaRPr lang="en-US" altLang="zh-CN" sz="1800" b="1" kern="1200" dirty="0" smtClean="0">
            <a:solidFill>
              <a:srgbClr val="7030A0"/>
            </a:solidFill>
            <a:latin typeface="+mn-ea"/>
            <a:ea typeface="+mn-ea"/>
          </a:endParaRPr>
        </a:p>
        <a:p>
          <a:pPr lvl="0" algn="l" defTabSz="800100">
            <a:lnSpc>
              <a:spcPct val="100000"/>
            </a:lnSpc>
            <a:spcBef>
              <a:spcPct val="0"/>
            </a:spcBef>
            <a:spcAft>
              <a:spcPts val="0"/>
            </a:spcAft>
          </a:pPr>
          <a:r>
            <a:rPr lang="zh-CN" altLang="en-US" sz="1800" b="1" kern="1200" dirty="0" smtClean="0">
              <a:solidFill>
                <a:srgbClr val="7030A0"/>
              </a:solidFill>
              <a:latin typeface="+mn-ea"/>
              <a:ea typeface="+mn-ea"/>
            </a:rPr>
            <a:t>科教经费</a:t>
          </a:r>
          <a:endParaRPr lang="en-US" altLang="zh-CN" sz="1800" b="1" kern="1200" dirty="0" smtClean="0">
            <a:solidFill>
              <a:srgbClr val="7030A0"/>
            </a:solidFill>
            <a:latin typeface="+mn-ea"/>
            <a:ea typeface="+mn-ea"/>
          </a:endParaRPr>
        </a:p>
        <a:p>
          <a:pPr lvl="0" algn="l" defTabSz="800100">
            <a:lnSpc>
              <a:spcPct val="100000"/>
            </a:lnSpc>
            <a:spcBef>
              <a:spcPct val="0"/>
            </a:spcBef>
            <a:spcAft>
              <a:spcPts val="0"/>
            </a:spcAft>
          </a:pPr>
          <a:r>
            <a:rPr lang="zh-CN" altLang="en-US" sz="1800" b="1" kern="1200" dirty="0" smtClean="0">
              <a:solidFill>
                <a:srgbClr val="7030A0"/>
              </a:solidFill>
              <a:latin typeface="+mn-ea"/>
              <a:ea typeface="+mn-ea"/>
            </a:rPr>
            <a:t>其他经费</a:t>
          </a:r>
          <a:endParaRPr lang="en-US" altLang="zh-CN" sz="1800" b="1" kern="1200" dirty="0" smtClean="0">
            <a:latin typeface="+mn-ea"/>
            <a:ea typeface="+mn-ea"/>
          </a:endParaRPr>
        </a:p>
      </dsp:txBody>
      <dsp:txXfrm>
        <a:off x="4573921" y="39961"/>
        <a:ext cx="2053687" cy="1191140"/>
      </dsp:txXfrm>
    </dsp:sp>
    <dsp:sp modelId="{E9DE5E1F-741B-4025-80FF-6E05E07E2ABC}">
      <dsp:nvSpPr>
        <dsp:cNvPr id="0" name=""/>
        <dsp:cNvSpPr/>
      </dsp:nvSpPr>
      <dsp:spPr>
        <a:xfrm>
          <a:off x="6664667" y="611034"/>
          <a:ext cx="851121" cy="48995"/>
        </a:xfrm>
        <a:custGeom>
          <a:avLst/>
          <a:gdLst/>
          <a:ahLst/>
          <a:cxnLst/>
          <a:rect l="0" t="0" r="0" b="0"/>
          <a:pathLst>
            <a:path>
              <a:moveTo>
                <a:pt x="0" y="24497"/>
              </a:moveTo>
              <a:lnTo>
                <a:pt x="851121" y="24497"/>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7068950" y="614253"/>
        <a:ext cx="42556" cy="42556"/>
      </dsp:txXfrm>
    </dsp:sp>
    <dsp:sp modelId="{A08099AE-2C40-4DFA-89A0-BB378B136A0E}">
      <dsp:nvSpPr>
        <dsp:cNvPr id="0" name=""/>
        <dsp:cNvSpPr/>
      </dsp:nvSpPr>
      <dsp:spPr>
        <a:xfrm>
          <a:off x="7515789" y="319552"/>
          <a:ext cx="1160333" cy="631957"/>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mn-ea"/>
              <a:ea typeface="+mn-ea"/>
            </a:rPr>
            <a:t>再细分</a:t>
          </a:r>
          <a:endParaRPr lang="en-US" altLang="zh-CN" sz="1800" b="1" kern="1200" dirty="0" smtClean="0">
            <a:latin typeface="+mn-ea"/>
            <a:ea typeface="+mn-ea"/>
          </a:endParaRPr>
        </a:p>
        <a:p>
          <a:pPr lvl="0" algn="ctr" defTabSz="800100">
            <a:lnSpc>
              <a:spcPct val="90000"/>
            </a:lnSpc>
            <a:spcBef>
              <a:spcPct val="0"/>
            </a:spcBef>
            <a:spcAft>
              <a:spcPct val="35000"/>
            </a:spcAft>
          </a:pPr>
          <a:r>
            <a:rPr lang="zh-CN" altLang="en-US" sz="1800" b="1" kern="1200" dirty="0" smtClean="0">
              <a:latin typeface="+mn-ea"/>
              <a:ea typeface="+mn-ea"/>
            </a:rPr>
            <a:t>明细账</a:t>
          </a:r>
          <a:endParaRPr lang="zh-CN" altLang="en-US" sz="1800" b="1" kern="1200" dirty="0">
            <a:latin typeface="+mn-ea"/>
            <a:ea typeface="+mn-ea"/>
          </a:endParaRPr>
        </a:p>
      </dsp:txBody>
      <dsp:txXfrm>
        <a:off x="7534298" y="338061"/>
        <a:ext cx="1123315" cy="594939"/>
      </dsp:txXfrm>
    </dsp:sp>
    <dsp:sp modelId="{3C6EF655-CEE1-473B-B9E4-82748C289C15}">
      <dsp:nvSpPr>
        <dsp:cNvPr id="0" name=""/>
        <dsp:cNvSpPr/>
      </dsp:nvSpPr>
      <dsp:spPr>
        <a:xfrm rot="2395836">
          <a:off x="3556336" y="1659025"/>
          <a:ext cx="1109932" cy="48995"/>
        </a:xfrm>
        <a:custGeom>
          <a:avLst/>
          <a:gdLst/>
          <a:ahLst/>
          <a:cxnLst/>
          <a:rect l="0" t="0" r="0" b="0"/>
          <a:pathLst>
            <a:path>
              <a:moveTo>
                <a:pt x="0" y="24497"/>
              </a:moveTo>
              <a:lnTo>
                <a:pt x="1109932" y="24497"/>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083554" y="1655774"/>
        <a:ext cx="55496" cy="55496"/>
      </dsp:txXfrm>
    </dsp:sp>
    <dsp:sp modelId="{2DF00E84-4170-491B-8C40-ACBB273FD04E}">
      <dsp:nvSpPr>
        <dsp:cNvPr id="0" name=""/>
        <dsp:cNvSpPr/>
      </dsp:nvSpPr>
      <dsp:spPr>
        <a:xfrm>
          <a:off x="4536863" y="1427745"/>
          <a:ext cx="2127803" cy="122397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l" defTabSz="800100">
            <a:lnSpc>
              <a:spcPct val="100000"/>
            </a:lnSpc>
            <a:spcBef>
              <a:spcPct val="0"/>
            </a:spcBef>
            <a:spcAft>
              <a:spcPts val="0"/>
            </a:spcAft>
          </a:pPr>
          <a:r>
            <a:rPr lang="zh-CN" altLang="en-US" sz="1800" b="1" kern="1200" dirty="0" smtClean="0">
              <a:solidFill>
                <a:srgbClr val="7030A0"/>
              </a:solidFill>
              <a:latin typeface="+mn-ea"/>
              <a:ea typeface="+mn-ea"/>
            </a:rPr>
            <a:t>人员经费</a:t>
          </a:r>
          <a:endParaRPr lang="en-US" altLang="zh-CN" sz="1800" b="1" kern="1200" dirty="0" smtClean="0">
            <a:solidFill>
              <a:srgbClr val="7030A0"/>
            </a:solidFill>
            <a:latin typeface="+mn-ea"/>
            <a:ea typeface="+mn-ea"/>
          </a:endParaRPr>
        </a:p>
        <a:p>
          <a:pPr lvl="0" algn="l" defTabSz="800100">
            <a:lnSpc>
              <a:spcPct val="100000"/>
            </a:lnSpc>
            <a:spcBef>
              <a:spcPct val="0"/>
            </a:spcBef>
            <a:spcAft>
              <a:spcPts val="0"/>
            </a:spcAft>
          </a:pPr>
          <a:r>
            <a:rPr lang="zh-CN" altLang="en-US" sz="1800" b="1" kern="1200" dirty="0" smtClean="0">
              <a:solidFill>
                <a:srgbClr val="7030A0"/>
              </a:solidFill>
              <a:latin typeface="+mn-ea"/>
              <a:ea typeface="+mn-ea"/>
            </a:rPr>
            <a:t>卫生材料费</a:t>
          </a:r>
          <a:endParaRPr lang="en-US" altLang="zh-CN" sz="1800" b="1" kern="1200" dirty="0" smtClean="0">
            <a:solidFill>
              <a:srgbClr val="7030A0"/>
            </a:solidFill>
            <a:latin typeface="+mn-ea"/>
            <a:ea typeface="+mn-ea"/>
          </a:endParaRPr>
        </a:p>
        <a:p>
          <a:pPr lvl="0" algn="l" defTabSz="800100">
            <a:lnSpc>
              <a:spcPct val="100000"/>
            </a:lnSpc>
            <a:spcBef>
              <a:spcPct val="0"/>
            </a:spcBef>
            <a:spcAft>
              <a:spcPts val="0"/>
            </a:spcAft>
          </a:pPr>
          <a:r>
            <a:rPr lang="zh-CN" altLang="en-US" sz="1800" b="1" kern="1200" dirty="0" smtClean="0">
              <a:solidFill>
                <a:srgbClr val="7030A0"/>
              </a:solidFill>
              <a:latin typeface="+mn-ea"/>
              <a:ea typeface="+mn-ea"/>
            </a:rPr>
            <a:t>药品费</a:t>
          </a:r>
          <a:endParaRPr lang="en-US" altLang="zh-CN" sz="1800" b="1" kern="1200" dirty="0" smtClean="0">
            <a:solidFill>
              <a:srgbClr val="7030A0"/>
            </a:solidFill>
            <a:latin typeface="+mn-ea"/>
            <a:ea typeface="+mn-ea"/>
          </a:endParaRPr>
        </a:p>
        <a:p>
          <a:pPr lvl="0" algn="l" defTabSz="800100">
            <a:lnSpc>
              <a:spcPct val="100000"/>
            </a:lnSpc>
            <a:spcBef>
              <a:spcPct val="0"/>
            </a:spcBef>
            <a:spcAft>
              <a:spcPts val="0"/>
            </a:spcAft>
          </a:pPr>
          <a:r>
            <a:rPr lang="en-US" altLang="zh-CN" sz="1800" b="1" kern="1200" dirty="0" smtClean="0">
              <a:solidFill>
                <a:srgbClr val="7030A0"/>
              </a:solidFill>
              <a:latin typeface="+mn-ea"/>
              <a:ea typeface="+mn-ea"/>
            </a:rPr>
            <a:t>……</a:t>
          </a:r>
        </a:p>
      </dsp:txBody>
      <dsp:txXfrm>
        <a:off x="4572712" y="1463594"/>
        <a:ext cx="2056105" cy="1152278"/>
      </dsp:txXfrm>
    </dsp:sp>
    <dsp:sp modelId="{85F64BF8-E90C-4C36-AA21-86825BE903AB}">
      <dsp:nvSpPr>
        <dsp:cNvPr id="0" name=""/>
        <dsp:cNvSpPr/>
      </dsp:nvSpPr>
      <dsp:spPr>
        <a:xfrm>
          <a:off x="6664667" y="2015235"/>
          <a:ext cx="851121" cy="48995"/>
        </a:xfrm>
        <a:custGeom>
          <a:avLst/>
          <a:gdLst/>
          <a:ahLst/>
          <a:cxnLst/>
          <a:rect l="0" t="0" r="0" b="0"/>
          <a:pathLst>
            <a:path>
              <a:moveTo>
                <a:pt x="0" y="24497"/>
              </a:moveTo>
              <a:lnTo>
                <a:pt x="851121" y="24497"/>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7068950" y="2018455"/>
        <a:ext cx="42556" cy="42556"/>
      </dsp:txXfrm>
    </dsp:sp>
    <dsp:sp modelId="{2D067F99-4F7D-4D34-8773-A98E1A29CEDE}">
      <dsp:nvSpPr>
        <dsp:cNvPr id="0" name=""/>
        <dsp:cNvSpPr/>
      </dsp:nvSpPr>
      <dsp:spPr>
        <a:xfrm>
          <a:off x="7515789" y="1693513"/>
          <a:ext cx="1201996" cy="692440"/>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mn-ea"/>
              <a:ea typeface="+mn-ea"/>
            </a:rPr>
            <a:t>再细分明细账</a:t>
          </a:r>
          <a:endParaRPr lang="zh-CN" altLang="en-US" sz="1800" b="1" kern="1200" dirty="0">
            <a:latin typeface="+mn-ea"/>
            <a:ea typeface="+mn-ea"/>
          </a:endParaRPr>
        </a:p>
      </dsp:txBody>
      <dsp:txXfrm>
        <a:off x="7536070" y="1713794"/>
        <a:ext cx="1161434" cy="651878"/>
      </dsp:txXfrm>
    </dsp:sp>
    <dsp:sp modelId="{3E7FED1E-7DEB-4E43-B71F-06F40A296598}">
      <dsp:nvSpPr>
        <dsp:cNvPr id="0" name=""/>
        <dsp:cNvSpPr/>
      </dsp:nvSpPr>
      <dsp:spPr>
        <a:xfrm rot="2667155">
          <a:off x="1219960" y="2633497"/>
          <a:ext cx="1192330" cy="48995"/>
        </a:xfrm>
        <a:custGeom>
          <a:avLst/>
          <a:gdLst/>
          <a:ahLst/>
          <a:cxnLst/>
          <a:rect l="0" t="0" r="0" b="0"/>
          <a:pathLst>
            <a:path>
              <a:moveTo>
                <a:pt x="0" y="24497"/>
              </a:moveTo>
              <a:lnTo>
                <a:pt x="1192330" y="24497"/>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1786317" y="2628186"/>
        <a:ext cx="59616" cy="59616"/>
      </dsp:txXfrm>
    </dsp:sp>
    <dsp:sp modelId="{62736CEA-17E0-4A1F-B068-08F5CE30E258}">
      <dsp:nvSpPr>
        <dsp:cNvPr id="0" name=""/>
        <dsp:cNvSpPr/>
      </dsp:nvSpPr>
      <dsp:spPr>
        <a:xfrm>
          <a:off x="2241686" y="2245300"/>
          <a:ext cx="1389285" cy="166039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t>单位管理费用中</a:t>
          </a:r>
          <a:r>
            <a:rPr lang="zh-CN" altLang="en-US" sz="2000" b="1" kern="1200" dirty="0" smtClean="0">
              <a:solidFill>
                <a:schemeClr val="tx1"/>
              </a:solidFill>
            </a:rPr>
            <a:t>的</a:t>
          </a:r>
          <a:r>
            <a:rPr lang="zh-CN" altLang="en-US" sz="2000" b="1" kern="1200" dirty="0" smtClean="0">
              <a:solidFill>
                <a:srgbClr val="7030A0"/>
              </a:solidFill>
            </a:rPr>
            <a:t>研发费用</a:t>
          </a:r>
          <a:endParaRPr lang="en-US" altLang="zh-CN" sz="2000" b="1" kern="1200" dirty="0" smtClean="0">
            <a:solidFill>
              <a:srgbClr val="7030A0"/>
            </a:solidFill>
          </a:endParaRPr>
        </a:p>
        <a:p>
          <a:pPr lvl="0" algn="ctr" defTabSz="889000">
            <a:lnSpc>
              <a:spcPct val="90000"/>
            </a:lnSpc>
            <a:spcBef>
              <a:spcPct val="0"/>
            </a:spcBef>
            <a:spcAft>
              <a:spcPct val="35000"/>
            </a:spcAft>
          </a:pPr>
          <a:r>
            <a:rPr lang="zh-CN" altLang="en-US" sz="2800" b="1" kern="1200" dirty="0" smtClean="0">
              <a:solidFill>
                <a:srgbClr val="7030A0"/>
              </a:solidFill>
            </a:rPr>
            <a:t>（分劈）</a:t>
          </a:r>
          <a:endParaRPr lang="zh-CN" altLang="en-US" sz="2800" b="1" kern="1200" dirty="0">
            <a:solidFill>
              <a:srgbClr val="7030A0"/>
            </a:solidFill>
          </a:endParaRPr>
        </a:p>
      </dsp:txBody>
      <dsp:txXfrm>
        <a:off x="2282377" y="2285991"/>
        <a:ext cx="1307903" cy="1579017"/>
      </dsp:txXfrm>
    </dsp:sp>
    <dsp:sp modelId="{F0AD68FF-6639-484E-832F-C64DE1A7D0D4}">
      <dsp:nvSpPr>
        <dsp:cNvPr id="0" name=""/>
        <dsp:cNvSpPr/>
      </dsp:nvSpPr>
      <dsp:spPr>
        <a:xfrm>
          <a:off x="3630972" y="3051002"/>
          <a:ext cx="851121" cy="48995"/>
        </a:xfrm>
        <a:custGeom>
          <a:avLst/>
          <a:gdLst/>
          <a:ahLst/>
          <a:cxnLst/>
          <a:rect l="0" t="0" r="0" b="0"/>
          <a:pathLst>
            <a:path>
              <a:moveTo>
                <a:pt x="0" y="24497"/>
              </a:moveTo>
              <a:lnTo>
                <a:pt x="851121" y="24497"/>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035255" y="3054222"/>
        <a:ext cx="42556" cy="42556"/>
      </dsp:txXfrm>
    </dsp:sp>
    <dsp:sp modelId="{9A7ED5CF-D9DE-462F-8935-6541429F5107}">
      <dsp:nvSpPr>
        <dsp:cNvPr id="0" name=""/>
        <dsp:cNvSpPr/>
      </dsp:nvSpPr>
      <dsp:spPr>
        <a:xfrm>
          <a:off x="4482094" y="2811306"/>
          <a:ext cx="2127803" cy="52838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mn-ea"/>
              <a:ea typeface="+mn-ea"/>
            </a:rPr>
            <a:t>参照上述分类</a:t>
          </a:r>
          <a:endParaRPr lang="zh-CN" altLang="en-US" sz="1800" b="1" kern="1200" dirty="0">
            <a:latin typeface="+mn-ea"/>
            <a:ea typeface="+mn-ea"/>
          </a:endParaRPr>
        </a:p>
      </dsp:txBody>
      <dsp:txXfrm>
        <a:off x="4497570" y="2826782"/>
        <a:ext cx="2096851" cy="49743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0050" cy="49688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3843338" y="0"/>
            <a:ext cx="2940050" cy="496888"/>
          </a:xfrm>
          <a:prstGeom prst="rect">
            <a:avLst/>
          </a:prstGeom>
        </p:spPr>
        <p:txBody>
          <a:bodyPr vert="horz" lIns="91440" tIns="45720" rIns="91440" bIns="45720" rtlCol="0"/>
          <a:lstStyle>
            <a:lvl1pPr algn="r">
              <a:defRPr sz="1200"/>
            </a:lvl1pPr>
          </a:lstStyle>
          <a:p>
            <a:pPr>
              <a:defRPr/>
            </a:pPr>
            <a:fld id="{0DF125E8-C1A8-49AB-B7A4-F62BB482D499}" type="datetimeFigureOut">
              <a:rPr lang="zh-CN" altLang="en-US"/>
            </a:fld>
            <a:endParaRPr lang="zh-CN" altLang="en-US"/>
          </a:p>
        </p:txBody>
      </p:sp>
      <p:sp>
        <p:nvSpPr>
          <p:cNvPr id="4" name="页脚占位符 3"/>
          <p:cNvSpPr>
            <a:spLocks noGrp="1"/>
          </p:cNvSpPr>
          <p:nvPr>
            <p:ph type="ftr" sz="quarter" idx="2"/>
          </p:nvPr>
        </p:nvSpPr>
        <p:spPr>
          <a:xfrm>
            <a:off x="0" y="9409113"/>
            <a:ext cx="2940050" cy="49688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3843338" y="9409113"/>
            <a:ext cx="2940050" cy="496887"/>
          </a:xfrm>
          <a:prstGeom prst="rect">
            <a:avLst/>
          </a:prstGeom>
        </p:spPr>
        <p:txBody>
          <a:bodyPr vert="horz" lIns="91440" tIns="45720" rIns="91440" bIns="45720" rtlCol="0" anchor="b"/>
          <a:lstStyle>
            <a:lvl1pPr algn="r">
              <a:defRPr sz="1200"/>
            </a:lvl1pPr>
          </a:lstStyle>
          <a:p>
            <a:pPr>
              <a:defRPr/>
            </a:pPr>
            <a:fld id="{A960EF23-EDB1-4248-9C85-B3A09EF7C73A}"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005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43338" y="0"/>
            <a:ext cx="294005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D01B3F8-0699-4856-BEE9-0795C81CC341}" type="datetimeFigureOut">
              <a:rPr lang="zh-CN" altLang="en-US"/>
            </a:fld>
            <a:endParaRPr lang="zh-CN" altLang="en-US"/>
          </a:p>
        </p:txBody>
      </p:sp>
      <p:sp>
        <p:nvSpPr>
          <p:cNvPr id="4" name="幻灯片图像占位符 3"/>
          <p:cNvSpPr>
            <a:spLocks noGrp="1" noRot="1" noChangeAspect="1"/>
          </p:cNvSpPr>
          <p:nvPr>
            <p:ph type="sldImg" idx="2"/>
          </p:nvPr>
        </p:nvSpPr>
        <p:spPr>
          <a:xfrm>
            <a:off x="420688" y="1238250"/>
            <a:ext cx="5943600" cy="3343275"/>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77863" y="4767263"/>
            <a:ext cx="5429250" cy="3900487"/>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9409113"/>
            <a:ext cx="2940050"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43338" y="9409113"/>
            <a:ext cx="2940050" cy="496887"/>
          </a:xfrm>
          <a:prstGeom prst="rect">
            <a:avLst/>
          </a:prstGeom>
        </p:spPr>
        <p:txBody>
          <a:bodyPr vert="horz" wrap="square" lIns="91440" tIns="45720" rIns="91440" bIns="45720" numCol="1" anchor="b" anchorCtr="0" compatLnSpc="1"/>
          <a:lstStyle>
            <a:lvl1pPr algn="r" eaLnBrk="1" hangingPunct="1">
              <a:defRPr sz="1200">
                <a:latin typeface="Calibri" panose="020F0502020204030204" pitchFamily="34" charset="0"/>
              </a:defRPr>
            </a:lvl1pPr>
          </a:lstStyle>
          <a:p>
            <a:pPr>
              <a:defRPr/>
            </a:pPr>
            <a:fld id="{786362F6-EB8F-4313-8916-E297EE3E92E6}" type="slidenum">
              <a:rPr lang="zh-CN" altLang="en-US"/>
            </a:fld>
            <a:endParaRPr lang="en-US" altLang="zh-CN"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BE53D797-1319-4032-BF00-F282E1A575F7}" type="slidenum">
              <a:rPr lang="zh-CN" altLang="en-US" smtClean="0">
                <a:latin typeface="Calibri" panose="020F0502020204030204" pitchFamily="34" charset="0"/>
              </a:rPr>
            </a:fld>
            <a:endParaRPr lang="en-US" altLang="zh-CN" dirty="0" smtClean="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71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9C52C329-14A5-4C95-9E7E-4979345E7E52}" type="slidenum">
              <a:rPr lang="zh-CN" altLang="en-US" smtClean="0">
                <a:latin typeface="Calibri" panose="020F0502020204030204" pitchFamily="34" charset="0"/>
              </a:rPr>
            </a:fld>
            <a:endParaRPr lang="en-US" altLang="zh-CN" dirty="0" smtClean="0">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en-US" altLang="zh-CN" sz="1200" kern="1200" dirty="0" smtClean="0">
              <a:solidFill>
                <a:schemeClr val="tx1"/>
              </a:solidFill>
              <a:effectLst/>
              <a:latin typeface="+mn-lt"/>
              <a:ea typeface="+mn-ea"/>
              <a:cs typeface="+mn-cs"/>
            </a:endParaRPr>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3AF6831-01D1-4EF3-B9A5-440E95BBDABB}" type="slidenum">
              <a:rPr lang="zh-CN" altLang="en-US" smtClean="0">
                <a:latin typeface="Calibri" panose="020F0502020204030204" pitchFamily="34" charset="0"/>
              </a:rPr>
            </a:fld>
            <a:endParaRPr lang="en-US" altLang="zh-CN" dirty="0" smtClean="0">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marL="0" indent="0">
              <a:buNone/>
            </a:pPr>
            <a:endParaRPr lang="zh-CN" altLang="zh-CN" sz="1200" kern="1200" dirty="0">
              <a:solidFill>
                <a:schemeClr val="tx1"/>
              </a:solidFill>
              <a:effectLst/>
              <a:latin typeface="+mn-lt"/>
              <a:ea typeface="+mn-ea"/>
              <a:cs typeface="+mn-cs"/>
            </a:endParaRPr>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3AF6831-01D1-4EF3-B9A5-440E95BBDABB}" type="slidenum">
              <a:rPr lang="zh-CN" altLang="en-US" smtClean="0">
                <a:latin typeface="Calibri" panose="020F0502020204030204" pitchFamily="34" charset="0"/>
              </a:rPr>
            </a:fld>
            <a:endParaRPr lang="en-US" altLang="zh-CN" dirty="0" smtClean="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marL="0" indent="0">
              <a:buNone/>
            </a:pPr>
            <a:endParaRPr lang="zh-CN" altLang="zh-CN" sz="1200" kern="1200" dirty="0">
              <a:solidFill>
                <a:schemeClr val="tx1"/>
              </a:solidFill>
              <a:effectLst/>
              <a:latin typeface="+mn-lt"/>
              <a:ea typeface="+mn-ea"/>
              <a:cs typeface="+mn-cs"/>
            </a:endParaRPr>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3AF6831-01D1-4EF3-B9A5-440E95BBDABB}" type="slidenum">
              <a:rPr lang="zh-CN" altLang="en-US" smtClean="0">
                <a:latin typeface="Calibri" panose="020F0502020204030204" pitchFamily="34" charset="0"/>
              </a:rPr>
            </a:fld>
            <a:endParaRPr lang="en-US" altLang="zh-CN" dirty="0" smtClean="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en-US" altLang="zh-CN" sz="1200" kern="1200" dirty="0" smtClean="0">
              <a:solidFill>
                <a:schemeClr val="tx1"/>
              </a:solidFill>
              <a:effectLst/>
              <a:latin typeface="+mn-lt"/>
              <a:ea typeface="+mn-ea"/>
              <a:cs typeface="+mn-cs"/>
            </a:endParaRPr>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3AF6831-01D1-4EF3-B9A5-440E95BBDABB}" type="slidenum">
              <a:rPr lang="zh-CN" altLang="en-US" smtClean="0">
                <a:latin typeface="Calibri" panose="020F0502020204030204" pitchFamily="34" charset="0"/>
              </a:rPr>
            </a:fld>
            <a:endParaRPr lang="en-US" altLang="zh-CN" dirty="0" smtClean="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en-US" altLang="zh-CN" sz="1200" kern="1200" dirty="0" smtClean="0">
              <a:solidFill>
                <a:schemeClr val="tx1"/>
              </a:solidFill>
              <a:effectLst/>
              <a:latin typeface="+mn-lt"/>
              <a:ea typeface="+mn-ea"/>
              <a:cs typeface="+mn-cs"/>
            </a:endParaRPr>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3AF6831-01D1-4EF3-B9A5-440E95BBDABB}" type="slidenum">
              <a:rPr lang="zh-CN" altLang="en-US" smtClean="0">
                <a:latin typeface="Calibri" panose="020F0502020204030204" pitchFamily="34" charset="0"/>
              </a:rPr>
            </a:fld>
            <a:endParaRPr lang="en-US" altLang="zh-CN" dirty="0" smtClean="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en-US" altLang="zh-CN" sz="1200" kern="1200" dirty="0" smtClean="0">
              <a:solidFill>
                <a:schemeClr val="tx1"/>
              </a:solidFill>
              <a:effectLst/>
              <a:latin typeface="+mn-lt"/>
              <a:ea typeface="+mn-ea"/>
              <a:cs typeface="+mn-cs"/>
            </a:endParaRPr>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3AF6831-01D1-4EF3-B9A5-440E95BBDABB}" type="slidenum">
              <a:rPr lang="zh-CN" altLang="en-US" smtClean="0">
                <a:latin typeface="Calibri" panose="020F0502020204030204" pitchFamily="34" charset="0"/>
              </a:rPr>
            </a:fld>
            <a:endParaRPr lang="en-US" altLang="zh-CN" dirty="0" smtClean="0">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86362F6-EB8F-4313-8916-E297EE3E92E6}" type="slidenum">
              <a:rPr lang="zh-CN" altLang="en-US" smtClean="0"/>
            </a:fld>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93571E70-FB7C-4F08-9208-C9D43640785D}" type="datetimeFigureOut">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7A197794-9333-479A-9F81-0AC1555CEB19}" type="slidenum">
              <a:rPr lang="zh-CN" altLang="en-US"/>
            </a:fld>
            <a:endParaRPr lang="en-US"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E13EED8B-3B78-44B2-AC4D-4381EE2465BB}" type="datetimeFigureOut">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0B1E96B8-AE66-4C4A-B96D-E304F2C52E43}" type="slidenum">
              <a:rPr lang="zh-CN" altLang="en-US"/>
            </a:fld>
            <a:endParaRPr lang="en-US"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13800" y="609600"/>
            <a:ext cx="24638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422400" y="609600"/>
            <a:ext cx="71882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76F3187F-6ECF-46C5-B017-BDAD78E62BE4}" type="datetimeFigureOut">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F736E1D6-3FDE-41FA-A155-1F87C2C2CBE5}" type="slidenum">
              <a:rPr lang="zh-CN" altLang="en-US"/>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C8ED7703-3BA3-4AA9-A2D9-07EF3F8A23C3}" type="datetimeFigureOut">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59FE113A-4A5E-4907-AA39-D645EC57DB52}" type="slidenum">
              <a:rPr lang="zh-CN" altLang="en-US"/>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5"/>
          <p:cNvSpPr>
            <a:spLocks noGrp="1" noChangeArrowheads="1"/>
          </p:cNvSpPr>
          <p:nvPr>
            <p:ph type="dt" sz="half" idx="10"/>
          </p:nvPr>
        </p:nvSpPr>
        <p:spPr/>
        <p:txBody>
          <a:bodyPr/>
          <a:lstStyle>
            <a:lvl1pPr>
              <a:defRPr/>
            </a:lvl1pPr>
          </a:lstStyle>
          <a:p>
            <a:pPr>
              <a:defRPr/>
            </a:pPr>
            <a:fld id="{8CA6F418-7677-48B0-92D0-A54695EFC6B4}" type="datetimeFigureOut">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78F4F666-34D6-4186-84F1-B270867A30F2}" type="slidenum">
              <a:rPr lang="zh-CN" altLang="en-US"/>
            </a:fld>
            <a:endParaRPr lang="en-US"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4224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4516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fld id="{93D706FC-8FE2-4911-B887-410E7D607BBD}" type="datetimeFigureOut">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8EE24350-2ADA-47FD-B0E0-60388819CFE7}" type="slidenum">
              <a:rPr lang="zh-CN" altLang="en-US"/>
            </a:fld>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fld id="{AD98BDCA-6651-400E-A9E1-0AFEC167B341}" type="datetimeFigureOut">
              <a:rPr lang="zh-CN" altLang="en-US"/>
            </a:fld>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E20BB98A-B4AC-489B-8728-409A37E156C9}" type="slidenum">
              <a:rPr lang="zh-CN" altLang="en-US"/>
            </a:fld>
            <a:endParaRPr lang="en-US"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fld id="{A727D6F7-7794-4939-843C-6153001D6B4D}" type="datetimeFigureOut">
              <a:rPr lang="zh-CN" altLang="en-US"/>
            </a:fld>
            <a:endParaRPr lang="zh-CN" altLang="en-US"/>
          </a:p>
        </p:txBody>
      </p:sp>
      <p:sp>
        <p:nvSpPr>
          <p:cNvPr id="4" name="Rectangle 6"/>
          <p:cNvSpPr>
            <a:spLocks noGrp="1" noChangeArrowheads="1"/>
          </p:cNvSpPr>
          <p:nvPr>
            <p:ph type="ftr" sz="quarter" idx="11"/>
          </p:nvPr>
        </p:nvSpPr>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p:txBody>
          <a:bodyPr/>
          <a:lstStyle>
            <a:lvl1pPr>
              <a:defRPr/>
            </a:lvl1pPr>
          </a:lstStyle>
          <a:p>
            <a:pPr>
              <a:defRPr/>
            </a:pPr>
            <a:fld id="{96093E80-BD3D-4FBC-B9EA-2E824B79FB8F}" type="slidenum">
              <a:rPr lang="zh-CN" altLang="en-US"/>
            </a:fld>
            <a:endParaRPr lang="en-US"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fld id="{C703108E-6961-403C-B746-81951179E92E}" type="datetimeFigureOut">
              <a:rPr lang="zh-CN" altLang="en-US"/>
            </a:fld>
            <a:endParaRPr lang="zh-CN" altLang="en-US"/>
          </a:p>
        </p:txBody>
      </p:sp>
      <p:sp>
        <p:nvSpPr>
          <p:cNvPr id="3" name="Rectangle 6"/>
          <p:cNvSpPr>
            <a:spLocks noGrp="1" noChangeArrowheads="1"/>
          </p:cNvSpPr>
          <p:nvPr>
            <p:ph type="ftr" sz="quarter" idx="11"/>
          </p:nvPr>
        </p:nvSpPr>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p:txBody>
          <a:bodyPr/>
          <a:lstStyle>
            <a:lvl1pPr>
              <a:defRPr/>
            </a:lvl1pPr>
          </a:lstStyle>
          <a:p>
            <a:pPr>
              <a:defRPr/>
            </a:pPr>
            <a:fld id="{05B75615-100D-4664-AF7E-5A7256B83592}" type="slidenum">
              <a:rPr lang="zh-CN" altLang="en-US"/>
            </a:fld>
            <a:endParaRPr lang="en-US"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EAD4911E-9C38-46EC-AD98-8296BA6C0182}" type="datetimeFigureOut">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9D0A6132-9E31-4AB9-A2C4-1D6A3D054294}" type="slidenum">
              <a:rPr lang="zh-CN" altLang="en-US"/>
            </a:fld>
            <a:endParaRPr lang="en-US"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01705AD0-4033-42E8-8B7E-A04BE840F3E3}" type="datetimeFigureOut">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A3C60226-FE4C-43B9-8FDB-4122E2B79428}" type="slidenum">
              <a:rPr lang="zh-CN" altLang="en-US"/>
            </a:fld>
            <a:endParaRPr lang="en-US"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1422400" y="609600"/>
            <a:ext cx="985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8" name="Rectangle 4"/>
          <p:cNvSpPr>
            <a:spLocks noGrp="1" noChangeArrowheads="1"/>
          </p:cNvSpPr>
          <p:nvPr>
            <p:ph type="body" idx="1"/>
          </p:nvPr>
        </p:nvSpPr>
        <p:spPr bwMode="auto">
          <a:xfrm>
            <a:off x="1422400" y="1981200"/>
            <a:ext cx="985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077" name="Rectangle 5"/>
          <p:cNvSpPr>
            <a:spLocks noGrp="1" noChangeArrowheads="1"/>
          </p:cNvSpPr>
          <p:nvPr>
            <p:ph type="dt" sz="half" idx="2"/>
          </p:nvPr>
        </p:nvSpPr>
        <p:spPr bwMode="auto">
          <a:xfrm>
            <a:off x="1422400" y="6248400"/>
            <a:ext cx="2438400" cy="457200"/>
          </a:xfrm>
          <a:prstGeom prst="rect">
            <a:avLst/>
          </a:prstGeom>
          <a:noFill/>
          <a:ln w="9525">
            <a:noFill/>
            <a:miter lim="800000"/>
          </a:ln>
          <a:effectLst/>
        </p:spPr>
        <p:txBody>
          <a:bodyPr vert="horz" wrap="square" lIns="91440" tIns="45720" rIns="91440" bIns="45720" numCol="1" anchor="t" anchorCtr="0" compatLnSpc="1"/>
          <a:lstStyle>
            <a:lvl1pPr algn="l"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fld id="{381943B9-2426-4980-A703-5FF02A346810}" type="datetimeFigureOut">
              <a:rPr lang="zh-CN" altLang="en-US"/>
            </a:fld>
            <a:endParaRPr lang="zh-CN" altLang="en-US"/>
          </a:p>
        </p:txBody>
      </p:sp>
      <p:sp>
        <p:nvSpPr>
          <p:cNvPr id="3078" name="Rectangle 6"/>
          <p:cNvSpPr>
            <a:spLocks noGrp="1" noChangeArrowheads="1"/>
          </p:cNvSpPr>
          <p:nvPr>
            <p:ph type="ftr" sz="quarter" idx="3"/>
          </p:nvPr>
        </p:nvSpPr>
        <p:spPr bwMode="auto">
          <a:xfrm>
            <a:off x="4572000" y="6248400"/>
            <a:ext cx="3860800" cy="45720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endParaRPr lang="zh-CN" altLang="en-US"/>
          </a:p>
        </p:txBody>
      </p:sp>
      <p:sp>
        <p:nvSpPr>
          <p:cNvPr id="3079" name="Rectangle 7"/>
          <p:cNvSpPr>
            <a:spLocks noGrp="1" noChangeArrowheads="1"/>
          </p:cNvSpPr>
          <p:nvPr>
            <p:ph type="sldNum" sz="quarter" idx="4"/>
          </p:nvPr>
        </p:nvSpPr>
        <p:spPr bwMode="auto">
          <a:xfrm>
            <a:off x="8737600" y="6248400"/>
            <a:ext cx="25400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400">
                <a:latin typeface="Times New Roman" panose="02020603050405020304" pitchFamily="18" charset="0"/>
              </a:defRPr>
            </a:lvl1pPr>
          </a:lstStyle>
          <a:p>
            <a:pPr>
              <a:defRPr/>
            </a:pPr>
            <a:fld id="{D6266260-B3CD-4733-BE73-AAC1AC436C69}" type="slidenum">
              <a:rPr lang="zh-CN" altLang="en-US"/>
            </a:fld>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47.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ctrTitle"/>
          </p:nvPr>
        </p:nvSpPr>
        <p:spPr>
          <a:xfrm>
            <a:off x="669879" y="1858509"/>
            <a:ext cx="11125881" cy="1678441"/>
          </a:xfrm>
        </p:spPr>
        <p:txBody>
          <a:bodyPr/>
          <a:lstStyle/>
          <a:p>
            <a:pPr eaLnBrk="1" hangingPunct="1"/>
            <a:r>
              <a:rPr lang="zh-CN" altLang="en-US" sz="5400" b="1" dirty="0" smtClean="0">
                <a:latin typeface="黑体" panose="02010609060101010101" pitchFamily="49" charset="-122"/>
                <a:ea typeface="黑体" panose="02010609060101010101" pitchFamily="49" charset="-122"/>
              </a:rPr>
              <a:t>医院科研活动统计</a:t>
            </a:r>
            <a:br>
              <a:rPr lang="en-US" altLang="zh-CN" sz="5400" b="1" dirty="0" smtClean="0">
                <a:latin typeface="黑体" panose="02010609060101010101" pitchFamily="49" charset="-122"/>
                <a:ea typeface="黑体" panose="02010609060101010101" pitchFamily="49" charset="-122"/>
              </a:rPr>
            </a:br>
            <a:r>
              <a:rPr lang="zh-CN" altLang="en-US" sz="5400" b="1" dirty="0" smtClean="0">
                <a:latin typeface="黑体" panose="02010609060101010101" pitchFamily="49" charset="-122"/>
                <a:ea typeface="黑体" panose="02010609060101010101" pitchFamily="49" charset="-122"/>
              </a:rPr>
              <a:t>业务培训</a:t>
            </a:r>
            <a:br>
              <a:rPr lang="zh-CN" altLang="en-US" sz="5400" b="1" dirty="0">
                <a:latin typeface="黑体" panose="02010609060101010101" pitchFamily="49" charset="-122"/>
                <a:ea typeface="黑体" panose="02010609060101010101" pitchFamily="49" charset="-122"/>
              </a:rPr>
            </a:br>
            <a:br>
              <a:rPr lang="en-US" altLang="zh-CN" sz="5400" b="1" dirty="0" smtClean="0">
                <a:latin typeface="黑体" panose="02010609060101010101" pitchFamily="49" charset="-122"/>
                <a:ea typeface="黑体" panose="02010609060101010101" pitchFamily="49" charset="-122"/>
              </a:rPr>
            </a:br>
            <a:endParaRPr lang="zh-CN" altLang="en-US" sz="5400" b="1" dirty="0" smtClean="0">
              <a:latin typeface="黑体" panose="02010609060101010101" pitchFamily="49" charset="-122"/>
              <a:ea typeface="黑体" panose="02010609060101010101" pitchFamily="49" charset="-122"/>
            </a:endParaRPr>
          </a:p>
        </p:txBody>
      </p:sp>
      <p:sp>
        <p:nvSpPr>
          <p:cNvPr id="3" name="文本框 2"/>
          <p:cNvSpPr txBox="1"/>
          <p:nvPr/>
        </p:nvSpPr>
        <p:spPr>
          <a:xfrm>
            <a:off x="2821940" y="4047490"/>
            <a:ext cx="7316470" cy="2030095"/>
          </a:xfrm>
          <a:prstGeom prst="rect">
            <a:avLst/>
          </a:prstGeom>
          <a:noFill/>
        </p:spPr>
        <p:txBody>
          <a:bodyPr wrap="square" rtlCol="0">
            <a:spAutoFit/>
          </a:bodyPr>
          <a:p>
            <a:pPr algn="ctr">
              <a:lnSpc>
                <a:spcPct val="150000"/>
              </a:lnSpc>
            </a:pPr>
            <a:r>
              <a:rPr lang="zh-CN" altLang="en-US" sz="2800" dirty="0">
                <a:solidFill>
                  <a:schemeClr val="tx1"/>
                </a:solidFill>
                <a:latin typeface="楷体_GB2312" panose="02010609030101010101" pitchFamily="1" charset="-122"/>
                <a:ea typeface="楷体_GB2312" panose="02010609030101010101" pitchFamily="1" charset="-122"/>
                <a:sym typeface="+mn-ea"/>
              </a:rPr>
              <a:t>主讲人：李欣棠 </a:t>
            </a:r>
            <a:r>
              <a:rPr lang="en-US" altLang="zh-CN" sz="2800" dirty="0">
                <a:solidFill>
                  <a:schemeClr val="tx1"/>
                </a:solidFill>
                <a:latin typeface="楷体_GB2312" panose="02010609030101010101" pitchFamily="1" charset="-122"/>
                <a:ea typeface="楷体_GB2312" panose="02010609030101010101" pitchFamily="1" charset="-122"/>
                <a:sym typeface="+mn-ea"/>
              </a:rPr>
              <a:t>   </a:t>
            </a:r>
            <a:r>
              <a:rPr lang="zh-CN" altLang="en-US" sz="2800" dirty="0">
                <a:solidFill>
                  <a:schemeClr val="tx1"/>
                </a:solidFill>
                <a:latin typeface="楷体_GB2312" panose="02010609030101010101" pitchFamily="1" charset="-122"/>
                <a:ea typeface="楷体_GB2312" panose="02010609030101010101" pitchFamily="1" charset="-122"/>
                <a:sym typeface="+mn-ea"/>
              </a:rPr>
              <a:t>联系方式：</a:t>
            </a:r>
            <a:r>
              <a:rPr lang="en-US" altLang="zh-CN" sz="2800" dirty="0">
                <a:solidFill>
                  <a:schemeClr val="tx1"/>
                </a:solidFill>
                <a:latin typeface="楷体_GB2312" panose="02010609030101010101" pitchFamily="1" charset="-122"/>
                <a:ea typeface="楷体_GB2312" panose="02010609030101010101" pitchFamily="1" charset="-122"/>
                <a:sym typeface="+mn-ea"/>
              </a:rPr>
              <a:t>83126229</a:t>
            </a:r>
            <a:endParaRPr lang="en-US" altLang="zh-CN" sz="2800" dirty="0">
              <a:solidFill>
                <a:schemeClr val="tx1"/>
              </a:solidFill>
              <a:latin typeface="楷体_GB2312" panose="02010609030101010101" pitchFamily="1" charset="-122"/>
              <a:ea typeface="楷体_GB2312" panose="02010609030101010101" pitchFamily="1" charset="-122"/>
            </a:endParaRPr>
          </a:p>
          <a:p>
            <a:pPr algn="ctr">
              <a:lnSpc>
                <a:spcPct val="150000"/>
              </a:lnSpc>
            </a:pPr>
            <a:r>
              <a:rPr lang="zh-CN" altLang="en-US" sz="2800" dirty="0">
                <a:solidFill>
                  <a:schemeClr val="tx1"/>
                </a:solidFill>
                <a:latin typeface="楷体_GB2312" panose="02010609030101010101" pitchFamily="1" charset="-122"/>
                <a:ea typeface="楷体_GB2312" panose="02010609030101010101" pitchFamily="1" charset="-122"/>
                <a:sym typeface="+mn-ea"/>
              </a:rPr>
              <a:t>广州市统计局    人口和社会科技处</a:t>
            </a:r>
            <a:endParaRPr lang="zh-CN" altLang="en-US" sz="2800" dirty="0">
              <a:solidFill>
                <a:schemeClr val="tx1"/>
              </a:solidFill>
              <a:latin typeface="楷体_GB2312" panose="02010609030101010101" pitchFamily="1" charset="-122"/>
              <a:ea typeface="楷体_GB2312" panose="02010609030101010101" pitchFamily="1" charset="-122"/>
            </a:endParaRPr>
          </a:p>
          <a:p>
            <a:pPr>
              <a:lnSpc>
                <a:spcPct val="150000"/>
              </a:lnSpc>
            </a:pPr>
            <a:endParaRPr lang="zh-CN" altLang="en-US" sz="2800" dirty="0">
              <a:solidFill>
                <a:schemeClr val="tx1"/>
              </a:solidFill>
              <a:latin typeface="楷体_GB2312" panose="02010609030101010101" pitchFamily="1" charset="-122"/>
              <a:ea typeface="楷体_GB2312" panose="02010609030101010101" pitchFamily="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
          <p:cNvSpPr>
            <a:spLocks noGrp="1"/>
          </p:cNvSpPr>
          <p:nvPr>
            <p:ph type="title"/>
          </p:nvPr>
        </p:nvSpPr>
        <p:spPr>
          <a:xfrm>
            <a:off x="2152650" y="500063"/>
            <a:ext cx="7886700" cy="1325562"/>
          </a:xfrm>
        </p:spPr>
        <p:txBody>
          <a:bodyPr anchor="ctr"/>
          <a:p>
            <a:pPr algn="l"/>
            <a:r>
              <a:rPr lang="zh-CN" altLang="en-US" sz="3600" b="1">
                <a:solidFill>
                  <a:schemeClr val="tx1"/>
                </a:solidFill>
              </a:rPr>
              <a:t>（二）重点指标解析</a:t>
            </a:r>
            <a:endParaRPr lang="zh-CN" altLang="en-US" sz="3600" b="1">
              <a:solidFill>
                <a:schemeClr val="tx1"/>
              </a:solidFill>
            </a:endParaRPr>
          </a:p>
        </p:txBody>
      </p:sp>
      <p:sp>
        <p:nvSpPr>
          <p:cNvPr id="3" name="内容占位符 2"/>
          <p:cNvSpPr>
            <a:spLocks noGrp="1"/>
          </p:cNvSpPr>
          <p:nvPr>
            <p:ph idx="1"/>
          </p:nvPr>
        </p:nvSpPr>
        <p:spPr>
          <a:xfrm>
            <a:off x="2254885" y="1635125"/>
            <a:ext cx="9185910" cy="4114800"/>
          </a:xfrm>
        </p:spPr>
        <p:txBody>
          <a:bodyPr/>
          <a:p>
            <a:pPr fontAlgn="base">
              <a:lnSpc>
                <a:spcPct val="150000"/>
              </a:lnSpc>
            </a:pPr>
            <a:r>
              <a:rPr lang="en-US" altLang="zh-CN" sz="3200" b="1" strike="noStrike" noProof="1" dirty="0">
                <a:solidFill>
                  <a:schemeClr val="bg1"/>
                </a:solidFill>
                <a:sym typeface="+mn-ea"/>
              </a:rPr>
              <a:t>1.</a:t>
            </a:r>
            <a:r>
              <a:rPr lang="zh-CN" altLang="zh-CN" sz="3200" b="1" strike="noStrike" noProof="1" dirty="0">
                <a:solidFill>
                  <a:schemeClr val="bg1"/>
                </a:solidFill>
                <a:sym typeface="+mn-ea"/>
              </a:rPr>
              <a:t>《企业研究开发</a:t>
            </a:r>
            <a:r>
              <a:rPr lang="zh-CN" altLang="en-US" sz="3200" b="1" strike="noStrike" noProof="1" dirty="0">
                <a:solidFill>
                  <a:schemeClr val="bg1"/>
                </a:solidFill>
                <a:sym typeface="+mn-ea"/>
              </a:rPr>
              <a:t>项目</a:t>
            </a:r>
            <a:r>
              <a:rPr lang="zh-CN" altLang="zh-CN" sz="3200" b="1" strike="noStrike" noProof="1" dirty="0">
                <a:solidFill>
                  <a:schemeClr val="bg1"/>
                </a:solidFill>
                <a:sym typeface="+mn-ea"/>
              </a:rPr>
              <a:t>情况》（</a:t>
            </a:r>
            <a:r>
              <a:rPr lang="en-US" altLang="zh-CN" sz="3200" b="1" strike="noStrike" noProof="1" dirty="0">
                <a:solidFill>
                  <a:schemeClr val="bg1"/>
                </a:solidFill>
                <a:sym typeface="+mn-ea"/>
              </a:rPr>
              <a:t>1</a:t>
            </a:r>
            <a:r>
              <a:rPr lang="en-US" altLang="zh-CN" sz="3200" b="1" strike="noStrike" noProof="1" dirty="0">
                <a:solidFill>
                  <a:schemeClr val="bg1"/>
                </a:solidFill>
                <a:sym typeface="+mn-ea"/>
              </a:rPr>
              <a:t>07-1</a:t>
            </a:r>
            <a:r>
              <a:rPr lang="zh-CN" altLang="zh-CN" sz="3200" b="1" strike="noStrike" noProof="1" dirty="0">
                <a:solidFill>
                  <a:schemeClr val="bg1"/>
                </a:solidFill>
                <a:sym typeface="+mn-ea"/>
              </a:rPr>
              <a:t>）</a:t>
            </a:r>
            <a:endParaRPr lang="zh-CN" altLang="zh-CN" sz="3200" b="1" strike="noStrike" noProof="1" dirty="0">
              <a:solidFill>
                <a:schemeClr val="bg1"/>
              </a:solidFill>
              <a:sym typeface="+mn-ea"/>
            </a:endParaRPr>
          </a:p>
          <a:p>
            <a:pPr fontAlgn="base">
              <a:lnSpc>
                <a:spcPct val="150000"/>
              </a:lnSpc>
            </a:pP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1</a:t>
            </a: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a:t>
            </a:r>
            <a:r>
              <a:rPr lang="zh-CN"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项目（课题）名称</a:t>
            </a: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（乙）</a:t>
            </a:r>
            <a:endPar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2</a:t>
            </a: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a:t>
            </a:r>
            <a:r>
              <a:rPr lang="zh-CN"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项目</a:t>
            </a:r>
            <a:r>
              <a:rPr lang="zh-CN" altLang="zh-CN" b="1" noProof="0" dirty="0" smtClean="0">
                <a:ln>
                  <a:noFill/>
                </a:ln>
                <a:effectLst/>
                <a:uLnTx/>
                <a:uFillTx/>
                <a:latin typeface="Calibri" panose="020F0502020204030204" pitchFamily="34" charset="0"/>
                <a:ea typeface="宋体" panose="02010600030101010101" pitchFamily="2" charset="-122"/>
                <a:sym typeface="+mn-ea"/>
              </a:rPr>
              <a:t>（课题）</a:t>
            </a:r>
            <a:r>
              <a:rPr lang="zh-CN"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科研</a:t>
            </a:r>
            <a:r>
              <a:rPr lang="zh-CN"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人员</a:t>
            </a: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a:t>
            </a:r>
            <a:r>
              <a:rPr lang="en-US"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6</a:t>
            </a: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a:t>
            </a:r>
            <a:endPar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3</a:t>
            </a: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：本年</a:t>
            </a:r>
            <a:r>
              <a:rPr lang="zh-CN"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项目</a:t>
            </a:r>
            <a:r>
              <a:rPr lang="zh-CN" altLang="zh-CN" b="1" noProof="0" dirty="0" smtClean="0">
                <a:ln>
                  <a:noFill/>
                </a:ln>
                <a:effectLst/>
                <a:uLnTx/>
                <a:uFillTx/>
                <a:latin typeface="Calibri" panose="020F0502020204030204" pitchFamily="34" charset="0"/>
                <a:ea typeface="宋体" panose="02010600030101010101" pitchFamily="2" charset="-122"/>
                <a:sym typeface="+mn-ea"/>
              </a:rPr>
              <a:t>（课题）</a:t>
            </a: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经费支出（</a:t>
            </a:r>
            <a:r>
              <a:rPr lang="en-US" altLang="zh-CN"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8</a:t>
            </a:r>
            <a:r>
              <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a:t>
            </a:r>
            <a:endPar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p:txBody>
      </p:sp>
      <p:sp>
        <p:nvSpPr>
          <p:cNvPr id="2" name="文本框 1"/>
          <p:cNvSpPr txBox="1"/>
          <p:nvPr/>
        </p:nvSpPr>
        <p:spPr>
          <a:xfrm>
            <a:off x="2254885" y="1635125"/>
            <a:ext cx="8852535" cy="860425"/>
          </a:xfrm>
          <a:prstGeom prst="rect">
            <a:avLst/>
          </a:prstGeom>
          <a:noFill/>
        </p:spPr>
        <p:txBody>
          <a:bodyPr wrap="square" rtlCol="0" anchor="t">
            <a:spAutoFit/>
          </a:bodyPr>
          <a:p>
            <a:pPr>
              <a:lnSpc>
                <a:spcPts val="6000"/>
              </a:lnSpc>
              <a:spcBef>
                <a:spcPts val="1000"/>
              </a:spcBef>
            </a:pPr>
            <a:r>
              <a:rPr lang="en-US" altLang="zh-CN" sz="3200" b="1" dirty="0">
                <a:latin typeface="Calibri" panose="020F0502020204030204" pitchFamily="34" charset="0"/>
                <a:sym typeface="+mn-ea"/>
              </a:rPr>
              <a:t>1.</a:t>
            </a:r>
            <a:r>
              <a:rPr lang="zh-CN" altLang="zh-CN" sz="3200" b="1" dirty="0">
                <a:latin typeface="Calibri" panose="020F0502020204030204" pitchFamily="34" charset="0"/>
                <a:sym typeface="+mn-ea"/>
              </a:rPr>
              <a:t>《医院科研项目</a:t>
            </a:r>
            <a:r>
              <a:rPr lang="zh-CN" altLang="en-US" sz="3200" b="1" dirty="0">
                <a:latin typeface="Calibri" panose="020F0502020204030204" pitchFamily="34" charset="0"/>
                <a:sym typeface="+mn-ea"/>
              </a:rPr>
              <a:t>（课题）</a:t>
            </a:r>
            <a:r>
              <a:rPr lang="zh-CN" altLang="zh-CN" sz="3200" b="1" dirty="0">
                <a:latin typeface="Calibri" panose="020F0502020204030204" pitchFamily="34" charset="0"/>
                <a:sym typeface="+mn-ea"/>
              </a:rPr>
              <a:t>情况》（</a:t>
            </a:r>
            <a:r>
              <a:rPr lang="en-US" altLang="zh-CN" sz="3200" b="1" dirty="0">
                <a:latin typeface="Calibri" panose="020F0502020204030204" pitchFamily="34" charset="0"/>
                <a:sym typeface="+mn-ea"/>
              </a:rPr>
              <a:t>107-4</a:t>
            </a:r>
            <a:r>
              <a:rPr lang="zh-CN" altLang="zh-CN" sz="3200" b="1" dirty="0">
                <a:latin typeface="Calibri" panose="020F0502020204030204" pitchFamily="34" charset="0"/>
                <a:sym typeface="+mn-ea"/>
              </a:rPr>
              <a:t>表）</a:t>
            </a:r>
            <a:endParaRPr lang="zh-CN" altLang="zh-CN" sz="3200" b="1" dirty="0">
              <a:latin typeface="Calibri" panose="020F0502020204030204" pitchFamily="34" charset="0"/>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0" y="0"/>
            <a:ext cx="1219200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3" name="图片 2" descr="3RPZCA4CH$NDPYCBK(]~HFM"/>
          <p:cNvPicPr>
            <a:picLocks noChangeAspect="1"/>
          </p:cNvPicPr>
          <p:nvPr/>
        </p:nvPicPr>
        <p:blipFill>
          <a:blip r:embed="rId1"/>
          <a:stretch>
            <a:fillRect/>
          </a:stretch>
        </p:blipFill>
        <p:spPr>
          <a:xfrm>
            <a:off x="334010" y="294640"/>
            <a:ext cx="11523980" cy="6268720"/>
          </a:xfrm>
          <a:prstGeom prst="rect">
            <a:avLst/>
          </a:prstGeom>
        </p:spPr>
      </p:pic>
      <p:sp>
        <p:nvSpPr>
          <p:cNvPr id="2" name="矩形 1"/>
          <p:cNvSpPr/>
          <p:nvPr/>
        </p:nvSpPr>
        <p:spPr>
          <a:xfrm>
            <a:off x="997585" y="2818130"/>
            <a:ext cx="1080000" cy="2160000"/>
          </a:xfrm>
          <a:prstGeom prst="rect">
            <a:avLst/>
          </a:prstGeom>
          <a:noFill/>
          <a:ln w="28575" cap="flat" cmpd="sng" algn="ctr">
            <a:solidFill>
              <a:srgbClr val="FF0000"/>
            </a:solidFill>
            <a:prstDash val="solid"/>
            <a:round/>
            <a:headEnd type="none" w="med" len="med"/>
            <a:tailEnd type="none" w="med" len="med"/>
          </a:ln>
        </p:spPr>
        <p:txBody>
          <a:bodyPr vert="horz" wrap="non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863090" y="1868805"/>
            <a:ext cx="7456805" cy="829945"/>
          </a:xfrm>
          <a:prstGeom prst="rect">
            <a:avLst/>
          </a:prstGeom>
          <a:noFill/>
        </p:spPr>
        <p:txBody>
          <a:bodyPr wrap="square" rtlCol="0" anchor="t">
            <a:spAutoFit/>
          </a:bodyPr>
          <a:p>
            <a:pPr>
              <a:lnSpc>
                <a:spcPct val="150000"/>
              </a:lnSpc>
            </a:pPr>
            <a:r>
              <a:rPr lang="zh-CN" altLang="en-US" sz="3200" b="1" noProof="0" dirty="0" smtClean="0">
                <a:latin typeface="Calibri" panose="020F0502020204030204" pitchFamily="34" charset="0"/>
                <a:sym typeface="+mn-ea"/>
              </a:rPr>
              <a:t>重点指标</a:t>
            </a:r>
            <a:r>
              <a:rPr lang="en-US" altLang="zh-CN" sz="3200" b="1" noProof="0" dirty="0" smtClean="0">
                <a:latin typeface="Calibri" panose="020F0502020204030204" pitchFamily="34" charset="0"/>
                <a:sym typeface="+mn-ea"/>
              </a:rPr>
              <a:t>1</a:t>
            </a:r>
            <a:r>
              <a:rPr lang="zh-CN" altLang="en-US" sz="3200" b="1" noProof="0" dirty="0" smtClean="0">
                <a:latin typeface="Calibri" panose="020F0502020204030204" pitchFamily="34" charset="0"/>
                <a:sym typeface="+mn-ea"/>
              </a:rPr>
              <a:t>：</a:t>
            </a:r>
            <a:r>
              <a:rPr lang="zh-CN" altLang="zh-CN" sz="3200" b="1" noProof="0" dirty="0" smtClean="0">
                <a:latin typeface="Calibri" panose="020F0502020204030204" pitchFamily="34" charset="0"/>
                <a:sym typeface="+mn-ea"/>
              </a:rPr>
              <a:t>项目（课题）名称</a:t>
            </a:r>
            <a:r>
              <a:rPr lang="zh-CN" altLang="en-US" sz="3200" b="1" noProof="0" dirty="0" smtClean="0">
                <a:latin typeface="Calibri" panose="020F0502020204030204" pitchFamily="34" charset="0"/>
                <a:sym typeface="+mn-ea"/>
              </a:rPr>
              <a:t>（乙）</a:t>
            </a:r>
            <a:endParaRPr lang="zh-CN" altLang="en-US" sz="3200" b="1" noProof="0" dirty="0" smtClean="0">
              <a:latin typeface="Calibri" panose="020F0502020204030204" pitchFamily="34" charset="0"/>
              <a:sym typeface="+mn-ea"/>
            </a:endParaRPr>
          </a:p>
        </p:txBody>
      </p:sp>
      <p:sp>
        <p:nvSpPr>
          <p:cNvPr id="3" name="文本框 2"/>
          <p:cNvSpPr txBox="1"/>
          <p:nvPr/>
        </p:nvSpPr>
        <p:spPr>
          <a:xfrm>
            <a:off x="1670050" y="1008380"/>
            <a:ext cx="8852535" cy="860425"/>
          </a:xfrm>
          <a:prstGeom prst="rect">
            <a:avLst/>
          </a:prstGeom>
          <a:noFill/>
        </p:spPr>
        <p:txBody>
          <a:bodyPr wrap="square" rtlCol="0" anchor="t">
            <a:spAutoFit/>
          </a:bodyPr>
          <a:p>
            <a:pPr>
              <a:lnSpc>
                <a:spcPts val="6000"/>
              </a:lnSpc>
              <a:spcBef>
                <a:spcPts val="1000"/>
              </a:spcBef>
            </a:pPr>
            <a:r>
              <a:rPr lang="en-US" altLang="zh-CN" sz="3200" b="1" dirty="0">
                <a:latin typeface="Calibri" panose="020F0502020204030204" pitchFamily="34" charset="0"/>
                <a:sym typeface="+mn-ea"/>
              </a:rPr>
              <a:t>1.</a:t>
            </a:r>
            <a:r>
              <a:rPr lang="zh-CN" altLang="zh-CN" sz="3200" b="1" dirty="0">
                <a:latin typeface="Calibri" panose="020F0502020204030204" pitchFamily="34" charset="0"/>
                <a:sym typeface="+mn-ea"/>
              </a:rPr>
              <a:t>《医院科研项目</a:t>
            </a:r>
            <a:r>
              <a:rPr lang="zh-CN" altLang="en-US" sz="3200" b="1" dirty="0">
                <a:latin typeface="Calibri" panose="020F0502020204030204" pitchFamily="34" charset="0"/>
                <a:sym typeface="+mn-ea"/>
              </a:rPr>
              <a:t>（课题）</a:t>
            </a:r>
            <a:r>
              <a:rPr lang="zh-CN" altLang="zh-CN" sz="3200" b="1" dirty="0">
                <a:latin typeface="Calibri" panose="020F0502020204030204" pitchFamily="34" charset="0"/>
                <a:sym typeface="+mn-ea"/>
              </a:rPr>
              <a:t>情况》（</a:t>
            </a:r>
            <a:r>
              <a:rPr lang="en-US" altLang="zh-CN" sz="3200" b="1" dirty="0">
                <a:latin typeface="Calibri" panose="020F0502020204030204" pitchFamily="34" charset="0"/>
                <a:sym typeface="+mn-ea"/>
              </a:rPr>
              <a:t>107-4</a:t>
            </a:r>
            <a:r>
              <a:rPr lang="zh-CN" altLang="zh-CN" sz="3200" b="1" dirty="0">
                <a:latin typeface="Calibri" panose="020F0502020204030204" pitchFamily="34" charset="0"/>
                <a:sym typeface="+mn-ea"/>
              </a:rPr>
              <a:t>表）</a:t>
            </a:r>
            <a:endParaRPr lang="zh-CN" altLang="zh-CN" sz="3200" b="1" dirty="0">
              <a:latin typeface="Calibri" panose="020F0502020204030204" pitchFamily="34" charset="0"/>
              <a:sym typeface="+mn-ea"/>
            </a:endParaRPr>
          </a:p>
        </p:txBody>
      </p:sp>
      <p:sp>
        <p:nvSpPr>
          <p:cNvPr id="100" name="文本框 99"/>
          <p:cNvSpPr txBox="1"/>
          <p:nvPr/>
        </p:nvSpPr>
        <p:spPr>
          <a:xfrm>
            <a:off x="1670050" y="2846705"/>
            <a:ext cx="8983345" cy="1568450"/>
          </a:xfrm>
          <a:prstGeom prst="rect">
            <a:avLst/>
          </a:prstGeom>
          <a:noFill/>
          <a:ln w="9525">
            <a:noFill/>
          </a:ln>
        </p:spPr>
        <p:txBody>
          <a:bodyPr wrap="square">
            <a:spAutoFit/>
          </a:bodyPr>
          <a:p>
            <a:pPr marL="0" indent="0"/>
            <a:r>
              <a:rPr lang="zh-CN" sz="3200" b="1">
                <a:solidFill>
                  <a:srgbClr val="000000"/>
                </a:solidFill>
                <a:ea typeface="宋体" panose="02010600030101010101" pitchFamily="2" charset="-122"/>
              </a:rPr>
              <a:t>按医院科研项目（课题）的立项计划书、项目任务书或项目合同书等有关立项资料中确定的项目名称填写。</a:t>
            </a:r>
            <a:endParaRPr lang="zh-CN" altLang="en-US" sz="3200" b="1">
              <a:solidFill>
                <a:srgbClr val="000000"/>
              </a:solidFill>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0" y="0"/>
            <a:ext cx="1219200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3" name="图片 2" descr="3RPZCA4CH$NDPYCBK(]~HFM"/>
          <p:cNvPicPr>
            <a:picLocks noChangeAspect="1"/>
          </p:cNvPicPr>
          <p:nvPr/>
        </p:nvPicPr>
        <p:blipFill>
          <a:blip r:embed="rId1"/>
          <a:stretch>
            <a:fillRect/>
          </a:stretch>
        </p:blipFill>
        <p:spPr>
          <a:xfrm>
            <a:off x="334010" y="294640"/>
            <a:ext cx="11523980" cy="6268720"/>
          </a:xfrm>
          <a:prstGeom prst="rect">
            <a:avLst/>
          </a:prstGeom>
        </p:spPr>
      </p:pic>
      <p:sp>
        <p:nvSpPr>
          <p:cNvPr id="2" name="矩形 1"/>
          <p:cNvSpPr/>
          <p:nvPr/>
        </p:nvSpPr>
        <p:spPr>
          <a:xfrm>
            <a:off x="2056130" y="2798445"/>
            <a:ext cx="1080000" cy="2160000"/>
          </a:xfrm>
          <a:prstGeom prst="rect">
            <a:avLst/>
          </a:prstGeom>
          <a:noFill/>
          <a:ln w="28575" cap="flat" cmpd="sng" algn="ctr">
            <a:solidFill>
              <a:srgbClr val="FF0000"/>
            </a:solidFill>
            <a:prstDash val="solid"/>
            <a:round/>
            <a:headEnd type="none" w="med" len="med"/>
            <a:tailEnd type="none" w="med" len="med"/>
          </a:ln>
        </p:spPr>
        <p:txBody>
          <a:bodyPr vert="horz" wrap="non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863090" y="1868805"/>
            <a:ext cx="7456805" cy="829945"/>
          </a:xfrm>
          <a:prstGeom prst="rect">
            <a:avLst/>
          </a:prstGeom>
          <a:noFill/>
        </p:spPr>
        <p:txBody>
          <a:bodyPr wrap="square" rtlCol="0" anchor="t">
            <a:spAutoFit/>
          </a:bodyPr>
          <a:p>
            <a:pPr>
              <a:lnSpc>
                <a:spcPct val="150000"/>
              </a:lnSpc>
            </a:pPr>
            <a:r>
              <a:rPr lang="zh-CN" altLang="zh-CN" sz="3200" b="1" noProof="0" dirty="0" smtClean="0">
                <a:latin typeface="Calibri" panose="020F0502020204030204" pitchFamily="34" charset="0"/>
                <a:sym typeface="+mn-ea"/>
              </a:rPr>
              <a:t>项目（课题）来源</a:t>
            </a:r>
            <a:endParaRPr lang="zh-CN" altLang="en-US" sz="3200" b="1" noProof="0" dirty="0" smtClean="0">
              <a:latin typeface="Calibri" panose="020F0502020204030204" pitchFamily="34" charset="0"/>
              <a:sym typeface="+mn-ea"/>
            </a:endParaRPr>
          </a:p>
        </p:txBody>
      </p:sp>
      <p:sp>
        <p:nvSpPr>
          <p:cNvPr id="3" name="文本框 2"/>
          <p:cNvSpPr txBox="1"/>
          <p:nvPr/>
        </p:nvSpPr>
        <p:spPr>
          <a:xfrm>
            <a:off x="1670050" y="1008380"/>
            <a:ext cx="8852535" cy="860425"/>
          </a:xfrm>
          <a:prstGeom prst="rect">
            <a:avLst/>
          </a:prstGeom>
          <a:noFill/>
        </p:spPr>
        <p:txBody>
          <a:bodyPr wrap="square" rtlCol="0" anchor="t">
            <a:spAutoFit/>
          </a:bodyPr>
          <a:p>
            <a:pPr>
              <a:lnSpc>
                <a:spcPts val="6000"/>
              </a:lnSpc>
              <a:spcBef>
                <a:spcPts val="1000"/>
              </a:spcBef>
            </a:pPr>
            <a:r>
              <a:rPr lang="en-US" altLang="zh-CN" sz="3200" b="1" dirty="0">
                <a:latin typeface="Calibri" panose="020F0502020204030204" pitchFamily="34" charset="0"/>
                <a:sym typeface="+mn-ea"/>
              </a:rPr>
              <a:t>1.</a:t>
            </a:r>
            <a:r>
              <a:rPr lang="zh-CN" altLang="zh-CN" sz="3200" b="1" dirty="0">
                <a:latin typeface="Calibri" panose="020F0502020204030204" pitchFamily="34" charset="0"/>
                <a:sym typeface="+mn-ea"/>
              </a:rPr>
              <a:t>《医院科研项目</a:t>
            </a:r>
            <a:r>
              <a:rPr lang="zh-CN" altLang="en-US" sz="3200" b="1" dirty="0">
                <a:latin typeface="Calibri" panose="020F0502020204030204" pitchFamily="34" charset="0"/>
                <a:sym typeface="+mn-ea"/>
              </a:rPr>
              <a:t>（课题）</a:t>
            </a:r>
            <a:r>
              <a:rPr lang="zh-CN" altLang="zh-CN" sz="3200" b="1" dirty="0">
                <a:latin typeface="Calibri" panose="020F0502020204030204" pitchFamily="34" charset="0"/>
                <a:sym typeface="+mn-ea"/>
              </a:rPr>
              <a:t>情况》（</a:t>
            </a:r>
            <a:r>
              <a:rPr lang="en-US" altLang="zh-CN" sz="3200" b="1" dirty="0">
                <a:latin typeface="Calibri" panose="020F0502020204030204" pitchFamily="34" charset="0"/>
                <a:sym typeface="+mn-ea"/>
              </a:rPr>
              <a:t>107-4</a:t>
            </a:r>
            <a:r>
              <a:rPr lang="zh-CN" altLang="zh-CN" sz="3200" b="1" dirty="0">
                <a:latin typeface="Calibri" panose="020F0502020204030204" pitchFamily="34" charset="0"/>
                <a:sym typeface="+mn-ea"/>
              </a:rPr>
              <a:t>表）</a:t>
            </a:r>
            <a:endParaRPr lang="zh-CN" altLang="zh-CN" sz="3200" b="1" dirty="0">
              <a:latin typeface="Calibri" panose="020F0502020204030204" pitchFamily="34" charset="0"/>
              <a:sym typeface="+mn-ea"/>
            </a:endParaRPr>
          </a:p>
        </p:txBody>
      </p:sp>
      <p:sp>
        <p:nvSpPr>
          <p:cNvPr id="100" name="文本框 99"/>
          <p:cNvSpPr txBox="1"/>
          <p:nvPr/>
        </p:nvSpPr>
        <p:spPr>
          <a:xfrm>
            <a:off x="1670050" y="2846705"/>
            <a:ext cx="8983345" cy="3046095"/>
          </a:xfrm>
          <a:prstGeom prst="rect">
            <a:avLst/>
          </a:prstGeom>
          <a:noFill/>
          <a:ln w="9525">
            <a:noFill/>
          </a:ln>
        </p:spPr>
        <p:txBody>
          <a:bodyPr wrap="square">
            <a:spAutoFit/>
          </a:bodyPr>
          <a:p>
            <a:pPr marL="0" indent="0"/>
            <a:r>
              <a:rPr lang="zh-CN" sz="3200" b="1">
                <a:solidFill>
                  <a:srgbClr val="000000"/>
                </a:solidFill>
                <a:ea typeface="宋体" panose="02010600030101010101" pitchFamily="2" charset="-122"/>
              </a:rPr>
              <a:t>按相应的分类填写代码，具体的分类及代码是：1.本企业自选项目；</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2.政府部门科技项目；</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3.其他企业（单位）委托项目；</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4.境外项目；</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5.其他项目。</a:t>
            </a:r>
            <a:endParaRPr lang="zh-CN" sz="3200" b="1">
              <a:solidFill>
                <a:srgbClr val="000000"/>
              </a:solidFill>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0" y="0"/>
            <a:ext cx="1219200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3" name="图片 2" descr="3RPZCA4CH$NDPYCBK(]~HFM"/>
          <p:cNvPicPr>
            <a:picLocks noChangeAspect="1"/>
          </p:cNvPicPr>
          <p:nvPr/>
        </p:nvPicPr>
        <p:blipFill>
          <a:blip r:embed="rId1"/>
          <a:stretch>
            <a:fillRect/>
          </a:stretch>
        </p:blipFill>
        <p:spPr>
          <a:xfrm>
            <a:off x="334010" y="294640"/>
            <a:ext cx="11523980" cy="6268720"/>
          </a:xfrm>
          <a:prstGeom prst="rect">
            <a:avLst/>
          </a:prstGeom>
        </p:spPr>
      </p:pic>
      <p:sp>
        <p:nvSpPr>
          <p:cNvPr id="2" name="矩形 1"/>
          <p:cNvSpPr/>
          <p:nvPr/>
        </p:nvSpPr>
        <p:spPr>
          <a:xfrm>
            <a:off x="3064510" y="2807970"/>
            <a:ext cx="1080000" cy="2160000"/>
          </a:xfrm>
          <a:prstGeom prst="rect">
            <a:avLst/>
          </a:prstGeom>
          <a:noFill/>
          <a:ln w="28575" cap="flat" cmpd="sng" algn="ctr">
            <a:solidFill>
              <a:srgbClr val="FF0000"/>
            </a:solidFill>
            <a:prstDash val="solid"/>
            <a:round/>
            <a:headEnd type="none" w="med" len="med"/>
            <a:tailEnd type="none" w="med" len="med"/>
          </a:ln>
        </p:spPr>
        <p:txBody>
          <a:bodyPr vert="horz" wrap="non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804035" y="1116965"/>
            <a:ext cx="7456805" cy="829945"/>
          </a:xfrm>
          <a:prstGeom prst="rect">
            <a:avLst/>
          </a:prstGeom>
          <a:noFill/>
        </p:spPr>
        <p:txBody>
          <a:bodyPr wrap="square" rtlCol="0" anchor="t">
            <a:spAutoFit/>
          </a:bodyPr>
          <a:p>
            <a:pPr>
              <a:lnSpc>
                <a:spcPct val="150000"/>
              </a:lnSpc>
            </a:pPr>
            <a:r>
              <a:rPr lang="zh-CN" altLang="zh-CN" sz="3200" b="1" noProof="0" dirty="0" smtClean="0">
                <a:latin typeface="Calibri" panose="020F0502020204030204" pitchFamily="34" charset="0"/>
                <a:sym typeface="+mn-ea"/>
              </a:rPr>
              <a:t>项目（课题）开展形式</a:t>
            </a:r>
            <a:endParaRPr lang="zh-CN" altLang="zh-CN" sz="3200" b="1" noProof="0" dirty="0" smtClean="0">
              <a:latin typeface="Calibri" panose="020F0502020204030204" pitchFamily="34" charset="0"/>
              <a:sym typeface="+mn-ea"/>
            </a:endParaRPr>
          </a:p>
        </p:txBody>
      </p:sp>
      <p:sp>
        <p:nvSpPr>
          <p:cNvPr id="3" name="文本框 2"/>
          <p:cNvSpPr txBox="1"/>
          <p:nvPr/>
        </p:nvSpPr>
        <p:spPr>
          <a:xfrm>
            <a:off x="1670050" y="345440"/>
            <a:ext cx="8852535" cy="860425"/>
          </a:xfrm>
          <a:prstGeom prst="rect">
            <a:avLst/>
          </a:prstGeom>
          <a:noFill/>
        </p:spPr>
        <p:txBody>
          <a:bodyPr wrap="square" rtlCol="0" anchor="t">
            <a:spAutoFit/>
          </a:bodyPr>
          <a:p>
            <a:pPr>
              <a:lnSpc>
                <a:spcPts val="6000"/>
              </a:lnSpc>
              <a:spcBef>
                <a:spcPts val="1000"/>
              </a:spcBef>
            </a:pPr>
            <a:r>
              <a:rPr lang="en-US" altLang="zh-CN" sz="3200" b="1" dirty="0">
                <a:latin typeface="Calibri" panose="020F0502020204030204" pitchFamily="34" charset="0"/>
                <a:sym typeface="+mn-ea"/>
              </a:rPr>
              <a:t>1.</a:t>
            </a:r>
            <a:r>
              <a:rPr lang="zh-CN" altLang="zh-CN" sz="3200" b="1" dirty="0">
                <a:latin typeface="Calibri" panose="020F0502020204030204" pitchFamily="34" charset="0"/>
                <a:sym typeface="+mn-ea"/>
              </a:rPr>
              <a:t>《医院科研项目</a:t>
            </a:r>
            <a:r>
              <a:rPr lang="zh-CN" altLang="en-US" sz="3200" b="1" dirty="0">
                <a:latin typeface="Calibri" panose="020F0502020204030204" pitchFamily="34" charset="0"/>
                <a:sym typeface="+mn-ea"/>
              </a:rPr>
              <a:t>（课题）</a:t>
            </a:r>
            <a:r>
              <a:rPr lang="zh-CN" altLang="zh-CN" sz="3200" b="1" dirty="0">
                <a:latin typeface="Calibri" panose="020F0502020204030204" pitchFamily="34" charset="0"/>
                <a:sym typeface="+mn-ea"/>
              </a:rPr>
              <a:t>情况》（</a:t>
            </a:r>
            <a:r>
              <a:rPr lang="en-US" altLang="zh-CN" sz="3200" b="1" dirty="0">
                <a:latin typeface="Calibri" panose="020F0502020204030204" pitchFamily="34" charset="0"/>
                <a:sym typeface="+mn-ea"/>
              </a:rPr>
              <a:t>107-4</a:t>
            </a:r>
            <a:r>
              <a:rPr lang="zh-CN" altLang="zh-CN" sz="3200" b="1" dirty="0">
                <a:latin typeface="Calibri" panose="020F0502020204030204" pitchFamily="34" charset="0"/>
                <a:sym typeface="+mn-ea"/>
              </a:rPr>
              <a:t>表）</a:t>
            </a:r>
            <a:endParaRPr lang="zh-CN" altLang="zh-CN" sz="3200" b="1" dirty="0">
              <a:latin typeface="Calibri" panose="020F0502020204030204" pitchFamily="34" charset="0"/>
              <a:sym typeface="+mn-ea"/>
            </a:endParaRPr>
          </a:p>
        </p:txBody>
      </p:sp>
      <p:sp>
        <p:nvSpPr>
          <p:cNvPr id="100" name="文本框 99"/>
          <p:cNvSpPr txBox="1"/>
          <p:nvPr/>
        </p:nvSpPr>
        <p:spPr>
          <a:xfrm>
            <a:off x="1670050" y="1946910"/>
            <a:ext cx="8983345" cy="4523105"/>
          </a:xfrm>
          <a:prstGeom prst="rect">
            <a:avLst/>
          </a:prstGeom>
          <a:noFill/>
          <a:ln w="9525">
            <a:noFill/>
          </a:ln>
        </p:spPr>
        <p:txBody>
          <a:bodyPr wrap="square">
            <a:spAutoFit/>
          </a:bodyPr>
          <a:p>
            <a:pPr marL="0" indent="0"/>
            <a:r>
              <a:rPr lang="zh-CN" sz="3200" b="1">
                <a:solidFill>
                  <a:srgbClr val="000000"/>
                </a:solidFill>
                <a:ea typeface="宋体" panose="02010600030101010101" pitchFamily="2" charset="-122"/>
              </a:rPr>
              <a:t>按重要程度选择最主要的项目开展形式并按相应的代码填写，具体的分类与代码是：</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10.自主完成；</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21.与境内研究机构合作；</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22.与境内高等学校合作；</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23.与境内其他企业或单位合作；</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24.与境外机构合作；</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30.委托其他企业或单位；</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40.其他形式。</a:t>
            </a:r>
            <a:endParaRPr lang="zh-CN" sz="3200" b="1">
              <a:solidFill>
                <a:srgbClr val="000000"/>
              </a:solidFill>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0" y="0"/>
            <a:ext cx="1219200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3" name="图片 2" descr="3RPZCA4CH$NDPYCBK(]~HFM"/>
          <p:cNvPicPr>
            <a:picLocks noChangeAspect="1"/>
          </p:cNvPicPr>
          <p:nvPr/>
        </p:nvPicPr>
        <p:blipFill>
          <a:blip r:embed="rId1"/>
          <a:stretch>
            <a:fillRect/>
          </a:stretch>
        </p:blipFill>
        <p:spPr>
          <a:xfrm>
            <a:off x="334010" y="294640"/>
            <a:ext cx="11523980" cy="6268720"/>
          </a:xfrm>
          <a:prstGeom prst="rect">
            <a:avLst/>
          </a:prstGeom>
        </p:spPr>
      </p:pic>
      <p:sp>
        <p:nvSpPr>
          <p:cNvPr id="2" name="矩形 1"/>
          <p:cNvSpPr/>
          <p:nvPr/>
        </p:nvSpPr>
        <p:spPr>
          <a:xfrm>
            <a:off x="4063365" y="2807970"/>
            <a:ext cx="1080000" cy="2160000"/>
          </a:xfrm>
          <a:prstGeom prst="rect">
            <a:avLst/>
          </a:prstGeom>
          <a:noFill/>
          <a:ln w="28575" cap="flat" cmpd="sng" algn="ctr">
            <a:solidFill>
              <a:srgbClr val="FF0000"/>
            </a:solidFill>
            <a:prstDash val="solid"/>
            <a:round/>
            <a:headEnd type="none" w="med" len="med"/>
            <a:tailEnd type="none" w="med" len="med"/>
          </a:ln>
        </p:spPr>
        <p:txBody>
          <a:bodyPr vert="horz" wrap="non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804035" y="1116965"/>
            <a:ext cx="7456805" cy="829945"/>
          </a:xfrm>
          <a:prstGeom prst="rect">
            <a:avLst/>
          </a:prstGeom>
          <a:noFill/>
        </p:spPr>
        <p:txBody>
          <a:bodyPr wrap="square" rtlCol="0" anchor="t">
            <a:spAutoFit/>
          </a:bodyPr>
          <a:p>
            <a:pPr>
              <a:lnSpc>
                <a:spcPct val="150000"/>
              </a:lnSpc>
            </a:pPr>
            <a:r>
              <a:rPr lang="zh-CN" altLang="zh-CN" sz="3200" b="1" noProof="0" dirty="0" smtClean="0">
                <a:latin typeface="Calibri" panose="020F0502020204030204" pitchFamily="34" charset="0"/>
                <a:sym typeface="+mn-ea"/>
              </a:rPr>
              <a:t>项目（课题）活动类型</a:t>
            </a:r>
            <a:endParaRPr lang="zh-CN" altLang="zh-CN" sz="3200" b="1" noProof="0" dirty="0" smtClean="0">
              <a:latin typeface="Calibri" panose="020F0502020204030204" pitchFamily="34" charset="0"/>
              <a:sym typeface="+mn-ea"/>
            </a:endParaRPr>
          </a:p>
        </p:txBody>
      </p:sp>
      <p:sp>
        <p:nvSpPr>
          <p:cNvPr id="3" name="文本框 2"/>
          <p:cNvSpPr txBox="1"/>
          <p:nvPr/>
        </p:nvSpPr>
        <p:spPr>
          <a:xfrm>
            <a:off x="1670050" y="345440"/>
            <a:ext cx="8852535" cy="860425"/>
          </a:xfrm>
          <a:prstGeom prst="rect">
            <a:avLst/>
          </a:prstGeom>
          <a:noFill/>
        </p:spPr>
        <p:txBody>
          <a:bodyPr wrap="square" rtlCol="0" anchor="t">
            <a:spAutoFit/>
          </a:bodyPr>
          <a:p>
            <a:pPr>
              <a:lnSpc>
                <a:spcPts val="6000"/>
              </a:lnSpc>
              <a:spcBef>
                <a:spcPts val="1000"/>
              </a:spcBef>
            </a:pPr>
            <a:r>
              <a:rPr lang="en-US" altLang="zh-CN" sz="3200" b="1" dirty="0">
                <a:latin typeface="Calibri" panose="020F0502020204030204" pitchFamily="34" charset="0"/>
                <a:sym typeface="+mn-ea"/>
              </a:rPr>
              <a:t>1.</a:t>
            </a:r>
            <a:r>
              <a:rPr lang="zh-CN" altLang="zh-CN" sz="3200" b="1" dirty="0">
                <a:latin typeface="Calibri" panose="020F0502020204030204" pitchFamily="34" charset="0"/>
                <a:sym typeface="+mn-ea"/>
              </a:rPr>
              <a:t>《医院科研项目</a:t>
            </a:r>
            <a:r>
              <a:rPr lang="zh-CN" altLang="en-US" sz="3200" b="1" dirty="0">
                <a:latin typeface="Calibri" panose="020F0502020204030204" pitchFamily="34" charset="0"/>
                <a:sym typeface="+mn-ea"/>
              </a:rPr>
              <a:t>（课题）</a:t>
            </a:r>
            <a:r>
              <a:rPr lang="zh-CN" altLang="zh-CN" sz="3200" b="1" dirty="0">
                <a:latin typeface="Calibri" panose="020F0502020204030204" pitchFamily="34" charset="0"/>
                <a:sym typeface="+mn-ea"/>
              </a:rPr>
              <a:t>情况》（</a:t>
            </a:r>
            <a:r>
              <a:rPr lang="en-US" altLang="zh-CN" sz="3200" b="1" dirty="0">
                <a:latin typeface="Calibri" panose="020F0502020204030204" pitchFamily="34" charset="0"/>
                <a:sym typeface="+mn-ea"/>
              </a:rPr>
              <a:t>107-4</a:t>
            </a:r>
            <a:r>
              <a:rPr lang="zh-CN" altLang="zh-CN" sz="3200" b="1" dirty="0">
                <a:latin typeface="Calibri" panose="020F0502020204030204" pitchFamily="34" charset="0"/>
                <a:sym typeface="+mn-ea"/>
              </a:rPr>
              <a:t>表）</a:t>
            </a:r>
            <a:endParaRPr lang="zh-CN" altLang="zh-CN" sz="3200" b="1" dirty="0">
              <a:latin typeface="Calibri" panose="020F0502020204030204" pitchFamily="34" charset="0"/>
              <a:sym typeface="+mn-ea"/>
            </a:endParaRPr>
          </a:p>
        </p:txBody>
      </p:sp>
      <p:sp>
        <p:nvSpPr>
          <p:cNvPr id="100" name="文本框 99"/>
          <p:cNvSpPr txBox="1"/>
          <p:nvPr/>
        </p:nvSpPr>
        <p:spPr>
          <a:xfrm>
            <a:off x="1670050" y="1946910"/>
            <a:ext cx="8983345" cy="3046095"/>
          </a:xfrm>
          <a:prstGeom prst="rect">
            <a:avLst/>
          </a:prstGeom>
          <a:noFill/>
          <a:ln w="9525">
            <a:noFill/>
          </a:ln>
        </p:spPr>
        <p:txBody>
          <a:bodyPr wrap="square">
            <a:spAutoFit/>
          </a:bodyPr>
          <a:p>
            <a:pPr marL="0" indent="0"/>
            <a:r>
              <a:rPr lang="zh-CN" sz="3200" b="1">
                <a:solidFill>
                  <a:srgbClr val="000000"/>
                </a:solidFill>
                <a:ea typeface="宋体" panose="02010600030101010101" pitchFamily="2" charset="-122"/>
              </a:rPr>
              <a:t>按项目所属类型的代码填写，具体包括：</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1.基础研究；</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2 应用研究；</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3 试验发展；</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4研究与试验发展成果应用；</a:t>
            </a:r>
            <a:endParaRPr lang="zh-CN" sz="3200" b="1">
              <a:solidFill>
                <a:srgbClr val="000000"/>
              </a:solidFill>
              <a:ea typeface="宋体" panose="02010600030101010101" pitchFamily="2" charset="-122"/>
            </a:endParaRPr>
          </a:p>
          <a:p>
            <a:pPr marL="0" indent="0"/>
            <a:r>
              <a:rPr lang="zh-CN" sz="3200" b="1">
                <a:solidFill>
                  <a:srgbClr val="000000"/>
                </a:solidFill>
                <a:ea typeface="宋体" panose="02010600030101010101" pitchFamily="2" charset="-122"/>
              </a:rPr>
              <a:t>5科技服务。</a:t>
            </a:r>
            <a:endParaRPr lang="zh-CN" sz="3200" b="1">
              <a:solidFill>
                <a:srgbClr val="000000"/>
              </a:solidFill>
              <a:ea typeface="宋体" panose="0201060003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599565" y="605155"/>
            <a:ext cx="10041890" cy="6523990"/>
          </a:xfrm>
          <a:prstGeom prst="rect">
            <a:avLst/>
          </a:prstGeom>
          <a:noFill/>
          <a:ln w="9525">
            <a:noFill/>
          </a:ln>
        </p:spPr>
        <p:txBody>
          <a:bodyPr wrap="square">
            <a:spAutoFit/>
          </a:bodyPr>
          <a:p>
            <a:pPr marL="0" indent="0" latinLnBrk="0"/>
            <a:r>
              <a:rPr lang="en-US" altLang="zh-CN" sz="2800" b="1">
                <a:ea typeface="宋体" panose="02010600030101010101" pitchFamily="2" charset="-122"/>
              </a:rPr>
              <a:t>1.</a:t>
            </a:r>
            <a:r>
              <a:rPr lang="zh-CN" sz="2800" b="1">
                <a:ea typeface="宋体" panose="02010600030101010101" pitchFamily="2" charset="-122"/>
              </a:rPr>
              <a:t>基础研究</a:t>
            </a:r>
            <a:r>
              <a:rPr lang="en-US" sz="2800" b="0">
                <a:latin typeface="宋体" panose="02010600030101010101" pitchFamily="2" charset="-122"/>
                <a:ea typeface="宋体" panose="02010600030101010101" pitchFamily="2" charset="-122"/>
              </a:rPr>
              <a:t>   </a:t>
            </a:r>
            <a:r>
              <a:rPr lang="zh-CN" sz="2800" b="0">
                <a:ea typeface="宋体" panose="02010600030101010101" pitchFamily="2" charset="-122"/>
              </a:rPr>
              <a:t>基础研究是一种不预设任何特定应用或使用目的的实验性或理论性工作，其主要目的是为获得（已发生）现象和可观察事实的基本原理、规律和新知识。</a:t>
            </a:r>
            <a:endParaRPr lang="zh-CN" sz="2800" b="0">
              <a:ea typeface="宋体" panose="02010600030101010101" pitchFamily="2" charset="-122"/>
            </a:endParaRPr>
          </a:p>
          <a:p>
            <a:pPr marL="0" indent="0" latinLnBrk="0"/>
            <a:r>
              <a:rPr lang="en-US" altLang="zh-CN" sz="2800" b="1">
                <a:ea typeface="宋体" panose="02010600030101010101" pitchFamily="2" charset="-122"/>
              </a:rPr>
              <a:t>2.</a:t>
            </a:r>
            <a:r>
              <a:rPr lang="zh-CN" sz="2800" b="1">
                <a:ea typeface="宋体" panose="02010600030101010101" pitchFamily="2" charset="-122"/>
              </a:rPr>
              <a:t>应用研究</a:t>
            </a:r>
            <a:r>
              <a:rPr lang="en-US" sz="2800" b="0">
                <a:latin typeface="宋体" panose="02010600030101010101" pitchFamily="2" charset="-122"/>
                <a:ea typeface="宋体" panose="02010600030101010101" pitchFamily="2" charset="-122"/>
              </a:rPr>
              <a:t>   </a:t>
            </a:r>
            <a:r>
              <a:rPr lang="zh-CN" sz="2800" b="0">
                <a:ea typeface="宋体" panose="02010600030101010101" pitchFamily="2" charset="-122"/>
              </a:rPr>
              <a:t>应用研究是为获取新知识，达到某一特定的实际目的或目标而开展的初始性研究。应用研究是为了确定基础研究成果的可能用途，或确定实现特定和预定目标的新方法。</a:t>
            </a:r>
            <a:endParaRPr lang="zh-CN" sz="2800" b="0">
              <a:ea typeface="宋体" panose="02010600030101010101" pitchFamily="2" charset="-122"/>
            </a:endParaRPr>
          </a:p>
          <a:p>
            <a:pPr marL="0" indent="0" latinLnBrk="0"/>
            <a:endParaRPr lang="en-US" altLang="zh-CN" sz="2800" b="1">
              <a:ea typeface="宋体" panose="02010600030101010101" pitchFamily="2" charset="-122"/>
            </a:endParaRPr>
          </a:p>
          <a:p>
            <a:pPr marL="0" indent="0" latinLnBrk="0"/>
            <a:r>
              <a:rPr lang="en-US" altLang="zh-CN" sz="2800" b="1">
                <a:ea typeface="宋体" panose="02010600030101010101" pitchFamily="2" charset="-122"/>
              </a:rPr>
              <a:t>3.</a:t>
            </a:r>
            <a:r>
              <a:rPr lang="zh-CN" sz="2800" b="1">
                <a:ea typeface="宋体" panose="02010600030101010101" pitchFamily="2" charset="-122"/>
              </a:rPr>
              <a:t>试验发展</a:t>
            </a:r>
            <a:r>
              <a:rPr lang="en-US" sz="2800" b="0">
                <a:latin typeface="宋体" panose="02010600030101010101" pitchFamily="2" charset="-122"/>
                <a:ea typeface="宋体" panose="02010600030101010101" pitchFamily="2" charset="-122"/>
              </a:rPr>
              <a:t>   </a:t>
            </a:r>
            <a:r>
              <a:rPr lang="zh-CN" sz="2800" b="0">
                <a:ea typeface="宋体" panose="02010600030101010101" pitchFamily="2" charset="-122"/>
              </a:rPr>
              <a:t>试验发展是利用从科学研究、实际经验中获取的知识和研究过程中产生的其他知识，开发新的产品、工艺或改进现有产品、工艺而进行的系统性研究。其研究成果以专利、专有技术，以及具有新颖性的产品原型、原始样机及装置等形式为主。</a:t>
            </a:r>
            <a:endParaRPr lang="zh-CN" sz="1800" b="0">
              <a:ea typeface="宋体" panose="02010600030101010101" pitchFamily="2" charset="-122"/>
            </a:endParaRPr>
          </a:p>
          <a:p>
            <a:endParaRPr lang="zh-CN" altLang="en-US" sz="1800" b="0">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a:xfrm>
            <a:off x="1443038" y="539750"/>
            <a:ext cx="9855200" cy="1143000"/>
          </a:xfrm>
        </p:spPr>
        <p:txBody>
          <a:bodyPr/>
          <a:lstStyle/>
          <a:p>
            <a:r>
              <a:rPr lang="zh-CN" altLang="en-US" sz="4800" dirty="0" smtClean="0">
                <a:latin typeface="华文行楷" panose="02010800040101010101" pitchFamily="2" charset="-122"/>
                <a:ea typeface="华文行楷" panose="02010800040101010101" pitchFamily="2" charset="-122"/>
              </a:rPr>
              <a:t>主要内容</a:t>
            </a:r>
            <a:endParaRPr lang="zh-CN" altLang="en-US" sz="4800" dirty="0" smtClean="0">
              <a:latin typeface="华文行楷" panose="02010800040101010101" pitchFamily="2" charset="-122"/>
              <a:ea typeface="华文行楷" panose="02010800040101010101" pitchFamily="2" charset="-122"/>
            </a:endParaRPr>
          </a:p>
        </p:txBody>
      </p:sp>
      <p:sp>
        <p:nvSpPr>
          <p:cNvPr id="13" name="Line 4"/>
          <p:cNvSpPr>
            <a:spLocks noChangeShapeType="1"/>
          </p:cNvSpPr>
          <p:nvPr/>
        </p:nvSpPr>
        <p:spPr bwMode="auto">
          <a:xfrm flipV="1">
            <a:off x="2308225" y="2513013"/>
            <a:ext cx="8629650" cy="254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4" name="Group 5"/>
          <p:cNvGrpSpPr/>
          <p:nvPr/>
        </p:nvGrpSpPr>
        <p:grpSpPr bwMode="auto">
          <a:xfrm>
            <a:off x="2064674" y="2431748"/>
            <a:ext cx="211559" cy="182562"/>
            <a:chOff x="1239" y="1515"/>
            <a:chExt cx="115" cy="115"/>
          </a:xfrm>
          <a:solidFill>
            <a:srgbClr val="66CCFF"/>
          </a:solidFill>
        </p:grpSpPr>
        <p:sp>
          <p:nvSpPr>
            <p:cNvPr id="15" name="AutoShape 6"/>
            <p:cNvSpPr>
              <a:spLocks noChangeArrowheads="1"/>
            </p:cNvSpPr>
            <p:nvPr/>
          </p:nvSpPr>
          <p:spPr bwMode="gray">
            <a:xfrm rot="2700000">
              <a:off x="1239" y="1515"/>
              <a:ext cx="115" cy="115"/>
            </a:xfrm>
            <a:prstGeom prst="rtTriangle">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defRPr/>
              </a:pPr>
              <a:endParaRPr kumimoji="0" lang="zh-CN" altLang="en-US" sz="4000" smtClean="0">
                <a:latin typeface="黑体" panose="02010609060101010101" pitchFamily="49" charset="-122"/>
                <a:ea typeface="黑体" panose="02010609060101010101" pitchFamily="49" charset="-122"/>
              </a:endParaRPr>
            </a:p>
          </p:txBody>
        </p:sp>
        <p:sp>
          <p:nvSpPr>
            <p:cNvPr id="16" name="AutoShape 7"/>
            <p:cNvSpPr>
              <a:spLocks noChangeArrowheads="1"/>
            </p:cNvSpPr>
            <p:nvPr/>
          </p:nvSpPr>
          <p:spPr bwMode="gray">
            <a:xfrm rot="18900000" flipH="1">
              <a:off x="1239" y="1515"/>
              <a:ext cx="115" cy="115"/>
            </a:xfrm>
            <a:prstGeom prst="rtTriangle">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defRPr/>
              </a:pPr>
              <a:endParaRPr kumimoji="0" lang="zh-CN" altLang="en-US" sz="4000" smtClean="0">
                <a:latin typeface="黑体" panose="02010609060101010101" pitchFamily="49" charset="-122"/>
                <a:ea typeface="黑体" panose="02010609060101010101" pitchFamily="49" charset="-122"/>
              </a:endParaRPr>
            </a:p>
          </p:txBody>
        </p:sp>
      </p:grpSp>
      <p:sp>
        <p:nvSpPr>
          <p:cNvPr id="17" name="Text Box 8"/>
          <p:cNvSpPr txBox="1">
            <a:spLocks noChangeArrowheads="1"/>
          </p:cNvSpPr>
          <p:nvPr/>
        </p:nvSpPr>
        <p:spPr bwMode="auto">
          <a:xfrm>
            <a:off x="2308225" y="1835150"/>
            <a:ext cx="890746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smtClean="0">
                <a:solidFill>
                  <a:srgbClr val="000000"/>
                </a:solidFill>
                <a:latin typeface="黑体" panose="02010609060101010101" pitchFamily="49" charset="-122"/>
                <a:ea typeface="黑体" panose="02010609060101010101" pitchFamily="49" charset="-122"/>
              </a:rPr>
              <a:t>一、医院科研活动统计情况简介</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18" name="Line 15"/>
          <p:cNvSpPr>
            <a:spLocks noChangeShapeType="1"/>
          </p:cNvSpPr>
          <p:nvPr/>
        </p:nvSpPr>
        <p:spPr bwMode="auto">
          <a:xfrm flipV="1">
            <a:off x="2310130" y="3982980"/>
            <a:ext cx="8629650" cy="2857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9" name="Group 16"/>
          <p:cNvGrpSpPr/>
          <p:nvPr/>
        </p:nvGrpSpPr>
        <p:grpSpPr bwMode="auto">
          <a:xfrm>
            <a:off x="2064674" y="3905945"/>
            <a:ext cx="211559" cy="182562"/>
            <a:chOff x="1239" y="1515"/>
            <a:chExt cx="115" cy="115"/>
          </a:xfrm>
          <a:solidFill>
            <a:srgbClr val="92D050"/>
          </a:solidFill>
        </p:grpSpPr>
        <p:sp>
          <p:nvSpPr>
            <p:cNvPr id="20" name="AutoShape 17"/>
            <p:cNvSpPr>
              <a:spLocks noChangeArrowheads="1"/>
            </p:cNvSpPr>
            <p:nvPr/>
          </p:nvSpPr>
          <p:spPr bwMode="gray">
            <a:xfrm rot="2700000">
              <a:off x="1239" y="1515"/>
              <a:ext cx="115" cy="115"/>
            </a:xfrm>
            <a:prstGeom prst="rtTriangle">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defRPr/>
              </a:pPr>
              <a:endParaRPr kumimoji="0" lang="zh-CN" altLang="en-US" sz="4000" smtClean="0">
                <a:latin typeface="黑体" panose="02010609060101010101" pitchFamily="49" charset="-122"/>
                <a:ea typeface="黑体" panose="02010609060101010101" pitchFamily="49" charset="-122"/>
              </a:endParaRPr>
            </a:p>
          </p:txBody>
        </p:sp>
        <p:sp>
          <p:nvSpPr>
            <p:cNvPr id="21" name="AutoShape 18"/>
            <p:cNvSpPr>
              <a:spLocks noChangeArrowheads="1"/>
            </p:cNvSpPr>
            <p:nvPr/>
          </p:nvSpPr>
          <p:spPr bwMode="gray">
            <a:xfrm rot="18900000" flipH="1">
              <a:off x="1239" y="1515"/>
              <a:ext cx="115" cy="115"/>
            </a:xfrm>
            <a:prstGeom prst="rtTriangle">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defRPr/>
              </a:pPr>
              <a:endParaRPr kumimoji="0" lang="zh-CN" altLang="en-US" sz="4000" smtClean="0">
                <a:latin typeface="黑体" panose="02010609060101010101" pitchFamily="49" charset="-122"/>
                <a:ea typeface="黑体" panose="02010609060101010101" pitchFamily="49" charset="-122"/>
              </a:endParaRPr>
            </a:p>
          </p:txBody>
        </p:sp>
      </p:grpSp>
      <p:sp>
        <p:nvSpPr>
          <p:cNvPr id="22" name="Text Box 19"/>
          <p:cNvSpPr txBox="1">
            <a:spLocks noChangeArrowheads="1"/>
          </p:cNvSpPr>
          <p:nvPr/>
        </p:nvSpPr>
        <p:spPr bwMode="auto">
          <a:xfrm>
            <a:off x="2298700" y="3046037"/>
            <a:ext cx="7594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smtClean="0">
                <a:solidFill>
                  <a:srgbClr val="000000"/>
                </a:solidFill>
                <a:latin typeface="黑体" panose="02010609060101010101" pitchFamily="49" charset="-122"/>
                <a:ea typeface="黑体" panose="02010609060101010101" pitchFamily="49" charset="-122"/>
              </a:rPr>
              <a:t>二、报表制度讲解</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23" name="Line 15"/>
          <p:cNvSpPr>
            <a:spLocks noChangeShapeType="1"/>
          </p:cNvSpPr>
          <p:nvPr/>
        </p:nvSpPr>
        <p:spPr bwMode="auto">
          <a:xfrm flipV="1">
            <a:off x="2308225" y="5269490"/>
            <a:ext cx="8629650" cy="26987"/>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4" name="Group 16"/>
          <p:cNvGrpSpPr/>
          <p:nvPr/>
        </p:nvGrpSpPr>
        <p:grpSpPr bwMode="auto">
          <a:xfrm>
            <a:off x="2064674" y="5190440"/>
            <a:ext cx="211559" cy="182562"/>
            <a:chOff x="1239" y="1515"/>
            <a:chExt cx="115" cy="115"/>
          </a:xfrm>
          <a:solidFill>
            <a:srgbClr val="FF0000"/>
          </a:solidFill>
        </p:grpSpPr>
        <p:sp>
          <p:nvSpPr>
            <p:cNvPr id="25" name="AutoShape 17"/>
            <p:cNvSpPr>
              <a:spLocks noChangeArrowheads="1"/>
            </p:cNvSpPr>
            <p:nvPr/>
          </p:nvSpPr>
          <p:spPr bwMode="gray">
            <a:xfrm rot="2700000">
              <a:off x="1239" y="1515"/>
              <a:ext cx="115" cy="115"/>
            </a:xfrm>
            <a:prstGeom prst="rtTriangle">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defRPr/>
              </a:pPr>
              <a:endParaRPr kumimoji="0" lang="zh-CN" altLang="en-US" sz="4000" smtClean="0">
                <a:latin typeface="黑体" panose="02010609060101010101" pitchFamily="49" charset="-122"/>
                <a:ea typeface="黑体" panose="02010609060101010101" pitchFamily="49" charset="-122"/>
              </a:endParaRPr>
            </a:p>
          </p:txBody>
        </p:sp>
        <p:sp>
          <p:nvSpPr>
            <p:cNvPr id="26" name="AutoShape 18"/>
            <p:cNvSpPr>
              <a:spLocks noChangeArrowheads="1"/>
            </p:cNvSpPr>
            <p:nvPr/>
          </p:nvSpPr>
          <p:spPr bwMode="gray">
            <a:xfrm rot="18900000" flipH="1">
              <a:off x="1239" y="1515"/>
              <a:ext cx="115" cy="115"/>
            </a:xfrm>
            <a:prstGeom prst="rtTriangle">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defRPr/>
              </a:pPr>
              <a:endParaRPr kumimoji="0" lang="zh-CN" altLang="en-US" sz="4000" smtClean="0">
                <a:latin typeface="黑体" panose="02010609060101010101" pitchFamily="49" charset="-122"/>
                <a:ea typeface="黑体" panose="02010609060101010101" pitchFamily="49" charset="-122"/>
              </a:endParaRPr>
            </a:p>
          </p:txBody>
        </p:sp>
      </p:grpSp>
      <p:sp>
        <p:nvSpPr>
          <p:cNvPr id="27" name="Text Box 19"/>
          <p:cNvSpPr txBox="1">
            <a:spLocks noChangeArrowheads="1"/>
          </p:cNvSpPr>
          <p:nvPr/>
        </p:nvSpPr>
        <p:spPr bwMode="auto">
          <a:xfrm>
            <a:off x="2308225" y="4626552"/>
            <a:ext cx="7594600"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None/>
            </a:pPr>
            <a:r>
              <a:rPr lang="zh-CN" altLang="en-US" sz="3600" dirty="0" smtClean="0">
                <a:solidFill>
                  <a:srgbClr val="000000"/>
                </a:solidFill>
                <a:latin typeface="黑体" panose="02010609060101010101" pitchFamily="49" charset="-122"/>
                <a:ea typeface="黑体" panose="02010609060101010101" pitchFamily="49" charset="-122"/>
              </a:rPr>
              <a:t>三、</a:t>
            </a:r>
            <a:r>
              <a:rPr lang="zh-CN" altLang="en-US" sz="3600" dirty="0" smtClean="0">
                <a:solidFill>
                  <a:srgbClr val="000000"/>
                </a:solidFill>
                <a:latin typeface="黑体" panose="02010609060101010101" pitchFamily="49" charset="-122"/>
                <a:ea typeface="黑体" panose="02010609060101010101" pitchFamily="49" charset="-122"/>
                <a:sym typeface="+mn-ea"/>
              </a:rPr>
              <a:t>相关</a:t>
            </a:r>
            <a:r>
              <a:rPr lang="zh-CN" altLang="en-US" sz="3600" dirty="0" smtClean="0">
                <a:solidFill>
                  <a:srgbClr val="000000"/>
                </a:solidFill>
                <a:latin typeface="黑体" panose="02010609060101010101" pitchFamily="49" charset="-122"/>
                <a:ea typeface="黑体" panose="02010609060101010101" pitchFamily="49" charset="-122"/>
              </a:rPr>
              <a:t>报送要求</a:t>
            </a:r>
            <a:endParaRPr lang="en-US" altLang="zh-CN" sz="3600" dirty="0">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24305" y="1069340"/>
            <a:ext cx="10258425" cy="4399915"/>
          </a:xfrm>
          <a:prstGeom prst="rect">
            <a:avLst/>
          </a:prstGeom>
          <a:noFill/>
        </p:spPr>
        <p:txBody>
          <a:bodyPr wrap="square" rtlCol="0" anchor="t">
            <a:spAutoFit/>
          </a:bodyPr>
          <a:p>
            <a:pPr marL="0" indent="0" latinLnBrk="0"/>
            <a:r>
              <a:rPr lang="en-US" altLang="zh-CN" sz="2800" b="1">
                <a:sym typeface="+mn-ea"/>
              </a:rPr>
              <a:t>4.</a:t>
            </a:r>
            <a:r>
              <a:rPr lang="zh-CN" sz="2800" b="1">
                <a:sym typeface="+mn-ea"/>
              </a:rPr>
              <a:t>研究与试验发展成果应用</a:t>
            </a:r>
            <a:r>
              <a:rPr lang="en-US" sz="2800">
                <a:latin typeface="宋体" panose="02010600030101010101" pitchFamily="2" charset="-122"/>
                <a:sym typeface="+mn-ea"/>
              </a:rPr>
              <a:t>   </a:t>
            </a:r>
            <a:r>
              <a:rPr lang="zh-CN" sz="2800">
                <a:sym typeface="+mn-ea"/>
              </a:rPr>
              <a:t>为解决研究与试验发展活动阶段产生的新产品、新装置、新工艺、新技术、新方法、新系统和服务等能投入生产或在实际中应用所存在的技术问题而进行的系统性活动。它不具有创新成份。此类活动包括为达到生产目的而进行的定型设计和试制以及为扩大新产品的生产规模和新方法、新技术、新工艺等的应用领域而进行的适应性试验。</a:t>
            </a:r>
            <a:endParaRPr lang="zh-CN" sz="2800">
              <a:sym typeface="+mn-ea"/>
            </a:endParaRPr>
          </a:p>
          <a:p>
            <a:pPr marL="0" indent="0" latinLnBrk="0"/>
            <a:endParaRPr lang="zh-CN" sz="2800" b="1">
              <a:sym typeface="+mn-ea"/>
            </a:endParaRPr>
          </a:p>
          <a:p>
            <a:pPr marL="0" indent="0" latinLnBrk="0"/>
            <a:r>
              <a:rPr lang="en-US" altLang="zh-CN" sz="2800" b="1">
                <a:sym typeface="+mn-ea"/>
              </a:rPr>
              <a:t>5.</a:t>
            </a:r>
            <a:r>
              <a:rPr lang="zh-CN" sz="2800" b="1">
                <a:sym typeface="+mn-ea"/>
              </a:rPr>
              <a:t>科技服务</a:t>
            </a:r>
            <a:r>
              <a:rPr lang="en-US" sz="2800">
                <a:latin typeface="宋体" panose="02010600030101010101" pitchFamily="2" charset="-122"/>
                <a:sym typeface="+mn-ea"/>
              </a:rPr>
              <a:t>  </a:t>
            </a:r>
            <a:r>
              <a:rPr lang="zh-CN" sz="2800">
                <a:sym typeface="+mn-ea"/>
              </a:rPr>
              <a:t>指除基础研究、应用研究、试验发展和研究与试验发展成果应用外的科技相关活动，如科普、培训、宣传等。</a:t>
            </a:r>
            <a:endParaRPr lang="zh-CN" altLang="en-US" sz="2800">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0" y="0"/>
            <a:ext cx="1219200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3" name="图片 2" descr="3RPZCA4CH$NDPYCBK(]~HFM"/>
          <p:cNvPicPr>
            <a:picLocks noChangeAspect="1"/>
          </p:cNvPicPr>
          <p:nvPr/>
        </p:nvPicPr>
        <p:blipFill>
          <a:blip r:embed="rId1"/>
          <a:stretch>
            <a:fillRect/>
          </a:stretch>
        </p:blipFill>
        <p:spPr>
          <a:xfrm>
            <a:off x="334010" y="294640"/>
            <a:ext cx="11523980" cy="6268720"/>
          </a:xfrm>
          <a:prstGeom prst="rect">
            <a:avLst/>
          </a:prstGeom>
        </p:spPr>
      </p:pic>
      <p:sp>
        <p:nvSpPr>
          <p:cNvPr id="2" name="矩形 1"/>
          <p:cNvSpPr/>
          <p:nvPr/>
        </p:nvSpPr>
        <p:spPr>
          <a:xfrm>
            <a:off x="5240020" y="2802890"/>
            <a:ext cx="2305685" cy="2160000"/>
          </a:xfrm>
          <a:prstGeom prst="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355725" y="1929765"/>
            <a:ext cx="10697210" cy="2245360"/>
          </a:xfrm>
          <a:prstGeom prst="rect">
            <a:avLst/>
          </a:prstGeom>
          <a:noFill/>
          <a:ln w="9525">
            <a:noFill/>
          </a:ln>
        </p:spPr>
        <p:txBody>
          <a:bodyPr wrap="square">
            <a:spAutoFit/>
          </a:bodyPr>
          <a:p>
            <a:pPr marL="0" indent="267970"/>
            <a:r>
              <a:rPr lang="zh-CN" sz="2800" b="1">
                <a:ea typeface="宋体" panose="02010600030101010101" pitchFamily="2" charset="-122"/>
              </a:rPr>
              <a:t>项目（课题）起始日期（</a:t>
            </a:r>
            <a:r>
              <a:rPr lang="en-US" sz="2800" b="1">
                <a:latin typeface="宋体" panose="02010600030101010101" pitchFamily="2" charset="-122"/>
                <a:ea typeface="宋体" panose="02010600030101010101" pitchFamily="2" charset="-122"/>
              </a:rPr>
              <a:t>4</a:t>
            </a:r>
            <a:r>
              <a:rPr lang="zh-CN" sz="2800" b="1">
                <a:ea typeface="宋体" panose="02010600030101010101" pitchFamily="2" charset="-122"/>
              </a:rPr>
              <a:t>）</a:t>
            </a:r>
            <a:r>
              <a:rPr lang="en-US" sz="2800" b="0">
                <a:latin typeface="宋体" panose="02010600030101010101" pitchFamily="2" charset="-122"/>
                <a:ea typeface="宋体" panose="02010600030101010101" pitchFamily="2" charset="-122"/>
              </a:rPr>
              <a:t>  </a:t>
            </a:r>
            <a:r>
              <a:rPr lang="zh-CN" sz="2800" b="0">
                <a:ea typeface="宋体" panose="02010600030101010101" pitchFamily="2" charset="-122"/>
              </a:rPr>
              <a:t>填写科研项目列入医院计划或签订协议后、有组织进行科研活动的年月，即开始动用人力、物力、财力投入到科研项目的年月。</a:t>
            </a:r>
            <a:r>
              <a:rPr lang="zh-CN" sz="2800" b="1">
                <a:ea typeface="宋体" panose="02010600030101010101" pitchFamily="2" charset="-122"/>
              </a:rPr>
              <a:t>    </a:t>
            </a:r>
            <a:endParaRPr lang="zh-CN" sz="2800" b="1">
              <a:ea typeface="宋体" panose="02010600030101010101" pitchFamily="2" charset="-122"/>
            </a:endParaRPr>
          </a:p>
          <a:p>
            <a:pPr marL="0" indent="267970"/>
            <a:r>
              <a:rPr lang="zh-CN" sz="2800" b="1">
                <a:ea typeface="宋体" panose="02010600030101010101" pitchFamily="2" charset="-122"/>
              </a:rPr>
              <a:t>项目（课题）完成日</a:t>
            </a:r>
            <a:r>
              <a:rPr lang="zh-CN" sz="2800" b="1">
                <a:solidFill>
                  <a:srgbClr val="000000"/>
                </a:solidFill>
                <a:ea typeface="宋体" panose="02010600030101010101" pitchFamily="2" charset="-122"/>
              </a:rPr>
              <a:t>期（</a:t>
            </a:r>
            <a:r>
              <a:rPr lang="en-US" sz="2800" b="1">
                <a:solidFill>
                  <a:srgbClr val="000000"/>
                </a:solidFill>
                <a:latin typeface="宋体" panose="02010600030101010101" pitchFamily="2" charset="-122"/>
                <a:ea typeface="宋体" panose="02010600030101010101" pitchFamily="2" charset="-122"/>
              </a:rPr>
              <a:t>5</a:t>
            </a:r>
            <a:r>
              <a:rPr lang="zh-CN" sz="2800" b="1">
                <a:solidFill>
                  <a:srgbClr val="000000"/>
                </a:solidFill>
                <a:ea typeface="宋体" panose="02010600030101010101" pitchFamily="2" charset="-122"/>
              </a:rPr>
              <a:t>）</a:t>
            </a:r>
            <a:r>
              <a:rPr lang="en-US" sz="2800" b="0">
                <a:solidFill>
                  <a:srgbClr val="000000"/>
                </a:solidFill>
                <a:latin typeface="宋体" panose="02010600030101010101" pitchFamily="2" charset="-122"/>
                <a:ea typeface="宋体" panose="02010600030101010101" pitchFamily="2" charset="-122"/>
              </a:rPr>
              <a:t>  </a:t>
            </a:r>
            <a:r>
              <a:rPr lang="zh-CN" sz="2800" b="0">
                <a:solidFill>
                  <a:srgbClr val="000000"/>
                </a:solidFill>
                <a:ea typeface="宋体" panose="02010600030101010101" pitchFamily="2" charset="-122"/>
              </a:rPr>
              <a:t>填写科研项目技术鉴定或结题的年月。</a:t>
            </a:r>
            <a:endParaRPr lang="zh-CN" altLang="en-US" sz="2800" b="0">
              <a:solidFill>
                <a:srgbClr val="000000"/>
              </a:solidFill>
              <a:ea typeface="宋体" panose="02010600030101010101" pitchFamily="2" charset="-122"/>
            </a:endParaRPr>
          </a:p>
        </p:txBody>
      </p:sp>
      <p:sp>
        <p:nvSpPr>
          <p:cNvPr id="3" name="文本框 2"/>
          <p:cNvSpPr txBox="1"/>
          <p:nvPr/>
        </p:nvSpPr>
        <p:spPr>
          <a:xfrm>
            <a:off x="1590040" y="229870"/>
            <a:ext cx="7366000" cy="860425"/>
          </a:xfrm>
          <a:prstGeom prst="rect">
            <a:avLst/>
          </a:prstGeom>
          <a:noFill/>
        </p:spPr>
        <p:txBody>
          <a:bodyPr wrap="none" rtlCol="0" anchor="t">
            <a:spAutoFit/>
          </a:bodyPr>
          <a:p>
            <a:pPr>
              <a:lnSpc>
                <a:spcPts val="6000"/>
              </a:lnSpc>
              <a:spcBef>
                <a:spcPts val="1000"/>
              </a:spcBef>
            </a:pPr>
            <a:r>
              <a:rPr lang="en-US" altLang="zh-CN" sz="2800" b="1" dirty="0">
                <a:latin typeface="Calibri" panose="020F0502020204030204" pitchFamily="34" charset="0"/>
                <a:sym typeface="+mn-ea"/>
              </a:rPr>
              <a:t>1.</a:t>
            </a:r>
            <a:r>
              <a:rPr lang="zh-CN" altLang="zh-CN" sz="2800" b="1" dirty="0">
                <a:latin typeface="Calibri" panose="020F0502020204030204" pitchFamily="34" charset="0"/>
                <a:sym typeface="+mn-ea"/>
              </a:rPr>
              <a:t>《医院科研项目</a:t>
            </a:r>
            <a:r>
              <a:rPr lang="zh-CN" altLang="en-US" sz="2800" b="1" dirty="0">
                <a:latin typeface="Calibri" panose="020F0502020204030204" pitchFamily="34" charset="0"/>
                <a:sym typeface="+mn-ea"/>
              </a:rPr>
              <a:t>（课题）</a:t>
            </a:r>
            <a:r>
              <a:rPr lang="zh-CN" altLang="zh-CN" sz="2800" b="1" dirty="0">
                <a:latin typeface="Calibri" panose="020F0502020204030204" pitchFamily="34" charset="0"/>
                <a:sym typeface="+mn-ea"/>
              </a:rPr>
              <a:t>情况》（</a:t>
            </a:r>
            <a:r>
              <a:rPr lang="en-US" altLang="zh-CN" sz="2800" b="1" dirty="0">
                <a:latin typeface="Calibri" panose="020F0502020204030204" pitchFamily="34" charset="0"/>
                <a:sym typeface="+mn-ea"/>
              </a:rPr>
              <a:t>107-4</a:t>
            </a:r>
            <a:r>
              <a:rPr lang="zh-CN" altLang="zh-CN" sz="2800" b="1" dirty="0">
                <a:latin typeface="Calibri" panose="020F0502020204030204" pitchFamily="34" charset="0"/>
                <a:sym typeface="+mn-ea"/>
              </a:rPr>
              <a:t>表）</a:t>
            </a:r>
            <a:endParaRPr lang="zh-CN" altLang="zh-CN" sz="2800" b="1" dirty="0">
              <a:latin typeface="Calibri" panose="020F0502020204030204" pitchFamily="34" charset="0"/>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74470" y="1121410"/>
            <a:ext cx="9490075" cy="3969385"/>
          </a:xfrm>
          <a:prstGeom prst="rect">
            <a:avLst/>
          </a:prstGeom>
          <a:noFill/>
        </p:spPr>
        <p:txBody>
          <a:bodyPr wrap="square" rtlCol="0" anchor="t">
            <a:spAutoFit/>
          </a:bodyPr>
          <a:p>
            <a:pPr>
              <a:lnSpc>
                <a:spcPct val="150000"/>
              </a:lnSpc>
            </a:pPr>
            <a:r>
              <a:rPr lang="zh-CN" altLang="en-US" sz="2800" b="1" dirty="0">
                <a:sym typeface="+mn-ea"/>
              </a:rPr>
              <a:t>注意事项：</a:t>
            </a:r>
            <a:endParaRPr lang="zh-CN" altLang="en-US" sz="2800" b="1" dirty="0">
              <a:sym typeface="+mn-ea"/>
            </a:endParaRPr>
          </a:p>
          <a:p>
            <a:pPr>
              <a:lnSpc>
                <a:spcPct val="150000"/>
              </a:lnSpc>
            </a:pPr>
            <a:r>
              <a:rPr lang="en-US" altLang="zh-CN" sz="2800" b="1" dirty="0">
                <a:sym typeface="+mn-ea"/>
              </a:rPr>
              <a:t>1.</a:t>
            </a:r>
            <a:r>
              <a:rPr lang="zh-CN" altLang="en-US" sz="2800" b="1" dirty="0">
                <a:sym typeface="+mn-ea"/>
              </a:rPr>
              <a:t>按实际开始时间和结束时间填写；</a:t>
            </a:r>
            <a:endParaRPr lang="zh-CN" altLang="en-US" sz="2800" b="1" dirty="0">
              <a:latin typeface="Arial" panose="020B0604020202020204" pitchFamily="34" charset="0"/>
              <a:ea typeface="宋体" panose="02010600030101010101" pitchFamily="2" charset="-122"/>
            </a:endParaRPr>
          </a:p>
          <a:p>
            <a:pPr>
              <a:lnSpc>
                <a:spcPct val="150000"/>
              </a:lnSpc>
            </a:pPr>
            <a:r>
              <a:rPr lang="en-US" altLang="zh-CN" sz="2800" b="1" dirty="0">
                <a:sym typeface="+mn-ea"/>
              </a:rPr>
              <a:t>2.</a:t>
            </a:r>
            <a:r>
              <a:rPr lang="zh-CN" altLang="en-US" sz="2800" b="1" dirty="0">
                <a:sym typeface="+mn-ea"/>
              </a:rPr>
              <a:t>如项目至当年底仍在继续进行，填写预期完成时间；</a:t>
            </a:r>
            <a:endParaRPr lang="zh-CN" altLang="en-US" sz="2800" b="1" dirty="0">
              <a:latin typeface="Arial" panose="020B0604020202020204" pitchFamily="34" charset="0"/>
              <a:ea typeface="宋体" panose="02010600030101010101" pitchFamily="2" charset="-122"/>
            </a:endParaRPr>
          </a:p>
          <a:p>
            <a:pPr>
              <a:lnSpc>
                <a:spcPct val="150000"/>
              </a:lnSpc>
            </a:pPr>
            <a:r>
              <a:rPr lang="en-US" altLang="zh-CN" sz="2800" b="1" dirty="0">
                <a:sym typeface="+mn-ea"/>
              </a:rPr>
              <a:t>3.</a:t>
            </a:r>
            <a:r>
              <a:rPr lang="zh-CN" sz="2800" b="1">
                <a:sym typeface="+mn-ea"/>
              </a:rPr>
              <a:t>项目起始日期为6位编码，其中前4位为年份，后2位为月份（1月至9月必须前补0）。</a:t>
            </a:r>
            <a:endParaRPr lang="zh-CN" sz="2800" b="1">
              <a:sym typeface="+mn-ea"/>
            </a:endParaRPr>
          </a:p>
          <a:p>
            <a:pPr>
              <a:lnSpc>
                <a:spcPct val="150000"/>
              </a:lnSpc>
            </a:pPr>
            <a:r>
              <a:rPr lang="en-US" altLang="zh-CN" sz="2800" b="1" dirty="0">
                <a:sym typeface="+mn-ea"/>
              </a:rPr>
              <a:t>4.</a:t>
            </a:r>
            <a:r>
              <a:rPr lang="zh-CN" altLang="en-US" sz="2800" b="1" dirty="0">
                <a:sym typeface="+mn-ea"/>
              </a:rPr>
              <a:t>如项目年内以失败告终，填写000000；</a:t>
            </a:r>
            <a:endParaRPr lang="zh-CN" altLang="en-US" sz="2800" b="1" dirty="0">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0" y="0"/>
            <a:ext cx="1219200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3" name="图片 2" descr="3RPZCA4CH$NDPYCBK(]~HFM"/>
          <p:cNvPicPr>
            <a:picLocks noChangeAspect="1"/>
          </p:cNvPicPr>
          <p:nvPr/>
        </p:nvPicPr>
        <p:blipFill>
          <a:blip r:embed="rId1"/>
          <a:stretch>
            <a:fillRect/>
          </a:stretch>
        </p:blipFill>
        <p:spPr>
          <a:xfrm>
            <a:off x="334010" y="294640"/>
            <a:ext cx="11523980" cy="6268720"/>
          </a:xfrm>
          <a:prstGeom prst="rect">
            <a:avLst/>
          </a:prstGeom>
        </p:spPr>
      </p:pic>
      <p:sp>
        <p:nvSpPr>
          <p:cNvPr id="2" name="矩形 1"/>
          <p:cNvSpPr/>
          <p:nvPr/>
        </p:nvSpPr>
        <p:spPr>
          <a:xfrm>
            <a:off x="7672705" y="2817495"/>
            <a:ext cx="2493645" cy="2160000"/>
          </a:xfrm>
          <a:prstGeom prst="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184910" y="2440940"/>
            <a:ext cx="10615930" cy="1383665"/>
          </a:xfrm>
          <a:prstGeom prst="rect">
            <a:avLst/>
          </a:prstGeom>
          <a:noFill/>
          <a:ln w="9525">
            <a:noFill/>
          </a:ln>
        </p:spPr>
        <p:txBody>
          <a:bodyPr wrap="square">
            <a:spAutoFit/>
          </a:bodyPr>
          <a:p>
            <a:pPr marL="0" indent="267970"/>
            <a:r>
              <a:rPr lang="zh-CN" sz="2800" b="1">
                <a:ea typeface="宋体" panose="02010600030101010101" pitchFamily="2" charset="-122"/>
              </a:rPr>
              <a:t>指报告期内编入科研项目或课题，并实际从事科研活动的人员</a:t>
            </a:r>
            <a:r>
              <a:rPr lang="zh-CN" sz="2800" b="1">
                <a:solidFill>
                  <a:srgbClr val="000000"/>
                </a:solidFill>
                <a:ea typeface="宋体" panose="02010600030101010101" pitchFamily="2" charset="-122"/>
              </a:rPr>
              <a:t>。</a:t>
            </a:r>
            <a:endParaRPr lang="zh-CN" sz="2800" b="1">
              <a:solidFill>
                <a:srgbClr val="000000"/>
              </a:solidFill>
              <a:ea typeface="宋体" panose="02010600030101010101" pitchFamily="2" charset="-122"/>
            </a:endParaRPr>
          </a:p>
          <a:p>
            <a:pPr marL="0" indent="267970"/>
            <a:endParaRPr lang="zh-CN" sz="2800" b="1">
              <a:ea typeface="宋体" panose="02010600030101010101" pitchFamily="2" charset="-122"/>
            </a:endParaRPr>
          </a:p>
          <a:p>
            <a:pPr marL="0" indent="267970"/>
            <a:r>
              <a:rPr lang="zh-CN" sz="2800" b="1">
                <a:ea typeface="宋体" panose="02010600030101010101" pitchFamily="2" charset="-122"/>
              </a:rPr>
              <a:t>若科研人员同时参加两个及以上项目或课题，可重复填报。</a:t>
            </a:r>
            <a:endParaRPr lang="zh-CN" altLang="en-US" sz="2800" b="1">
              <a:ea typeface="宋体" panose="02010600030101010101" pitchFamily="2" charset="-122"/>
            </a:endParaRPr>
          </a:p>
        </p:txBody>
      </p:sp>
      <p:sp>
        <p:nvSpPr>
          <p:cNvPr id="2" name="文本框 1"/>
          <p:cNvSpPr txBox="1"/>
          <p:nvPr/>
        </p:nvSpPr>
        <p:spPr>
          <a:xfrm>
            <a:off x="1590040" y="1662430"/>
            <a:ext cx="6621145" cy="521970"/>
          </a:xfrm>
          <a:prstGeom prst="rect">
            <a:avLst/>
          </a:prstGeom>
          <a:noFill/>
        </p:spPr>
        <p:txBody>
          <a:bodyPr wrap="none" rtlCol="0" anchor="t">
            <a:spAutoFit/>
          </a:bodyPr>
          <a:p>
            <a:r>
              <a:rPr lang="zh-CN" altLang="en-US" sz="2800" b="1" noProof="0" dirty="0" smtClean="0">
                <a:ln>
                  <a:noFill/>
                </a:ln>
                <a:effectLst/>
                <a:uLnTx/>
                <a:uFillTx/>
                <a:latin typeface="Calibri" panose="020F0502020204030204" pitchFamily="34" charset="0"/>
                <a:sym typeface="+mn-ea"/>
              </a:rPr>
              <a:t>重点指标</a:t>
            </a:r>
            <a:r>
              <a:rPr lang="en-US" altLang="zh-CN" sz="2800" b="1" noProof="0" dirty="0" smtClean="0">
                <a:ln>
                  <a:noFill/>
                </a:ln>
                <a:effectLst/>
                <a:uLnTx/>
                <a:uFillTx/>
                <a:latin typeface="Calibri" panose="020F0502020204030204" pitchFamily="34" charset="0"/>
                <a:sym typeface="+mn-ea"/>
              </a:rPr>
              <a:t>2</a:t>
            </a:r>
            <a:r>
              <a:rPr lang="zh-CN" altLang="en-US" sz="2800" b="1" noProof="0" dirty="0" smtClean="0">
                <a:ln>
                  <a:noFill/>
                </a:ln>
                <a:effectLst/>
                <a:uLnTx/>
                <a:uFillTx/>
                <a:latin typeface="Calibri" panose="020F0502020204030204" pitchFamily="34" charset="0"/>
                <a:sym typeface="+mn-ea"/>
              </a:rPr>
              <a:t>：</a:t>
            </a:r>
            <a:r>
              <a:rPr lang="zh-CN" altLang="zh-CN" sz="2800" b="1" noProof="0" dirty="0" smtClean="0">
                <a:ln>
                  <a:noFill/>
                </a:ln>
                <a:effectLst/>
                <a:uLnTx/>
                <a:uFillTx/>
                <a:latin typeface="Calibri" panose="020F0502020204030204" pitchFamily="34" charset="0"/>
                <a:sym typeface="+mn-ea"/>
              </a:rPr>
              <a:t>项目（课题）科研人员</a:t>
            </a:r>
            <a:r>
              <a:rPr lang="zh-CN" altLang="en-US" sz="2800" b="1" noProof="0" dirty="0" smtClean="0">
                <a:ln>
                  <a:noFill/>
                </a:ln>
                <a:effectLst/>
                <a:uLnTx/>
                <a:uFillTx/>
                <a:latin typeface="Calibri" panose="020F0502020204030204" pitchFamily="34" charset="0"/>
                <a:sym typeface="+mn-ea"/>
              </a:rPr>
              <a:t>（</a:t>
            </a:r>
            <a:r>
              <a:rPr lang="en-US" altLang="zh-CN" sz="2800" b="1" noProof="0" dirty="0" smtClean="0">
                <a:ln>
                  <a:noFill/>
                </a:ln>
                <a:effectLst/>
                <a:uLnTx/>
                <a:uFillTx/>
                <a:latin typeface="Calibri" panose="020F0502020204030204" pitchFamily="34" charset="0"/>
                <a:sym typeface="+mn-ea"/>
              </a:rPr>
              <a:t>6</a:t>
            </a:r>
            <a:r>
              <a:rPr lang="zh-CN" altLang="en-US" sz="2800" b="1" noProof="0" dirty="0" smtClean="0">
                <a:ln>
                  <a:noFill/>
                </a:ln>
                <a:effectLst/>
                <a:uLnTx/>
                <a:uFillTx/>
                <a:latin typeface="Calibri" panose="020F0502020204030204" pitchFamily="34" charset="0"/>
                <a:sym typeface="+mn-ea"/>
              </a:rPr>
              <a:t>）</a:t>
            </a:r>
            <a:endParaRPr lang="zh-CN" altLang="en-US" sz="2800" b="1" noProof="0" dirty="0" smtClean="0">
              <a:ln>
                <a:noFill/>
              </a:ln>
              <a:effectLst/>
              <a:uLnTx/>
              <a:uFillTx/>
              <a:latin typeface="Calibri" panose="020F0502020204030204" pitchFamily="34" charset="0"/>
              <a:sym typeface="+mn-ea"/>
            </a:endParaRPr>
          </a:p>
        </p:txBody>
      </p:sp>
      <p:sp>
        <p:nvSpPr>
          <p:cNvPr id="3" name="文本框 2"/>
          <p:cNvSpPr txBox="1"/>
          <p:nvPr/>
        </p:nvSpPr>
        <p:spPr>
          <a:xfrm>
            <a:off x="1590040" y="229870"/>
            <a:ext cx="7366000" cy="860425"/>
          </a:xfrm>
          <a:prstGeom prst="rect">
            <a:avLst/>
          </a:prstGeom>
          <a:noFill/>
        </p:spPr>
        <p:txBody>
          <a:bodyPr wrap="none" rtlCol="0" anchor="t">
            <a:spAutoFit/>
          </a:bodyPr>
          <a:p>
            <a:pPr>
              <a:lnSpc>
                <a:spcPts val="6000"/>
              </a:lnSpc>
              <a:spcBef>
                <a:spcPts val="1000"/>
              </a:spcBef>
            </a:pPr>
            <a:r>
              <a:rPr lang="en-US" altLang="zh-CN" sz="2800" b="1" dirty="0">
                <a:latin typeface="Calibri" panose="020F0502020204030204" pitchFamily="34" charset="0"/>
                <a:sym typeface="+mn-ea"/>
              </a:rPr>
              <a:t>1.</a:t>
            </a:r>
            <a:r>
              <a:rPr lang="zh-CN" altLang="zh-CN" sz="2800" b="1" dirty="0">
                <a:latin typeface="Calibri" panose="020F0502020204030204" pitchFamily="34" charset="0"/>
                <a:sym typeface="+mn-ea"/>
              </a:rPr>
              <a:t>《医院科研项目</a:t>
            </a:r>
            <a:r>
              <a:rPr lang="zh-CN" altLang="en-US" sz="2800" b="1" dirty="0">
                <a:latin typeface="Calibri" panose="020F0502020204030204" pitchFamily="34" charset="0"/>
                <a:sym typeface="+mn-ea"/>
              </a:rPr>
              <a:t>（课题）</a:t>
            </a:r>
            <a:r>
              <a:rPr lang="zh-CN" altLang="zh-CN" sz="2800" b="1" dirty="0">
                <a:latin typeface="Calibri" panose="020F0502020204030204" pitchFamily="34" charset="0"/>
                <a:sym typeface="+mn-ea"/>
              </a:rPr>
              <a:t>情况》（</a:t>
            </a:r>
            <a:r>
              <a:rPr lang="en-US" altLang="zh-CN" sz="2800" b="1" dirty="0">
                <a:latin typeface="Calibri" panose="020F0502020204030204" pitchFamily="34" charset="0"/>
                <a:sym typeface="+mn-ea"/>
              </a:rPr>
              <a:t>107-4</a:t>
            </a:r>
            <a:r>
              <a:rPr lang="zh-CN" altLang="zh-CN" sz="2800" b="1" dirty="0">
                <a:latin typeface="Calibri" panose="020F0502020204030204" pitchFamily="34" charset="0"/>
                <a:sym typeface="+mn-ea"/>
              </a:rPr>
              <a:t>表）</a:t>
            </a:r>
            <a:endParaRPr lang="zh-CN" altLang="zh-CN" sz="2800" b="1" dirty="0">
              <a:latin typeface="Calibri" panose="020F0502020204030204" pitchFamily="34" charset="0"/>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666875" y="1496060"/>
            <a:ext cx="10349865" cy="3969385"/>
          </a:xfrm>
          <a:prstGeom prst="rect">
            <a:avLst/>
          </a:prstGeom>
          <a:noFill/>
          <a:ln w="9525">
            <a:noFill/>
          </a:ln>
        </p:spPr>
        <p:txBody>
          <a:bodyPr wrap="square">
            <a:spAutoFit/>
          </a:bodyPr>
          <a:p>
            <a:pPr marL="0" indent="267970"/>
            <a:r>
              <a:rPr lang="zh-CN" sz="2800" b="1">
                <a:ea typeface="宋体" panose="02010600030101010101" pitchFamily="2" charset="-122"/>
              </a:rPr>
              <a:t>项目（课题）人员实际工作时间（</a:t>
            </a:r>
            <a:r>
              <a:rPr lang="en-US" sz="2800" b="1">
                <a:latin typeface="宋体" panose="02010600030101010101" pitchFamily="2" charset="-122"/>
                <a:ea typeface="宋体" panose="02010600030101010101" pitchFamily="2" charset="-122"/>
              </a:rPr>
              <a:t>7</a:t>
            </a:r>
            <a:r>
              <a:rPr lang="zh-CN" sz="2800" b="1">
                <a:ea typeface="宋体" panose="02010600030101010101" pitchFamily="2" charset="-122"/>
              </a:rPr>
              <a:t>）</a:t>
            </a:r>
            <a:r>
              <a:rPr lang="en-US" sz="2800" b="0">
                <a:latin typeface="宋体" panose="02010600030101010101" pitchFamily="2" charset="-122"/>
                <a:ea typeface="宋体" panose="02010600030101010101" pitchFamily="2" charset="-122"/>
              </a:rPr>
              <a:t>  </a:t>
            </a:r>
            <a:endParaRPr lang="en-US" sz="2800" b="0">
              <a:latin typeface="宋体" panose="02010600030101010101" pitchFamily="2" charset="-122"/>
              <a:ea typeface="宋体" panose="02010600030101010101" pitchFamily="2" charset="-122"/>
            </a:endParaRPr>
          </a:p>
          <a:p>
            <a:pPr marL="0" indent="267970"/>
            <a:r>
              <a:rPr lang="zh-CN" sz="2800" b="0">
                <a:ea typeface="宋体" panose="02010600030101010101" pitchFamily="2" charset="-122"/>
              </a:rPr>
              <a:t>指报告期内科研项目中科研人员实际工作的时间</a:t>
            </a:r>
            <a:r>
              <a:rPr lang="zh-CN" sz="2800" b="0">
                <a:solidFill>
                  <a:srgbClr val="000000"/>
                </a:solidFill>
                <a:ea typeface="宋体" panose="02010600030101010101" pitchFamily="2" charset="-122"/>
              </a:rPr>
              <a:t>总和，按月计算。</a:t>
            </a:r>
            <a:endParaRPr lang="zh-CN" sz="2800" b="0">
              <a:solidFill>
                <a:srgbClr val="000000"/>
              </a:solidFill>
              <a:ea typeface="宋体" panose="02010600030101010101" pitchFamily="2" charset="-122"/>
            </a:endParaRPr>
          </a:p>
          <a:p>
            <a:pPr marL="0" indent="267970"/>
            <a:r>
              <a:rPr lang="zh-CN" sz="2800">
                <a:sym typeface="+mn-ea"/>
              </a:rPr>
              <a:t>对于同时参加两个及以上项目的人员，应按项目分别计算工作时间，但每人在报告期内的实际工作时间不得超过12个月。</a:t>
            </a:r>
            <a:endParaRPr lang="zh-CN" altLang="en-US" sz="2800" b="0">
              <a:ea typeface="宋体" panose="02010600030101010101" pitchFamily="2" charset="-122"/>
            </a:endParaRPr>
          </a:p>
          <a:p>
            <a:pPr marL="0" indent="267970"/>
            <a:endParaRPr lang="zh-CN" sz="2800" b="0">
              <a:solidFill>
                <a:srgbClr val="000000"/>
              </a:solidFill>
              <a:ea typeface="宋体" panose="02010600030101010101" pitchFamily="2" charset="-122"/>
            </a:endParaRPr>
          </a:p>
          <a:p>
            <a:pPr marL="0" indent="267970"/>
            <a:r>
              <a:rPr lang="zh-CN" sz="2800" b="0">
                <a:solidFill>
                  <a:srgbClr val="000000"/>
                </a:solidFill>
                <a:ea typeface="宋体" panose="02010600030101010101" pitchFamily="2" charset="-122"/>
              </a:rPr>
              <a:t>例子：某项目有2个科研人员，他们的工作时间分别为7个月和10个月，则该项目人员实际工作时间=1×7+1×10=17（人月）</a:t>
            </a:r>
            <a:r>
              <a:rPr lang="zh-CN" sz="2800" b="0">
                <a:ea typeface="宋体" panose="02010600030101010101" pitchFamily="2" charset="-122"/>
              </a:rPr>
              <a:t>。</a:t>
            </a:r>
            <a:endParaRPr lang="zh-CN" altLang="en-US" sz="2800" b="0">
              <a:ea typeface="宋体" panose="02010600030101010101" pitchFamily="2" charset="-122"/>
            </a:endParaRPr>
          </a:p>
        </p:txBody>
      </p:sp>
      <p:sp>
        <p:nvSpPr>
          <p:cNvPr id="3" name="文本框 2"/>
          <p:cNvSpPr txBox="1"/>
          <p:nvPr/>
        </p:nvSpPr>
        <p:spPr>
          <a:xfrm>
            <a:off x="1590040" y="229870"/>
            <a:ext cx="7366000" cy="860425"/>
          </a:xfrm>
          <a:prstGeom prst="rect">
            <a:avLst/>
          </a:prstGeom>
          <a:noFill/>
        </p:spPr>
        <p:txBody>
          <a:bodyPr wrap="none" rtlCol="0" anchor="t">
            <a:spAutoFit/>
          </a:bodyPr>
          <a:p>
            <a:pPr>
              <a:lnSpc>
                <a:spcPts val="6000"/>
              </a:lnSpc>
              <a:spcBef>
                <a:spcPts val="1000"/>
              </a:spcBef>
            </a:pPr>
            <a:r>
              <a:rPr lang="en-US" altLang="zh-CN" sz="2800" b="1" dirty="0">
                <a:latin typeface="Calibri" panose="020F0502020204030204" pitchFamily="34" charset="0"/>
                <a:sym typeface="+mn-ea"/>
              </a:rPr>
              <a:t>1.</a:t>
            </a:r>
            <a:r>
              <a:rPr lang="zh-CN" altLang="zh-CN" sz="2800" b="1" dirty="0">
                <a:latin typeface="Calibri" panose="020F0502020204030204" pitchFamily="34" charset="0"/>
                <a:sym typeface="+mn-ea"/>
              </a:rPr>
              <a:t>《医院科研项目</a:t>
            </a:r>
            <a:r>
              <a:rPr lang="zh-CN" altLang="en-US" sz="2800" b="1" dirty="0">
                <a:latin typeface="Calibri" panose="020F0502020204030204" pitchFamily="34" charset="0"/>
                <a:sym typeface="+mn-ea"/>
              </a:rPr>
              <a:t>（课题）</a:t>
            </a:r>
            <a:r>
              <a:rPr lang="zh-CN" altLang="zh-CN" sz="2800" b="1" dirty="0">
                <a:latin typeface="Calibri" panose="020F0502020204030204" pitchFamily="34" charset="0"/>
                <a:sym typeface="+mn-ea"/>
              </a:rPr>
              <a:t>情况》（</a:t>
            </a:r>
            <a:r>
              <a:rPr lang="en-US" altLang="zh-CN" sz="2800" b="1" dirty="0">
                <a:latin typeface="Calibri" panose="020F0502020204030204" pitchFamily="34" charset="0"/>
                <a:sym typeface="+mn-ea"/>
              </a:rPr>
              <a:t>107-4</a:t>
            </a:r>
            <a:r>
              <a:rPr lang="zh-CN" altLang="zh-CN" sz="2800" b="1" dirty="0">
                <a:latin typeface="Calibri" panose="020F0502020204030204" pitchFamily="34" charset="0"/>
                <a:sym typeface="+mn-ea"/>
              </a:rPr>
              <a:t>表）</a:t>
            </a:r>
            <a:endParaRPr lang="zh-CN" altLang="zh-CN" sz="2800" b="1" dirty="0">
              <a:latin typeface="Calibri" panose="020F0502020204030204" pitchFamily="34" charset="0"/>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0" y="0"/>
            <a:ext cx="1219200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3" name="图片 2" descr="3RPZCA4CH$NDPYCBK(]~HFM"/>
          <p:cNvPicPr>
            <a:picLocks noChangeAspect="1"/>
          </p:cNvPicPr>
          <p:nvPr/>
        </p:nvPicPr>
        <p:blipFill>
          <a:blip r:embed="rId1"/>
          <a:stretch>
            <a:fillRect/>
          </a:stretch>
        </p:blipFill>
        <p:spPr>
          <a:xfrm>
            <a:off x="334010" y="294640"/>
            <a:ext cx="11523980" cy="6268720"/>
          </a:xfrm>
          <a:prstGeom prst="rect">
            <a:avLst/>
          </a:prstGeom>
        </p:spPr>
      </p:pic>
      <p:sp>
        <p:nvSpPr>
          <p:cNvPr id="2" name="矩形 1"/>
          <p:cNvSpPr/>
          <p:nvPr/>
        </p:nvSpPr>
        <p:spPr>
          <a:xfrm>
            <a:off x="10232390" y="2812415"/>
            <a:ext cx="1440000" cy="2160000"/>
          </a:xfrm>
          <a:prstGeom prst="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638935" y="2201545"/>
            <a:ext cx="8589645" cy="2676525"/>
          </a:xfrm>
          <a:prstGeom prst="rect">
            <a:avLst/>
          </a:prstGeom>
          <a:noFill/>
          <a:ln w="9525">
            <a:noFill/>
          </a:ln>
        </p:spPr>
        <p:txBody>
          <a:bodyPr wrap="square">
            <a:spAutoFit/>
          </a:bodyPr>
          <a:p>
            <a:pPr marL="0" indent="267970"/>
            <a:r>
              <a:rPr lang="en-US" sz="2800" b="0">
                <a:latin typeface="宋体" panose="02010600030101010101" pitchFamily="2" charset="-122"/>
                <a:ea typeface="宋体" panose="02010600030101010101" pitchFamily="2" charset="-122"/>
              </a:rPr>
              <a:t> </a:t>
            </a:r>
            <a:r>
              <a:rPr lang="zh-CN" sz="2800" b="0">
                <a:ea typeface="宋体" panose="02010600030101010101" pitchFamily="2" charset="-122"/>
              </a:rPr>
              <a:t>指报告期内用于科研项目的实际经费支出，包</a:t>
            </a:r>
            <a:r>
              <a:rPr lang="zh-CN" sz="2800" b="0">
                <a:solidFill>
                  <a:srgbClr val="000000"/>
                </a:solidFill>
                <a:ea typeface="宋体" panose="02010600030101010101" pitchFamily="2" charset="-122"/>
              </a:rPr>
              <a:t>括：</a:t>
            </a:r>
            <a:endParaRPr lang="zh-CN" sz="2800" b="0">
              <a:solidFill>
                <a:srgbClr val="000000"/>
              </a:solidFill>
              <a:ea typeface="宋体" panose="02010600030101010101" pitchFamily="2" charset="-122"/>
            </a:endParaRPr>
          </a:p>
          <a:p>
            <a:pPr marL="0" indent="267970"/>
            <a:r>
              <a:rPr lang="en-US" altLang="zh-CN" sz="2800" b="0">
                <a:solidFill>
                  <a:srgbClr val="000000"/>
                </a:solidFill>
                <a:ea typeface="宋体" panose="02010600030101010101" pitchFamily="2" charset="-122"/>
              </a:rPr>
              <a:t>1.</a:t>
            </a:r>
            <a:r>
              <a:rPr lang="zh-CN" sz="2800" b="0">
                <a:solidFill>
                  <a:srgbClr val="000000"/>
                </a:solidFill>
                <a:ea typeface="宋体" panose="02010600030101010101" pitchFamily="2" charset="-122"/>
              </a:rPr>
              <a:t>科研人员经费</a:t>
            </a:r>
            <a:endParaRPr lang="zh-CN" sz="2800" b="0">
              <a:solidFill>
                <a:srgbClr val="000000"/>
              </a:solidFill>
              <a:ea typeface="宋体" panose="02010600030101010101" pitchFamily="2" charset="-122"/>
            </a:endParaRPr>
          </a:p>
          <a:p>
            <a:pPr marL="0" indent="267970"/>
            <a:r>
              <a:rPr lang="en-US" altLang="zh-CN" sz="2800" b="0">
                <a:solidFill>
                  <a:srgbClr val="000000"/>
                </a:solidFill>
                <a:ea typeface="宋体" panose="02010600030101010101" pitchFamily="2" charset="-122"/>
              </a:rPr>
              <a:t>2.</a:t>
            </a:r>
            <a:r>
              <a:rPr lang="zh-CN" sz="2800" b="0">
                <a:solidFill>
                  <a:srgbClr val="000000"/>
                </a:solidFill>
                <a:ea typeface="宋体" panose="02010600030101010101" pitchFamily="2" charset="-122"/>
              </a:rPr>
              <a:t>科研活动耗用的材料费</a:t>
            </a:r>
            <a:endParaRPr lang="zh-CN" sz="2800" b="0">
              <a:solidFill>
                <a:srgbClr val="000000"/>
              </a:solidFill>
              <a:ea typeface="宋体" panose="02010600030101010101" pitchFamily="2" charset="-122"/>
            </a:endParaRPr>
          </a:p>
          <a:p>
            <a:pPr marL="0" indent="267970"/>
            <a:r>
              <a:rPr lang="en-US" altLang="zh-CN" sz="2800" b="0">
                <a:solidFill>
                  <a:srgbClr val="000000"/>
                </a:solidFill>
                <a:ea typeface="宋体" panose="02010600030101010101" pitchFamily="2" charset="-122"/>
              </a:rPr>
              <a:t>3.</a:t>
            </a:r>
            <a:r>
              <a:rPr lang="zh-CN" sz="2800" b="0">
                <a:solidFill>
                  <a:srgbClr val="000000"/>
                </a:solidFill>
                <a:ea typeface="宋体" panose="02010600030101010101" pitchFamily="2" charset="-122"/>
              </a:rPr>
              <a:t>资产的折旧与摊销费用</a:t>
            </a:r>
            <a:endParaRPr lang="zh-CN" sz="2800" b="0">
              <a:solidFill>
                <a:srgbClr val="000000"/>
              </a:solidFill>
              <a:ea typeface="宋体" panose="02010600030101010101" pitchFamily="2" charset="-122"/>
            </a:endParaRPr>
          </a:p>
          <a:p>
            <a:pPr marL="0" indent="267970"/>
            <a:r>
              <a:rPr lang="en-US" altLang="zh-CN" sz="2800" b="0">
                <a:solidFill>
                  <a:srgbClr val="000000"/>
                </a:solidFill>
                <a:ea typeface="宋体" panose="02010600030101010101" pitchFamily="2" charset="-122"/>
              </a:rPr>
              <a:t>4.</a:t>
            </a:r>
            <a:r>
              <a:rPr lang="zh-CN" sz="2800" b="0">
                <a:solidFill>
                  <a:srgbClr val="000000"/>
                </a:solidFill>
                <a:ea typeface="宋体" panose="02010600030101010101" pitchFamily="2" charset="-122"/>
              </a:rPr>
              <a:t>委托外部机构开展科研活动费用</a:t>
            </a:r>
            <a:endParaRPr lang="zh-CN" sz="2800" b="0">
              <a:solidFill>
                <a:srgbClr val="000000"/>
              </a:solidFill>
              <a:ea typeface="宋体" panose="02010600030101010101" pitchFamily="2" charset="-122"/>
            </a:endParaRPr>
          </a:p>
          <a:p>
            <a:pPr marL="0" indent="267970"/>
            <a:r>
              <a:rPr lang="en-US" altLang="zh-CN" sz="2800" b="0">
                <a:solidFill>
                  <a:srgbClr val="000000"/>
                </a:solidFill>
                <a:ea typeface="宋体" panose="02010600030101010101" pitchFamily="2" charset="-122"/>
              </a:rPr>
              <a:t>5.</a:t>
            </a:r>
            <a:r>
              <a:rPr lang="zh-CN" sz="2800" b="0">
                <a:solidFill>
                  <a:srgbClr val="000000"/>
                </a:solidFill>
                <a:ea typeface="宋体" panose="02010600030101010101" pitchFamily="2" charset="-122"/>
              </a:rPr>
              <a:t>其他费用。</a:t>
            </a:r>
            <a:endParaRPr lang="zh-CN" altLang="en-US" sz="2800" b="0">
              <a:solidFill>
                <a:srgbClr val="000000"/>
              </a:solidFill>
              <a:ea typeface="宋体" panose="02010600030101010101" pitchFamily="2" charset="-122"/>
            </a:endParaRPr>
          </a:p>
        </p:txBody>
      </p:sp>
      <p:sp>
        <p:nvSpPr>
          <p:cNvPr id="2" name="文本框 1"/>
          <p:cNvSpPr txBox="1"/>
          <p:nvPr/>
        </p:nvSpPr>
        <p:spPr>
          <a:xfrm>
            <a:off x="1638935" y="1484630"/>
            <a:ext cx="7336155" cy="521970"/>
          </a:xfrm>
          <a:prstGeom prst="rect">
            <a:avLst/>
          </a:prstGeom>
          <a:noFill/>
        </p:spPr>
        <p:txBody>
          <a:bodyPr wrap="none" rtlCol="0" anchor="t">
            <a:spAutoFit/>
          </a:bodyPr>
          <a:p>
            <a:r>
              <a:rPr lang="zh-CN" altLang="en-US" sz="2800" b="1" noProof="0" dirty="0" smtClean="0">
                <a:ln>
                  <a:noFill/>
                </a:ln>
                <a:effectLst/>
                <a:uLnTx/>
                <a:uFillTx/>
                <a:latin typeface="Calibri" panose="020F0502020204030204" pitchFamily="34" charset="0"/>
                <a:sym typeface="+mn-ea"/>
              </a:rPr>
              <a:t>重点指标</a:t>
            </a:r>
            <a:r>
              <a:rPr lang="en-US" altLang="zh-CN" sz="2800" b="1" noProof="0" dirty="0" smtClean="0">
                <a:ln>
                  <a:noFill/>
                </a:ln>
                <a:effectLst/>
                <a:uLnTx/>
                <a:uFillTx/>
                <a:latin typeface="Calibri" panose="020F0502020204030204" pitchFamily="34" charset="0"/>
                <a:sym typeface="+mn-ea"/>
              </a:rPr>
              <a:t>3</a:t>
            </a:r>
            <a:r>
              <a:rPr lang="zh-CN" altLang="en-US" sz="2800" b="1" noProof="0" dirty="0" smtClean="0">
                <a:ln>
                  <a:noFill/>
                </a:ln>
                <a:effectLst/>
                <a:uLnTx/>
                <a:uFillTx/>
                <a:latin typeface="Calibri" panose="020F0502020204030204" pitchFamily="34" charset="0"/>
                <a:sym typeface="+mn-ea"/>
              </a:rPr>
              <a:t>：本年</a:t>
            </a:r>
            <a:r>
              <a:rPr lang="zh-CN" altLang="zh-CN" sz="2800" b="1" noProof="0" dirty="0" smtClean="0">
                <a:ln>
                  <a:noFill/>
                </a:ln>
                <a:effectLst/>
                <a:uLnTx/>
                <a:uFillTx/>
                <a:latin typeface="Calibri" panose="020F0502020204030204" pitchFamily="34" charset="0"/>
                <a:sym typeface="+mn-ea"/>
              </a:rPr>
              <a:t>项目（课题）</a:t>
            </a:r>
            <a:r>
              <a:rPr lang="zh-CN" altLang="en-US" sz="2800" b="1" noProof="0" dirty="0" smtClean="0">
                <a:ln>
                  <a:noFill/>
                </a:ln>
                <a:effectLst/>
                <a:uLnTx/>
                <a:uFillTx/>
                <a:latin typeface="Calibri" panose="020F0502020204030204" pitchFamily="34" charset="0"/>
                <a:sym typeface="+mn-ea"/>
              </a:rPr>
              <a:t>经费支出（</a:t>
            </a:r>
            <a:r>
              <a:rPr lang="en-US" altLang="zh-CN" sz="2800" b="1" noProof="0" dirty="0" smtClean="0">
                <a:ln>
                  <a:noFill/>
                </a:ln>
                <a:effectLst/>
                <a:uLnTx/>
                <a:uFillTx/>
                <a:latin typeface="Calibri" panose="020F0502020204030204" pitchFamily="34" charset="0"/>
                <a:sym typeface="+mn-ea"/>
              </a:rPr>
              <a:t>8</a:t>
            </a:r>
            <a:r>
              <a:rPr lang="zh-CN" altLang="en-US" sz="2800" b="1" noProof="0" dirty="0" smtClean="0">
                <a:ln>
                  <a:noFill/>
                </a:ln>
                <a:effectLst/>
                <a:uLnTx/>
                <a:uFillTx/>
                <a:latin typeface="Calibri" panose="020F0502020204030204" pitchFamily="34" charset="0"/>
                <a:sym typeface="+mn-ea"/>
              </a:rPr>
              <a:t>）</a:t>
            </a:r>
            <a:endParaRPr lang="zh-CN" altLang="en-US" sz="2800" b="1" noProof="0" dirty="0" smtClean="0">
              <a:ln>
                <a:noFill/>
              </a:ln>
              <a:effectLst/>
              <a:uLnTx/>
              <a:uFillTx/>
              <a:latin typeface="Calibri" panose="020F0502020204030204" pitchFamily="34" charset="0"/>
              <a:sym typeface="+mn-ea"/>
            </a:endParaRPr>
          </a:p>
        </p:txBody>
      </p:sp>
      <p:sp>
        <p:nvSpPr>
          <p:cNvPr id="3" name="文本框 2"/>
          <p:cNvSpPr txBox="1"/>
          <p:nvPr/>
        </p:nvSpPr>
        <p:spPr>
          <a:xfrm>
            <a:off x="1590040" y="229870"/>
            <a:ext cx="7366000" cy="860425"/>
          </a:xfrm>
          <a:prstGeom prst="rect">
            <a:avLst/>
          </a:prstGeom>
          <a:noFill/>
        </p:spPr>
        <p:txBody>
          <a:bodyPr wrap="none" rtlCol="0" anchor="t">
            <a:spAutoFit/>
          </a:bodyPr>
          <a:p>
            <a:pPr>
              <a:lnSpc>
                <a:spcPts val="6000"/>
              </a:lnSpc>
              <a:spcBef>
                <a:spcPts val="1000"/>
              </a:spcBef>
            </a:pPr>
            <a:r>
              <a:rPr lang="en-US" altLang="zh-CN" sz="2800" b="1" dirty="0">
                <a:latin typeface="Calibri" panose="020F0502020204030204" pitchFamily="34" charset="0"/>
                <a:sym typeface="+mn-ea"/>
              </a:rPr>
              <a:t>1.</a:t>
            </a:r>
            <a:r>
              <a:rPr lang="zh-CN" altLang="zh-CN" sz="2800" b="1" dirty="0">
                <a:latin typeface="Calibri" panose="020F0502020204030204" pitchFamily="34" charset="0"/>
                <a:sym typeface="+mn-ea"/>
              </a:rPr>
              <a:t>《医院科研项目</a:t>
            </a:r>
            <a:r>
              <a:rPr lang="zh-CN" altLang="en-US" sz="2800" b="1" dirty="0">
                <a:latin typeface="Calibri" panose="020F0502020204030204" pitchFamily="34" charset="0"/>
                <a:sym typeface="+mn-ea"/>
              </a:rPr>
              <a:t>（课题）</a:t>
            </a:r>
            <a:r>
              <a:rPr lang="zh-CN" altLang="zh-CN" sz="2800" b="1" dirty="0">
                <a:latin typeface="Calibri" panose="020F0502020204030204" pitchFamily="34" charset="0"/>
                <a:sym typeface="+mn-ea"/>
              </a:rPr>
              <a:t>情况》（</a:t>
            </a:r>
            <a:r>
              <a:rPr lang="en-US" altLang="zh-CN" sz="2800" b="1" dirty="0">
                <a:latin typeface="Calibri" panose="020F0502020204030204" pitchFamily="34" charset="0"/>
                <a:sym typeface="+mn-ea"/>
              </a:rPr>
              <a:t>107-4</a:t>
            </a:r>
            <a:r>
              <a:rPr lang="zh-CN" altLang="zh-CN" sz="2800" b="1" dirty="0">
                <a:latin typeface="Calibri" panose="020F0502020204030204" pitchFamily="34" charset="0"/>
                <a:sym typeface="+mn-ea"/>
              </a:rPr>
              <a:t>表）</a:t>
            </a:r>
            <a:endParaRPr lang="zh-CN" altLang="zh-CN" sz="2800" b="1" dirty="0">
              <a:latin typeface="Calibri" panose="020F0502020204030204" pitchFamily="34" charset="0"/>
              <a:sym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157730" y="1075055"/>
            <a:ext cx="8510270" cy="4707890"/>
          </a:xfrm>
        </p:spPr>
        <p:txBody>
          <a:bodyPr/>
          <a:p>
            <a:pPr marL="0" indent="0" fontAlgn="base">
              <a:buNone/>
            </a:pPr>
            <a:r>
              <a:rPr lang="en-US" altLang="zh-CN" b="1" strike="noStrike" noProof="1" dirty="0">
                <a:solidFill>
                  <a:schemeClr val="tx1"/>
                </a:solidFill>
                <a:sym typeface="+mn-ea"/>
              </a:rPr>
              <a:t>2.</a:t>
            </a:r>
            <a:r>
              <a:rPr lang="zh-CN" altLang="zh-CN" b="1" dirty="0">
                <a:latin typeface="Calibri" panose="020F0502020204030204" pitchFamily="34" charset="0"/>
                <a:sym typeface="+mn-ea"/>
              </a:rPr>
              <a:t>《医院科研活动及相关情况》（</a:t>
            </a:r>
            <a:r>
              <a:rPr lang="en-US" altLang="zh-CN" b="1">
                <a:latin typeface="Calibri" panose="020F0502020204030204" pitchFamily="34" charset="0"/>
                <a:sym typeface="+mn-ea"/>
              </a:rPr>
              <a:t>107-5</a:t>
            </a:r>
            <a:r>
              <a:rPr lang="zh-CN" altLang="zh-CN" b="1" dirty="0">
                <a:latin typeface="Calibri" panose="020F0502020204030204" pitchFamily="34" charset="0"/>
                <a:sym typeface="+mn-ea"/>
              </a:rPr>
              <a:t>表）</a:t>
            </a:r>
            <a:endParaRPr lang="zh-CN" altLang="zh-CN" b="1" strike="noStrike" noProof="1" dirty="0">
              <a:solidFill>
                <a:schemeClr val="tx1"/>
              </a:solidFill>
              <a:sym typeface="+mn-ea"/>
            </a:endParaRPr>
          </a:p>
          <a:p>
            <a:pPr marL="0" indent="0" fontAlgn="base">
              <a:buNone/>
            </a:pPr>
            <a:endPar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r>
              <a:rPr lang="zh-CN" altLang="en-US"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重点指标</a:t>
            </a:r>
            <a:r>
              <a:rPr lang="en-US" altLang="zh-CN"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1</a:t>
            </a:r>
            <a:r>
              <a:rPr lang="zh-CN" altLang="en-US"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a:t>
            </a:r>
            <a:r>
              <a:rPr lang="zh-CN" altLang="zh-CN"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科研</a:t>
            </a:r>
            <a:r>
              <a:rPr lang="zh-CN" altLang="zh-CN"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人员情况</a:t>
            </a:r>
            <a:endParaRPr lang="zh-CN" altLang="en-US"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重点指标</a:t>
            </a:r>
            <a:r>
              <a:rPr lang="en-US" altLang="zh-CN"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2</a:t>
            </a:r>
            <a:r>
              <a:rPr lang="zh-CN" altLang="en-US"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a:t>
            </a:r>
            <a:r>
              <a:rPr lang="zh-CN" altLang="en-US" sz="2400" b="1" strike="noStrike" noProof="1" dirty="0">
                <a:solidFill>
                  <a:schemeClr val="tx1"/>
                </a:solidFill>
                <a:latin typeface="Calibri" panose="020F0502020204030204" pitchFamily="34" charset="0"/>
                <a:ea typeface="宋体" panose="02010600030101010101" pitchFamily="2" charset="-122"/>
                <a:sym typeface="宋体" panose="02010600030101010101" pitchFamily="2" charset="-122"/>
              </a:rPr>
              <a:t>科研</a:t>
            </a:r>
            <a:r>
              <a:rPr lang="zh-CN" altLang="zh-CN" sz="2400" b="1" strike="noStrike" noProof="1" dirty="0">
                <a:solidFill>
                  <a:schemeClr val="tx1"/>
                </a:solidFill>
                <a:latin typeface="Calibri" panose="020F0502020204030204" pitchFamily="34" charset="0"/>
                <a:ea typeface="宋体" panose="02010600030101010101" pitchFamily="2" charset="-122"/>
                <a:sym typeface="宋体" panose="02010600030101010101" pitchFamily="2" charset="-122"/>
              </a:rPr>
              <a:t>费用情况</a:t>
            </a:r>
            <a:endParaRPr lang="zh-CN" altLang="en-US"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重点指标</a:t>
            </a:r>
            <a:r>
              <a:rPr lang="en-US" altLang="zh-CN"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3</a:t>
            </a:r>
            <a:r>
              <a:rPr lang="zh-CN" altLang="en-US" sz="24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rPr>
              <a:t>：</a:t>
            </a:r>
            <a:r>
              <a:rPr lang="zh-CN" altLang="zh-CN" sz="2400" b="1" strike="noStrike" noProof="1" dirty="0">
                <a:solidFill>
                  <a:schemeClr val="tx1"/>
                </a:solidFill>
                <a:latin typeface="Calibri" panose="020F0502020204030204" pitchFamily="34" charset="0"/>
                <a:ea typeface="宋体" panose="02010600030101010101" pitchFamily="2" charset="-122"/>
                <a:sym typeface="宋体" panose="02010600030101010101" pitchFamily="2" charset="-122"/>
              </a:rPr>
              <a:t>当年形成用于科研的仪器和设备</a:t>
            </a:r>
            <a:r>
              <a:rPr lang="zh-CN" altLang="en-US" sz="2400" b="1" strike="noStrike" noProof="1" dirty="0">
                <a:solidFill>
                  <a:schemeClr val="tx1"/>
                </a:solidFill>
                <a:latin typeface="Calibri" panose="020F0502020204030204" pitchFamily="34" charset="0"/>
                <a:ea typeface="宋体" panose="02010600030101010101" pitchFamily="2" charset="-122"/>
                <a:sym typeface="宋体" panose="02010600030101010101" pitchFamily="2" charset="-122"/>
              </a:rPr>
              <a:t>（</a:t>
            </a:r>
            <a:r>
              <a:rPr lang="en-US" altLang="zh-CN" sz="2400" b="1" strike="noStrike" noProof="1" dirty="0">
                <a:solidFill>
                  <a:schemeClr val="tx1"/>
                </a:solidFill>
                <a:latin typeface="Calibri" panose="020F0502020204030204" pitchFamily="34" charset="0"/>
                <a:ea typeface="宋体" panose="02010600030101010101" pitchFamily="2" charset="-122"/>
                <a:sym typeface="宋体" panose="02010600030101010101" pitchFamily="2" charset="-122"/>
              </a:rPr>
              <a:t>21</a:t>
            </a:r>
            <a:r>
              <a:rPr lang="zh-CN" altLang="en-US" sz="2400" b="1" strike="noStrike" noProof="1" dirty="0">
                <a:solidFill>
                  <a:schemeClr val="tx1"/>
                </a:solidFill>
                <a:latin typeface="Calibri" panose="020F0502020204030204" pitchFamily="34" charset="0"/>
                <a:ea typeface="宋体" panose="02010600030101010101" pitchFamily="2" charset="-122"/>
                <a:sym typeface="宋体" panose="02010600030101010101" pitchFamily="2" charset="-122"/>
              </a:rPr>
              <a:t>）</a:t>
            </a:r>
            <a:endParaRPr lang="zh-CN" altLang="en-US" sz="2400" b="1" strike="noStrike" noProof="1" dirty="0">
              <a:solidFill>
                <a:schemeClr val="tx1"/>
              </a:solidFill>
              <a:latin typeface="Calibri" panose="020F0502020204030204" pitchFamily="34" charset="0"/>
              <a:ea typeface="宋体" panose="02010600030101010101" pitchFamily="2" charset="-122"/>
              <a:sym typeface="宋体" panose="02010600030101010101" pitchFamily="2" charset="-122"/>
            </a:endParaRPr>
          </a:p>
          <a:p>
            <a:pPr fontAlgn="base">
              <a:lnSpc>
                <a:spcPct val="150000"/>
              </a:lnSpc>
            </a:pPr>
            <a:r>
              <a:rPr lang="zh-CN" altLang="en-US" sz="2400" b="1" noProof="0" dirty="0" smtClean="0">
                <a:ln>
                  <a:noFill/>
                </a:ln>
                <a:effectLst/>
                <a:uLnTx/>
                <a:uFillTx/>
                <a:latin typeface="Calibri" panose="020F0502020204030204" pitchFamily="34" charset="0"/>
                <a:ea typeface="宋体" panose="02010600030101010101" pitchFamily="2" charset="-122"/>
                <a:sym typeface="+mn-ea"/>
              </a:rPr>
              <a:t>重点指标</a:t>
            </a:r>
            <a:r>
              <a:rPr lang="en-US" altLang="zh-CN" sz="2400" b="1" noProof="0" dirty="0" smtClean="0">
                <a:ln>
                  <a:noFill/>
                </a:ln>
                <a:effectLst/>
                <a:uLnTx/>
                <a:uFillTx/>
                <a:latin typeface="Calibri" panose="020F0502020204030204" pitchFamily="34" charset="0"/>
                <a:ea typeface="宋体" panose="02010600030101010101" pitchFamily="2" charset="-122"/>
                <a:sym typeface="+mn-ea"/>
              </a:rPr>
              <a:t>4</a:t>
            </a:r>
            <a:r>
              <a:rPr lang="zh-CN" altLang="en-US" sz="2400" b="1" noProof="0" dirty="0" smtClean="0">
                <a:ln>
                  <a:noFill/>
                </a:ln>
                <a:effectLst/>
                <a:uLnTx/>
                <a:uFillTx/>
                <a:latin typeface="Calibri" panose="020F0502020204030204" pitchFamily="34" charset="0"/>
                <a:ea typeface="宋体" panose="02010600030101010101" pitchFamily="2" charset="-122"/>
                <a:sym typeface="+mn-ea"/>
              </a:rPr>
              <a:t>：</a:t>
            </a:r>
            <a:r>
              <a:rPr lang="zh-CN" altLang="zh-CN" sz="2400" b="1" dirty="0">
                <a:latin typeface="Calibri" panose="020F0502020204030204" pitchFamily="34" charset="0"/>
                <a:sym typeface="宋体" panose="02010600030101010101" pitchFamily="2" charset="-122"/>
              </a:rPr>
              <a:t>医院办科研机构</a:t>
            </a:r>
            <a:r>
              <a:rPr lang="zh-CN" sz="2400" b="1" dirty="0">
                <a:latin typeface="Calibri" panose="020F0502020204030204" pitchFamily="34" charset="0"/>
                <a:sym typeface="宋体" panose="02010600030101010101" pitchFamily="2" charset="-122"/>
              </a:rPr>
              <a:t>（境内）情况</a:t>
            </a:r>
            <a:endParaRPr lang="zh-CN" altLang="en-US" sz="2400" b="1" noProof="0" dirty="0" smtClean="0">
              <a:ln>
                <a:noFill/>
              </a:ln>
              <a:effectLst/>
              <a:uLnTx/>
              <a:uFillTx/>
              <a:latin typeface="Calibri" panose="020F0502020204030204" pitchFamily="34" charset="0"/>
              <a:ea typeface="宋体" panose="02010600030101010101" pitchFamily="2" charset="-122"/>
              <a:sym typeface="+mn-ea"/>
            </a:endParaRPr>
          </a:p>
          <a:p>
            <a:pPr fontAlgn="base">
              <a:lnSpc>
                <a:spcPct val="150000"/>
              </a:lnSpc>
            </a:pPr>
            <a:endParaRPr lang="zh-CN" altLang="en-US" sz="2400" b="1" strike="noStrike" kern="1200"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内容占位符 2"/>
          <p:cNvSpPr>
            <a:spLocks noGrp="1"/>
          </p:cNvSpPr>
          <p:nvPr>
            <p:ph idx="1"/>
          </p:nvPr>
        </p:nvSpPr>
        <p:spPr>
          <a:xfrm>
            <a:off x="1827711" y="1220991"/>
            <a:ext cx="10163175" cy="5305425"/>
          </a:xfrm>
        </p:spPr>
        <p:txBody>
          <a:bodyPr/>
          <a:lstStyle/>
          <a:p>
            <a:pPr marL="0" indent="0">
              <a:buNone/>
            </a:pPr>
            <a:r>
              <a:rPr lang="en-US" altLang="zh-CN" dirty="0" smtClean="0">
                <a:latin typeface="黑体" panose="02010609060101010101" pitchFamily="49" charset="-122"/>
                <a:ea typeface="黑体" panose="02010609060101010101" pitchFamily="49" charset="-122"/>
              </a:rPr>
              <a:t>1</a:t>
            </a:r>
            <a:r>
              <a:rPr lang="zh-CN"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医院科研活动现状</a:t>
            </a:r>
            <a:r>
              <a:rPr lang="en-US" altLang="zh-CN" dirty="0" smtClean="0">
                <a:latin typeface="黑体" panose="02010609060101010101" pitchFamily="49" charset="-122"/>
                <a:ea typeface="黑体" panose="02010609060101010101" pitchFamily="49" charset="-122"/>
              </a:rPr>
              <a:t>       </a:t>
            </a:r>
            <a:endParaRPr lang="en-US" altLang="zh-CN" dirty="0" smtClean="0">
              <a:latin typeface="黑体" panose="02010609060101010101" pitchFamily="49" charset="-122"/>
              <a:ea typeface="黑体" panose="02010609060101010101" pitchFamily="49" charset="-122"/>
            </a:endParaRPr>
          </a:p>
          <a:p>
            <a:pPr marL="0" indent="0">
              <a:buNone/>
            </a:pPr>
            <a:endParaRPr lang="en-US" altLang="zh-CN" dirty="0">
              <a:latin typeface="黑体" panose="02010609060101010101" pitchFamily="49" charset="-122"/>
              <a:ea typeface="黑体" panose="02010609060101010101" pitchFamily="49" charset="-122"/>
            </a:endParaRPr>
          </a:p>
          <a:p>
            <a:pPr marL="0" indent="0">
              <a:buNone/>
            </a:pPr>
            <a:endParaRPr lang="en-US" altLang="zh-CN" dirty="0" smtClean="0">
              <a:latin typeface="黑体" panose="02010609060101010101" pitchFamily="49" charset="-122"/>
              <a:ea typeface="黑体" panose="02010609060101010101" pitchFamily="49" charset="-122"/>
            </a:endParaRPr>
          </a:p>
          <a:p>
            <a:pPr marL="0" indent="0">
              <a:buNone/>
            </a:pPr>
            <a:endParaRPr lang="en-US" altLang="zh-CN" dirty="0">
              <a:latin typeface="黑体" panose="02010609060101010101" pitchFamily="49" charset="-122"/>
              <a:ea typeface="黑体" panose="02010609060101010101" pitchFamily="49" charset="-122"/>
            </a:endParaRPr>
          </a:p>
        </p:txBody>
      </p:sp>
      <p:grpSp>
        <p:nvGrpSpPr>
          <p:cNvPr id="4" name="组合 3"/>
          <p:cNvGrpSpPr/>
          <p:nvPr/>
        </p:nvGrpSpPr>
        <p:grpSpPr>
          <a:xfrm>
            <a:off x="2556513" y="1835879"/>
            <a:ext cx="7743823" cy="2794138"/>
            <a:chOff x="4924341" y="1571823"/>
            <a:chExt cx="7264750" cy="3013598"/>
          </a:xfrm>
        </p:grpSpPr>
        <p:grpSp>
          <p:nvGrpSpPr>
            <p:cNvPr id="5" name="组合 4"/>
            <p:cNvGrpSpPr/>
            <p:nvPr/>
          </p:nvGrpSpPr>
          <p:grpSpPr>
            <a:xfrm>
              <a:off x="5120073" y="1980207"/>
              <a:ext cx="7069018" cy="2605214"/>
              <a:chOff x="2067846" y="1163080"/>
              <a:chExt cx="7127089" cy="2561312"/>
            </a:xfrm>
          </p:grpSpPr>
          <p:sp>
            <p:nvSpPr>
              <p:cNvPr id="7" name="任意多边形 6"/>
              <p:cNvSpPr/>
              <p:nvPr/>
            </p:nvSpPr>
            <p:spPr>
              <a:xfrm>
                <a:off x="2067846" y="1413906"/>
                <a:ext cx="7127089" cy="2310486"/>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buSzPct val="50000"/>
                  <a:buFont typeface="Wingdings" panose="05000000000000000000" pitchFamily="2" charset="2"/>
                  <a:buChar char="l"/>
                  <a:defRPr/>
                </a:pPr>
                <a:r>
                  <a:rPr lang="zh-CN" altLang="en-US" sz="2800" dirty="0" smtClean="0">
                    <a:solidFill>
                      <a:schemeClr val="tx1"/>
                    </a:solidFill>
                    <a:latin typeface="黑体" panose="02010609060101010101" pitchFamily="49" charset="-122"/>
                    <a:ea typeface="黑体" panose="02010609060101010101" pitchFamily="49" charset="-122"/>
                  </a:rPr>
                  <a:t>医院的快速发展需要科研活动的支撑</a:t>
                </a:r>
                <a:endParaRPr lang="en-US" altLang="zh-CN" sz="2800" dirty="0" smtClean="0">
                  <a:solidFill>
                    <a:schemeClr val="tx1"/>
                  </a:solidFill>
                  <a:latin typeface="黑体" panose="02010609060101010101" pitchFamily="49" charset="-122"/>
                  <a:ea typeface="黑体" panose="02010609060101010101" pitchFamily="49" charset="-122"/>
                </a:endParaRPr>
              </a:p>
              <a:p>
                <a:pPr marL="457200" indent="-457200">
                  <a:buSzPct val="50000"/>
                  <a:buFont typeface="Wingdings" panose="05000000000000000000" pitchFamily="2" charset="2"/>
                  <a:buChar char="l"/>
                  <a:defRPr/>
                </a:pPr>
                <a:r>
                  <a:rPr lang="zh-CN" altLang="en-US" sz="2800" dirty="0" smtClean="0">
                    <a:solidFill>
                      <a:schemeClr val="tx1"/>
                    </a:solidFill>
                    <a:latin typeface="黑体" panose="02010609060101010101" pitchFamily="49" charset="-122"/>
                    <a:ea typeface="黑体" panose="02010609060101010101" pitchFamily="49" charset="-122"/>
                  </a:rPr>
                  <a:t>集聚科学理论、科技设施和科技人才的场所</a:t>
                </a:r>
                <a:endParaRPr lang="en-US" altLang="zh-CN" sz="2800" dirty="0" smtClean="0">
                  <a:solidFill>
                    <a:schemeClr val="tx1"/>
                  </a:solidFill>
                  <a:latin typeface="黑体" panose="02010609060101010101" pitchFamily="49" charset="-122"/>
                  <a:ea typeface="黑体" panose="02010609060101010101" pitchFamily="49" charset="-122"/>
                </a:endParaRPr>
              </a:p>
              <a:p>
                <a:pPr marL="457200" indent="-457200">
                  <a:buSzPct val="50000"/>
                  <a:buFont typeface="Wingdings" panose="05000000000000000000" pitchFamily="2" charset="2"/>
                  <a:buChar char="l"/>
                  <a:defRPr/>
                </a:pPr>
                <a:r>
                  <a:rPr lang="zh-CN" altLang="en-US" sz="2800" dirty="0" smtClean="0">
                    <a:solidFill>
                      <a:schemeClr val="tx1"/>
                    </a:solidFill>
                    <a:latin typeface="黑体" panose="02010609060101010101" pitchFamily="49" charset="-122"/>
                    <a:ea typeface="黑体" panose="02010609060101010101" pitchFamily="49" charset="-122"/>
                  </a:rPr>
                  <a:t>有</a:t>
                </a:r>
                <a:r>
                  <a:rPr lang="en-US" altLang="zh-CN" sz="2800" dirty="0" smtClean="0">
                    <a:solidFill>
                      <a:schemeClr val="tx1"/>
                    </a:solidFill>
                    <a:latin typeface="黑体" panose="02010609060101010101" pitchFamily="49" charset="-122"/>
                    <a:ea typeface="黑体" panose="02010609060101010101" pitchFamily="49" charset="-122"/>
                  </a:rPr>
                  <a:t>R&amp;D</a:t>
                </a:r>
                <a:r>
                  <a:rPr lang="zh-CN" altLang="en-US" sz="2800" dirty="0" smtClean="0">
                    <a:solidFill>
                      <a:schemeClr val="tx1"/>
                    </a:solidFill>
                    <a:latin typeface="黑体" panose="02010609060101010101" pitchFamily="49" charset="-122"/>
                    <a:ea typeface="黑体" panose="02010609060101010101" pitchFamily="49" charset="-122"/>
                  </a:rPr>
                  <a:t>活动发生，集中在</a:t>
                </a:r>
                <a:r>
                  <a:rPr lang="zh-CN" altLang="en-US" sz="2800" dirty="0" smtClean="0">
                    <a:solidFill>
                      <a:srgbClr val="002060"/>
                    </a:solidFill>
                    <a:latin typeface="黑体" panose="02010609060101010101" pitchFamily="49" charset="-122"/>
                    <a:ea typeface="黑体" panose="02010609060101010101" pitchFamily="49" charset="-122"/>
                  </a:rPr>
                  <a:t>综合性大医院</a:t>
                </a:r>
                <a:endParaRPr lang="en-US" altLang="zh-CN" sz="2800" dirty="0" smtClean="0">
                  <a:solidFill>
                    <a:srgbClr val="002060"/>
                  </a:solidFill>
                  <a:latin typeface="黑体" panose="02010609060101010101" pitchFamily="49" charset="-122"/>
                  <a:ea typeface="黑体" panose="02010609060101010101" pitchFamily="49" charset="-122"/>
                </a:endParaRPr>
              </a:p>
              <a:p>
                <a:pPr marL="457200" indent="-457200">
                  <a:buSzPct val="50000"/>
                  <a:buFont typeface="Wingdings" panose="05000000000000000000" pitchFamily="2" charset="2"/>
                  <a:buChar char="l"/>
                  <a:defRPr/>
                </a:pPr>
                <a:endParaRPr lang="en-US" altLang="zh-CN" sz="2800" dirty="0">
                  <a:solidFill>
                    <a:schemeClr val="tx1"/>
                  </a:solidFill>
                  <a:latin typeface="黑体" panose="02010609060101010101" pitchFamily="49" charset="-122"/>
                  <a:ea typeface="黑体" panose="02010609060101010101" pitchFamily="49" charset="-122"/>
                </a:endParaRPr>
              </a:p>
            </p:txBody>
          </p:sp>
          <p:sp>
            <p:nvSpPr>
              <p:cNvPr id="8" name="任意多边形 7"/>
              <p:cNvSpPr/>
              <p:nvPr/>
            </p:nvSpPr>
            <p:spPr>
              <a:xfrm>
                <a:off x="2307210" y="1163080"/>
                <a:ext cx="3183004"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3200" dirty="0" smtClean="0">
                    <a:latin typeface="黑体" panose="02010609060101010101" pitchFamily="49" charset="-122"/>
                    <a:ea typeface="黑体" panose="02010609060101010101" pitchFamily="49" charset="-122"/>
                  </a:rPr>
                  <a:t>医院的科研属性</a:t>
                </a:r>
                <a:endParaRPr lang="zh-CN" altLang="en-US" sz="3200" dirty="0">
                  <a:latin typeface="黑体" panose="02010609060101010101" pitchFamily="49" charset="-122"/>
                  <a:ea typeface="黑体" panose="02010609060101010101" pitchFamily="49" charset="-122"/>
                </a:endParaRPr>
              </a:p>
            </p:txBody>
          </p:sp>
        </p:grpSp>
        <p:cxnSp>
          <p:nvCxnSpPr>
            <p:cNvPr id="6" name="肘形连接符 5"/>
            <p:cNvCxnSpPr/>
            <p:nvPr/>
          </p:nvCxnSpPr>
          <p:spPr bwMode="auto">
            <a:xfrm rot="16200000" flipH="1">
              <a:off x="4213484" y="2282680"/>
              <a:ext cx="1617445" cy="195732"/>
            </a:xfrm>
            <a:prstGeom prst="bentConnector3">
              <a:avLst>
                <a:gd name="adj1" fmla="val 50000"/>
              </a:avLst>
            </a:prstGeom>
            <a:solidFill>
              <a:schemeClr val="accent1"/>
            </a:solidFill>
            <a:ln w="31750" cap="flat" cmpd="sng" algn="ctr">
              <a:solidFill>
                <a:srgbClr val="008EC4"/>
              </a:solidFill>
              <a:prstDash val="solid"/>
              <a:round/>
              <a:headEnd type="none" w="med" len="med"/>
              <a:tailEnd type="none" w="med" len="med"/>
            </a:ln>
            <a:effectLst/>
          </p:spPr>
        </p:cxnSp>
      </p:grpSp>
      <p:sp>
        <p:nvSpPr>
          <p:cNvPr id="2" name="文本框 1"/>
          <p:cNvSpPr txBox="1"/>
          <p:nvPr/>
        </p:nvSpPr>
        <p:spPr>
          <a:xfrm>
            <a:off x="1586230" y="347980"/>
            <a:ext cx="7294880" cy="706755"/>
          </a:xfrm>
          <a:prstGeom prst="rect">
            <a:avLst/>
          </a:prstGeom>
          <a:noFill/>
        </p:spPr>
        <p:txBody>
          <a:bodyPr wrap="none" rtlCol="0" anchor="t">
            <a:spAutoFit/>
          </a:bodyPr>
          <a:p>
            <a:pPr>
              <a:spcBef>
                <a:spcPct val="0"/>
              </a:spcBef>
              <a:buFontTx/>
              <a:buNone/>
            </a:pPr>
            <a:r>
              <a:rPr lang="zh-CN" altLang="en-US" sz="4000" dirty="0" smtClean="0">
                <a:solidFill>
                  <a:srgbClr val="000000"/>
                </a:solidFill>
                <a:latin typeface="黑体" panose="02010609060101010101" pitchFamily="49" charset="-122"/>
                <a:ea typeface="黑体" panose="02010609060101010101" pitchFamily="49" charset="-122"/>
                <a:sym typeface="+mn-ea"/>
              </a:rPr>
              <a:t>一、医院科研活动统计情况简介</a:t>
            </a:r>
            <a:endParaRPr lang="zh-CN" altLang="en-US" sz="4000" dirty="0" smtClean="0">
              <a:solidFill>
                <a:srgbClr val="000000"/>
              </a:solidFill>
              <a:latin typeface="黑体" panose="02010609060101010101" pitchFamily="49" charset="-122"/>
              <a:ea typeface="黑体" panose="02010609060101010101" pitchFamily="49"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74295" y="-62865"/>
            <a:ext cx="1226693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 name="图片 1" descr="B47HKLC%6WS9~X@J}LS}Q0H"/>
          <p:cNvPicPr>
            <a:picLocks noChangeAspect="1"/>
          </p:cNvPicPr>
          <p:nvPr/>
        </p:nvPicPr>
        <p:blipFill>
          <a:blip r:embed="rId1"/>
          <a:stretch>
            <a:fillRect/>
          </a:stretch>
        </p:blipFill>
        <p:spPr>
          <a:xfrm>
            <a:off x="1924050" y="-63500"/>
            <a:ext cx="8343900" cy="6984365"/>
          </a:xfrm>
          <a:prstGeom prst="rect">
            <a:avLst/>
          </a:prstGeom>
        </p:spPr>
      </p:pic>
      <p:sp>
        <p:nvSpPr>
          <p:cNvPr id="3" name="矩形 2"/>
          <p:cNvSpPr/>
          <p:nvPr/>
        </p:nvSpPr>
        <p:spPr>
          <a:xfrm>
            <a:off x="2045335" y="2291080"/>
            <a:ext cx="3787140" cy="1186815"/>
          </a:xfrm>
          <a:prstGeom prst="rect">
            <a:avLst/>
          </a:prstGeom>
          <a:noFill/>
          <a:ln w="28575" cap="flat" cmpd="sng" algn="ctr">
            <a:solidFill>
              <a:srgbClr val="FF0000"/>
            </a:solidFill>
            <a:prstDash val="solid"/>
            <a:round/>
            <a:headEnd type="none" w="med" len="med"/>
            <a:tailEnd type="none" w="med" len="med"/>
          </a:ln>
        </p:spPr>
        <p:txBody>
          <a:bodyPr vert="horz" wrap="non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513840" y="831850"/>
            <a:ext cx="8571230" cy="3291840"/>
          </a:xfrm>
          <a:prstGeom prst="rect">
            <a:avLst/>
          </a:prstGeom>
          <a:noFill/>
        </p:spPr>
        <p:txBody>
          <a:bodyPr wrap="square" rtlCol="0" anchor="t">
            <a:spAutoFit/>
          </a:bodyPr>
          <a:p>
            <a:pPr marL="0" indent="0" fontAlgn="base">
              <a:buNone/>
            </a:pPr>
            <a:r>
              <a:rPr lang="en-US" altLang="zh-CN" sz="3200" b="1" dirty="0">
                <a:sym typeface="+mn-ea"/>
              </a:rPr>
              <a:t>2.</a:t>
            </a:r>
            <a:r>
              <a:rPr lang="zh-CN" altLang="zh-CN" sz="3200" b="1" dirty="0">
                <a:latin typeface="Calibri" panose="020F0502020204030204" pitchFamily="34" charset="0"/>
                <a:sym typeface="+mn-ea"/>
              </a:rPr>
              <a:t>《医院科研活动及相关情况》（</a:t>
            </a:r>
            <a:r>
              <a:rPr lang="en-US" altLang="zh-CN" sz="3200" b="1">
                <a:latin typeface="Calibri" panose="020F0502020204030204" pitchFamily="34" charset="0"/>
                <a:sym typeface="+mn-ea"/>
              </a:rPr>
              <a:t>107-5</a:t>
            </a:r>
            <a:r>
              <a:rPr lang="zh-CN" altLang="zh-CN" sz="3200" b="1" dirty="0">
                <a:latin typeface="Calibri" panose="020F0502020204030204" pitchFamily="34" charset="0"/>
                <a:sym typeface="+mn-ea"/>
              </a:rPr>
              <a:t>表）</a:t>
            </a:r>
            <a:endParaRPr lang="zh-CN" altLang="zh-CN" sz="3200" b="1" strike="noStrike" noProof="1" dirty="0">
              <a:solidFill>
                <a:schemeClr val="tx1"/>
              </a:solidFill>
              <a:sym typeface="+mn-ea"/>
            </a:endParaRPr>
          </a:p>
          <a:p>
            <a:pPr marL="0" indent="0" fontAlgn="base">
              <a:buNone/>
            </a:pPr>
            <a:endPar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r>
              <a:rPr lang="zh-CN" altLang="en-US" sz="3200" b="1" noProof="0" dirty="0" smtClean="0">
                <a:ln>
                  <a:noFill/>
                </a:ln>
                <a:effectLst/>
                <a:uLnTx/>
                <a:uFillTx/>
                <a:latin typeface="Calibri" panose="020F0502020204030204" pitchFamily="34" charset="0"/>
                <a:sym typeface="+mn-ea"/>
              </a:rPr>
              <a:t>重点指标</a:t>
            </a:r>
            <a:r>
              <a:rPr lang="en-US" altLang="zh-CN" sz="3200" b="1" noProof="0" dirty="0" smtClean="0">
                <a:ln>
                  <a:noFill/>
                </a:ln>
                <a:effectLst/>
                <a:uLnTx/>
                <a:uFillTx/>
                <a:latin typeface="Calibri" panose="020F0502020204030204" pitchFamily="34" charset="0"/>
                <a:sym typeface="+mn-ea"/>
              </a:rPr>
              <a:t>1</a:t>
            </a:r>
            <a:r>
              <a:rPr lang="zh-CN" altLang="en-US" sz="3200" b="1" noProof="0" dirty="0" smtClean="0">
                <a:ln>
                  <a:noFill/>
                </a:ln>
                <a:effectLst/>
                <a:uLnTx/>
                <a:uFillTx/>
                <a:latin typeface="Calibri" panose="020F0502020204030204" pitchFamily="34" charset="0"/>
                <a:sym typeface="+mn-ea"/>
              </a:rPr>
              <a:t>：</a:t>
            </a:r>
            <a:r>
              <a:rPr lang="zh-CN" altLang="zh-CN" sz="3200" b="1" noProof="0" dirty="0" smtClean="0">
                <a:ln>
                  <a:noFill/>
                </a:ln>
                <a:effectLst/>
                <a:uLnTx/>
                <a:uFillTx/>
                <a:latin typeface="Calibri" panose="020F0502020204030204" pitchFamily="34" charset="0"/>
                <a:sym typeface="+mn-ea"/>
              </a:rPr>
              <a:t>科研人员情况</a:t>
            </a:r>
            <a:endParaRPr lang="zh-CN" altLang="zh-CN" sz="3200" b="1" noProof="0" dirty="0" smtClean="0">
              <a:ln>
                <a:noFill/>
              </a:ln>
              <a:effectLst/>
              <a:uLnTx/>
              <a:uFillTx/>
              <a:latin typeface="Calibri" panose="020F0502020204030204" pitchFamily="34" charset="0"/>
              <a:sym typeface="+mn-ea"/>
            </a:endParaRPr>
          </a:p>
          <a:p>
            <a:pPr fontAlgn="base"/>
            <a:endParaRPr lang="zh-CN" altLang="zh-CN" sz="2800" b="1" noProof="0" dirty="0" smtClean="0">
              <a:ln>
                <a:noFill/>
              </a:ln>
              <a:effectLst/>
              <a:uLnTx/>
              <a:uFillTx/>
              <a:latin typeface="Calibri" panose="020F0502020204030204" pitchFamily="34" charset="0"/>
              <a:sym typeface="+mn-ea"/>
            </a:endParaRPr>
          </a:p>
          <a:p>
            <a:pPr fontAlgn="base"/>
            <a:r>
              <a:rPr lang="zh-CN" altLang="zh-CN" sz="2800" b="1" noProof="0" dirty="0" smtClean="0">
                <a:ln>
                  <a:noFill/>
                </a:ln>
                <a:effectLst/>
                <a:uLnTx/>
                <a:uFillTx/>
                <a:latin typeface="Calibri" panose="020F0502020204030204" pitchFamily="34" charset="0"/>
                <a:sym typeface="+mn-ea"/>
              </a:rPr>
              <a:t>指报告期内医院参加科研活动的人员合计，包括参加科研项目（课题）的研究人员和科研活动的管理和服务人员，不含外聘人员。</a:t>
            </a:r>
            <a:endParaRPr lang="zh-CN" altLang="zh-CN" sz="2800" b="1" noProof="0" dirty="0" smtClean="0">
              <a:ln>
                <a:noFill/>
              </a:ln>
              <a:effectLst/>
              <a:uLnTx/>
              <a:uFillTx/>
              <a:latin typeface="Calibri" panose="020F0502020204030204" pitchFamily="34" charset="0"/>
              <a:sym typeface="+mn-e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74295" y="-62865"/>
            <a:ext cx="1226693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 name="图片 1" descr="B47HKLC%6WS9~X@J}LS}Q0H"/>
          <p:cNvPicPr>
            <a:picLocks noChangeAspect="1"/>
          </p:cNvPicPr>
          <p:nvPr/>
        </p:nvPicPr>
        <p:blipFill>
          <a:blip r:embed="rId1"/>
          <a:stretch>
            <a:fillRect/>
          </a:stretch>
        </p:blipFill>
        <p:spPr>
          <a:xfrm>
            <a:off x="1924050" y="-63500"/>
            <a:ext cx="8343900" cy="6984365"/>
          </a:xfrm>
          <a:prstGeom prst="rect">
            <a:avLst/>
          </a:prstGeom>
        </p:spPr>
      </p:pic>
      <p:sp>
        <p:nvSpPr>
          <p:cNvPr id="3" name="矩形 2"/>
          <p:cNvSpPr/>
          <p:nvPr/>
        </p:nvSpPr>
        <p:spPr>
          <a:xfrm>
            <a:off x="2045335" y="2291080"/>
            <a:ext cx="3787140" cy="1186815"/>
          </a:xfrm>
          <a:prstGeom prst="rect">
            <a:avLst/>
          </a:prstGeom>
          <a:noFill/>
          <a:ln w="28575" cap="flat" cmpd="sng" algn="ctr">
            <a:solidFill>
              <a:srgbClr val="FF0000"/>
            </a:solidFill>
            <a:prstDash val="solid"/>
            <a:round/>
            <a:headEnd type="none" w="med" len="med"/>
            <a:tailEnd type="none" w="med" len="med"/>
          </a:ln>
        </p:spPr>
        <p:txBody>
          <a:bodyPr vert="horz" wrap="non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cxnSp>
        <p:nvCxnSpPr>
          <p:cNvPr id="4" name="直接连接符 3"/>
          <p:cNvCxnSpPr/>
          <p:nvPr/>
        </p:nvCxnSpPr>
        <p:spPr>
          <a:xfrm>
            <a:off x="2233295" y="3230880"/>
            <a:ext cx="1206500" cy="0"/>
          </a:xfrm>
          <a:prstGeom prst="line">
            <a:avLst/>
          </a:prstGeom>
          <a:solidFill>
            <a:schemeClr val="accent1"/>
          </a:solidFill>
          <a:ln w="25400" cap="flat" cmpd="sng" algn="ctr">
            <a:solidFill>
              <a:srgbClr val="FF0000"/>
            </a:solidFill>
            <a:prstDash val="solid"/>
            <a:round/>
            <a:headEnd type="none" w="med" len="med"/>
            <a:tailEnd type="none" w="med" len="med"/>
          </a:ln>
        </p:spPr>
      </p:cxnSp>
      <p:sp>
        <p:nvSpPr>
          <p:cNvPr id="5" name="文本框 4"/>
          <p:cNvSpPr txBox="1"/>
          <p:nvPr/>
        </p:nvSpPr>
        <p:spPr>
          <a:xfrm>
            <a:off x="2599055" y="3814445"/>
            <a:ext cx="3895725" cy="829945"/>
          </a:xfrm>
          <a:prstGeom prst="rect">
            <a:avLst/>
          </a:prstGeom>
          <a:solidFill>
            <a:schemeClr val="bg1"/>
          </a:solidFill>
        </p:spPr>
        <p:txBody>
          <a:bodyPr wrap="square" rtlCol="0">
            <a:spAutoFit/>
          </a:bodyPr>
          <a:p>
            <a:r>
              <a:rPr lang="zh-CN" altLang="en-US" sz="2400" dirty="0">
                <a:solidFill>
                  <a:srgbClr val="FF0000"/>
                </a:solidFill>
                <a:sym typeface="+mn-ea"/>
              </a:rPr>
              <a:t>从事科研活动的时间占制度工作时间</a:t>
            </a:r>
            <a:r>
              <a:rPr lang="en-US" altLang="zh-CN" sz="2400" dirty="0">
                <a:solidFill>
                  <a:srgbClr val="FF0000"/>
                </a:solidFill>
                <a:sym typeface="+mn-ea"/>
              </a:rPr>
              <a:t>90%</a:t>
            </a:r>
            <a:r>
              <a:rPr lang="zh-CN" altLang="en-US" sz="2400" dirty="0">
                <a:solidFill>
                  <a:srgbClr val="FF0000"/>
                </a:solidFill>
                <a:sym typeface="+mn-ea"/>
              </a:rPr>
              <a:t>及以上的人员</a:t>
            </a:r>
            <a:endParaRPr lang="zh-CN" altLang="en-US" sz="2400" dirty="0">
              <a:solidFill>
                <a:srgbClr val="FF0000"/>
              </a:solidFill>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74295" y="-62865"/>
            <a:ext cx="1226693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 name="图片 1" descr="B47HKLC%6WS9~X@J}LS}Q0H"/>
          <p:cNvPicPr>
            <a:picLocks noChangeAspect="1"/>
          </p:cNvPicPr>
          <p:nvPr/>
        </p:nvPicPr>
        <p:blipFill>
          <a:blip r:embed="rId1"/>
          <a:stretch>
            <a:fillRect/>
          </a:stretch>
        </p:blipFill>
        <p:spPr>
          <a:xfrm>
            <a:off x="1924050" y="-63500"/>
            <a:ext cx="8343900" cy="6984365"/>
          </a:xfrm>
          <a:prstGeom prst="rect">
            <a:avLst/>
          </a:prstGeom>
        </p:spPr>
      </p:pic>
      <p:sp>
        <p:nvSpPr>
          <p:cNvPr id="3" name="矩形 2"/>
          <p:cNvSpPr/>
          <p:nvPr/>
        </p:nvSpPr>
        <p:spPr>
          <a:xfrm>
            <a:off x="2054860" y="3448685"/>
            <a:ext cx="3787140" cy="3060000"/>
          </a:xfrm>
          <a:prstGeom prst="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cxnSp>
        <p:nvCxnSpPr>
          <p:cNvPr id="4" name="直接连接符 3"/>
          <p:cNvCxnSpPr/>
          <p:nvPr/>
        </p:nvCxnSpPr>
        <p:spPr>
          <a:xfrm>
            <a:off x="2322195" y="4160520"/>
            <a:ext cx="959485" cy="0"/>
          </a:xfrm>
          <a:prstGeom prst="line">
            <a:avLst/>
          </a:prstGeom>
          <a:solidFill>
            <a:schemeClr val="accent1"/>
          </a:solidFill>
          <a:ln w="25400" cap="flat" cmpd="sng" algn="ctr">
            <a:solidFill>
              <a:srgbClr val="FF0000"/>
            </a:solidFill>
            <a:prstDash val="solid"/>
            <a:round/>
            <a:headEnd type="none" w="med" len="med"/>
            <a:tailEnd type="none" w="med" len="med"/>
          </a:ln>
        </p:spPr>
      </p:cxnSp>
      <p:cxnSp>
        <p:nvCxnSpPr>
          <p:cNvPr id="5" name="直接连接符 4"/>
          <p:cNvCxnSpPr/>
          <p:nvPr/>
        </p:nvCxnSpPr>
        <p:spPr>
          <a:xfrm>
            <a:off x="2322195" y="5503545"/>
            <a:ext cx="959485" cy="0"/>
          </a:xfrm>
          <a:prstGeom prst="line">
            <a:avLst/>
          </a:prstGeom>
          <a:solidFill>
            <a:schemeClr val="accent1"/>
          </a:solidFill>
          <a:ln w="25400" cap="flat" cmpd="sng" algn="ctr">
            <a:solidFill>
              <a:srgbClr val="FF000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602105" y="524510"/>
            <a:ext cx="10123805" cy="2861310"/>
          </a:xfrm>
          <a:prstGeom prst="rect">
            <a:avLst/>
          </a:prstGeom>
          <a:noFill/>
        </p:spPr>
        <p:txBody>
          <a:bodyPr wrap="square" rtlCol="0" anchor="t">
            <a:spAutoFit/>
          </a:bodyPr>
          <a:p>
            <a:pPr marL="0" indent="0" fontAlgn="base">
              <a:buNone/>
            </a:pPr>
            <a:r>
              <a:rPr lang="en-US" altLang="zh-CN" sz="3200" b="1" dirty="0">
                <a:sym typeface="+mn-ea"/>
              </a:rPr>
              <a:t>2.</a:t>
            </a:r>
            <a:r>
              <a:rPr lang="zh-CN" altLang="zh-CN" sz="3200" b="1" dirty="0">
                <a:latin typeface="Calibri" panose="020F0502020204030204" pitchFamily="34" charset="0"/>
                <a:sym typeface="+mn-ea"/>
              </a:rPr>
              <a:t>《医院科研活动及相关情况》（</a:t>
            </a:r>
            <a:r>
              <a:rPr lang="en-US" altLang="zh-CN" sz="3200" b="1">
                <a:latin typeface="Calibri" panose="020F0502020204030204" pitchFamily="34" charset="0"/>
                <a:sym typeface="+mn-ea"/>
              </a:rPr>
              <a:t>107-5</a:t>
            </a:r>
            <a:r>
              <a:rPr lang="zh-CN" altLang="zh-CN" sz="3200" b="1" dirty="0">
                <a:latin typeface="Calibri" panose="020F0502020204030204" pitchFamily="34" charset="0"/>
                <a:sym typeface="+mn-ea"/>
              </a:rPr>
              <a:t>表）</a:t>
            </a:r>
            <a:endParaRPr lang="zh-CN" altLang="zh-CN" sz="3200" b="1" strike="noStrike" noProof="1" dirty="0">
              <a:solidFill>
                <a:schemeClr val="tx1"/>
              </a:solidFill>
              <a:sym typeface="+mn-ea"/>
            </a:endParaRPr>
          </a:p>
          <a:p>
            <a:pPr marL="0" indent="0" fontAlgn="base">
              <a:buNone/>
            </a:pPr>
            <a:endPar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r>
              <a:rPr lang="zh-CN" altLang="en-US" sz="3200" b="1" noProof="0" dirty="0" smtClean="0">
                <a:ln>
                  <a:noFill/>
                </a:ln>
                <a:effectLst/>
                <a:uLnTx/>
                <a:uFillTx/>
                <a:latin typeface="Calibri" panose="020F0502020204030204" pitchFamily="34" charset="0"/>
                <a:sym typeface="+mn-ea"/>
              </a:rPr>
              <a:t>重点指标</a:t>
            </a:r>
            <a:r>
              <a:rPr lang="en-US" altLang="zh-CN" sz="3200" b="1" noProof="0" dirty="0" smtClean="0">
                <a:ln>
                  <a:noFill/>
                </a:ln>
                <a:effectLst/>
                <a:uLnTx/>
                <a:uFillTx/>
                <a:latin typeface="Calibri" panose="020F0502020204030204" pitchFamily="34" charset="0"/>
                <a:sym typeface="+mn-ea"/>
              </a:rPr>
              <a:t>2</a:t>
            </a:r>
            <a:r>
              <a:rPr lang="zh-CN" altLang="en-US" sz="3200" b="1" noProof="0" dirty="0" smtClean="0">
                <a:ln>
                  <a:noFill/>
                </a:ln>
                <a:effectLst/>
                <a:uLnTx/>
                <a:uFillTx/>
                <a:latin typeface="Calibri" panose="020F0502020204030204" pitchFamily="34" charset="0"/>
                <a:sym typeface="+mn-ea"/>
              </a:rPr>
              <a:t>：</a:t>
            </a:r>
            <a:r>
              <a:rPr lang="zh-CN" altLang="en-US" sz="3200" b="1" dirty="0">
                <a:latin typeface="Calibri" panose="020F0502020204030204" pitchFamily="34" charset="0"/>
                <a:sym typeface="宋体" panose="02010600030101010101" pitchFamily="2" charset="-122"/>
              </a:rPr>
              <a:t>科研</a:t>
            </a:r>
            <a:r>
              <a:rPr lang="zh-CN" altLang="zh-CN" sz="3200" b="1" dirty="0">
                <a:latin typeface="Calibri" panose="020F0502020204030204" pitchFamily="34" charset="0"/>
                <a:sym typeface="宋体" panose="02010600030101010101" pitchFamily="2" charset="-122"/>
              </a:rPr>
              <a:t>费用情况</a:t>
            </a:r>
            <a:endParaRPr lang="zh-CN" altLang="en-US" sz="32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r>
              <a:rPr lang="zh-CN" sz="2800" b="1">
                <a:solidFill>
                  <a:srgbClr val="000000"/>
                </a:solidFill>
                <a:sym typeface="+mn-ea"/>
              </a:rPr>
              <a:t>科研费用合计（</a:t>
            </a:r>
            <a:r>
              <a:rPr lang="en-US" sz="2800" b="1">
                <a:solidFill>
                  <a:srgbClr val="000000"/>
                </a:solidFill>
                <a:latin typeface="宋体" panose="02010600030101010101" pitchFamily="2" charset="-122"/>
                <a:sym typeface="+mn-ea"/>
              </a:rPr>
              <a:t>7</a:t>
            </a:r>
            <a:r>
              <a:rPr lang="zh-CN" sz="2800" b="1">
                <a:solidFill>
                  <a:srgbClr val="000000"/>
                </a:solidFill>
                <a:sym typeface="+mn-ea"/>
              </a:rPr>
              <a:t>）</a:t>
            </a:r>
            <a:r>
              <a:rPr lang="en-US" sz="2800">
                <a:solidFill>
                  <a:srgbClr val="000000"/>
                </a:solidFill>
                <a:latin typeface="宋体" panose="02010600030101010101" pitchFamily="2" charset="-122"/>
                <a:sym typeface="+mn-ea"/>
              </a:rPr>
              <a:t>  </a:t>
            </a:r>
            <a:r>
              <a:rPr lang="zh-CN" sz="2800">
                <a:solidFill>
                  <a:srgbClr val="000000"/>
                </a:solidFill>
                <a:sym typeface="+mn-ea"/>
              </a:rPr>
              <a:t>指报告期内医院用于科研活动的全部费用合计，包括按支出用途分和按资金来源分两类分组指标。</a:t>
            </a:r>
            <a:endParaRPr lang="zh-CN" sz="2800">
              <a:solidFill>
                <a:srgbClr val="000000"/>
              </a:solidFill>
              <a:sym typeface="+mn-ea"/>
            </a:endParaRPr>
          </a:p>
          <a:p>
            <a:pPr fontAlgn="base"/>
            <a:endParaRPr lang="zh-CN" altLang="en-US" sz="2800" b="1" noProof="0" dirty="0" smtClean="0">
              <a:ln>
                <a:noFill/>
              </a:ln>
              <a:effectLst/>
              <a:uLnTx/>
              <a:uFillTx/>
              <a:latin typeface="Calibri" panose="020F0502020204030204" pitchFamily="34" charset="0"/>
              <a:sym typeface="+mn-ea"/>
            </a:endParaRPr>
          </a:p>
        </p:txBody>
      </p:sp>
      <p:graphicFrame>
        <p:nvGraphicFramePr>
          <p:cNvPr id="3" name="表格 2"/>
          <p:cNvGraphicFramePr/>
          <p:nvPr>
            <p:custDataLst>
              <p:tags r:id="rId1"/>
            </p:custDataLst>
          </p:nvPr>
        </p:nvGraphicFramePr>
        <p:xfrm>
          <a:off x="1828800" y="3445510"/>
          <a:ext cx="8533130" cy="2286000"/>
        </p:xfrm>
        <a:graphic>
          <a:graphicData uri="http://schemas.openxmlformats.org/drawingml/2006/table">
            <a:tbl>
              <a:tblPr firstRow="1" bandRow="1">
                <a:tableStyleId>{5C22544A-7EE6-4342-B048-85BDC9FD1C3A}</a:tableStyleId>
              </a:tblPr>
              <a:tblGrid>
                <a:gridCol w="4266565"/>
                <a:gridCol w="4266565"/>
              </a:tblGrid>
              <a:tr h="381000">
                <a:tc>
                  <a:txBody>
                    <a:bodyPr/>
                    <a:p>
                      <a:pPr algn="ctr">
                        <a:buNone/>
                      </a:pPr>
                      <a:r>
                        <a:rPr lang="zh-CN" altLang="en-US">
                          <a:solidFill>
                            <a:srgbClr val="FFFF00"/>
                          </a:solidFill>
                        </a:rPr>
                        <a:t>支出用途</a:t>
                      </a:r>
                      <a:endParaRPr lang="zh-CN" altLang="en-US">
                        <a:solidFill>
                          <a:srgbClr val="FFFF00"/>
                        </a:solidFill>
                      </a:endParaRPr>
                    </a:p>
                  </a:txBody>
                  <a:tcPr/>
                </a:tc>
                <a:tc>
                  <a:txBody>
                    <a:bodyPr/>
                    <a:p>
                      <a:pPr algn="ctr">
                        <a:buNone/>
                      </a:pPr>
                      <a:r>
                        <a:rPr lang="zh-CN" altLang="en-US">
                          <a:solidFill>
                            <a:srgbClr val="FFFF00"/>
                          </a:solidFill>
                        </a:rPr>
                        <a:t>资金来源</a:t>
                      </a:r>
                      <a:endParaRPr lang="zh-CN" altLang="en-US">
                        <a:solidFill>
                          <a:srgbClr val="FFFF00"/>
                        </a:solidFill>
                      </a:endParaRPr>
                    </a:p>
                  </a:txBody>
                  <a:tcPr/>
                </a:tc>
              </a:tr>
              <a:tr h="381000">
                <a:tc>
                  <a:txBody>
                    <a:bodyPr/>
                    <a:p>
                      <a:pPr>
                        <a:buNone/>
                      </a:pPr>
                      <a:r>
                        <a:rPr lang="zh-CN" altLang="en-US"/>
                        <a:t>人员经费</a:t>
                      </a:r>
                      <a:endParaRPr lang="zh-CN" altLang="en-US"/>
                    </a:p>
                  </a:txBody>
                  <a:tcPr/>
                </a:tc>
                <a:tc>
                  <a:txBody>
                    <a:bodyPr/>
                    <a:p>
                      <a:pPr>
                        <a:buNone/>
                      </a:pPr>
                      <a:r>
                        <a:rPr lang="zh-CN" altLang="en-US"/>
                        <a:t>来自财政基本拨款经费</a:t>
                      </a:r>
                      <a:endParaRPr lang="zh-CN" altLang="en-US"/>
                    </a:p>
                  </a:txBody>
                  <a:tcPr/>
                </a:tc>
              </a:tr>
              <a:tr h="381000">
                <a:tc>
                  <a:txBody>
                    <a:bodyPr/>
                    <a:p>
                      <a:pPr>
                        <a:buNone/>
                      </a:pPr>
                      <a:r>
                        <a:rPr lang="zh-CN" altLang="en-US"/>
                        <a:t>科研材料费</a:t>
                      </a:r>
                      <a:endParaRPr lang="zh-CN" altLang="en-US"/>
                    </a:p>
                  </a:txBody>
                  <a:tcPr/>
                </a:tc>
                <a:tc>
                  <a:txBody>
                    <a:bodyPr/>
                    <a:p>
                      <a:pPr>
                        <a:buNone/>
                      </a:pPr>
                      <a:r>
                        <a:rPr lang="zh-CN" altLang="en-US"/>
                        <a:t>来自财政项目拨款经费</a:t>
                      </a:r>
                      <a:endParaRPr lang="zh-CN" altLang="en-US"/>
                    </a:p>
                  </a:txBody>
                  <a:tcPr/>
                </a:tc>
              </a:tr>
              <a:tr h="381000">
                <a:tc>
                  <a:txBody>
                    <a:bodyPr/>
                    <a:p>
                      <a:pPr>
                        <a:buNone/>
                      </a:pPr>
                      <a:r>
                        <a:rPr lang="zh-CN" altLang="en-US"/>
                        <a:t>资产折旧及摊销费</a:t>
                      </a:r>
                      <a:endParaRPr lang="zh-CN" altLang="en-US"/>
                    </a:p>
                  </a:txBody>
                  <a:tcPr/>
                </a:tc>
                <a:tc>
                  <a:txBody>
                    <a:bodyPr/>
                    <a:p>
                      <a:pPr>
                        <a:buNone/>
                      </a:pPr>
                      <a:r>
                        <a:rPr lang="zh-CN" altLang="en-US"/>
                        <a:t>来自科教经费</a:t>
                      </a:r>
                      <a:endParaRPr lang="zh-CN" altLang="en-US"/>
                    </a:p>
                  </a:txBody>
                  <a:tcPr/>
                </a:tc>
              </a:tr>
              <a:tr h="381000">
                <a:tc>
                  <a:txBody>
                    <a:bodyPr/>
                    <a:p>
                      <a:pPr>
                        <a:buNone/>
                      </a:pPr>
                      <a:r>
                        <a:rPr lang="zh-CN" altLang="en-US"/>
                        <a:t>委托外部科研费用</a:t>
                      </a:r>
                      <a:endParaRPr lang="zh-CN" altLang="en-US"/>
                    </a:p>
                  </a:txBody>
                  <a:tcPr/>
                </a:tc>
                <a:tc>
                  <a:txBody>
                    <a:bodyPr/>
                    <a:p>
                      <a:pPr>
                        <a:buNone/>
                      </a:pPr>
                      <a:r>
                        <a:rPr lang="zh-CN" altLang="en-US"/>
                        <a:t>来自其他费用</a:t>
                      </a:r>
                      <a:endParaRPr lang="zh-CN" altLang="en-US"/>
                    </a:p>
                  </a:txBody>
                  <a:tcPr/>
                </a:tc>
              </a:tr>
              <a:tr h="381000">
                <a:tc>
                  <a:txBody>
                    <a:bodyPr/>
                    <a:p>
                      <a:pPr>
                        <a:buNone/>
                      </a:pPr>
                      <a:r>
                        <a:rPr lang="zh-CN" altLang="en-US"/>
                        <a:t>其他费用</a:t>
                      </a:r>
                      <a:endParaRPr lang="zh-CN" altLang="en-US"/>
                    </a:p>
                  </a:txBody>
                  <a:tcPr/>
                </a:tc>
                <a:tc>
                  <a:txBody>
                    <a:bodyPr/>
                    <a:p>
                      <a:pPr>
                        <a:buNone/>
                      </a:pPr>
                      <a:endParaRPr lang="zh-CN" altLang="en-US"/>
                    </a:p>
                  </a:txBody>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429385" y="1108075"/>
            <a:ext cx="10328910" cy="3846195"/>
          </a:xfrm>
          <a:prstGeom prst="rect">
            <a:avLst/>
          </a:prstGeom>
          <a:noFill/>
          <a:ln w="9525">
            <a:noFill/>
          </a:ln>
        </p:spPr>
        <p:txBody>
          <a:bodyPr wrap="square">
            <a:spAutoFit/>
          </a:bodyPr>
          <a:p>
            <a:pPr marL="0" indent="0" latinLnBrk="0"/>
            <a:r>
              <a:rPr lang="zh-CN" sz="2800">
                <a:solidFill>
                  <a:srgbClr val="000000"/>
                </a:solidFill>
                <a:sym typeface="+mn-ea"/>
              </a:rPr>
              <a:t>（一）按支出用途分</a:t>
            </a:r>
            <a:endParaRPr lang="zh-CN" sz="2800" b="1">
              <a:solidFill>
                <a:srgbClr val="000000"/>
              </a:solidFill>
              <a:ea typeface="宋体" panose="02010600030101010101" pitchFamily="2" charset="-122"/>
            </a:endParaRPr>
          </a:p>
          <a:p>
            <a:pPr marL="0" indent="0" latinLnBrk="0"/>
            <a:endParaRPr lang="zh-CN" sz="2800" b="1">
              <a:solidFill>
                <a:srgbClr val="000000"/>
              </a:solidFill>
              <a:ea typeface="宋体" panose="02010600030101010101" pitchFamily="2" charset="-122"/>
            </a:endParaRPr>
          </a:p>
          <a:p>
            <a:pPr marL="0" indent="0" latinLnBrk="0"/>
            <a:r>
              <a:rPr lang="zh-CN" sz="2800" b="1">
                <a:solidFill>
                  <a:srgbClr val="000000"/>
                </a:solidFill>
                <a:ea typeface="宋体" panose="02010600030101010101" pitchFamily="2" charset="-122"/>
              </a:rPr>
              <a:t>人员经费（</a:t>
            </a:r>
            <a:r>
              <a:rPr lang="en-US" sz="2800" b="1">
                <a:solidFill>
                  <a:srgbClr val="000000"/>
                </a:solidFill>
                <a:latin typeface="宋体" panose="02010600030101010101" pitchFamily="2" charset="-122"/>
                <a:ea typeface="宋体" panose="02010600030101010101" pitchFamily="2" charset="-122"/>
              </a:rPr>
              <a:t>8</a:t>
            </a:r>
            <a:r>
              <a:rPr lang="zh-CN" sz="2800" b="1">
                <a:solidFill>
                  <a:srgbClr val="000000"/>
                </a:solidFill>
                <a:ea typeface="宋体" panose="02010600030101010101" pitchFamily="2" charset="-122"/>
              </a:rPr>
              <a:t>）</a:t>
            </a:r>
            <a:r>
              <a:rPr lang="en-US" sz="2800" b="0">
                <a:solidFill>
                  <a:srgbClr val="000000"/>
                </a:solidFill>
                <a:latin typeface="宋体" panose="02010600030101010101" pitchFamily="2" charset="-122"/>
                <a:ea typeface="宋体" panose="02010600030101010101" pitchFamily="2" charset="-122"/>
              </a:rPr>
              <a:t>  </a:t>
            </a:r>
            <a:endParaRPr lang="en-US" sz="2800" b="0">
              <a:solidFill>
                <a:srgbClr val="000000"/>
              </a:solidFill>
              <a:latin typeface="宋体" panose="02010600030101010101" pitchFamily="2" charset="-122"/>
              <a:ea typeface="宋体" panose="02010600030101010101" pitchFamily="2" charset="-122"/>
            </a:endParaRPr>
          </a:p>
          <a:p>
            <a:pPr marL="0" indent="0" latinLnBrk="0"/>
            <a:r>
              <a:rPr lang="zh-CN" sz="2800" b="0">
                <a:solidFill>
                  <a:srgbClr val="000000"/>
                </a:solidFill>
                <a:ea typeface="宋体" panose="02010600030101010101" pitchFamily="2" charset="-122"/>
              </a:rPr>
              <a:t>指报告期医院支付给科研人员的工资薪金、五险一金以及各类劳务费用等。</a:t>
            </a:r>
            <a:endParaRPr lang="zh-CN" sz="2800" b="0">
              <a:solidFill>
                <a:srgbClr val="000000"/>
              </a:solidFill>
              <a:ea typeface="宋体" panose="02010600030101010101" pitchFamily="2" charset="-122"/>
            </a:endParaRPr>
          </a:p>
          <a:p>
            <a:pPr marL="0" indent="0" latinLnBrk="0"/>
            <a:r>
              <a:rPr lang="zh-CN" sz="2800" b="0">
                <a:solidFill>
                  <a:srgbClr val="000000"/>
                </a:solidFill>
                <a:ea typeface="宋体" panose="02010600030101010101" pitchFamily="2" charset="-122"/>
              </a:rPr>
              <a:t>对于既从事科研活动也从事医疗活动或其他活动的人员，应按照从事不同活动的工时情况对科研部分人员经费进行分劈。</a:t>
            </a:r>
            <a:endParaRPr lang="zh-CN" sz="2400" b="1">
              <a:solidFill>
                <a:srgbClr val="000000"/>
              </a:solidFill>
              <a:ea typeface="宋体" panose="02010600030101010101" pitchFamily="2" charset="-122"/>
            </a:endParaRPr>
          </a:p>
          <a:p>
            <a:pPr marL="0" indent="0" latinLnBrk="0"/>
            <a:endParaRPr lang="zh-CN" sz="2400" b="1">
              <a:solidFill>
                <a:srgbClr val="000000"/>
              </a:solidFill>
              <a:ea typeface="宋体" panose="02010600030101010101" pitchFamily="2" charset="-122"/>
            </a:endParaRPr>
          </a:p>
          <a:p>
            <a:endParaRPr lang="zh-CN" altLang="en-US" sz="2400" b="0">
              <a:solidFill>
                <a:srgbClr val="000000"/>
              </a:solidFill>
              <a:ea typeface="宋体" panose="0201060003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572895" y="1097915"/>
            <a:ext cx="9678035" cy="3046095"/>
          </a:xfrm>
          <a:prstGeom prst="rect">
            <a:avLst/>
          </a:prstGeom>
          <a:noFill/>
        </p:spPr>
        <p:txBody>
          <a:bodyPr wrap="square" rtlCol="0" anchor="t">
            <a:spAutoFit/>
          </a:bodyPr>
          <a:p>
            <a:pPr marL="0" indent="0" latinLnBrk="0"/>
            <a:r>
              <a:rPr lang="zh-CN" sz="3200">
                <a:solidFill>
                  <a:srgbClr val="000000"/>
                </a:solidFill>
                <a:sym typeface="+mn-ea"/>
              </a:rPr>
              <a:t>（一）按支出用途分</a:t>
            </a:r>
            <a:endParaRPr lang="zh-CN" sz="3200" b="1">
              <a:solidFill>
                <a:srgbClr val="000000"/>
              </a:solidFill>
              <a:ea typeface="宋体" panose="02010600030101010101" pitchFamily="2" charset="-122"/>
            </a:endParaRPr>
          </a:p>
          <a:p>
            <a:pPr marL="0" indent="0" latinLnBrk="0"/>
            <a:r>
              <a:rPr lang="zh-CN" sz="3200" b="1">
                <a:solidFill>
                  <a:srgbClr val="000000"/>
                </a:solidFill>
                <a:sym typeface="+mn-ea"/>
              </a:rPr>
              <a:t>科研材料费（</a:t>
            </a:r>
            <a:r>
              <a:rPr lang="en-US" sz="3200" b="1">
                <a:solidFill>
                  <a:srgbClr val="000000"/>
                </a:solidFill>
                <a:latin typeface="宋体" panose="02010600030101010101" pitchFamily="2" charset="-122"/>
                <a:sym typeface="+mn-ea"/>
              </a:rPr>
              <a:t>9</a:t>
            </a:r>
            <a:r>
              <a:rPr lang="zh-CN" sz="3200" b="1">
                <a:solidFill>
                  <a:srgbClr val="000000"/>
                </a:solidFill>
                <a:sym typeface="+mn-ea"/>
              </a:rPr>
              <a:t>）</a:t>
            </a:r>
            <a:r>
              <a:rPr lang="en-US" sz="3200">
                <a:solidFill>
                  <a:srgbClr val="000000"/>
                </a:solidFill>
                <a:latin typeface="宋体" panose="02010600030101010101" pitchFamily="2" charset="-122"/>
                <a:sym typeface="+mn-ea"/>
              </a:rPr>
              <a:t>  </a:t>
            </a:r>
            <a:endParaRPr lang="en-US" sz="3200">
              <a:solidFill>
                <a:srgbClr val="000000"/>
              </a:solidFill>
              <a:latin typeface="宋体" panose="02010600030101010101" pitchFamily="2" charset="-122"/>
              <a:sym typeface="+mn-ea"/>
            </a:endParaRPr>
          </a:p>
          <a:p>
            <a:pPr marL="0" indent="0" latinLnBrk="0"/>
            <a:r>
              <a:rPr lang="zh-CN" sz="3200">
                <a:solidFill>
                  <a:srgbClr val="000000"/>
                </a:solidFill>
                <a:sym typeface="+mn-ea"/>
              </a:rPr>
              <a:t>指报告期医院用于各类科研活动的卫生材料费、药品费及其他直接或间接耗用材料的费用。</a:t>
            </a:r>
            <a:endParaRPr lang="zh-CN" sz="3200" b="1">
              <a:solidFill>
                <a:srgbClr val="000000"/>
              </a:solidFill>
              <a:sym typeface="+mn-ea"/>
            </a:endParaRPr>
          </a:p>
          <a:p>
            <a:endParaRPr lang="zh-CN" altLang="en-US" sz="3200" b="1">
              <a:solidFill>
                <a:srgbClr val="000000"/>
              </a:solidFill>
              <a:sym typeface="+mn-e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751330" y="1078865"/>
            <a:ext cx="9035415" cy="4523105"/>
          </a:xfrm>
          <a:prstGeom prst="rect">
            <a:avLst/>
          </a:prstGeom>
          <a:noFill/>
        </p:spPr>
        <p:txBody>
          <a:bodyPr wrap="square" rtlCol="0" anchor="t">
            <a:spAutoFit/>
          </a:bodyPr>
          <a:p>
            <a:pPr marL="0" indent="0" latinLnBrk="0"/>
            <a:r>
              <a:rPr lang="zh-CN" sz="3200">
                <a:solidFill>
                  <a:srgbClr val="000000"/>
                </a:solidFill>
                <a:sym typeface="+mn-ea"/>
              </a:rPr>
              <a:t>（一）按支出用途分</a:t>
            </a:r>
            <a:endParaRPr lang="zh-CN" sz="3200">
              <a:solidFill>
                <a:srgbClr val="000000"/>
              </a:solidFill>
              <a:sym typeface="+mn-ea"/>
            </a:endParaRPr>
          </a:p>
          <a:p>
            <a:pPr marL="0" indent="0" latinLnBrk="0"/>
            <a:endParaRPr lang="zh-CN" sz="3200" b="1">
              <a:solidFill>
                <a:srgbClr val="000000"/>
              </a:solidFill>
              <a:ea typeface="宋体" panose="02010600030101010101" pitchFamily="2" charset="-122"/>
            </a:endParaRPr>
          </a:p>
          <a:p>
            <a:pPr marL="0" indent="0" latinLnBrk="0"/>
            <a:r>
              <a:rPr lang="zh-CN" sz="3200" b="1">
                <a:solidFill>
                  <a:srgbClr val="000000"/>
                </a:solidFill>
                <a:sym typeface="+mn-ea"/>
              </a:rPr>
              <a:t>资产折旧及摊销费（</a:t>
            </a:r>
            <a:r>
              <a:rPr lang="en-US" sz="3200" b="1">
                <a:solidFill>
                  <a:srgbClr val="000000"/>
                </a:solidFill>
                <a:latin typeface="宋体" panose="02010600030101010101" pitchFamily="2" charset="-122"/>
                <a:sym typeface="+mn-ea"/>
              </a:rPr>
              <a:t>10</a:t>
            </a:r>
            <a:r>
              <a:rPr lang="zh-CN" sz="3200" b="1">
                <a:solidFill>
                  <a:srgbClr val="000000"/>
                </a:solidFill>
                <a:sym typeface="+mn-ea"/>
              </a:rPr>
              <a:t>）</a:t>
            </a:r>
            <a:r>
              <a:rPr lang="en-US" sz="3200">
                <a:solidFill>
                  <a:srgbClr val="000000"/>
                </a:solidFill>
                <a:latin typeface="宋体" panose="02010600030101010101" pitchFamily="2" charset="-122"/>
                <a:sym typeface="+mn-ea"/>
              </a:rPr>
              <a:t>  </a:t>
            </a:r>
            <a:endParaRPr lang="en-US" sz="3200">
              <a:solidFill>
                <a:srgbClr val="000000"/>
              </a:solidFill>
              <a:latin typeface="宋体" panose="02010600030101010101" pitchFamily="2" charset="-122"/>
              <a:sym typeface="+mn-ea"/>
            </a:endParaRPr>
          </a:p>
          <a:p>
            <a:pPr marL="0" indent="0" latinLnBrk="0"/>
            <a:r>
              <a:rPr lang="zh-CN" sz="3200">
                <a:solidFill>
                  <a:srgbClr val="000000"/>
                </a:solidFill>
                <a:sym typeface="+mn-ea"/>
              </a:rPr>
              <a:t>指报告期医院用于科研活动的有关仪器设备的折旧费，以及在改装、维修等过程中发生的待摊费用等。</a:t>
            </a:r>
            <a:endParaRPr lang="zh-CN" sz="3200">
              <a:solidFill>
                <a:srgbClr val="000000"/>
              </a:solidFill>
              <a:sym typeface="+mn-ea"/>
            </a:endParaRPr>
          </a:p>
          <a:p>
            <a:pPr marL="0" indent="0" latinLnBrk="0"/>
            <a:r>
              <a:rPr lang="zh-CN" sz="3200">
                <a:solidFill>
                  <a:srgbClr val="000000"/>
                </a:solidFill>
                <a:sym typeface="+mn-ea"/>
              </a:rPr>
              <a:t>对于科研与诊疗活动共用的仪器设备应按各自使用时间或其他方法进行合理分劈。</a:t>
            </a:r>
            <a:endParaRPr lang="zh-CN" sz="3200" b="1">
              <a:solidFill>
                <a:srgbClr val="000000"/>
              </a:solidFill>
              <a:sym typeface="+mn-ea"/>
            </a:endParaRPr>
          </a:p>
          <a:p>
            <a:pPr indent="0" latinLnBrk="0"/>
            <a:endParaRPr lang="zh-CN" altLang="en-US" sz="3200" b="1">
              <a:solidFill>
                <a:srgbClr val="000000"/>
              </a:solidFill>
              <a:sym typeface="+mn-e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508760" y="998855"/>
            <a:ext cx="9174480" cy="3046095"/>
          </a:xfrm>
          <a:prstGeom prst="rect">
            <a:avLst/>
          </a:prstGeom>
          <a:noFill/>
        </p:spPr>
        <p:txBody>
          <a:bodyPr wrap="square" rtlCol="0" anchor="t">
            <a:spAutoFit/>
          </a:bodyPr>
          <a:p>
            <a:pPr marL="0" indent="0" latinLnBrk="0"/>
            <a:r>
              <a:rPr lang="zh-CN" sz="3200">
                <a:solidFill>
                  <a:srgbClr val="000000"/>
                </a:solidFill>
                <a:sym typeface="+mn-ea"/>
              </a:rPr>
              <a:t>（一）按支出用途分</a:t>
            </a:r>
            <a:endParaRPr lang="zh-CN" sz="3200" b="1">
              <a:solidFill>
                <a:srgbClr val="000000"/>
              </a:solidFill>
              <a:ea typeface="宋体" panose="02010600030101010101" pitchFamily="2" charset="-122"/>
            </a:endParaRPr>
          </a:p>
          <a:p>
            <a:pPr marL="0" indent="0" latinLnBrk="0"/>
            <a:r>
              <a:rPr lang="zh-CN" sz="3200" b="1">
                <a:solidFill>
                  <a:srgbClr val="000000"/>
                </a:solidFill>
                <a:sym typeface="+mn-ea"/>
              </a:rPr>
              <a:t>委托外部科研费用（</a:t>
            </a:r>
            <a:r>
              <a:rPr lang="en-US" sz="3200" b="1">
                <a:solidFill>
                  <a:srgbClr val="000000"/>
                </a:solidFill>
                <a:latin typeface="宋体" panose="02010600030101010101" pitchFamily="2" charset="-122"/>
                <a:sym typeface="+mn-ea"/>
              </a:rPr>
              <a:t>14</a:t>
            </a:r>
            <a:r>
              <a:rPr lang="zh-CN" sz="3200" b="1">
                <a:solidFill>
                  <a:srgbClr val="000000"/>
                </a:solidFill>
                <a:sym typeface="+mn-ea"/>
              </a:rPr>
              <a:t>）</a:t>
            </a:r>
            <a:r>
              <a:rPr lang="en-US" sz="3200">
                <a:solidFill>
                  <a:srgbClr val="000000"/>
                </a:solidFill>
                <a:latin typeface="宋体" panose="02010600030101010101" pitchFamily="2" charset="-122"/>
                <a:sym typeface="+mn-ea"/>
              </a:rPr>
              <a:t>  </a:t>
            </a:r>
            <a:endParaRPr lang="en-US" sz="3200">
              <a:solidFill>
                <a:srgbClr val="000000"/>
              </a:solidFill>
              <a:latin typeface="宋体" panose="02010600030101010101" pitchFamily="2" charset="-122"/>
              <a:sym typeface="+mn-ea"/>
            </a:endParaRPr>
          </a:p>
          <a:p>
            <a:pPr marL="0" indent="0" latinLnBrk="0"/>
            <a:r>
              <a:rPr lang="zh-CN" sz="3200">
                <a:solidFill>
                  <a:srgbClr val="000000"/>
                </a:solidFill>
                <a:sym typeface="+mn-ea"/>
              </a:rPr>
              <a:t>指报告期内医院委托境内外其他机构进行科研活动所发生的费用。</a:t>
            </a:r>
            <a:endParaRPr lang="zh-CN" sz="3200" b="1">
              <a:solidFill>
                <a:srgbClr val="000000"/>
              </a:solidFill>
              <a:sym typeface="+mn-ea"/>
            </a:endParaRPr>
          </a:p>
          <a:p>
            <a:pPr indent="0" latinLnBrk="0"/>
            <a:endParaRPr lang="zh-CN" altLang="en-US" sz="3200" b="1">
              <a:solidFill>
                <a:srgbClr val="000000"/>
              </a:solidFill>
              <a:sym typeface="+mn-e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038350" y="1038860"/>
            <a:ext cx="9036050" cy="3046095"/>
          </a:xfrm>
          <a:prstGeom prst="rect">
            <a:avLst/>
          </a:prstGeom>
          <a:noFill/>
        </p:spPr>
        <p:txBody>
          <a:bodyPr wrap="square" rtlCol="0" anchor="t">
            <a:spAutoFit/>
          </a:bodyPr>
          <a:p>
            <a:pPr marL="0" indent="0" latinLnBrk="0"/>
            <a:r>
              <a:rPr lang="zh-CN" sz="3200">
                <a:solidFill>
                  <a:srgbClr val="000000"/>
                </a:solidFill>
                <a:sym typeface="+mn-ea"/>
              </a:rPr>
              <a:t>（一）按支出用途分</a:t>
            </a:r>
            <a:endParaRPr lang="zh-CN" sz="3200" b="1">
              <a:solidFill>
                <a:srgbClr val="000000"/>
              </a:solidFill>
              <a:ea typeface="宋体" panose="02010600030101010101" pitchFamily="2" charset="-122"/>
            </a:endParaRPr>
          </a:p>
          <a:p>
            <a:pPr marL="0" indent="0" latinLnBrk="0"/>
            <a:r>
              <a:rPr lang="zh-CN" sz="3200" b="1">
                <a:solidFill>
                  <a:srgbClr val="000000"/>
                </a:solidFill>
                <a:sym typeface="+mn-ea"/>
              </a:rPr>
              <a:t>其他费用（</a:t>
            </a:r>
            <a:r>
              <a:rPr lang="en-US" sz="3200" b="1">
                <a:solidFill>
                  <a:srgbClr val="000000"/>
                </a:solidFill>
                <a:latin typeface="宋体" panose="02010600030101010101" pitchFamily="2" charset="-122"/>
                <a:sym typeface="+mn-ea"/>
              </a:rPr>
              <a:t>19</a:t>
            </a:r>
            <a:r>
              <a:rPr lang="zh-CN" sz="3200" b="1">
                <a:solidFill>
                  <a:srgbClr val="000000"/>
                </a:solidFill>
                <a:sym typeface="+mn-ea"/>
              </a:rPr>
              <a:t>）</a:t>
            </a:r>
            <a:r>
              <a:rPr lang="en-US" sz="3200">
                <a:solidFill>
                  <a:srgbClr val="000000"/>
                </a:solidFill>
                <a:latin typeface="宋体" panose="02010600030101010101" pitchFamily="2" charset="-122"/>
                <a:sym typeface="+mn-ea"/>
              </a:rPr>
              <a:t>  </a:t>
            </a:r>
            <a:endParaRPr lang="en-US" sz="3200">
              <a:solidFill>
                <a:srgbClr val="000000"/>
              </a:solidFill>
              <a:latin typeface="宋体" panose="02010600030101010101" pitchFamily="2" charset="-122"/>
              <a:sym typeface="+mn-ea"/>
            </a:endParaRPr>
          </a:p>
          <a:p>
            <a:pPr marL="0" indent="0" latinLnBrk="0"/>
            <a:r>
              <a:rPr lang="zh-CN" sz="3200">
                <a:solidFill>
                  <a:srgbClr val="000000"/>
                </a:solidFill>
                <a:sym typeface="+mn-ea"/>
              </a:rPr>
              <a:t>指报告期内除上述费用外，医院开展的与科研活动相关的其他费用，如图书资料费、专家咨询费、知识产权的申请注册费等。</a:t>
            </a:r>
            <a:endParaRPr lang="zh-CN" altLang="en-US" sz="3200">
              <a:solidFill>
                <a:srgbClr val="000000"/>
              </a:solidFill>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内容占位符 2"/>
          <p:cNvSpPr>
            <a:spLocks noGrp="1"/>
          </p:cNvSpPr>
          <p:nvPr>
            <p:ph idx="1"/>
          </p:nvPr>
        </p:nvSpPr>
        <p:spPr>
          <a:xfrm>
            <a:off x="1540221" y="1284137"/>
            <a:ext cx="10163175" cy="5305425"/>
          </a:xfrm>
        </p:spPr>
        <p:txBody>
          <a:bodyPr/>
          <a:lstStyle/>
          <a:p>
            <a:pPr marL="0" indent="0">
              <a:buNone/>
            </a:pPr>
            <a:r>
              <a:rPr lang="en-US" altLang="zh-CN" dirty="0" smtClean="0">
                <a:latin typeface="黑体" panose="02010609060101010101" pitchFamily="49" charset="-122"/>
                <a:ea typeface="黑体" panose="02010609060101010101" pitchFamily="49" charset="-122"/>
              </a:rPr>
              <a:t>2</a:t>
            </a:r>
            <a:r>
              <a:rPr lang="zh-CN"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医院科研活动由谁统计？</a:t>
            </a:r>
            <a:endParaRPr lang="en-US" altLang="zh-CN" dirty="0" smtClean="0">
              <a:latin typeface="黑体" panose="02010609060101010101" pitchFamily="49" charset="-122"/>
              <a:ea typeface="黑体" panose="02010609060101010101" pitchFamily="49" charset="-122"/>
            </a:endParaRPr>
          </a:p>
          <a:p>
            <a:pPr marL="0" indent="0">
              <a:buNone/>
            </a:pPr>
            <a:endParaRPr lang="en-US" altLang="zh-CN" dirty="0">
              <a:latin typeface="黑体" panose="02010609060101010101" pitchFamily="49" charset="-122"/>
              <a:ea typeface="黑体" panose="02010609060101010101" pitchFamily="49" charset="-122"/>
            </a:endParaRPr>
          </a:p>
          <a:p>
            <a:pPr marL="0" indent="0">
              <a:buNone/>
            </a:pPr>
            <a:endParaRPr lang="en-US" altLang="zh-CN" dirty="0" smtClean="0">
              <a:latin typeface="黑体" panose="02010609060101010101" pitchFamily="49" charset="-122"/>
              <a:ea typeface="黑体" panose="02010609060101010101" pitchFamily="49" charset="-122"/>
            </a:endParaRPr>
          </a:p>
        </p:txBody>
      </p:sp>
      <p:grpSp>
        <p:nvGrpSpPr>
          <p:cNvPr id="4" name="组合 3"/>
          <p:cNvGrpSpPr/>
          <p:nvPr/>
        </p:nvGrpSpPr>
        <p:grpSpPr>
          <a:xfrm>
            <a:off x="2456070" y="2155215"/>
            <a:ext cx="7279648" cy="2861089"/>
            <a:chOff x="5217961" y="1906922"/>
            <a:chExt cx="6978364" cy="2861089"/>
          </a:xfrm>
        </p:grpSpPr>
        <p:grpSp>
          <p:nvGrpSpPr>
            <p:cNvPr id="5" name="组合 4"/>
            <p:cNvGrpSpPr/>
            <p:nvPr/>
          </p:nvGrpSpPr>
          <p:grpSpPr>
            <a:xfrm>
              <a:off x="5217961" y="1980207"/>
              <a:ext cx="6978364" cy="2787804"/>
              <a:chOff x="2166538" y="1163080"/>
              <a:chExt cx="7035689" cy="2740825"/>
            </a:xfrm>
          </p:grpSpPr>
          <p:sp>
            <p:nvSpPr>
              <p:cNvPr id="7" name="任意多边形 6"/>
              <p:cNvSpPr/>
              <p:nvPr/>
            </p:nvSpPr>
            <p:spPr>
              <a:xfrm>
                <a:off x="2166538" y="1413905"/>
                <a:ext cx="7035689" cy="249000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457200" indent="-457200">
                  <a:buSzPct val="100000"/>
                  <a:buFont typeface="Wingdings" panose="05000000000000000000" pitchFamily="2" charset="2"/>
                  <a:buChar char="ü"/>
                  <a:defRPr/>
                </a:pPr>
                <a:r>
                  <a:rPr lang="zh-CN" altLang="en-US" sz="2800" dirty="0" smtClean="0">
                    <a:solidFill>
                      <a:srgbClr val="FF0000"/>
                    </a:solidFill>
                    <a:latin typeface="黑体" panose="02010609060101010101" pitchFamily="49" charset="-122"/>
                    <a:ea typeface="黑体" panose="02010609060101010101" pitchFamily="49" charset="-122"/>
                  </a:rPr>
                  <a:t>教育部</a:t>
                </a:r>
                <a:r>
                  <a:rPr lang="zh-CN" altLang="en-US" sz="2800" dirty="0" smtClean="0">
                    <a:solidFill>
                      <a:srgbClr val="002060"/>
                    </a:solidFill>
                    <a:latin typeface="黑体" panose="02010609060101010101" pitchFamily="49" charset="-122"/>
                    <a:ea typeface="黑体" panose="02010609060101010101" pitchFamily="49" charset="-122"/>
                  </a:rPr>
                  <a:t>负责高校附属医院，如中山一院</a:t>
                </a:r>
                <a:endParaRPr lang="en-US" altLang="zh-CN" sz="2800" dirty="0" smtClean="0">
                  <a:solidFill>
                    <a:srgbClr val="002060"/>
                  </a:solidFill>
                  <a:latin typeface="黑体" panose="02010609060101010101" pitchFamily="49" charset="-122"/>
                  <a:ea typeface="黑体" panose="02010609060101010101" pitchFamily="49" charset="-122"/>
                </a:endParaRPr>
              </a:p>
              <a:p>
                <a:pPr marL="457200" indent="-457200">
                  <a:buSzPct val="100000"/>
                  <a:buFont typeface="Wingdings" panose="05000000000000000000" pitchFamily="2" charset="2"/>
                  <a:buChar char="ü"/>
                  <a:defRPr/>
                </a:pPr>
                <a:r>
                  <a:rPr lang="zh-CN" altLang="en-US" sz="2800" dirty="0" smtClean="0">
                    <a:solidFill>
                      <a:srgbClr val="FF0000"/>
                    </a:solidFill>
                    <a:latin typeface="黑体" panose="02010609060101010101" pitchFamily="49" charset="-122"/>
                    <a:ea typeface="黑体" panose="02010609060101010101" pitchFamily="49" charset="-122"/>
                  </a:rPr>
                  <a:t>科技部</a:t>
                </a:r>
                <a:r>
                  <a:rPr lang="zh-CN" altLang="en-US" sz="2800" dirty="0" smtClean="0">
                    <a:solidFill>
                      <a:srgbClr val="002060"/>
                    </a:solidFill>
                    <a:latin typeface="黑体" panose="02010609060101010101" pitchFamily="49" charset="-122"/>
                    <a:ea typeface="黑体" panose="02010609060101010101" pitchFamily="49" charset="-122"/>
                  </a:rPr>
                  <a:t>负责研究机构所属医院，如协和医院</a:t>
                </a:r>
                <a:endParaRPr lang="en-US" altLang="zh-CN" sz="2800" dirty="0" smtClean="0">
                  <a:solidFill>
                    <a:srgbClr val="002060"/>
                  </a:solidFill>
                  <a:latin typeface="黑体" panose="02010609060101010101" pitchFamily="49" charset="-122"/>
                  <a:ea typeface="黑体" panose="02010609060101010101" pitchFamily="49" charset="-122"/>
                </a:endParaRPr>
              </a:p>
              <a:p>
                <a:pPr marL="457200" indent="-457200">
                  <a:buSzPct val="100000"/>
                  <a:buFont typeface="Wingdings" panose="05000000000000000000" pitchFamily="2" charset="2"/>
                  <a:buChar char="ü"/>
                  <a:defRPr/>
                </a:pPr>
                <a:r>
                  <a:rPr lang="zh-CN" altLang="en-US" sz="2800" dirty="0" smtClean="0">
                    <a:solidFill>
                      <a:srgbClr val="FF0000"/>
                    </a:solidFill>
                    <a:latin typeface="黑体" panose="02010609060101010101" pitchFamily="49" charset="-122"/>
                    <a:ea typeface="黑体" panose="02010609060101010101" pitchFamily="49" charset="-122"/>
                  </a:rPr>
                  <a:t>统计局</a:t>
                </a:r>
                <a:r>
                  <a:rPr lang="zh-CN" altLang="en-US" sz="2800" dirty="0" smtClean="0">
                    <a:solidFill>
                      <a:srgbClr val="002060"/>
                    </a:solidFill>
                    <a:latin typeface="黑体" panose="02010609060101010101" pitchFamily="49" charset="-122"/>
                    <a:ea typeface="黑体" panose="02010609060101010101" pitchFamily="49" charset="-122"/>
                  </a:rPr>
                  <a:t>负责企业性质的医院和</a:t>
                </a:r>
                <a:r>
                  <a:rPr lang="zh-CN" altLang="en-US" sz="2800" dirty="0" smtClean="0">
                    <a:solidFill>
                      <a:srgbClr val="0070C0"/>
                    </a:solidFill>
                    <a:latin typeface="黑体" panose="02010609060101010101" pitchFamily="49" charset="-122"/>
                    <a:ea typeface="黑体" panose="02010609060101010101" pitchFamily="49" charset="-122"/>
                  </a:rPr>
                  <a:t>其他事业单位医院</a:t>
                </a:r>
                <a:endParaRPr lang="en-US" altLang="zh-CN" sz="2800" dirty="0" smtClean="0">
                  <a:solidFill>
                    <a:srgbClr val="0070C0"/>
                  </a:solidFill>
                  <a:latin typeface="黑体" panose="02010609060101010101" pitchFamily="49" charset="-122"/>
                  <a:ea typeface="黑体" panose="02010609060101010101" pitchFamily="49" charset="-122"/>
                </a:endParaRPr>
              </a:p>
            </p:txBody>
          </p:sp>
          <p:sp>
            <p:nvSpPr>
              <p:cNvPr id="8" name="任意多边形 7"/>
              <p:cNvSpPr/>
              <p:nvPr/>
            </p:nvSpPr>
            <p:spPr>
              <a:xfrm>
                <a:off x="2307210" y="1163080"/>
                <a:ext cx="3183004"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3200" dirty="0" smtClean="0">
                    <a:latin typeface="黑体" panose="02010609060101010101" pitchFamily="49" charset="-122"/>
                    <a:ea typeface="黑体" panose="02010609060101010101" pitchFamily="49" charset="-122"/>
                  </a:rPr>
                  <a:t>条块结合</a:t>
                </a:r>
                <a:endParaRPr lang="zh-CN" altLang="en-US" sz="3200" dirty="0">
                  <a:latin typeface="黑体" panose="02010609060101010101" pitchFamily="49" charset="-122"/>
                  <a:ea typeface="黑体" panose="02010609060101010101" pitchFamily="49" charset="-122"/>
                </a:endParaRPr>
              </a:p>
            </p:txBody>
          </p:sp>
        </p:grpSp>
        <p:cxnSp>
          <p:nvCxnSpPr>
            <p:cNvPr id="6" name="肘形连接符 5"/>
            <p:cNvCxnSpPr/>
            <p:nvPr/>
          </p:nvCxnSpPr>
          <p:spPr bwMode="auto">
            <a:xfrm rot="5400000">
              <a:off x="4612955" y="2511928"/>
              <a:ext cx="1210015" cy="3"/>
            </a:xfrm>
            <a:prstGeom prst="bentConnector3">
              <a:avLst>
                <a:gd name="adj1" fmla="val 50000"/>
              </a:avLst>
            </a:prstGeom>
            <a:solidFill>
              <a:schemeClr val="accent1"/>
            </a:solidFill>
            <a:ln w="31750" cap="flat" cmpd="sng" algn="ctr">
              <a:solidFill>
                <a:srgbClr val="008EC4"/>
              </a:solidFill>
              <a:prstDash val="solid"/>
              <a:round/>
              <a:headEnd type="none" w="med" len="med"/>
              <a:tailEnd type="none" w="med" len="med"/>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038350" y="1038860"/>
            <a:ext cx="9036050" cy="4030980"/>
          </a:xfrm>
          <a:prstGeom prst="rect">
            <a:avLst/>
          </a:prstGeom>
          <a:noFill/>
        </p:spPr>
        <p:txBody>
          <a:bodyPr wrap="square" rtlCol="0" anchor="t">
            <a:spAutoFit/>
          </a:bodyPr>
          <a:p>
            <a:pPr marL="0" indent="0" latinLnBrk="0"/>
            <a:r>
              <a:rPr lang="zh-CN" sz="3200">
                <a:solidFill>
                  <a:srgbClr val="000000"/>
                </a:solidFill>
                <a:sym typeface="+mn-ea"/>
              </a:rPr>
              <a:t>（二）按资金来源分</a:t>
            </a:r>
            <a:endParaRPr lang="zh-CN" sz="3200" b="1">
              <a:solidFill>
                <a:srgbClr val="000000"/>
              </a:solidFill>
              <a:ea typeface="宋体" panose="02010600030101010101" pitchFamily="2" charset="-122"/>
            </a:endParaRPr>
          </a:p>
          <a:p>
            <a:pPr marL="0" indent="0" latinLnBrk="0"/>
            <a:endParaRPr lang="zh-CN" sz="3200" b="1">
              <a:solidFill>
                <a:srgbClr val="000000"/>
              </a:solidFill>
              <a:sym typeface="+mn-ea"/>
            </a:endParaRPr>
          </a:p>
          <a:p>
            <a:pPr marL="0" indent="0" latinLnBrk="0"/>
            <a:r>
              <a:rPr sz="3200">
                <a:solidFill>
                  <a:srgbClr val="000000"/>
                </a:solidFill>
                <a:sym typeface="+mn-ea"/>
              </a:rPr>
              <a:t>来自财政基本拨款（42）  </a:t>
            </a:r>
            <a:endParaRPr sz="3200">
              <a:solidFill>
                <a:srgbClr val="000000"/>
              </a:solidFill>
              <a:sym typeface="+mn-ea"/>
            </a:endParaRPr>
          </a:p>
          <a:p>
            <a:pPr marL="0" indent="0" latinLnBrk="0"/>
            <a:r>
              <a:rPr sz="3200">
                <a:solidFill>
                  <a:srgbClr val="000000"/>
                </a:solidFill>
                <a:sym typeface="+mn-ea"/>
              </a:rPr>
              <a:t>指医院科研费用按经费性质来自于财政基本拨款的金额</a:t>
            </a:r>
            <a:r>
              <a:rPr lang="zh-CN" sz="3200">
                <a:solidFill>
                  <a:srgbClr val="000000"/>
                </a:solidFill>
                <a:sym typeface="+mn-ea"/>
              </a:rPr>
              <a:t>。</a:t>
            </a:r>
            <a:endParaRPr lang="zh-CN" sz="3200">
              <a:solidFill>
                <a:srgbClr val="000000"/>
              </a:solidFill>
              <a:sym typeface="+mn-ea"/>
            </a:endParaRPr>
          </a:p>
          <a:p>
            <a:pPr marL="0" indent="0" latinLnBrk="0"/>
            <a:r>
              <a:rPr sz="3200">
                <a:solidFill>
                  <a:srgbClr val="000000"/>
                </a:solidFill>
                <a:sym typeface="+mn-ea"/>
              </a:rPr>
              <a:t>执行《政府会计制度》的医院，该指标应与会计账业务活动费用和单位管理费用科目中财政基本拨款子科目用于科研活动的费用对应。</a:t>
            </a:r>
            <a:endParaRPr sz="3200">
              <a:solidFill>
                <a:srgbClr val="000000"/>
              </a:solidFill>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038350" y="1038860"/>
            <a:ext cx="9036050" cy="4030980"/>
          </a:xfrm>
          <a:prstGeom prst="rect">
            <a:avLst/>
          </a:prstGeom>
          <a:noFill/>
        </p:spPr>
        <p:txBody>
          <a:bodyPr wrap="square" rtlCol="0" anchor="t">
            <a:spAutoFit/>
          </a:bodyPr>
          <a:p>
            <a:pPr marL="0" indent="0" latinLnBrk="0"/>
            <a:r>
              <a:rPr lang="zh-CN" sz="3200">
                <a:solidFill>
                  <a:srgbClr val="000000"/>
                </a:solidFill>
                <a:sym typeface="+mn-ea"/>
              </a:rPr>
              <a:t>（二）按资金来源分</a:t>
            </a:r>
            <a:endParaRPr lang="zh-CN" sz="3200" b="1">
              <a:solidFill>
                <a:srgbClr val="000000"/>
              </a:solidFill>
              <a:ea typeface="宋体" panose="02010600030101010101" pitchFamily="2" charset="-122"/>
            </a:endParaRPr>
          </a:p>
          <a:p>
            <a:pPr marL="0" indent="0" latinLnBrk="0"/>
            <a:endParaRPr lang="zh-CN" sz="3200" b="1">
              <a:solidFill>
                <a:srgbClr val="000000"/>
              </a:solidFill>
              <a:sym typeface="+mn-ea"/>
            </a:endParaRPr>
          </a:p>
          <a:p>
            <a:pPr marL="0" indent="0" latinLnBrk="0"/>
            <a:r>
              <a:rPr sz="3200">
                <a:solidFill>
                  <a:srgbClr val="000000"/>
                </a:solidFill>
                <a:sym typeface="+mn-ea"/>
              </a:rPr>
              <a:t>来自财政项目拨款（43）  </a:t>
            </a:r>
            <a:endParaRPr sz="3200">
              <a:solidFill>
                <a:srgbClr val="000000"/>
              </a:solidFill>
              <a:sym typeface="+mn-ea"/>
            </a:endParaRPr>
          </a:p>
          <a:p>
            <a:pPr marL="0" indent="0" latinLnBrk="0"/>
            <a:r>
              <a:rPr sz="3200">
                <a:solidFill>
                  <a:srgbClr val="000000"/>
                </a:solidFill>
                <a:sym typeface="+mn-ea"/>
              </a:rPr>
              <a:t>指医院科研费用按经费性质来自于财政项目拨款的金额</a:t>
            </a:r>
            <a:r>
              <a:rPr lang="zh-CN" sz="3200">
                <a:solidFill>
                  <a:srgbClr val="000000"/>
                </a:solidFill>
                <a:sym typeface="+mn-ea"/>
              </a:rPr>
              <a:t>。</a:t>
            </a:r>
            <a:endParaRPr lang="zh-CN" sz="3200">
              <a:solidFill>
                <a:srgbClr val="000000"/>
              </a:solidFill>
              <a:sym typeface="+mn-ea"/>
            </a:endParaRPr>
          </a:p>
          <a:p>
            <a:pPr marL="0" indent="0" latinLnBrk="0"/>
            <a:r>
              <a:rPr sz="3200">
                <a:solidFill>
                  <a:srgbClr val="000000"/>
                </a:solidFill>
                <a:sym typeface="+mn-ea"/>
              </a:rPr>
              <a:t>执行《政府会计制度》的医院，该指标应与会计账业务活动费用和单位管理费用科目中财政项目拨款子科目用于科研活动的费用对应。</a:t>
            </a:r>
            <a:endParaRPr sz="3200">
              <a:solidFill>
                <a:srgbClr val="000000"/>
              </a:solidFill>
              <a:sym typeface="+mn-e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038350" y="1038860"/>
            <a:ext cx="9036050" cy="4030980"/>
          </a:xfrm>
          <a:prstGeom prst="rect">
            <a:avLst/>
          </a:prstGeom>
          <a:noFill/>
        </p:spPr>
        <p:txBody>
          <a:bodyPr wrap="square" rtlCol="0" anchor="t">
            <a:spAutoFit/>
          </a:bodyPr>
          <a:p>
            <a:pPr marL="0" indent="0" latinLnBrk="0"/>
            <a:r>
              <a:rPr lang="zh-CN" sz="3200">
                <a:solidFill>
                  <a:srgbClr val="000000"/>
                </a:solidFill>
                <a:sym typeface="+mn-ea"/>
              </a:rPr>
              <a:t>（二）按资金来源分</a:t>
            </a:r>
            <a:endParaRPr lang="zh-CN" sz="3200" b="1">
              <a:solidFill>
                <a:srgbClr val="000000"/>
              </a:solidFill>
              <a:ea typeface="宋体" panose="02010600030101010101" pitchFamily="2" charset="-122"/>
            </a:endParaRPr>
          </a:p>
          <a:p>
            <a:pPr marL="0" indent="0" latinLnBrk="0"/>
            <a:endParaRPr lang="zh-CN" sz="3200" b="1">
              <a:solidFill>
                <a:srgbClr val="000000"/>
              </a:solidFill>
              <a:sym typeface="+mn-ea"/>
            </a:endParaRPr>
          </a:p>
          <a:p>
            <a:pPr marL="0" indent="0" latinLnBrk="0"/>
            <a:r>
              <a:rPr sz="3200">
                <a:solidFill>
                  <a:srgbClr val="000000"/>
                </a:solidFill>
                <a:sym typeface="+mn-ea"/>
              </a:rPr>
              <a:t>来自科教经费（44）  </a:t>
            </a:r>
            <a:endParaRPr sz="3200">
              <a:solidFill>
                <a:srgbClr val="000000"/>
              </a:solidFill>
              <a:sym typeface="+mn-ea"/>
            </a:endParaRPr>
          </a:p>
          <a:p>
            <a:pPr marL="0" indent="0" latinLnBrk="0"/>
            <a:r>
              <a:rPr sz="3200">
                <a:solidFill>
                  <a:srgbClr val="000000"/>
                </a:solidFill>
                <a:sym typeface="+mn-ea"/>
              </a:rPr>
              <a:t>指医院科研费用按经费性质来自于科教经费的金额</a:t>
            </a:r>
            <a:r>
              <a:rPr lang="zh-CN" sz="3200">
                <a:solidFill>
                  <a:srgbClr val="000000"/>
                </a:solidFill>
                <a:sym typeface="+mn-ea"/>
              </a:rPr>
              <a:t>。</a:t>
            </a:r>
            <a:endParaRPr lang="zh-CN" sz="3200">
              <a:solidFill>
                <a:srgbClr val="000000"/>
              </a:solidFill>
              <a:sym typeface="+mn-ea"/>
            </a:endParaRPr>
          </a:p>
          <a:p>
            <a:pPr marL="0" indent="0" latinLnBrk="0"/>
            <a:r>
              <a:rPr sz="3200">
                <a:solidFill>
                  <a:srgbClr val="000000"/>
                </a:solidFill>
                <a:sym typeface="+mn-ea"/>
              </a:rPr>
              <a:t>执行《政府会计制度》的医院，该指标应与业务活动费用和单位管理费用科目中科教经费子科目用于科研活动的费用对应。</a:t>
            </a:r>
            <a:endParaRPr sz="3200">
              <a:solidFill>
                <a:srgbClr val="000000"/>
              </a:solidFill>
              <a:sym typeface="+mn-e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038350" y="1038860"/>
            <a:ext cx="9036050" cy="4030980"/>
          </a:xfrm>
          <a:prstGeom prst="rect">
            <a:avLst/>
          </a:prstGeom>
          <a:noFill/>
        </p:spPr>
        <p:txBody>
          <a:bodyPr wrap="square" rtlCol="0" anchor="t">
            <a:spAutoFit/>
          </a:bodyPr>
          <a:p>
            <a:pPr marL="0" indent="0" latinLnBrk="0"/>
            <a:r>
              <a:rPr lang="zh-CN" sz="3200">
                <a:solidFill>
                  <a:srgbClr val="000000"/>
                </a:solidFill>
                <a:sym typeface="+mn-ea"/>
              </a:rPr>
              <a:t>（二）按资金来源分</a:t>
            </a:r>
            <a:endParaRPr lang="zh-CN" sz="3200" b="1">
              <a:solidFill>
                <a:srgbClr val="000000"/>
              </a:solidFill>
              <a:ea typeface="宋体" panose="02010600030101010101" pitchFamily="2" charset="-122"/>
            </a:endParaRPr>
          </a:p>
          <a:p>
            <a:pPr marL="0" indent="0" latinLnBrk="0"/>
            <a:endParaRPr lang="zh-CN" sz="3200" b="1">
              <a:solidFill>
                <a:srgbClr val="000000"/>
              </a:solidFill>
              <a:sym typeface="+mn-ea"/>
            </a:endParaRPr>
          </a:p>
          <a:p>
            <a:pPr marL="0" indent="0" latinLnBrk="0"/>
            <a:r>
              <a:rPr sz="3200">
                <a:solidFill>
                  <a:srgbClr val="000000"/>
                </a:solidFill>
                <a:sym typeface="+mn-ea"/>
              </a:rPr>
              <a:t>来自其他经费（45）  </a:t>
            </a:r>
            <a:endParaRPr sz="3200">
              <a:solidFill>
                <a:srgbClr val="000000"/>
              </a:solidFill>
              <a:sym typeface="+mn-ea"/>
            </a:endParaRPr>
          </a:p>
          <a:p>
            <a:pPr marL="0" indent="0" latinLnBrk="0"/>
            <a:r>
              <a:rPr sz="3200">
                <a:solidFill>
                  <a:srgbClr val="000000"/>
                </a:solidFill>
                <a:sym typeface="+mn-ea"/>
              </a:rPr>
              <a:t>指医院科研费用按经费性质来自于其他经费的金额</a:t>
            </a:r>
            <a:r>
              <a:rPr lang="zh-CN" sz="3200">
                <a:solidFill>
                  <a:srgbClr val="000000"/>
                </a:solidFill>
                <a:sym typeface="+mn-ea"/>
              </a:rPr>
              <a:t>。</a:t>
            </a:r>
            <a:endParaRPr lang="zh-CN" sz="3200">
              <a:solidFill>
                <a:srgbClr val="000000"/>
              </a:solidFill>
              <a:sym typeface="+mn-ea"/>
            </a:endParaRPr>
          </a:p>
          <a:p>
            <a:pPr marL="0" indent="0" latinLnBrk="0"/>
            <a:r>
              <a:rPr sz="3200">
                <a:solidFill>
                  <a:srgbClr val="000000"/>
                </a:solidFill>
                <a:sym typeface="+mn-ea"/>
              </a:rPr>
              <a:t>执行《政府会计制度》的医院，该指标应与业务活动费用和单位管理费用科目中不能归集于财政拨款和科教经费的科研活动费用对应。</a:t>
            </a:r>
            <a:endParaRPr sz="3200">
              <a:solidFill>
                <a:srgbClr val="000000"/>
              </a:solidFill>
              <a:sym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790065" y="1492885"/>
            <a:ext cx="9361805" cy="3046095"/>
          </a:xfrm>
          <a:prstGeom prst="rect">
            <a:avLst/>
          </a:prstGeom>
          <a:noFill/>
        </p:spPr>
        <p:txBody>
          <a:bodyPr wrap="square" rtlCol="0" anchor="t">
            <a:spAutoFit/>
          </a:bodyPr>
          <a:p>
            <a:pPr fontAlgn="base"/>
            <a:r>
              <a:rPr lang="zh-CN" sz="3200">
                <a:solidFill>
                  <a:srgbClr val="FF0000"/>
                </a:solidFill>
                <a:sym typeface="+mn-ea"/>
              </a:rPr>
              <a:t>特别注意：</a:t>
            </a:r>
            <a:endParaRPr lang="zh-CN" sz="3200">
              <a:solidFill>
                <a:srgbClr val="FF0000"/>
              </a:solidFill>
              <a:sym typeface="+mn-ea"/>
            </a:endParaRPr>
          </a:p>
          <a:p>
            <a:pPr fontAlgn="base"/>
            <a:r>
              <a:rPr lang="zh-CN" sz="3200">
                <a:solidFill>
                  <a:srgbClr val="000000"/>
                </a:solidFill>
                <a:sym typeface="+mn-ea"/>
              </a:rPr>
              <a:t>执行新版《政府会计制度》（2019年实施）及医院补充规定的医院，</a:t>
            </a:r>
            <a:r>
              <a:rPr lang="en-US" altLang="zh-CN" sz="3200">
                <a:solidFill>
                  <a:srgbClr val="FF0000"/>
                </a:solidFill>
                <a:sym typeface="+mn-ea"/>
              </a:rPr>
              <a:t>“</a:t>
            </a:r>
            <a:r>
              <a:rPr lang="zh-CN" sz="3200">
                <a:solidFill>
                  <a:srgbClr val="FF0000"/>
                </a:solidFill>
                <a:sym typeface="+mn-ea"/>
              </a:rPr>
              <a:t>科研费用</a:t>
            </a:r>
            <a:r>
              <a:rPr lang="en-US" altLang="zh-CN" sz="3200">
                <a:solidFill>
                  <a:srgbClr val="FF0000"/>
                </a:solidFill>
                <a:sym typeface="+mn-ea"/>
              </a:rPr>
              <a:t>”</a:t>
            </a:r>
            <a:r>
              <a:rPr lang="zh-CN" sz="3200">
                <a:solidFill>
                  <a:srgbClr val="000000"/>
                </a:solidFill>
                <a:sym typeface="+mn-ea"/>
              </a:rPr>
              <a:t>应根据医院财务账中资产负债表研发支出科目及其明细账本期发生额填报，或根据收入费用表业务活动费用和单位管理费用科目中有关科研费用部分归集填报</a:t>
            </a:r>
            <a:r>
              <a:rPr lang="zh-CN">
                <a:solidFill>
                  <a:srgbClr val="000000"/>
                </a:solidFill>
                <a:sym typeface="+mn-ea"/>
              </a:rPr>
              <a:t>。</a:t>
            </a:r>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内容占位符 2"/>
          <p:cNvSpPr>
            <a:spLocks noGrp="1"/>
          </p:cNvSpPr>
          <p:nvPr>
            <p:ph idx="1"/>
          </p:nvPr>
        </p:nvSpPr>
        <p:spPr>
          <a:xfrm>
            <a:off x="1579938" y="140856"/>
            <a:ext cx="10390389" cy="5124297"/>
          </a:xfrm>
        </p:spPr>
        <p:txBody>
          <a:bodyPr/>
          <a:lstStyle/>
          <a:p>
            <a:pPr marL="0" indent="0">
              <a:buNone/>
            </a:pPr>
            <a:r>
              <a:rPr lang="en-US" altLang="zh-CN" sz="2800" dirty="0" smtClean="0">
                <a:latin typeface="黑体" panose="02010609060101010101" pitchFamily="49" charset="-122"/>
                <a:ea typeface="黑体" panose="02010609060101010101" pitchFamily="49" charset="-122"/>
              </a:rPr>
              <a:t>   </a:t>
            </a:r>
            <a:r>
              <a:rPr lang="zh-CN" altLang="en-US" sz="2800" dirty="0" smtClean="0">
                <a:latin typeface="黑体" panose="02010609060101010101" pitchFamily="49" charset="-122"/>
                <a:ea typeface="黑体" panose="02010609060101010101" pitchFamily="49" charset="-122"/>
              </a:rPr>
              <a:t>医院执行会计制度：新版</a:t>
            </a:r>
            <a:r>
              <a:rPr lang="en-US" altLang="zh-CN" sz="2800" dirty="0" smtClean="0">
                <a:latin typeface="黑体" panose="02010609060101010101" pitchFamily="49" charset="-122"/>
                <a:ea typeface="黑体" panose="02010609060101010101" pitchFamily="49" charset="-122"/>
              </a:rPr>
              <a:t>《</a:t>
            </a:r>
            <a:r>
              <a:rPr lang="zh-CN" altLang="en-US" sz="2800" dirty="0" smtClean="0">
                <a:latin typeface="黑体" panose="02010609060101010101" pitchFamily="49" charset="-122"/>
                <a:ea typeface="黑体" panose="02010609060101010101" pitchFamily="49" charset="-122"/>
              </a:rPr>
              <a:t>政府会计制度</a:t>
            </a:r>
            <a:r>
              <a:rPr lang="en-US" altLang="zh-CN" sz="2800" dirty="0">
                <a:latin typeface="黑体" panose="02010609060101010101" pitchFamily="49" charset="-122"/>
                <a:ea typeface="黑体" panose="02010609060101010101" pitchFamily="49" charset="-122"/>
              </a:rPr>
              <a:t>》</a:t>
            </a:r>
            <a:r>
              <a:rPr lang="zh-CN" altLang="en-US" sz="2800" dirty="0" smtClean="0">
                <a:latin typeface="黑体" panose="02010609060101010101" pitchFamily="49" charset="-122"/>
                <a:ea typeface="黑体" panose="02010609060101010101" pitchFamily="49" charset="-122"/>
              </a:rPr>
              <a:t>（</a:t>
            </a:r>
            <a:r>
              <a:rPr lang="en-US" altLang="zh-CN" sz="2800" dirty="0" smtClean="0">
                <a:latin typeface="黑体" panose="02010609060101010101" pitchFamily="49" charset="-122"/>
                <a:ea typeface="黑体" panose="02010609060101010101" pitchFamily="49" charset="-122"/>
              </a:rPr>
              <a:t>2019</a:t>
            </a:r>
            <a:r>
              <a:rPr lang="zh-CN" altLang="en-US" sz="2800" dirty="0" smtClean="0">
                <a:latin typeface="黑体" panose="02010609060101010101" pitchFamily="49" charset="-122"/>
                <a:ea typeface="黑体" panose="02010609060101010101" pitchFamily="49" charset="-122"/>
              </a:rPr>
              <a:t>年实施）</a:t>
            </a:r>
            <a:endParaRPr lang="en-US" altLang="zh-CN" sz="2800" dirty="0" smtClean="0">
              <a:latin typeface="黑体" panose="02010609060101010101" pitchFamily="49" charset="-122"/>
              <a:ea typeface="黑体" panose="02010609060101010101" pitchFamily="49" charset="-122"/>
            </a:endParaRPr>
          </a:p>
          <a:p>
            <a:pPr marL="0" indent="0">
              <a:buNone/>
            </a:pPr>
            <a:r>
              <a:rPr lang="en-US" altLang="zh-CN" sz="2800" dirty="0" smtClean="0">
                <a:latin typeface="黑体" panose="02010609060101010101" pitchFamily="49" charset="-122"/>
                <a:ea typeface="黑体" panose="02010609060101010101" pitchFamily="49" charset="-122"/>
              </a:rPr>
              <a:t>                     </a:t>
            </a:r>
            <a:r>
              <a:rPr lang="zh-CN" altLang="zh-CN" sz="2800" dirty="0" smtClean="0">
                <a:latin typeface="黑体" panose="02010609060101010101" pitchFamily="49" charset="-122"/>
                <a:ea typeface="黑体" panose="02010609060101010101" pitchFamily="49" charset="-122"/>
              </a:rPr>
              <a:t>医院</a:t>
            </a:r>
            <a:r>
              <a:rPr lang="zh-CN" altLang="zh-CN" sz="2800" dirty="0">
                <a:latin typeface="黑体" panose="02010609060101010101" pitchFamily="49" charset="-122"/>
                <a:ea typeface="黑体" panose="02010609060101010101" pitchFamily="49" charset="-122"/>
              </a:rPr>
              <a:t>执行《政府会计制度</a:t>
            </a:r>
            <a:r>
              <a:rPr lang="en-US" altLang="zh-CN" sz="2800" dirty="0" smtClean="0">
                <a:latin typeface="黑体" panose="02010609060101010101" pitchFamily="49" charset="-122"/>
                <a:ea typeface="黑体" panose="02010609060101010101" pitchFamily="49" charset="-122"/>
              </a:rPr>
              <a:t>》</a:t>
            </a:r>
            <a:r>
              <a:rPr lang="zh-CN" altLang="en-US" sz="2800" dirty="0" smtClean="0">
                <a:latin typeface="黑体" panose="02010609060101010101" pitchFamily="49" charset="-122"/>
                <a:ea typeface="黑体" panose="02010609060101010101" pitchFamily="49" charset="-122"/>
              </a:rPr>
              <a:t>的补充</a:t>
            </a:r>
            <a:r>
              <a:rPr lang="zh-CN" altLang="en-US" sz="2800" dirty="0">
                <a:latin typeface="黑体" panose="02010609060101010101" pitchFamily="49" charset="-122"/>
                <a:ea typeface="黑体" panose="02010609060101010101" pitchFamily="49" charset="-122"/>
              </a:rPr>
              <a:t>规定</a:t>
            </a:r>
            <a:endParaRPr lang="en-US" altLang="zh-CN" sz="2800" dirty="0">
              <a:latin typeface="黑体" panose="02010609060101010101" pitchFamily="49" charset="-122"/>
              <a:ea typeface="黑体" panose="02010609060101010101" pitchFamily="49" charset="-122"/>
            </a:endParaRPr>
          </a:p>
          <a:p>
            <a:pPr marL="0" indent="0">
              <a:buNone/>
            </a:pPr>
            <a:r>
              <a:rPr lang="en-US" altLang="zh-CN" sz="2800" dirty="0">
                <a:latin typeface="黑体" panose="02010609060101010101" pitchFamily="49" charset="-122"/>
                <a:ea typeface="黑体" panose="02010609060101010101" pitchFamily="49" charset="-122"/>
              </a:rPr>
              <a:t> </a:t>
            </a:r>
            <a:r>
              <a:rPr lang="en-US" altLang="zh-CN" sz="2800" dirty="0" smtClean="0">
                <a:latin typeface="黑体" panose="02010609060101010101" pitchFamily="49" charset="-122"/>
                <a:ea typeface="黑体" panose="02010609060101010101" pitchFamily="49" charset="-122"/>
              </a:rPr>
              <a:t>  </a:t>
            </a:r>
            <a:r>
              <a:rPr lang="zh-CN" altLang="en-US" sz="2800" dirty="0" smtClean="0">
                <a:latin typeface="黑体" panose="02010609060101010101" pitchFamily="49" charset="-122"/>
                <a:ea typeface="黑体" panose="02010609060101010101" pitchFamily="49" charset="-122"/>
              </a:rPr>
              <a:t>其中规定：医院应设置资产类研发支出科目（</a:t>
            </a:r>
            <a:r>
              <a:rPr lang="en-US" altLang="zh-CN" sz="2800" dirty="0" smtClean="0">
                <a:latin typeface="黑体" panose="02010609060101010101" pitchFamily="49" charset="-122"/>
                <a:ea typeface="黑体" panose="02010609060101010101" pitchFamily="49" charset="-122"/>
              </a:rPr>
              <a:t>1703</a:t>
            </a:r>
            <a:r>
              <a:rPr lang="zh-CN" altLang="en-US" sz="2800" dirty="0" smtClean="0">
                <a:latin typeface="黑体" panose="02010609060101010101" pitchFamily="49" charset="-122"/>
                <a:ea typeface="黑体" panose="02010609060101010101" pitchFamily="49" charset="-122"/>
              </a:rPr>
              <a:t>），最终形成无形资产的要登记在无形资产科目下，未形成的要计入当期</a:t>
            </a:r>
            <a:r>
              <a:rPr lang="zh-CN" altLang="en-US" sz="2800" dirty="0" smtClean="0">
                <a:solidFill>
                  <a:srgbClr val="0070C0"/>
                </a:solidFill>
                <a:latin typeface="黑体" panose="02010609060101010101" pitchFamily="49" charset="-122"/>
                <a:ea typeface="黑体" panose="02010609060101010101" pitchFamily="49" charset="-122"/>
              </a:rPr>
              <a:t>业务活动费用（</a:t>
            </a:r>
            <a:r>
              <a:rPr lang="en-US" altLang="zh-CN" sz="2800" dirty="0" smtClean="0">
                <a:solidFill>
                  <a:srgbClr val="0070C0"/>
                </a:solidFill>
                <a:latin typeface="黑体" panose="02010609060101010101" pitchFamily="49" charset="-122"/>
                <a:ea typeface="黑体" panose="02010609060101010101" pitchFamily="49" charset="-122"/>
              </a:rPr>
              <a:t>5001</a:t>
            </a:r>
            <a:r>
              <a:rPr lang="zh-CN" altLang="en-US" sz="2800" dirty="0" smtClean="0">
                <a:solidFill>
                  <a:srgbClr val="0070C0"/>
                </a:solidFill>
                <a:latin typeface="黑体" panose="02010609060101010101" pitchFamily="49" charset="-122"/>
                <a:ea typeface="黑体" panose="02010609060101010101" pitchFamily="49" charset="-122"/>
              </a:rPr>
              <a:t>）</a:t>
            </a:r>
            <a:r>
              <a:rPr lang="zh-CN" altLang="en-US" sz="2800" dirty="0" smtClean="0">
                <a:latin typeface="黑体" panose="02010609060101010101" pitchFamily="49" charset="-122"/>
                <a:ea typeface="黑体" panose="02010609060101010101" pitchFamily="49" charset="-122"/>
              </a:rPr>
              <a:t>及</a:t>
            </a:r>
            <a:r>
              <a:rPr lang="zh-CN" altLang="en-US" sz="2800" dirty="0" smtClean="0">
                <a:solidFill>
                  <a:srgbClr val="0070C0"/>
                </a:solidFill>
                <a:latin typeface="黑体" panose="02010609060101010101" pitchFamily="49" charset="-122"/>
                <a:ea typeface="黑体" panose="02010609060101010101" pitchFamily="49" charset="-122"/>
              </a:rPr>
              <a:t>单位管理费用（</a:t>
            </a:r>
            <a:r>
              <a:rPr lang="en-US" altLang="zh-CN" sz="2800" dirty="0" smtClean="0">
                <a:solidFill>
                  <a:srgbClr val="0070C0"/>
                </a:solidFill>
                <a:latin typeface="黑体" panose="02010609060101010101" pitchFamily="49" charset="-122"/>
                <a:ea typeface="黑体" panose="02010609060101010101" pitchFamily="49" charset="-122"/>
              </a:rPr>
              <a:t>5101</a:t>
            </a:r>
            <a:r>
              <a:rPr lang="zh-CN" altLang="en-US" sz="2800" dirty="0" smtClean="0">
                <a:solidFill>
                  <a:srgbClr val="0070C0"/>
                </a:solidFill>
                <a:latin typeface="黑体" panose="02010609060101010101" pitchFamily="49" charset="-122"/>
                <a:ea typeface="黑体" panose="02010609060101010101" pitchFamily="49" charset="-122"/>
              </a:rPr>
              <a:t>）</a:t>
            </a:r>
            <a:endParaRPr lang="en-US" altLang="zh-CN" sz="2800" dirty="0" smtClean="0">
              <a:solidFill>
                <a:srgbClr val="0070C0"/>
              </a:solidFill>
              <a:latin typeface="黑体" panose="02010609060101010101" pitchFamily="49" charset="-122"/>
              <a:ea typeface="黑体" panose="02010609060101010101" pitchFamily="49" charset="-122"/>
            </a:endParaRPr>
          </a:p>
          <a:p>
            <a:pPr marL="0" indent="0">
              <a:buNone/>
            </a:pPr>
            <a:r>
              <a:rPr lang="zh-CN" altLang="en-US" sz="2800" dirty="0" smtClean="0">
                <a:solidFill>
                  <a:srgbClr val="0070C0"/>
                </a:solidFill>
                <a:latin typeface="黑体" panose="02010609060101010101" pitchFamily="49" charset="-122"/>
                <a:ea typeface="黑体" panose="02010609060101010101" pitchFamily="49" charset="-122"/>
              </a:rPr>
              <a:t>   </a:t>
            </a:r>
            <a:endParaRPr lang="en-US" altLang="zh-CN" sz="2800" dirty="0" smtClean="0">
              <a:latin typeface="黑体" panose="02010609060101010101" pitchFamily="49" charset="-122"/>
              <a:ea typeface="黑体" panose="02010609060101010101" pitchFamily="49" charset="-122"/>
            </a:endParaRPr>
          </a:p>
          <a:p>
            <a:pPr marL="0" indent="0">
              <a:buNone/>
            </a:pPr>
            <a:endParaRPr lang="en-US" altLang="zh-CN" sz="2800" dirty="0">
              <a:latin typeface="黑体" panose="02010609060101010101" pitchFamily="49" charset="-122"/>
              <a:ea typeface="黑体" panose="02010609060101010101" pitchFamily="49" charset="-122"/>
            </a:endParaRPr>
          </a:p>
          <a:p>
            <a:pPr marL="0" indent="0">
              <a:buNone/>
            </a:pPr>
            <a:endParaRPr lang="en-US" altLang="zh-CN" sz="2800" dirty="0" smtClean="0">
              <a:latin typeface="黑体" panose="02010609060101010101" pitchFamily="49" charset="-122"/>
              <a:ea typeface="黑体" panose="02010609060101010101" pitchFamily="49" charset="-122"/>
            </a:endParaRPr>
          </a:p>
          <a:p>
            <a:pPr marL="0" indent="0">
              <a:buNone/>
            </a:pPr>
            <a:r>
              <a:rPr lang="en-US" altLang="zh-CN" sz="2800" dirty="0" smtClean="0">
                <a:latin typeface="黑体" panose="02010609060101010101" pitchFamily="49" charset="-122"/>
                <a:ea typeface="黑体" panose="02010609060101010101" pitchFamily="49" charset="-122"/>
              </a:rPr>
              <a:t>    </a:t>
            </a:r>
            <a:endParaRPr lang="en-US" altLang="zh-CN" dirty="0">
              <a:latin typeface="黑体" panose="02010609060101010101" pitchFamily="49" charset="-122"/>
              <a:ea typeface="黑体" panose="02010609060101010101" pitchFamily="49" charset="-122"/>
            </a:endParaRPr>
          </a:p>
        </p:txBody>
      </p:sp>
      <p:grpSp>
        <p:nvGrpSpPr>
          <p:cNvPr id="3" name="组合 2"/>
          <p:cNvGrpSpPr/>
          <p:nvPr/>
        </p:nvGrpSpPr>
        <p:grpSpPr>
          <a:xfrm>
            <a:off x="1721652" y="2509716"/>
            <a:ext cx="10159775" cy="3488787"/>
            <a:chOff x="-1963750" y="-3119740"/>
            <a:chExt cx="16419999" cy="11912015"/>
          </a:xfrm>
        </p:grpSpPr>
        <p:sp>
          <p:nvSpPr>
            <p:cNvPr id="4" name="任意多边形 3"/>
            <p:cNvSpPr/>
            <p:nvPr/>
          </p:nvSpPr>
          <p:spPr>
            <a:xfrm>
              <a:off x="-1963750" y="-615503"/>
              <a:ext cx="16419999" cy="9407778"/>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0070C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a:buSzPct val="50000"/>
                <a:defRPr/>
              </a:pPr>
              <a:r>
                <a:rPr lang="zh-CN" altLang="en-US" sz="2400" dirty="0">
                  <a:solidFill>
                    <a:srgbClr val="0070C0"/>
                  </a:solidFill>
                  <a:latin typeface="黑体" panose="02010609060101010101" pitchFamily="49" charset="-122"/>
                  <a:ea typeface="黑体" panose="02010609060101010101" pitchFamily="49" charset="-122"/>
                </a:rPr>
                <a:t>业务活动费用（</a:t>
              </a:r>
              <a:r>
                <a:rPr lang="en-US" altLang="zh-CN" sz="2400" dirty="0">
                  <a:solidFill>
                    <a:srgbClr val="0070C0"/>
                  </a:solidFill>
                  <a:latin typeface="黑体" panose="02010609060101010101" pitchFamily="49" charset="-122"/>
                  <a:ea typeface="黑体" panose="02010609060101010101" pitchFamily="49" charset="-122"/>
                </a:rPr>
                <a:t>5001</a:t>
              </a:r>
              <a:r>
                <a:rPr lang="zh-CN" altLang="en-US" sz="2400" dirty="0">
                  <a:solidFill>
                    <a:srgbClr val="0070C0"/>
                  </a:solidFill>
                  <a:latin typeface="黑体" panose="02010609060101010101" pitchFamily="49" charset="-122"/>
                  <a:ea typeface="黑体" panose="02010609060101010101" pitchFamily="49" charset="-122"/>
                </a:rPr>
                <a:t>）和单位管理费用（</a:t>
              </a:r>
              <a:r>
                <a:rPr lang="en-US" altLang="zh-CN" sz="2400" dirty="0">
                  <a:solidFill>
                    <a:srgbClr val="0070C0"/>
                  </a:solidFill>
                  <a:latin typeface="黑体" panose="02010609060101010101" pitchFamily="49" charset="-122"/>
                  <a:ea typeface="黑体" panose="02010609060101010101" pitchFamily="49" charset="-122"/>
                </a:rPr>
                <a:t>5101</a:t>
              </a:r>
              <a:r>
                <a:rPr lang="zh-CN" altLang="en-US" sz="2400" dirty="0">
                  <a:solidFill>
                    <a:srgbClr val="0070C0"/>
                  </a:solidFill>
                  <a:latin typeface="黑体" panose="02010609060101010101" pitchFamily="49" charset="-122"/>
                  <a:ea typeface="黑体" panose="02010609060101010101" pitchFamily="49" charset="-122"/>
                </a:rPr>
                <a:t>）科目数额是医院</a:t>
              </a:r>
              <a:r>
                <a:rPr lang="zh-CN" altLang="en-US" sz="2400" dirty="0">
                  <a:solidFill>
                    <a:srgbClr val="FF0000"/>
                  </a:solidFill>
                  <a:latin typeface="黑体" panose="02010609060101010101" pitchFamily="49" charset="-122"/>
                  <a:ea typeface="黑体" panose="02010609060101010101" pitchFamily="49" charset="-122"/>
                </a:rPr>
                <a:t>全部口径</a:t>
              </a:r>
              <a:r>
                <a:rPr lang="zh-CN" altLang="en-US" sz="2400" dirty="0">
                  <a:solidFill>
                    <a:srgbClr val="0070C0"/>
                  </a:solidFill>
                  <a:latin typeface="黑体" panose="02010609060101010101" pitchFamily="49" charset="-122"/>
                  <a:ea typeface="黑体" panose="02010609060101010101" pitchFamily="49" charset="-122"/>
                </a:rPr>
                <a:t>费用，</a:t>
              </a:r>
              <a:r>
                <a:rPr lang="zh-CN" altLang="en-US" sz="2400" dirty="0" smtClean="0">
                  <a:solidFill>
                    <a:srgbClr val="0070C0"/>
                  </a:solidFill>
                  <a:latin typeface="黑体" panose="02010609060101010101" pitchFamily="49" charset="-122"/>
                  <a:ea typeface="黑体" panose="02010609060101010101" pitchFamily="49" charset="-122"/>
                </a:rPr>
                <a:t>包括</a:t>
              </a:r>
              <a:r>
                <a:rPr lang="zh-CN" altLang="en-US" sz="2400" dirty="0">
                  <a:solidFill>
                    <a:srgbClr val="0070C0"/>
                  </a:solidFill>
                  <a:latin typeface="黑体" panose="02010609060101010101" pitchFamily="49" charset="-122"/>
                  <a:ea typeface="黑体" panose="02010609060101010101" pitchFamily="49" charset="-122"/>
                </a:rPr>
                <a:t>科研</a:t>
              </a:r>
              <a:r>
                <a:rPr lang="zh-CN" altLang="en-US" sz="2400" dirty="0" smtClean="0">
                  <a:solidFill>
                    <a:srgbClr val="0070C0"/>
                  </a:solidFill>
                  <a:latin typeface="黑体" panose="02010609060101010101" pitchFamily="49" charset="-122"/>
                  <a:ea typeface="黑体" panose="02010609060101010101" pitchFamily="49" charset="-122"/>
                </a:rPr>
                <a:t>活动</a:t>
              </a:r>
              <a:r>
                <a:rPr lang="zh-CN" altLang="en-US" sz="2400" dirty="0">
                  <a:solidFill>
                    <a:srgbClr val="0070C0"/>
                  </a:solidFill>
                  <a:latin typeface="黑体" panose="02010609060101010101" pitchFamily="49" charset="-122"/>
                  <a:ea typeface="黑体" panose="02010609060101010101" pitchFamily="49" charset="-122"/>
                </a:rPr>
                <a:t>，也包括诊疗服务等一般业务费用，需要根据明细账设置</a:t>
              </a:r>
              <a:r>
                <a:rPr lang="zh-CN" altLang="en-US" sz="2400" dirty="0">
                  <a:solidFill>
                    <a:srgbClr val="7030A0"/>
                  </a:solidFill>
                  <a:latin typeface="黑体" panose="02010609060101010101" pitchFamily="49" charset="-122"/>
                  <a:ea typeface="黑体" panose="02010609060101010101" pitchFamily="49" charset="-122"/>
                </a:rPr>
                <a:t>分劈</a:t>
              </a:r>
              <a:r>
                <a:rPr lang="zh-CN" altLang="en-US" sz="2400" dirty="0" smtClean="0">
                  <a:solidFill>
                    <a:srgbClr val="7030A0"/>
                  </a:solidFill>
                  <a:latin typeface="黑体" panose="02010609060101010101" pitchFamily="49" charset="-122"/>
                  <a:ea typeface="黑体" panose="02010609060101010101" pitchFamily="49" charset="-122"/>
                </a:rPr>
                <a:t>出</a:t>
              </a:r>
              <a:r>
                <a:rPr lang="zh-CN" altLang="en-US" sz="2400" dirty="0">
                  <a:solidFill>
                    <a:srgbClr val="7030A0"/>
                  </a:solidFill>
                  <a:latin typeface="黑体" panose="02010609060101010101" pitchFamily="49" charset="-122"/>
                  <a:ea typeface="黑体" panose="02010609060101010101" pitchFamily="49" charset="-122"/>
                </a:rPr>
                <a:t>科研</a:t>
              </a:r>
              <a:r>
                <a:rPr lang="zh-CN" altLang="en-US" sz="2400" dirty="0" smtClean="0">
                  <a:solidFill>
                    <a:srgbClr val="7030A0"/>
                  </a:solidFill>
                  <a:latin typeface="黑体" panose="02010609060101010101" pitchFamily="49" charset="-122"/>
                  <a:ea typeface="黑体" panose="02010609060101010101" pitchFamily="49" charset="-122"/>
                </a:rPr>
                <a:t>活动</a:t>
              </a:r>
              <a:r>
                <a:rPr lang="zh-CN" altLang="en-US" sz="2400" dirty="0">
                  <a:solidFill>
                    <a:srgbClr val="7030A0"/>
                  </a:solidFill>
                  <a:latin typeface="黑体" panose="02010609060101010101" pitchFamily="49" charset="-122"/>
                  <a:ea typeface="黑体" panose="02010609060101010101" pitchFamily="49" charset="-122"/>
                </a:rPr>
                <a:t>费用</a:t>
              </a:r>
              <a:r>
                <a:rPr lang="zh-CN" altLang="en-US" sz="2400" dirty="0">
                  <a:solidFill>
                    <a:srgbClr val="0070C0"/>
                  </a:solidFill>
                  <a:latin typeface="黑体" panose="02010609060101010101" pitchFamily="49" charset="-122"/>
                  <a:ea typeface="黑体" panose="02010609060101010101" pitchFamily="49" charset="-122"/>
                </a:rPr>
                <a:t>。但</a:t>
              </a:r>
              <a:r>
                <a:rPr lang="zh-CN" altLang="en-US" sz="2400" dirty="0" smtClean="0">
                  <a:solidFill>
                    <a:srgbClr val="0070C0"/>
                  </a:solidFill>
                  <a:latin typeface="黑体" panose="02010609060101010101" pitchFamily="49" charset="-122"/>
                  <a:ea typeface="黑体" panose="02010609060101010101" pitchFamily="49" charset="-122"/>
                </a:rPr>
                <a:t>对二级科目设置</a:t>
              </a:r>
              <a:r>
                <a:rPr lang="zh-CN" altLang="en-US" sz="2400" dirty="0">
                  <a:solidFill>
                    <a:srgbClr val="0070C0"/>
                  </a:solidFill>
                  <a:latin typeface="黑体" panose="02010609060101010101" pitchFamily="49" charset="-122"/>
                  <a:ea typeface="黑体" panose="02010609060101010101" pitchFamily="49" charset="-122"/>
                </a:rPr>
                <a:t>方式没有明确规定，可以按资金来源（</a:t>
              </a:r>
              <a:r>
                <a:rPr lang="zh-CN" altLang="en-US" sz="2400" dirty="0">
                  <a:solidFill>
                    <a:srgbClr val="7030A0"/>
                  </a:solidFill>
                  <a:latin typeface="黑体" panose="02010609060101010101" pitchFamily="49" charset="-122"/>
                  <a:ea typeface="黑体" panose="02010609060101010101" pitchFamily="49" charset="-122"/>
                </a:rPr>
                <a:t>财政基本拨款经费、财政项目拨款经费、科教经费、其他经费</a:t>
              </a:r>
              <a:r>
                <a:rPr lang="zh-CN" altLang="en-US" sz="2400" dirty="0" smtClean="0">
                  <a:solidFill>
                    <a:srgbClr val="7030A0"/>
                  </a:solidFill>
                  <a:latin typeface="黑体" panose="02010609060101010101" pitchFamily="49" charset="-122"/>
                  <a:ea typeface="黑体" panose="02010609060101010101" pitchFamily="49" charset="-122"/>
                </a:rPr>
                <a:t>），</a:t>
              </a:r>
              <a:r>
                <a:rPr lang="zh-CN" altLang="en-US" sz="2400" dirty="0" smtClean="0">
                  <a:solidFill>
                    <a:srgbClr val="0070C0"/>
                  </a:solidFill>
                  <a:latin typeface="黑体" panose="02010609060101010101" pitchFamily="49" charset="-122"/>
                  <a:ea typeface="黑体" panose="02010609060101010101" pitchFamily="49" charset="-122"/>
                </a:rPr>
                <a:t>也可以按用途（</a:t>
              </a:r>
              <a:r>
                <a:rPr lang="zh-CN" altLang="en-US" sz="2400" dirty="0" smtClean="0">
                  <a:solidFill>
                    <a:srgbClr val="7030A0"/>
                  </a:solidFill>
                  <a:latin typeface="黑体" panose="02010609060101010101" pitchFamily="49" charset="-122"/>
                  <a:ea typeface="黑体" panose="02010609060101010101" pitchFamily="49" charset="-122"/>
                </a:rPr>
                <a:t>人工费、卫生材料费、药品费</a:t>
              </a:r>
              <a:r>
                <a:rPr lang="zh-CN" altLang="en-US" sz="2400" dirty="0" smtClean="0">
                  <a:solidFill>
                    <a:srgbClr val="0070C0"/>
                  </a:solidFill>
                  <a:latin typeface="黑体" panose="02010609060101010101" pitchFamily="49" charset="-122"/>
                  <a:ea typeface="黑体" panose="02010609060101010101" pitchFamily="49" charset="-122"/>
                </a:rPr>
                <a:t>等），二级科目可再设明细账</a:t>
              </a:r>
              <a:endParaRPr lang="en-US" altLang="zh-CN" sz="2400" dirty="0">
                <a:solidFill>
                  <a:srgbClr val="0070C0"/>
                </a:solidFill>
                <a:latin typeface="黑体" panose="02010609060101010101" pitchFamily="49" charset="-122"/>
                <a:ea typeface="黑体" panose="02010609060101010101" pitchFamily="49" charset="-122"/>
              </a:endParaRPr>
            </a:p>
            <a:p>
              <a:pPr>
                <a:buSzPct val="50000"/>
                <a:defRPr/>
              </a:pPr>
              <a:endParaRPr lang="en-US" altLang="zh-CN" sz="2400" dirty="0" smtClean="0">
                <a:solidFill>
                  <a:srgbClr val="0070C0"/>
                </a:solidFill>
                <a:latin typeface="黑体" panose="02010609060101010101" pitchFamily="49" charset="-122"/>
                <a:ea typeface="黑体" panose="02010609060101010101" pitchFamily="49" charset="-122"/>
              </a:endParaRPr>
            </a:p>
          </p:txBody>
        </p:sp>
        <p:cxnSp>
          <p:nvCxnSpPr>
            <p:cNvPr id="5" name="肘形连接符 4"/>
            <p:cNvCxnSpPr/>
            <p:nvPr/>
          </p:nvCxnSpPr>
          <p:spPr bwMode="auto">
            <a:xfrm rot="16200000" flipV="1">
              <a:off x="1737945" y="-2358441"/>
              <a:ext cx="2545711" cy="1023113"/>
            </a:xfrm>
            <a:prstGeom prst="bentConnector3">
              <a:avLst>
                <a:gd name="adj1" fmla="val 50001"/>
              </a:avLst>
            </a:prstGeom>
            <a:solidFill>
              <a:schemeClr val="accent1"/>
            </a:solidFill>
            <a:ln w="31750" cap="flat" cmpd="sng" algn="ctr">
              <a:solidFill>
                <a:srgbClr val="0070C0"/>
              </a:solidFill>
              <a:prstDash val="solid"/>
              <a:round/>
              <a:headEnd type="none" w="med" len="med"/>
              <a:tailEnd type="none" w="med" len="med"/>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内容占位符 2"/>
          <p:cNvSpPr>
            <a:spLocks noGrp="1"/>
          </p:cNvSpPr>
          <p:nvPr>
            <p:ph idx="1"/>
          </p:nvPr>
        </p:nvSpPr>
        <p:spPr>
          <a:xfrm>
            <a:off x="1579938" y="1556076"/>
            <a:ext cx="10390389" cy="3165051"/>
          </a:xfrm>
        </p:spPr>
        <p:txBody>
          <a:bodyPr/>
          <a:lstStyle/>
          <a:p>
            <a:pPr marL="0" indent="0">
              <a:buNone/>
            </a:pPr>
            <a:r>
              <a:rPr lang="zh-CN" altLang="en-US" sz="2800" dirty="0" smtClean="0">
                <a:latin typeface="黑体" panose="02010609060101010101" pitchFamily="49" charset="-122"/>
                <a:ea typeface="黑体" panose="02010609060101010101" pitchFamily="49" charset="-122"/>
              </a:rPr>
              <a:t>当前填报依据暂定为 </a:t>
            </a:r>
            <a:r>
              <a:rPr lang="zh-CN" altLang="en-US" sz="2800" dirty="0" smtClean="0">
                <a:solidFill>
                  <a:srgbClr val="0070C0"/>
                </a:solidFill>
                <a:latin typeface="黑体" panose="02010609060101010101" pitchFamily="49" charset="-122"/>
                <a:ea typeface="黑体" panose="02010609060101010101" pitchFamily="49" charset="-122"/>
              </a:rPr>
              <a:t>财务支出法与项目归集法结合，但二者的数据要基本一致。</a:t>
            </a:r>
            <a:endParaRPr lang="en-US" altLang="zh-CN" sz="2800" dirty="0" smtClean="0">
              <a:solidFill>
                <a:srgbClr val="0070C0"/>
              </a:solidFill>
              <a:latin typeface="黑体" panose="02010609060101010101" pitchFamily="49" charset="-122"/>
              <a:ea typeface="黑体" panose="02010609060101010101" pitchFamily="49" charset="-122"/>
            </a:endParaRPr>
          </a:p>
          <a:p>
            <a:pPr marL="0" indent="0">
              <a:buNone/>
            </a:pPr>
            <a:r>
              <a:rPr lang="en-US" altLang="zh-CN" sz="2800" dirty="0">
                <a:solidFill>
                  <a:srgbClr val="0070C0"/>
                </a:solidFill>
                <a:latin typeface="黑体" panose="02010609060101010101" pitchFamily="49" charset="-122"/>
                <a:ea typeface="黑体" panose="02010609060101010101" pitchFamily="49" charset="-122"/>
              </a:rPr>
              <a:t> </a:t>
            </a:r>
            <a:r>
              <a:rPr lang="en-US" altLang="zh-CN" sz="2800" dirty="0" smtClean="0">
                <a:solidFill>
                  <a:srgbClr val="0070C0"/>
                </a:solidFill>
                <a:latin typeface="黑体" panose="02010609060101010101" pitchFamily="49" charset="-122"/>
                <a:ea typeface="黑体" panose="02010609060101010101" pitchFamily="49" charset="-122"/>
              </a:rPr>
              <a:t>        </a:t>
            </a:r>
            <a:endParaRPr lang="en-US" altLang="zh-CN" sz="2800" dirty="0">
              <a:solidFill>
                <a:srgbClr val="0070C0"/>
              </a:solidFill>
              <a:latin typeface="黑体" panose="02010609060101010101" pitchFamily="49" charset="-122"/>
              <a:ea typeface="黑体" panose="02010609060101010101" pitchFamily="49" charset="-122"/>
            </a:endParaRPr>
          </a:p>
          <a:p>
            <a:pPr marL="0" indent="0">
              <a:buNone/>
            </a:pPr>
            <a:r>
              <a:rPr lang="en-US" altLang="zh-CN" sz="2800" dirty="0" smtClean="0">
                <a:latin typeface="黑体" panose="02010609060101010101" pitchFamily="49" charset="-122"/>
                <a:ea typeface="黑体" panose="02010609060101010101" pitchFamily="49" charset="-122"/>
              </a:rPr>
              <a:t>    </a:t>
            </a:r>
            <a:endParaRPr lang="en-US" altLang="zh-CN" dirty="0">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1"/>
          <a:stretch>
            <a:fillRect/>
          </a:stretch>
        </p:blipFill>
        <p:spPr>
          <a:xfrm>
            <a:off x="9329493" y="2407285"/>
            <a:ext cx="2562225" cy="3981450"/>
          </a:xfrm>
          <a:prstGeom prst="rect">
            <a:avLst/>
          </a:prstGeom>
        </p:spPr>
      </p:pic>
      <p:grpSp>
        <p:nvGrpSpPr>
          <p:cNvPr id="4" name="组合 3"/>
          <p:cNvGrpSpPr/>
          <p:nvPr/>
        </p:nvGrpSpPr>
        <p:grpSpPr>
          <a:xfrm>
            <a:off x="1580048" y="2407235"/>
            <a:ext cx="7301902" cy="2644728"/>
            <a:chOff x="-1963748" y="-1678775"/>
            <a:chExt cx="11801169" cy="9030083"/>
          </a:xfrm>
        </p:grpSpPr>
        <p:sp>
          <p:nvSpPr>
            <p:cNvPr id="5" name="任意多边形 4"/>
            <p:cNvSpPr/>
            <p:nvPr/>
          </p:nvSpPr>
          <p:spPr>
            <a:xfrm>
              <a:off x="-1963748" y="-615499"/>
              <a:ext cx="11801169" cy="7966807"/>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0070C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a:buSzPct val="50000"/>
                <a:defRPr/>
              </a:pPr>
              <a:r>
                <a:rPr lang="zh-CN" altLang="en-US" sz="2400" dirty="0" smtClean="0">
                  <a:solidFill>
                    <a:srgbClr val="0070C0"/>
                  </a:solidFill>
                  <a:latin typeface="黑体" panose="02010609060101010101" pitchFamily="49" charset="-122"/>
                  <a:ea typeface="黑体" panose="02010609060101010101" pitchFamily="49" charset="-122"/>
                </a:rPr>
                <a:t>重要原则：</a:t>
              </a:r>
              <a:endParaRPr lang="en-US" altLang="zh-CN" sz="2400" dirty="0" smtClean="0">
                <a:solidFill>
                  <a:srgbClr val="0070C0"/>
                </a:solidFill>
                <a:latin typeface="黑体" panose="02010609060101010101" pitchFamily="49" charset="-122"/>
                <a:ea typeface="黑体" panose="02010609060101010101" pitchFamily="49" charset="-122"/>
              </a:endParaRPr>
            </a:p>
            <a:p>
              <a:pPr>
                <a:buSzPct val="50000"/>
                <a:defRPr/>
              </a:pPr>
              <a:r>
                <a:rPr lang="zh-CN" altLang="en-US" sz="2400" dirty="0" smtClean="0">
                  <a:solidFill>
                    <a:srgbClr val="0070C0"/>
                  </a:solidFill>
                  <a:latin typeface="黑体" panose="02010609060101010101" pitchFamily="49" charset="-122"/>
                  <a:ea typeface="黑体" panose="02010609060101010101" pitchFamily="49" charset="-122"/>
                </a:rPr>
                <a:t>在费用科目及相关的子科目中能分劈出</a:t>
              </a:r>
              <a:r>
                <a:rPr lang="zh-CN" altLang="en-US" sz="2400" dirty="0">
                  <a:solidFill>
                    <a:srgbClr val="0070C0"/>
                  </a:solidFill>
                  <a:latin typeface="黑体" panose="02010609060101010101" pitchFamily="49" charset="-122"/>
                  <a:ea typeface="黑体" panose="02010609060101010101" pitchFamily="49" charset="-122"/>
                </a:rPr>
                <a:t>科研</a:t>
              </a:r>
              <a:r>
                <a:rPr lang="zh-CN" altLang="en-US" sz="2400" dirty="0" smtClean="0">
                  <a:solidFill>
                    <a:srgbClr val="0070C0"/>
                  </a:solidFill>
                  <a:latin typeface="黑体" panose="02010609060101010101" pitchFamily="49" charset="-122"/>
                  <a:ea typeface="黑体" panose="02010609060101010101" pitchFamily="49" charset="-122"/>
                </a:rPr>
                <a:t>费用的才填报，不能分劈的如人员、材料等不填报。</a:t>
              </a:r>
              <a:endParaRPr lang="en-US" altLang="zh-CN" sz="2400" dirty="0" smtClean="0">
                <a:solidFill>
                  <a:srgbClr val="0070C0"/>
                </a:solidFill>
                <a:latin typeface="黑体" panose="02010609060101010101" pitchFamily="49" charset="-122"/>
                <a:ea typeface="黑体" panose="02010609060101010101" pitchFamily="49" charset="-122"/>
              </a:endParaRPr>
            </a:p>
          </p:txBody>
        </p:sp>
        <p:cxnSp>
          <p:nvCxnSpPr>
            <p:cNvPr id="6" name="肘形连接符 5"/>
            <p:cNvCxnSpPr/>
            <p:nvPr/>
          </p:nvCxnSpPr>
          <p:spPr bwMode="auto">
            <a:xfrm rot="16200000" flipV="1">
              <a:off x="2867672" y="-1228714"/>
              <a:ext cx="1104747" cy="204626"/>
            </a:xfrm>
            <a:prstGeom prst="bentConnector3">
              <a:avLst>
                <a:gd name="adj1" fmla="val 50000"/>
              </a:avLst>
            </a:prstGeom>
            <a:solidFill>
              <a:schemeClr val="accent1"/>
            </a:solidFill>
            <a:ln w="31750" cap="flat" cmpd="sng" algn="ctr">
              <a:solidFill>
                <a:srgbClr val="0070C0"/>
              </a:solidFill>
              <a:prstDash val="solid"/>
              <a:round/>
              <a:headEnd type="none" w="med" len="med"/>
              <a:tailEnd type="none" w="med" len="med"/>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nvGraphicFramePr>
        <p:xfrm>
          <a:off x="2082018" y="241366"/>
          <a:ext cx="8876714" cy="390860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5" name="圆角矩形 4"/>
          <p:cNvSpPr/>
          <p:nvPr/>
        </p:nvSpPr>
        <p:spPr bwMode="auto">
          <a:xfrm>
            <a:off x="6288258" y="182879"/>
            <a:ext cx="2743200" cy="3924887"/>
          </a:xfrm>
          <a:prstGeom prst="roundRect">
            <a:avLst/>
          </a:prstGeom>
          <a:noFill/>
          <a:ln w="28575" cap="flat" cmpd="sng" algn="ctr">
            <a:solidFill>
              <a:schemeClr val="tx1"/>
            </a:solidFill>
            <a:prstDash val="lgDashDotDot"/>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cxnSp>
        <p:nvCxnSpPr>
          <p:cNvPr id="7" name="直接连接符 6"/>
          <p:cNvCxnSpPr/>
          <p:nvPr/>
        </p:nvCxnSpPr>
        <p:spPr bwMode="auto">
          <a:xfrm>
            <a:off x="1505243" y="4431323"/>
            <a:ext cx="8299939" cy="0"/>
          </a:xfrm>
          <a:prstGeom prst="line">
            <a:avLst/>
          </a:prstGeom>
          <a:solidFill>
            <a:schemeClr val="accent1"/>
          </a:solidFill>
          <a:ln w="9525" cap="flat" cmpd="sng" algn="ctr">
            <a:solidFill>
              <a:schemeClr val="tx1"/>
            </a:solidFill>
            <a:prstDash val="dashDot"/>
            <a:round/>
            <a:headEnd type="none" w="med" len="med"/>
            <a:tailEnd type="none" w="med" len="med"/>
          </a:ln>
          <a:effectLst/>
        </p:spPr>
      </p:cxnSp>
      <p:grpSp>
        <p:nvGrpSpPr>
          <p:cNvPr id="9" name="组合 8"/>
          <p:cNvGrpSpPr/>
          <p:nvPr/>
        </p:nvGrpSpPr>
        <p:grpSpPr>
          <a:xfrm>
            <a:off x="2108567" y="4740813"/>
            <a:ext cx="7542323" cy="1366079"/>
            <a:chOff x="5501116" y="11990"/>
            <a:chExt cx="7075716" cy="3271435"/>
          </a:xfrm>
        </p:grpSpPr>
        <p:sp>
          <p:nvSpPr>
            <p:cNvPr id="12" name="任意多边形 11"/>
            <p:cNvSpPr/>
            <p:nvPr/>
          </p:nvSpPr>
          <p:spPr>
            <a:xfrm>
              <a:off x="5501116" y="1114416"/>
              <a:ext cx="6639777" cy="2169009"/>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7030A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a:buSzPct val="50000"/>
                <a:defRPr/>
              </a:pPr>
              <a:r>
                <a:rPr lang="zh-CN" altLang="en-US" sz="2000" b="1" dirty="0" smtClean="0">
                  <a:solidFill>
                    <a:schemeClr val="tx1"/>
                  </a:solidFill>
                  <a:latin typeface="+mn-ea"/>
                </a:rPr>
                <a:t>按项目设置科研辅助账核算研发费用</a:t>
              </a:r>
              <a:endParaRPr lang="en-US" altLang="zh-CN" sz="2000" b="1" dirty="0">
                <a:solidFill>
                  <a:schemeClr val="tx1"/>
                </a:solidFill>
                <a:latin typeface="+mn-ea"/>
              </a:endParaRPr>
            </a:p>
          </p:txBody>
        </p:sp>
        <p:cxnSp>
          <p:nvCxnSpPr>
            <p:cNvPr id="11" name="肘形连接符 10"/>
            <p:cNvCxnSpPr/>
            <p:nvPr/>
          </p:nvCxnSpPr>
          <p:spPr bwMode="auto">
            <a:xfrm rot="5400000">
              <a:off x="11771423" y="309009"/>
              <a:ext cx="1102427" cy="508390"/>
            </a:xfrm>
            <a:prstGeom prst="bentConnector3">
              <a:avLst>
                <a:gd name="adj1" fmla="val 50000"/>
              </a:avLst>
            </a:prstGeom>
            <a:solidFill>
              <a:schemeClr val="accent1"/>
            </a:solidFill>
            <a:ln w="31750" cap="flat" cmpd="sng" algn="ctr">
              <a:solidFill>
                <a:srgbClr val="7030A0"/>
              </a:solidFill>
              <a:prstDash val="solid"/>
              <a:round/>
              <a:headEnd type="none" w="med" len="med"/>
              <a:tailEnd type="none" w="med" len="med"/>
            </a:ln>
            <a:effectLst/>
          </p:spPr>
        </p:cxnSp>
      </p:grpSp>
      <p:sp>
        <p:nvSpPr>
          <p:cNvPr id="14" name="文本框 13"/>
          <p:cNvSpPr txBox="1"/>
          <p:nvPr/>
        </p:nvSpPr>
        <p:spPr>
          <a:xfrm>
            <a:off x="1925686" y="647113"/>
            <a:ext cx="2168011" cy="461665"/>
          </a:xfrm>
          <a:prstGeom prst="rect">
            <a:avLst/>
          </a:prstGeom>
          <a:noFill/>
        </p:spPr>
        <p:txBody>
          <a:bodyPr wrap="square" rtlCol="0">
            <a:spAutoFit/>
          </a:bodyPr>
          <a:lstStyle/>
          <a:p>
            <a:pPr marL="342900" indent="-342900">
              <a:buFont typeface="Arial" panose="020B0604020202020204" pitchFamily="34" charset="0"/>
              <a:buChar char="•"/>
            </a:pPr>
            <a:r>
              <a:rPr lang="zh-CN" altLang="en-US" sz="2400" dirty="0" smtClean="0">
                <a:latin typeface="黑体" panose="02010609060101010101" pitchFamily="49" charset="-122"/>
                <a:ea typeface="黑体" panose="02010609060101010101" pitchFamily="49" charset="-122"/>
              </a:rPr>
              <a:t>医院会计账</a:t>
            </a:r>
            <a:endParaRPr lang="zh-CN" altLang="en-US" sz="2400" dirty="0">
              <a:latin typeface="黑体" panose="02010609060101010101" pitchFamily="49" charset="-122"/>
              <a:ea typeface="黑体" panose="02010609060101010101" pitchFamily="49" charset="-122"/>
            </a:endParaRPr>
          </a:p>
        </p:txBody>
      </p:sp>
      <p:sp>
        <p:nvSpPr>
          <p:cNvPr id="15" name="文本框 14"/>
          <p:cNvSpPr txBox="1"/>
          <p:nvPr/>
        </p:nvSpPr>
        <p:spPr>
          <a:xfrm>
            <a:off x="2108567" y="4585410"/>
            <a:ext cx="2252418" cy="461665"/>
          </a:xfrm>
          <a:prstGeom prst="rect">
            <a:avLst/>
          </a:prstGeom>
          <a:noFill/>
        </p:spPr>
        <p:txBody>
          <a:bodyPr wrap="square" rtlCol="0">
            <a:spAutoFit/>
          </a:bodyPr>
          <a:lstStyle/>
          <a:p>
            <a:pPr marL="342900" indent="-342900">
              <a:buFont typeface="Arial" panose="020B0604020202020204" pitchFamily="34" charset="0"/>
              <a:buChar char="•"/>
            </a:pPr>
            <a:r>
              <a:rPr lang="zh-CN" altLang="en-US" sz="2400" dirty="0" smtClean="0">
                <a:latin typeface="黑体" panose="02010609060101010101" pitchFamily="49" charset="-122"/>
                <a:ea typeface="黑体" panose="02010609060101010101" pitchFamily="49" charset="-122"/>
              </a:rPr>
              <a:t>科研辅助账</a:t>
            </a:r>
            <a:endParaRPr lang="zh-CN" altLang="en-US" sz="2400" dirty="0">
              <a:latin typeface="黑体" panose="02010609060101010101" pitchFamily="49" charset="-122"/>
              <a:ea typeface="黑体" panose="02010609060101010101" pitchFamily="49" charset="-122"/>
            </a:endParaRPr>
          </a:p>
        </p:txBody>
      </p:sp>
      <p:pic>
        <p:nvPicPr>
          <p:cNvPr id="18" name="图片 17"/>
          <p:cNvPicPr>
            <a:picLocks noChangeAspect="1"/>
          </p:cNvPicPr>
          <p:nvPr/>
        </p:nvPicPr>
        <p:blipFill>
          <a:blip r:embed="rId6"/>
          <a:stretch>
            <a:fillRect/>
          </a:stretch>
        </p:blipFill>
        <p:spPr>
          <a:xfrm>
            <a:off x="9650890" y="3025834"/>
            <a:ext cx="2672408" cy="3468900"/>
          </a:xfrm>
          <a:prstGeom prst="rect">
            <a:avLst/>
          </a:prstGeom>
        </p:spPr>
      </p:pic>
      <p:cxnSp>
        <p:nvCxnSpPr>
          <p:cNvPr id="19" name="肘形连接符 18"/>
          <p:cNvCxnSpPr/>
          <p:nvPr/>
        </p:nvCxnSpPr>
        <p:spPr bwMode="auto">
          <a:xfrm rot="10800000">
            <a:off x="9016007" y="3907591"/>
            <a:ext cx="789176" cy="523734"/>
          </a:xfrm>
          <a:prstGeom prst="bentConnector3">
            <a:avLst>
              <a:gd name="adj1" fmla="val 50000"/>
            </a:avLst>
          </a:prstGeom>
          <a:solidFill>
            <a:schemeClr val="accent1"/>
          </a:solidFill>
          <a:ln w="31750" cap="flat" cmpd="sng" algn="ctr">
            <a:solidFill>
              <a:srgbClr val="7030A0"/>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2232583" y="1141404"/>
            <a:ext cx="9204451" cy="4851434"/>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rgbClr val="0070C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a:buSzPct val="50000"/>
              <a:defRPr/>
            </a:pPr>
            <a:r>
              <a:rPr lang="zh-CN" altLang="en-US" sz="3200" dirty="0" smtClean="0">
                <a:solidFill>
                  <a:srgbClr val="0070C0"/>
                </a:solidFill>
                <a:latin typeface="黑体" panose="02010609060101010101" pitchFamily="49" charset="-122"/>
                <a:ea typeface="黑体" panose="02010609060101010101" pitchFamily="49" charset="-122"/>
              </a:rPr>
              <a:t>重要填报原则：</a:t>
            </a:r>
            <a:endParaRPr lang="en-US" altLang="zh-CN" sz="3200" dirty="0" smtClean="0">
              <a:solidFill>
                <a:srgbClr val="0070C0"/>
              </a:solidFill>
              <a:latin typeface="黑体" panose="02010609060101010101" pitchFamily="49" charset="-122"/>
              <a:ea typeface="黑体" panose="02010609060101010101" pitchFamily="49" charset="-122"/>
            </a:endParaRPr>
          </a:p>
          <a:p>
            <a:pPr>
              <a:buSzPct val="50000"/>
              <a:defRPr/>
            </a:pPr>
            <a:r>
              <a:rPr lang="zh-CN" altLang="en-US" sz="3200" dirty="0" smtClean="0">
                <a:solidFill>
                  <a:schemeClr val="tx1"/>
                </a:solidFill>
                <a:latin typeface="黑体" panose="02010609060101010101" pitchFamily="49" charset="-122"/>
                <a:ea typeface="黑体" panose="02010609060101010101" pitchFamily="49" charset="-122"/>
              </a:rPr>
              <a:t>   </a:t>
            </a:r>
            <a:endParaRPr lang="en-US" altLang="zh-CN" sz="3200" dirty="0" smtClean="0">
              <a:solidFill>
                <a:schemeClr val="tx1"/>
              </a:solidFill>
              <a:latin typeface="黑体" panose="02010609060101010101" pitchFamily="49" charset="-122"/>
              <a:ea typeface="黑体" panose="02010609060101010101" pitchFamily="49" charset="-122"/>
            </a:endParaRPr>
          </a:p>
          <a:p>
            <a:pPr>
              <a:buSzPct val="50000"/>
              <a:defRPr/>
            </a:pPr>
            <a:r>
              <a:rPr lang="en-US" altLang="zh-CN" sz="3200" dirty="0">
                <a:solidFill>
                  <a:schemeClr val="tx1"/>
                </a:solidFill>
                <a:latin typeface="黑体" panose="02010609060101010101" pitchFamily="49" charset="-122"/>
                <a:ea typeface="黑体" panose="02010609060101010101" pitchFamily="49" charset="-122"/>
              </a:rPr>
              <a:t> </a:t>
            </a:r>
            <a:r>
              <a:rPr lang="en-US" altLang="zh-CN" sz="3200" dirty="0" smtClean="0">
                <a:solidFill>
                  <a:schemeClr val="tx1"/>
                </a:solidFill>
                <a:latin typeface="黑体" panose="02010609060101010101" pitchFamily="49" charset="-122"/>
                <a:ea typeface="黑体" panose="02010609060101010101" pitchFamily="49" charset="-122"/>
              </a:rPr>
              <a:t>  </a:t>
            </a:r>
            <a:r>
              <a:rPr lang="zh-CN" altLang="en-US" sz="3200" dirty="0" smtClean="0">
                <a:solidFill>
                  <a:schemeClr val="tx1"/>
                </a:solidFill>
                <a:latin typeface="黑体" panose="02010609060101010101" pitchFamily="49" charset="-122"/>
                <a:ea typeface="黑体" panose="02010609060101010101" pitchFamily="49" charset="-122"/>
              </a:rPr>
              <a:t>在费用科目及相关的子科目下研发活动费用和一般诊疗活动等费用是计在一起的，能</a:t>
            </a:r>
            <a:r>
              <a:rPr lang="zh-CN" altLang="en-US" sz="4000" dirty="0" smtClean="0">
                <a:solidFill>
                  <a:srgbClr val="0070C0"/>
                </a:solidFill>
                <a:latin typeface="黑体" panose="02010609060101010101" pitchFamily="49" charset="-122"/>
                <a:ea typeface="黑体" panose="02010609060101010101" pitchFamily="49" charset="-122"/>
              </a:rPr>
              <a:t>分劈</a:t>
            </a:r>
            <a:r>
              <a:rPr lang="zh-CN" altLang="en-US" sz="3200" dirty="0" smtClean="0">
                <a:solidFill>
                  <a:schemeClr val="tx1"/>
                </a:solidFill>
                <a:latin typeface="黑体" panose="02010609060101010101" pitchFamily="49" charset="-122"/>
                <a:ea typeface="黑体" panose="02010609060101010101" pitchFamily="49" charset="-122"/>
              </a:rPr>
              <a:t>出研发费用的才填报报表，不能进行合理分劈的不填。</a:t>
            </a:r>
            <a:endParaRPr lang="en-US" altLang="zh-CN" sz="3200" dirty="0" smtClean="0">
              <a:solidFill>
                <a:schemeClr val="tx1"/>
              </a:solidFill>
              <a:latin typeface="黑体" panose="02010609060101010101" pitchFamily="49" charset="-122"/>
              <a:ea typeface="黑体" panose="02010609060101010101" pitchFamily="49" charset="-122"/>
            </a:endParaRPr>
          </a:p>
          <a:p>
            <a:pPr>
              <a:buSzPct val="50000"/>
              <a:defRPr/>
            </a:pPr>
            <a:r>
              <a:rPr lang="zh-CN" altLang="en-US" sz="3200" dirty="0" smtClean="0">
                <a:solidFill>
                  <a:schemeClr val="tx1"/>
                </a:solidFill>
                <a:latin typeface="黑体" panose="02010609060101010101" pitchFamily="49" charset="-122"/>
                <a:ea typeface="黑体" panose="02010609060101010101" pitchFamily="49" charset="-122"/>
              </a:rPr>
              <a:t>    分劈方法：人员按照不同类型工作的时间</a:t>
            </a:r>
            <a:endParaRPr lang="en-US" altLang="zh-CN" sz="3200" dirty="0" smtClean="0">
              <a:solidFill>
                <a:schemeClr val="tx1"/>
              </a:solidFill>
              <a:latin typeface="黑体" panose="02010609060101010101" pitchFamily="49" charset="-122"/>
              <a:ea typeface="黑体" panose="02010609060101010101" pitchFamily="49" charset="-122"/>
            </a:endParaRPr>
          </a:p>
          <a:p>
            <a:pPr>
              <a:buSzPct val="50000"/>
              <a:defRPr/>
            </a:pPr>
            <a:r>
              <a:rPr lang="en-US" altLang="zh-CN" sz="3200" dirty="0">
                <a:solidFill>
                  <a:schemeClr val="tx1"/>
                </a:solidFill>
                <a:latin typeface="黑体" panose="02010609060101010101" pitchFamily="49" charset="-122"/>
                <a:ea typeface="黑体" panose="02010609060101010101" pitchFamily="49" charset="-122"/>
              </a:rPr>
              <a:t> </a:t>
            </a:r>
            <a:r>
              <a:rPr lang="en-US" altLang="zh-CN" sz="3200" dirty="0" smtClean="0">
                <a:solidFill>
                  <a:schemeClr val="tx1"/>
                </a:solidFill>
                <a:latin typeface="黑体" panose="02010609060101010101" pitchFamily="49" charset="-122"/>
                <a:ea typeface="黑体" panose="02010609060101010101" pitchFamily="49" charset="-122"/>
              </a:rPr>
              <a:t>             </a:t>
            </a:r>
            <a:r>
              <a:rPr lang="zh-CN" altLang="en-US" sz="3200" dirty="0" smtClean="0">
                <a:solidFill>
                  <a:schemeClr val="tx1"/>
                </a:solidFill>
                <a:latin typeface="黑体" panose="02010609060101010101" pitchFamily="49" charset="-122"/>
                <a:ea typeface="黑体" panose="02010609060101010101" pitchFamily="49" charset="-122"/>
              </a:rPr>
              <a:t>材料、药品按照实际领用记录</a:t>
            </a:r>
            <a:endParaRPr lang="en-US" altLang="zh-CN" sz="3200" dirty="0" smtClean="0">
              <a:solidFill>
                <a:schemeClr val="tx1"/>
              </a:solidFill>
              <a:latin typeface="黑体" panose="02010609060101010101" pitchFamily="49" charset="-122"/>
              <a:ea typeface="黑体" panose="02010609060101010101" pitchFamily="49" charset="-122"/>
            </a:endParaRPr>
          </a:p>
          <a:p>
            <a:pPr>
              <a:buSzPct val="50000"/>
              <a:defRPr/>
            </a:pPr>
            <a:r>
              <a:rPr lang="en-US" altLang="zh-CN" sz="3200" dirty="0">
                <a:solidFill>
                  <a:schemeClr val="tx1"/>
                </a:solidFill>
                <a:latin typeface="黑体" panose="02010609060101010101" pitchFamily="49" charset="-122"/>
                <a:ea typeface="黑体" panose="02010609060101010101" pitchFamily="49" charset="-122"/>
              </a:rPr>
              <a:t> </a:t>
            </a:r>
            <a:r>
              <a:rPr lang="en-US" altLang="zh-CN" sz="3200" dirty="0" smtClean="0">
                <a:solidFill>
                  <a:schemeClr val="tx1"/>
                </a:solidFill>
                <a:latin typeface="黑体" panose="02010609060101010101" pitchFamily="49" charset="-122"/>
                <a:ea typeface="黑体" panose="02010609060101010101" pitchFamily="49" charset="-122"/>
              </a:rPr>
              <a:t>         </a:t>
            </a:r>
            <a:endParaRPr lang="en-US" altLang="zh-CN" sz="3200" dirty="0" smtClean="0">
              <a:solidFill>
                <a:schemeClr val="tx1"/>
              </a:solidFill>
              <a:latin typeface="黑体" panose="02010609060101010101" pitchFamily="49" charset="-122"/>
              <a:ea typeface="黑体" panose="02010609060101010101" pitchFamily="49"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74295" y="-62865"/>
            <a:ext cx="1226693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 name="图片 1" descr="B47HKLC%6WS9~X@J}LS}Q0H"/>
          <p:cNvPicPr>
            <a:picLocks noChangeAspect="1"/>
          </p:cNvPicPr>
          <p:nvPr/>
        </p:nvPicPr>
        <p:blipFill>
          <a:blip r:embed="rId1"/>
          <a:stretch>
            <a:fillRect/>
          </a:stretch>
        </p:blipFill>
        <p:spPr>
          <a:xfrm>
            <a:off x="1924050" y="-63500"/>
            <a:ext cx="8343900" cy="6984365"/>
          </a:xfrm>
          <a:prstGeom prst="rect">
            <a:avLst/>
          </a:prstGeom>
        </p:spPr>
      </p:pic>
      <p:sp>
        <p:nvSpPr>
          <p:cNvPr id="3" name="矩形 2"/>
          <p:cNvSpPr/>
          <p:nvPr/>
        </p:nvSpPr>
        <p:spPr>
          <a:xfrm>
            <a:off x="6267450" y="2330450"/>
            <a:ext cx="3787140" cy="583565"/>
          </a:xfrm>
          <a:prstGeom prst="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内容占位符 2"/>
          <p:cNvSpPr>
            <a:spLocks noGrp="1"/>
          </p:cNvSpPr>
          <p:nvPr>
            <p:ph idx="1"/>
          </p:nvPr>
        </p:nvSpPr>
        <p:spPr>
          <a:xfrm>
            <a:off x="1540221" y="1284137"/>
            <a:ext cx="10163175" cy="5305425"/>
          </a:xfrm>
        </p:spPr>
        <p:txBody>
          <a:bodyPr/>
          <a:lstStyle/>
          <a:p>
            <a:pPr marL="0" indent="0">
              <a:buNone/>
            </a:pPr>
            <a:r>
              <a:rPr lang="en-US" altLang="zh-CN" dirty="0" smtClean="0">
                <a:latin typeface="黑体" panose="02010609060101010101" pitchFamily="49" charset="-122"/>
                <a:ea typeface="黑体" panose="02010609060101010101" pitchFamily="49" charset="-122"/>
              </a:rPr>
              <a:t>3</a:t>
            </a:r>
            <a:r>
              <a:rPr lang="zh-CN"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医院科研活动统计哪些单位？</a:t>
            </a:r>
            <a:endParaRPr lang="en-US" altLang="zh-CN" dirty="0" smtClean="0">
              <a:latin typeface="黑体" panose="02010609060101010101" pitchFamily="49" charset="-122"/>
              <a:ea typeface="黑体" panose="02010609060101010101" pitchFamily="49" charset="-122"/>
            </a:endParaRPr>
          </a:p>
          <a:p>
            <a:pPr marL="0" indent="0">
              <a:buNone/>
            </a:pPr>
            <a:endParaRPr lang="en-US" altLang="zh-CN" dirty="0">
              <a:latin typeface="黑体" panose="02010609060101010101" pitchFamily="49" charset="-122"/>
              <a:ea typeface="黑体" panose="02010609060101010101" pitchFamily="49" charset="-122"/>
            </a:endParaRPr>
          </a:p>
          <a:p>
            <a:pPr marL="0" indent="0">
              <a:buNone/>
            </a:pPr>
            <a:endParaRPr lang="en-US" altLang="zh-CN" dirty="0" smtClean="0">
              <a:latin typeface="黑体" panose="02010609060101010101" pitchFamily="49" charset="-122"/>
              <a:ea typeface="黑体" panose="02010609060101010101" pitchFamily="49" charset="-122"/>
            </a:endParaRPr>
          </a:p>
        </p:txBody>
      </p:sp>
      <p:sp>
        <p:nvSpPr>
          <p:cNvPr id="2" name="文本框 1"/>
          <p:cNvSpPr txBox="1"/>
          <p:nvPr/>
        </p:nvSpPr>
        <p:spPr>
          <a:xfrm>
            <a:off x="1540510" y="2552065"/>
            <a:ext cx="9757410" cy="2245360"/>
          </a:xfrm>
          <a:prstGeom prst="rect">
            <a:avLst/>
          </a:prstGeom>
          <a:noFill/>
        </p:spPr>
        <p:txBody>
          <a:bodyPr wrap="square" rtlCol="0" anchor="t">
            <a:spAutoFit/>
          </a:bodyPr>
          <a:p>
            <a:pPr marL="0" indent="0">
              <a:buNone/>
            </a:pPr>
            <a:r>
              <a:rPr lang="en-US" altLang="zh-CN" sz="2800" dirty="0">
                <a:latin typeface="黑体" panose="02010609060101010101" pitchFamily="49" charset="-122"/>
                <a:ea typeface="黑体" panose="02010609060101010101" pitchFamily="49" charset="-122"/>
                <a:sym typeface="+mn-ea"/>
              </a:rPr>
              <a:t>   </a:t>
            </a:r>
            <a:r>
              <a:rPr lang="zh-CN" altLang="en-US" sz="2800" dirty="0">
                <a:latin typeface="黑体" panose="02010609060101010101" pitchFamily="49" charset="-122"/>
                <a:ea typeface="黑体" panose="02010609060101010101" pitchFamily="49" charset="-122"/>
                <a:sym typeface="+mn-ea"/>
              </a:rPr>
              <a:t>范围：</a:t>
            </a:r>
            <a:r>
              <a:rPr lang="zh-CN" altLang="en-US" sz="2800" dirty="0">
                <a:solidFill>
                  <a:srgbClr val="002060"/>
                </a:solidFill>
                <a:latin typeface="黑体" panose="02010609060101010101" pitchFamily="49" charset="-122"/>
                <a:ea typeface="黑体" panose="02010609060101010101" pitchFamily="49" charset="-122"/>
                <a:sym typeface="+mn-ea"/>
              </a:rPr>
              <a:t>未在科技、教育部门报表制度统计范围内</a:t>
            </a:r>
            <a:r>
              <a:rPr lang="zh-CN" altLang="en-US" sz="2800" dirty="0" smtClean="0">
                <a:solidFill>
                  <a:srgbClr val="002060"/>
                </a:solidFill>
                <a:latin typeface="黑体" panose="02010609060101010101" pitchFamily="49" charset="-122"/>
                <a:ea typeface="黑体" panose="02010609060101010101" pitchFamily="49" charset="-122"/>
                <a:sym typeface="+mn-ea"/>
              </a:rPr>
              <a:t>的</a:t>
            </a:r>
            <a:endParaRPr lang="en-US" altLang="zh-CN" sz="2800" dirty="0" smtClean="0">
              <a:solidFill>
                <a:srgbClr val="002060"/>
              </a:solidFill>
              <a:latin typeface="黑体" panose="02010609060101010101" pitchFamily="49" charset="-122"/>
              <a:ea typeface="黑体" panose="02010609060101010101" pitchFamily="49" charset="-122"/>
            </a:endParaRPr>
          </a:p>
          <a:p>
            <a:pPr marL="0" indent="0">
              <a:buNone/>
            </a:pPr>
            <a:r>
              <a:rPr lang="en-US" altLang="zh-CN" sz="2800" dirty="0">
                <a:solidFill>
                  <a:srgbClr val="002060"/>
                </a:solidFill>
                <a:latin typeface="黑体" panose="02010609060101010101" pitchFamily="49" charset="-122"/>
                <a:ea typeface="黑体" panose="02010609060101010101" pitchFamily="49" charset="-122"/>
                <a:sym typeface="+mn-ea"/>
              </a:rPr>
              <a:t> </a:t>
            </a:r>
            <a:r>
              <a:rPr lang="en-US" altLang="zh-CN" sz="2800" dirty="0" smtClean="0">
                <a:solidFill>
                  <a:srgbClr val="002060"/>
                </a:solidFill>
                <a:latin typeface="黑体" panose="02010609060101010101" pitchFamily="49" charset="-122"/>
                <a:ea typeface="黑体" panose="02010609060101010101" pitchFamily="49" charset="-122"/>
                <a:sym typeface="+mn-ea"/>
              </a:rPr>
              <a:t>        </a:t>
            </a:r>
            <a:r>
              <a:rPr lang="zh-CN" altLang="en-US" sz="2800" dirty="0" smtClean="0">
                <a:solidFill>
                  <a:srgbClr val="002060"/>
                </a:solidFill>
                <a:latin typeface="黑体" panose="02010609060101010101" pitchFamily="49" charset="-122"/>
                <a:ea typeface="黑体" panose="02010609060101010101" pitchFamily="49" charset="-122"/>
                <a:sym typeface="+mn-ea"/>
              </a:rPr>
              <a:t>三</a:t>
            </a:r>
            <a:r>
              <a:rPr lang="zh-CN" altLang="en-US" sz="2800" dirty="0">
                <a:solidFill>
                  <a:srgbClr val="002060"/>
                </a:solidFill>
                <a:latin typeface="黑体" panose="02010609060101010101" pitchFamily="49" charset="-122"/>
                <a:ea typeface="黑体" panose="02010609060101010101" pitchFamily="49" charset="-122"/>
                <a:sym typeface="+mn-ea"/>
              </a:rPr>
              <a:t>级甲等医院（事业单位</a:t>
            </a:r>
            <a:r>
              <a:rPr lang="zh-CN" altLang="en-US" sz="2800" dirty="0" smtClean="0">
                <a:solidFill>
                  <a:srgbClr val="002060"/>
                </a:solidFill>
                <a:latin typeface="黑体" panose="02010609060101010101" pitchFamily="49" charset="-122"/>
                <a:ea typeface="黑体" panose="02010609060101010101" pitchFamily="49" charset="-122"/>
                <a:sym typeface="+mn-ea"/>
              </a:rPr>
              <a:t>）</a:t>
            </a:r>
            <a:endParaRPr lang="en-US" altLang="zh-CN" sz="2800" dirty="0" smtClean="0">
              <a:solidFill>
                <a:srgbClr val="002060"/>
              </a:solidFill>
              <a:latin typeface="黑体" panose="02010609060101010101" pitchFamily="49" charset="-122"/>
              <a:ea typeface="黑体" panose="02010609060101010101" pitchFamily="49" charset="-122"/>
            </a:endParaRPr>
          </a:p>
          <a:p>
            <a:pPr marL="0" indent="0">
              <a:buNone/>
            </a:pPr>
            <a:r>
              <a:rPr lang="en-US" altLang="zh-CN" sz="2800" dirty="0">
                <a:latin typeface="黑体" panose="02010609060101010101" pitchFamily="49" charset="-122"/>
                <a:ea typeface="黑体" panose="02010609060101010101" pitchFamily="49" charset="-122"/>
                <a:sym typeface="+mn-ea"/>
              </a:rPr>
              <a:t> </a:t>
            </a:r>
            <a:r>
              <a:rPr lang="en-US" altLang="zh-CN" sz="2800" dirty="0" smtClean="0">
                <a:latin typeface="黑体" panose="02010609060101010101" pitchFamily="49" charset="-122"/>
                <a:ea typeface="黑体" panose="02010609060101010101" pitchFamily="49" charset="-122"/>
                <a:sym typeface="+mn-ea"/>
              </a:rPr>
              <a:t> </a:t>
            </a:r>
            <a:r>
              <a:rPr lang="en-US" altLang="zh-CN" sz="2800" dirty="0">
                <a:latin typeface="黑体" panose="02010609060101010101" pitchFamily="49" charset="-122"/>
                <a:ea typeface="黑体" panose="02010609060101010101" pitchFamily="49" charset="-122"/>
                <a:sym typeface="+mn-ea"/>
              </a:rPr>
              <a:t> </a:t>
            </a:r>
            <a:endParaRPr lang="en-US" altLang="zh-CN" sz="2800" dirty="0">
              <a:latin typeface="黑体" panose="02010609060101010101" pitchFamily="49" charset="-122"/>
              <a:ea typeface="黑体" panose="02010609060101010101" pitchFamily="49" charset="-122"/>
              <a:sym typeface="+mn-ea"/>
            </a:endParaRPr>
          </a:p>
          <a:p>
            <a:pPr marL="0" indent="0">
              <a:buNone/>
            </a:pPr>
            <a:r>
              <a:rPr lang="en-US" altLang="zh-CN" sz="2800" dirty="0">
                <a:latin typeface="黑体" panose="02010609060101010101" pitchFamily="49" charset="-122"/>
                <a:ea typeface="黑体" panose="02010609060101010101" pitchFamily="49" charset="-122"/>
                <a:sym typeface="+mn-ea"/>
              </a:rPr>
              <a:t>   </a:t>
            </a:r>
            <a:r>
              <a:rPr lang="zh-CN" altLang="en-US" sz="2800" dirty="0" smtClean="0">
                <a:latin typeface="黑体" panose="02010609060101010101" pitchFamily="49" charset="-122"/>
                <a:ea typeface="黑体" panose="02010609060101010101" pitchFamily="49" charset="-122"/>
                <a:sym typeface="+mn-ea"/>
              </a:rPr>
              <a:t>注： </a:t>
            </a:r>
            <a:r>
              <a:rPr lang="en-US" altLang="zh-CN" sz="2800" dirty="0" smtClean="0">
                <a:latin typeface="黑体" panose="02010609060101010101" pitchFamily="49" charset="-122"/>
                <a:ea typeface="黑体" panose="02010609060101010101" pitchFamily="49" charset="-122"/>
                <a:sym typeface="+mn-ea"/>
              </a:rPr>
              <a:t> </a:t>
            </a:r>
            <a:r>
              <a:rPr lang="zh-CN" altLang="en-US" sz="2800" dirty="0" smtClean="0">
                <a:latin typeface="黑体" panose="02010609060101010101" pitchFamily="49" charset="-122"/>
                <a:ea typeface="黑体" panose="02010609060101010101" pitchFamily="49" charset="-122"/>
                <a:sym typeface="+mn-ea"/>
              </a:rPr>
              <a:t>国家统计局根据</a:t>
            </a:r>
            <a:r>
              <a:rPr lang="en-US" altLang="zh-CN" sz="2800" dirty="0" smtClean="0">
                <a:latin typeface="黑体" panose="02010609060101010101" pitchFamily="49" charset="-122"/>
                <a:ea typeface="黑体" panose="02010609060101010101" pitchFamily="49" charset="-122"/>
                <a:sym typeface="+mn-ea"/>
              </a:rPr>
              <a:t>2020</a:t>
            </a:r>
            <a:r>
              <a:rPr lang="zh-CN" altLang="en-US" sz="2800" dirty="0" smtClean="0">
                <a:latin typeface="黑体" panose="02010609060101010101" pitchFamily="49" charset="-122"/>
                <a:ea typeface="黑体" panose="02010609060101010101" pitchFamily="49" charset="-122"/>
                <a:sym typeface="+mn-ea"/>
              </a:rPr>
              <a:t>年最新的情况确定名录</a:t>
            </a:r>
            <a:endParaRPr lang="en-US" altLang="zh-CN" sz="2800" dirty="0">
              <a:latin typeface="黑体" panose="02010609060101010101" pitchFamily="49" charset="-122"/>
              <a:ea typeface="黑体" panose="02010609060101010101" pitchFamily="49" charset="-122"/>
            </a:endParaRPr>
          </a:p>
          <a:p>
            <a:pPr marL="0" indent="0">
              <a:buNone/>
            </a:pPr>
            <a:endParaRPr lang="en-US" altLang="zh-CN" sz="2800" dirty="0">
              <a:latin typeface="黑体" panose="02010609060101010101" pitchFamily="49" charset="-122"/>
              <a:ea typeface="黑体" panose="02010609060101010101" pitchFamily="49" charset="-122"/>
            </a:endParaRPr>
          </a:p>
        </p:txBody>
      </p:sp>
      <p:sp>
        <p:nvSpPr>
          <p:cNvPr id="10" name="矩形 9"/>
          <p:cNvSpPr/>
          <p:nvPr/>
        </p:nvSpPr>
        <p:spPr>
          <a:xfrm>
            <a:off x="1974850" y="2216785"/>
            <a:ext cx="8889365" cy="2580640"/>
          </a:xfrm>
          <a:prstGeom prst="rect">
            <a:avLst/>
          </a:prstGeom>
          <a:noFill/>
          <a:ln w="28575" cap="flat" cmpd="sng" algn="ctr">
            <a:solidFill>
              <a:srgbClr val="2D2DB9"/>
            </a:solidFill>
            <a:prstDash val="solid"/>
            <a:round/>
            <a:headEnd type="none" w="med" len="med"/>
            <a:tailEnd type="none" w="med" len="med"/>
          </a:ln>
        </p:spPr>
        <p:txBody>
          <a:bodyPr vert="horz" wrap="non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3" name="任意多边形 2"/>
          <p:cNvSpPr/>
          <p:nvPr/>
        </p:nvSpPr>
        <p:spPr>
          <a:xfrm>
            <a:off x="2729890" y="1952275"/>
            <a:ext cx="3293373" cy="510249"/>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3200" dirty="0" smtClean="0">
                <a:latin typeface="黑体" panose="02010609060101010101" pitchFamily="49" charset="-122"/>
                <a:ea typeface="黑体" panose="02010609060101010101" pitchFamily="49" charset="-122"/>
              </a:rPr>
              <a:t>统计范围</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026920" y="564515"/>
            <a:ext cx="9519920" cy="4246245"/>
          </a:xfrm>
          <a:prstGeom prst="rect">
            <a:avLst/>
          </a:prstGeom>
          <a:noFill/>
        </p:spPr>
        <p:txBody>
          <a:bodyPr wrap="square" rtlCol="0" anchor="t">
            <a:spAutoFit/>
          </a:bodyPr>
          <a:p>
            <a:pPr marL="0" indent="0" fontAlgn="base">
              <a:buNone/>
            </a:pPr>
            <a:r>
              <a:rPr lang="en-US" altLang="zh-CN" sz="3200" b="1" dirty="0">
                <a:sym typeface="+mn-ea"/>
              </a:rPr>
              <a:t>2.</a:t>
            </a:r>
            <a:r>
              <a:rPr lang="zh-CN" altLang="zh-CN" sz="3200" b="1" dirty="0">
                <a:latin typeface="Calibri" panose="020F0502020204030204" pitchFamily="34" charset="0"/>
                <a:sym typeface="+mn-ea"/>
              </a:rPr>
              <a:t>《医院科研活动及相关情况》（</a:t>
            </a:r>
            <a:r>
              <a:rPr lang="en-US" altLang="zh-CN" sz="3200" b="1">
                <a:latin typeface="Calibri" panose="020F0502020204030204" pitchFamily="34" charset="0"/>
                <a:sym typeface="+mn-ea"/>
              </a:rPr>
              <a:t>107-5</a:t>
            </a:r>
            <a:r>
              <a:rPr lang="zh-CN" altLang="zh-CN" sz="3200" b="1" dirty="0">
                <a:latin typeface="Calibri" panose="020F0502020204030204" pitchFamily="34" charset="0"/>
                <a:sym typeface="+mn-ea"/>
              </a:rPr>
              <a:t>表）</a:t>
            </a:r>
            <a:endParaRPr lang="zh-CN" altLang="zh-CN" sz="3200" b="1" strike="noStrike" noProof="1" dirty="0">
              <a:solidFill>
                <a:schemeClr val="tx1"/>
              </a:solidFill>
              <a:sym typeface="+mn-ea"/>
            </a:endParaRPr>
          </a:p>
          <a:p>
            <a:pPr marL="0" indent="0" fontAlgn="base">
              <a:buNone/>
            </a:pPr>
            <a:endParaRPr lang="zh-CN" altLang="en-US" sz="28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2800" b="1" noProof="0" dirty="0" smtClean="0">
                <a:ln>
                  <a:noFill/>
                </a:ln>
                <a:effectLst/>
                <a:uLnTx/>
                <a:uFillTx/>
                <a:latin typeface="Calibri" panose="020F0502020204030204" pitchFamily="34" charset="0"/>
                <a:sym typeface="+mn-ea"/>
              </a:rPr>
              <a:t>重点指标</a:t>
            </a:r>
            <a:r>
              <a:rPr lang="en-US" altLang="zh-CN" sz="2800" b="1" noProof="0" dirty="0" smtClean="0">
                <a:ln>
                  <a:noFill/>
                </a:ln>
                <a:effectLst/>
                <a:uLnTx/>
                <a:uFillTx/>
                <a:latin typeface="Calibri" panose="020F0502020204030204" pitchFamily="34" charset="0"/>
                <a:sym typeface="+mn-ea"/>
              </a:rPr>
              <a:t>3</a:t>
            </a:r>
            <a:r>
              <a:rPr lang="zh-CN" altLang="en-US" sz="2800" b="1" noProof="0" dirty="0" smtClean="0">
                <a:ln>
                  <a:noFill/>
                </a:ln>
                <a:effectLst/>
                <a:uLnTx/>
                <a:uFillTx/>
                <a:latin typeface="Calibri" panose="020F0502020204030204" pitchFamily="34" charset="0"/>
                <a:sym typeface="+mn-ea"/>
              </a:rPr>
              <a:t>：</a:t>
            </a:r>
            <a:r>
              <a:rPr lang="zh-CN" altLang="zh-CN" sz="2800" b="1" dirty="0">
                <a:latin typeface="Calibri" panose="020F0502020204030204" pitchFamily="34" charset="0"/>
                <a:sym typeface="宋体" panose="02010600030101010101" pitchFamily="2" charset="-122"/>
              </a:rPr>
              <a:t>当年形成用于科研的仪器和设备</a:t>
            </a:r>
            <a:r>
              <a:rPr lang="zh-CN" altLang="en-US" sz="2800" b="1" dirty="0">
                <a:latin typeface="Calibri" panose="020F0502020204030204" pitchFamily="34" charset="0"/>
                <a:sym typeface="宋体" panose="02010600030101010101" pitchFamily="2" charset="-122"/>
              </a:rPr>
              <a:t>（</a:t>
            </a:r>
            <a:r>
              <a:rPr lang="en-US" altLang="zh-CN" sz="2800" b="1" dirty="0">
                <a:latin typeface="Calibri" panose="020F0502020204030204" pitchFamily="34" charset="0"/>
                <a:sym typeface="宋体" panose="02010600030101010101" pitchFamily="2" charset="-122"/>
              </a:rPr>
              <a:t>21</a:t>
            </a:r>
            <a:r>
              <a:rPr lang="zh-CN" altLang="en-US" sz="2800" b="1" dirty="0">
                <a:latin typeface="Calibri" panose="020F0502020204030204" pitchFamily="34" charset="0"/>
                <a:sym typeface="宋体" panose="02010600030101010101" pitchFamily="2" charset="-122"/>
              </a:rPr>
              <a:t>）</a:t>
            </a:r>
            <a:endParaRPr lang="zh-CN" altLang="en-US" sz="2800" b="1" dirty="0">
              <a:latin typeface="Calibri" panose="020F0502020204030204" pitchFamily="34" charset="0"/>
              <a:sym typeface="宋体" panose="02010600030101010101" pitchFamily="2" charset="-122"/>
            </a:endParaRPr>
          </a:p>
          <a:p>
            <a:pPr fontAlgn="base">
              <a:lnSpc>
                <a:spcPct val="150000"/>
              </a:lnSpc>
            </a:pPr>
            <a:r>
              <a:rPr lang="zh-CN" sz="2800">
                <a:solidFill>
                  <a:srgbClr val="000000"/>
                </a:solidFill>
                <a:sym typeface="+mn-ea"/>
              </a:rPr>
              <a:t>指报告期内医院形成直接用于科研活动的仪器和设备原价。</a:t>
            </a:r>
            <a:endParaRPr lang="zh-CN" sz="2800">
              <a:solidFill>
                <a:srgbClr val="000000"/>
              </a:solidFill>
              <a:sym typeface="+mn-ea"/>
            </a:endParaRPr>
          </a:p>
          <a:p>
            <a:pPr fontAlgn="base">
              <a:lnSpc>
                <a:spcPct val="150000"/>
              </a:lnSpc>
            </a:pPr>
            <a:r>
              <a:rPr lang="zh-CN" sz="2800">
                <a:solidFill>
                  <a:srgbClr val="000000"/>
                </a:solidFill>
                <a:sym typeface="+mn-ea"/>
              </a:rPr>
              <a:t>对于科研与诊疗活动共用的仪器设备应按各自使用时间或其他方法进行合理分摊。</a:t>
            </a:r>
            <a:endParaRPr lang="zh-CN" altLang="en-US" sz="2800"/>
          </a:p>
          <a:p>
            <a:pPr fontAlgn="base">
              <a:lnSpc>
                <a:spcPct val="150000"/>
              </a:lnSpc>
            </a:pPr>
            <a:endParaRPr lang="zh-CN" altLang="en-US" sz="28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74295" y="-62865"/>
            <a:ext cx="1226693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 name="图片 1" descr="B47HKLC%6WS9~X@J}LS}Q0H"/>
          <p:cNvPicPr>
            <a:picLocks noChangeAspect="1"/>
          </p:cNvPicPr>
          <p:nvPr/>
        </p:nvPicPr>
        <p:blipFill>
          <a:blip r:embed="rId1"/>
          <a:stretch>
            <a:fillRect/>
          </a:stretch>
        </p:blipFill>
        <p:spPr>
          <a:xfrm>
            <a:off x="1924050" y="-63500"/>
            <a:ext cx="8343900" cy="6984365"/>
          </a:xfrm>
          <a:prstGeom prst="rect">
            <a:avLst/>
          </a:prstGeom>
        </p:spPr>
      </p:pic>
      <p:sp>
        <p:nvSpPr>
          <p:cNvPr id="3" name="矩形 2"/>
          <p:cNvSpPr/>
          <p:nvPr/>
        </p:nvSpPr>
        <p:spPr>
          <a:xfrm>
            <a:off x="6227445" y="3013075"/>
            <a:ext cx="3787140" cy="1800000"/>
          </a:xfrm>
          <a:prstGeom prst="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14145" y="811530"/>
            <a:ext cx="10528300" cy="4246245"/>
          </a:xfrm>
          <a:prstGeom prst="rect">
            <a:avLst/>
          </a:prstGeom>
          <a:noFill/>
        </p:spPr>
        <p:txBody>
          <a:bodyPr wrap="square" rtlCol="0" anchor="t">
            <a:spAutoFit/>
          </a:bodyPr>
          <a:p>
            <a:pPr marL="0" indent="0" fontAlgn="base">
              <a:buNone/>
            </a:pPr>
            <a:r>
              <a:rPr lang="en-US" altLang="zh-CN" sz="3200" b="1" dirty="0">
                <a:sym typeface="+mn-ea"/>
              </a:rPr>
              <a:t>2.</a:t>
            </a:r>
            <a:r>
              <a:rPr lang="zh-CN" altLang="zh-CN" sz="3200" b="1" dirty="0">
                <a:latin typeface="Calibri" panose="020F0502020204030204" pitchFamily="34" charset="0"/>
                <a:sym typeface="+mn-ea"/>
              </a:rPr>
              <a:t>《医院科研活动及相关情况》（</a:t>
            </a:r>
            <a:r>
              <a:rPr lang="en-US" altLang="zh-CN" sz="3200" b="1">
                <a:latin typeface="Calibri" panose="020F0502020204030204" pitchFamily="34" charset="0"/>
                <a:sym typeface="+mn-ea"/>
              </a:rPr>
              <a:t>107-5</a:t>
            </a:r>
            <a:r>
              <a:rPr lang="zh-CN" altLang="zh-CN" sz="3200" b="1" dirty="0">
                <a:latin typeface="Calibri" panose="020F0502020204030204" pitchFamily="34" charset="0"/>
                <a:sym typeface="+mn-ea"/>
              </a:rPr>
              <a:t>表）</a:t>
            </a:r>
            <a:endParaRPr lang="zh-CN" altLang="zh-CN" sz="3200" b="1" strike="noStrike" noProof="1" dirty="0">
              <a:solidFill>
                <a:schemeClr val="tx1"/>
              </a:solidFill>
              <a:sym typeface="+mn-ea"/>
            </a:endParaRPr>
          </a:p>
          <a:p>
            <a:pPr marL="0" indent="0" fontAlgn="base">
              <a:buNone/>
            </a:pPr>
            <a:endParaRPr lang="zh-CN" altLang="en-US" sz="28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2800" b="1" noProof="0" dirty="0" smtClean="0">
                <a:ln>
                  <a:noFill/>
                </a:ln>
                <a:effectLst/>
                <a:uLnTx/>
                <a:uFillTx/>
                <a:latin typeface="Calibri" panose="020F0502020204030204" pitchFamily="34" charset="0"/>
                <a:sym typeface="+mn-ea"/>
              </a:rPr>
              <a:t>重点指标</a:t>
            </a:r>
            <a:r>
              <a:rPr lang="en-US" altLang="zh-CN" sz="2800" b="1" noProof="0" dirty="0" smtClean="0">
                <a:ln>
                  <a:noFill/>
                </a:ln>
                <a:effectLst/>
                <a:uLnTx/>
                <a:uFillTx/>
                <a:latin typeface="Calibri" panose="020F0502020204030204" pitchFamily="34" charset="0"/>
                <a:sym typeface="+mn-ea"/>
              </a:rPr>
              <a:t>4</a:t>
            </a:r>
            <a:r>
              <a:rPr lang="zh-CN" altLang="en-US" sz="2800" b="1" noProof="0" dirty="0" smtClean="0">
                <a:ln>
                  <a:noFill/>
                </a:ln>
                <a:effectLst/>
                <a:uLnTx/>
                <a:uFillTx/>
                <a:latin typeface="Calibri" panose="020F0502020204030204" pitchFamily="34" charset="0"/>
                <a:sym typeface="+mn-ea"/>
              </a:rPr>
              <a:t>：</a:t>
            </a:r>
            <a:r>
              <a:rPr lang="zh-CN" altLang="zh-CN" sz="2800" b="1" dirty="0">
                <a:latin typeface="Calibri" panose="020F0502020204030204" pitchFamily="34" charset="0"/>
                <a:sym typeface="宋体" panose="02010600030101010101" pitchFamily="2" charset="-122"/>
              </a:rPr>
              <a:t>医院办科研机构</a:t>
            </a:r>
            <a:r>
              <a:rPr lang="zh-CN" sz="2800" b="1" dirty="0">
                <a:latin typeface="Calibri" panose="020F0502020204030204" pitchFamily="34" charset="0"/>
                <a:sym typeface="宋体" panose="02010600030101010101" pitchFamily="2" charset="-122"/>
              </a:rPr>
              <a:t>（境内）情况</a:t>
            </a:r>
            <a:endParaRPr lang="zh-CN" altLang="en-US" sz="2800" b="1" dirty="0">
              <a:latin typeface="Calibri" panose="020F0502020204030204" pitchFamily="34" charset="0"/>
              <a:sym typeface="宋体" panose="02010600030101010101" pitchFamily="2" charset="-122"/>
            </a:endParaRPr>
          </a:p>
          <a:p>
            <a:pPr fontAlgn="base">
              <a:lnSpc>
                <a:spcPct val="150000"/>
              </a:lnSpc>
            </a:pPr>
            <a:r>
              <a:rPr lang="zh-CN" sz="2800">
                <a:solidFill>
                  <a:srgbClr val="000000"/>
                </a:solidFill>
                <a:sym typeface="+mn-ea"/>
              </a:rPr>
              <a:t>医院办科研机构（22）  </a:t>
            </a:r>
            <a:endParaRPr lang="zh-CN" sz="2800">
              <a:solidFill>
                <a:srgbClr val="000000"/>
              </a:solidFill>
              <a:sym typeface="+mn-ea"/>
            </a:endParaRPr>
          </a:p>
          <a:p>
            <a:pPr fontAlgn="base">
              <a:lnSpc>
                <a:spcPct val="150000"/>
              </a:lnSpc>
            </a:pPr>
            <a:r>
              <a:rPr lang="zh-CN" sz="2800">
                <a:solidFill>
                  <a:srgbClr val="000000"/>
                </a:solidFill>
                <a:sym typeface="+mn-ea"/>
              </a:rPr>
              <a:t>指医院自办（或与外单位合办），管理上相对独立或单独核算的专门科研机构，如医院下属研究中心、实验室等。</a:t>
            </a:r>
            <a:endParaRPr lang="zh-CN" sz="2800">
              <a:solidFill>
                <a:srgbClr val="000000"/>
              </a:solidFill>
              <a:sym typeface="+mn-ea"/>
            </a:endParaRPr>
          </a:p>
          <a:p>
            <a:pPr fontAlgn="base">
              <a:lnSpc>
                <a:spcPct val="150000"/>
              </a:lnSpc>
            </a:pPr>
            <a:endParaRPr lang="zh-CN" sz="2800">
              <a:solidFill>
                <a:srgbClr val="000000"/>
              </a:solidFill>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918970" y="1137285"/>
            <a:ext cx="9154795" cy="3969385"/>
          </a:xfrm>
          <a:prstGeom prst="rect">
            <a:avLst/>
          </a:prstGeom>
          <a:noFill/>
        </p:spPr>
        <p:txBody>
          <a:bodyPr wrap="square" rtlCol="0" anchor="t">
            <a:spAutoFit/>
          </a:bodyPr>
          <a:p>
            <a:pPr fontAlgn="base">
              <a:lnSpc>
                <a:spcPct val="150000"/>
              </a:lnSpc>
            </a:pPr>
            <a:r>
              <a:rPr lang="zh-CN" altLang="en-US" sz="2800">
                <a:solidFill>
                  <a:srgbClr val="000000"/>
                </a:solidFill>
                <a:sym typeface="+mn-ea"/>
              </a:rPr>
              <a:t>注意：</a:t>
            </a:r>
            <a:endParaRPr lang="en-US" altLang="zh-CN" sz="2800">
              <a:solidFill>
                <a:srgbClr val="000000"/>
              </a:solidFill>
              <a:sym typeface="+mn-ea"/>
            </a:endParaRPr>
          </a:p>
          <a:p>
            <a:pPr fontAlgn="base">
              <a:lnSpc>
                <a:spcPct val="150000"/>
              </a:lnSpc>
            </a:pPr>
            <a:r>
              <a:rPr lang="en-US" altLang="zh-CN" sz="2800">
                <a:solidFill>
                  <a:srgbClr val="000000"/>
                </a:solidFill>
                <a:sym typeface="+mn-ea"/>
              </a:rPr>
              <a:t>1.</a:t>
            </a:r>
            <a:r>
              <a:rPr lang="zh-CN" sz="2800">
                <a:solidFill>
                  <a:srgbClr val="000000"/>
                </a:solidFill>
                <a:sym typeface="+mn-ea"/>
              </a:rPr>
              <a:t>与外单位合办的可研究机构若主要由本单位出资，则由本单位统计，否则应由合办方统计。</a:t>
            </a:r>
            <a:endParaRPr lang="zh-CN" sz="2800">
              <a:solidFill>
                <a:srgbClr val="000000"/>
              </a:solidFill>
              <a:sym typeface="+mn-ea"/>
            </a:endParaRPr>
          </a:p>
          <a:p>
            <a:pPr fontAlgn="base">
              <a:lnSpc>
                <a:spcPct val="150000"/>
              </a:lnSpc>
            </a:pPr>
            <a:r>
              <a:rPr lang="en-US" altLang="zh-CN" sz="2800">
                <a:solidFill>
                  <a:srgbClr val="000000"/>
                </a:solidFill>
                <a:sym typeface="+mn-ea"/>
              </a:rPr>
              <a:t>2.</a:t>
            </a:r>
            <a:r>
              <a:rPr lang="zh-CN" sz="2800">
                <a:solidFill>
                  <a:srgbClr val="000000"/>
                </a:solidFill>
                <a:sym typeface="+mn-ea"/>
              </a:rPr>
              <a:t>医院科研管理职能处室（如科研处等）和医技科室等一般不统计在内。</a:t>
            </a:r>
            <a:endParaRPr lang="zh-CN" sz="2800">
              <a:solidFill>
                <a:srgbClr val="000000"/>
              </a:solidFill>
              <a:sym typeface="+mn-ea"/>
            </a:endParaRPr>
          </a:p>
          <a:p>
            <a:pPr fontAlgn="base">
              <a:lnSpc>
                <a:spcPct val="150000"/>
              </a:lnSpc>
            </a:pPr>
            <a:r>
              <a:rPr lang="en-US" altLang="zh-CN" sz="2800">
                <a:solidFill>
                  <a:srgbClr val="000000"/>
                </a:solidFill>
                <a:sym typeface="+mn-ea"/>
              </a:rPr>
              <a:t>3.</a:t>
            </a:r>
            <a:r>
              <a:rPr lang="zh-CN" sz="2800">
                <a:solidFill>
                  <a:srgbClr val="000000"/>
                </a:solidFill>
                <a:sym typeface="+mn-ea"/>
              </a:rPr>
              <a:t>本指标不含在中国境外设立的科研机构数。</a:t>
            </a:r>
            <a:endParaRPr lang="zh-CN" altLang="en-US" sz="2800">
              <a:solidFill>
                <a:srgbClr val="000000"/>
              </a:solidFill>
              <a:sym typeface="+mn-e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04620" y="920750"/>
            <a:ext cx="11054080" cy="5539105"/>
          </a:xfrm>
          <a:prstGeom prst="rect">
            <a:avLst/>
          </a:prstGeom>
          <a:noFill/>
        </p:spPr>
        <p:txBody>
          <a:bodyPr wrap="square" rtlCol="0" anchor="t">
            <a:spAutoFit/>
          </a:bodyPr>
          <a:p>
            <a:pPr marL="0" indent="0" fontAlgn="base">
              <a:buNone/>
            </a:pPr>
            <a:r>
              <a:rPr lang="en-US" altLang="zh-CN" sz="3200" b="1" dirty="0">
                <a:sym typeface="+mn-ea"/>
              </a:rPr>
              <a:t>2.</a:t>
            </a:r>
            <a:r>
              <a:rPr lang="zh-CN" altLang="zh-CN" sz="3200" b="1" dirty="0">
                <a:latin typeface="Calibri" panose="020F0502020204030204" pitchFamily="34" charset="0"/>
                <a:sym typeface="+mn-ea"/>
              </a:rPr>
              <a:t>《医院科研活动及相关情况》（</a:t>
            </a:r>
            <a:r>
              <a:rPr lang="en-US" altLang="zh-CN" sz="3200" b="1">
                <a:latin typeface="Calibri" panose="020F0502020204030204" pitchFamily="34" charset="0"/>
                <a:sym typeface="+mn-ea"/>
              </a:rPr>
              <a:t>107-5</a:t>
            </a:r>
            <a:r>
              <a:rPr lang="zh-CN" altLang="zh-CN" sz="3200" b="1" dirty="0">
                <a:latin typeface="Calibri" panose="020F0502020204030204" pitchFamily="34" charset="0"/>
                <a:sym typeface="+mn-ea"/>
              </a:rPr>
              <a:t>表）</a:t>
            </a:r>
            <a:endParaRPr lang="zh-CN" altLang="zh-CN" sz="3200" b="1" strike="noStrike" noProof="1" dirty="0">
              <a:solidFill>
                <a:schemeClr val="tx1"/>
              </a:solidFill>
              <a:sym typeface="+mn-ea"/>
            </a:endParaRPr>
          </a:p>
          <a:p>
            <a:pPr marL="0" indent="0" fontAlgn="base">
              <a:buNone/>
            </a:pPr>
            <a:endParaRPr lang="zh-CN" altLang="en-US" sz="2800" b="1" strike="noStrike" noProof="0" dirty="0" smtClean="0">
              <a:ln>
                <a:noFill/>
              </a:ln>
              <a:solidFill>
                <a:schemeClr val="tx1"/>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2800" b="1" noProof="0" dirty="0" smtClean="0">
                <a:ln>
                  <a:noFill/>
                </a:ln>
                <a:effectLst/>
                <a:uLnTx/>
                <a:uFillTx/>
                <a:latin typeface="Calibri" panose="020F0502020204030204" pitchFamily="34" charset="0"/>
                <a:sym typeface="+mn-ea"/>
              </a:rPr>
              <a:t>重点指标</a:t>
            </a:r>
            <a:r>
              <a:rPr lang="en-US" altLang="zh-CN" sz="2800" b="1" noProof="0" dirty="0" smtClean="0">
                <a:ln>
                  <a:noFill/>
                </a:ln>
                <a:effectLst/>
                <a:uLnTx/>
                <a:uFillTx/>
                <a:latin typeface="Calibri" panose="020F0502020204030204" pitchFamily="34" charset="0"/>
                <a:sym typeface="+mn-ea"/>
              </a:rPr>
              <a:t>4</a:t>
            </a:r>
            <a:r>
              <a:rPr lang="zh-CN" altLang="en-US" sz="2800" b="1" noProof="0" dirty="0" smtClean="0">
                <a:ln>
                  <a:noFill/>
                </a:ln>
                <a:effectLst/>
                <a:uLnTx/>
                <a:uFillTx/>
                <a:latin typeface="Calibri" panose="020F0502020204030204" pitchFamily="34" charset="0"/>
                <a:sym typeface="+mn-ea"/>
              </a:rPr>
              <a:t>：</a:t>
            </a:r>
            <a:r>
              <a:rPr lang="zh-CN" altLang="zh-CN" sz="2800" b="1" dirty="0">
                <a:latin typeface="Calibri" panose="020F0502020204030204" pitchFamily="34" charset="0"/>
                <a:sym typeface="宋体" panose="02010600030101010101" pitchFamily="2" charset="-122"/>
              </a:rPr>
              <a:t>医院办科研机构</a:t>
            </a:r>
            <a:r>
              <a:rPr lang="zh-CN" sz="2800" b="1" dirty="0">
                <a:latin typeface="Calibri" panose="020F0502020204030204" pitchFamily="34" charset="0"/>
                <a:sym typeface="宋体" panose="02010600030101010101" pitchFamily="2" charset="-122"/>
              </a:rPr>
              <a:t>（境内）情况</a:t>
            </a:r>
            <a:endParaRPr lang="zh-CN" altLang="en-US" sz="2800" b="1" dirty="0">
              <a:latin typeface="Calibri" panose="020F0502020204030204" pitchFamily="34" charset="0"/>
              <a:sym typeface="宋体" panose="02010600030101010101" pitchFamily="2" charset="-122"/>
            </a:endParaRPr>
          </a:p>
          <a:p>
            <a:pPr fontAlgn="base">
              <a:lnSpc>
                <a:spcPct val="150000"/>
              </a:lnSpc>
            </a:pPr>
            <a:r>
              <a:rPr lang="zh-CN" sz="2800" b="1">
                <a:solidFill>
                  <a:srgbClr val="000000"/>
                </a:solidFill>
                <a:sym typeface="+mn-ea"/>
              </a:rPr>
              <a:t>机构科研人员（</a:t>
            </a:r>
            <a:r>
              <a:rPr lang="en-US" sz="2800" b="1">
                <a:solidFill>
                  <a:srgbClr val="000000"/>
                </a:solidFill>
                <a:latin typeface="宋体" panose="02010600030101010101" pitchFamily="2" charset="-122"/>
                <a:sym typeface="+mn-ea"/>
              </a:rPr>
              <a:t>23</a:t>
            </a:r>
            <a:r>
              <a:rPr lang="zh-CN" sz="2800" b="1">
                <a:solidFill>
                  <a:srgbClr val="000000"/>
                </a:solidFill>
                <a:sym typeface="+mn-ea"/>
              </a:rPr>
              <a:t>）</a:t>
            </a:r>
            <a:r>
              <a:rPr lang="en-US" sz="2800">
                <a:solidFill>
                  <a:srgbClr val="000000"/>
                </a:solidFill>
                <a:latin typeface="宋体" panose="02010600030101010101" pitchFamily="2" charset="-122"/>
                <a:sym typeface="+mn-ea"/>
              </a:rPr>
              <a:t>  </a:t>
            </a:r>
            <a:r>
              <a:rPr lang="zh-CN" sz="2800">
                <a:solidFill>
                  <a:srgbClr val="000000"/>
                </a:solidFill>
                <a:sym typeface="+mn-ea"/>
              </a:rPr>
              <a:t>指报告期医院办科研机构中的科研人员合计。</a:t>
            </a:r>
            <a:endParaRPr lang="zh-CN" sz="2800">
              <a:solidFill>
                <a:srgbClr val="000000"/>
              </a:solidFill>
              <a:sym typeface="+mn-ea"/>
            </a:endParaRPr>
          </a:p>
          <a:p>
            <a:pPr fontAlgn="base">
              <a:lnSpc>
                <a:spcPct val="150000"/>
              </a:lnSpc>
            </a:pPr>
            <a:r>
              <a:rPr lang="zh-CN" sz="2800" b="1">
                <a:solidFill>
                  <a:srgbClr val="000000"/>
                </a:solidFill>
                <a:sym typeface="+mn-ea"/>
              </a:rPr>
              <a:t>机构科研费用（</a:t>
            </a:r>
            <a:r>
              <a:rPr lang="en-US" sz="2800" b="1">
                <a:solidFill>
                  <a:srgbClr val="000000"/>
                </a:solidFill>
                <a:latin typeface="宋体" panose="02010600030101010101" pitchFamily="2" charset="-122"/>
                <a:sym typeface="+mn-ea"/>
              </a:rPr>
              <a:t>26</a:t>
            </a:r>
            <a:r>
              <a:rPr lang="zh-CN" sz="2800" b="1">
                <a:solidFill>
                  <a:srgbClr val="000000"/>
                </a:solidFill>
                <a:sym typeface="+mn-ea"/>
              </a:rPr>
              <a:t>）</a:t>
            </a:r>
            <a:r>
              <a:rPr lang="en-US" sz="2800">
                <a:solidFill>
                  <a:srgbClr val="000000"/>
                </a:solidFill>
                <a:latin typeface="宋体" panose="02010600030101010101" pitchFamily="2" charset="-122"/>
                <a:sym typeface="+mn-ea"/>
              </a:rPr>
              <a:t>  </a:t>
            </a:r>
            <a:r>
              <a:rPr lang="zh-CN" sz="2800">
                <a:solidFill>
                  <a:srgbClr val="000000"/>
                </a:solidFill>
                <a:sym typeface="+mn-ea"/>
              </a:rPr>
              <a:t>指报告期医院办科研机构用于科研活动的费用合计。</a:t>
            </a:r>
            <a:r>
              <a:rPr lang="zh-CN" sz="2800" b="1">
                <a:solidFill>
                  <a:srgbClr val="000000"/>
                </a:solidFill>
                <a:sym typeface="+mn-ea"/>
              </a:rPr>
              <a:t>期末仪器和设备原价（</a:t>
            </a:r>
            <a:r>
              <a:rPr lang="en-US" sz="2800" b="1">
                <a:solidFill>
                  <a:srgbClr val="000000"/>
                </a:solidFill>
                <a:latin typeface="宋体" panose="02010600030101010101" pitchFamily="2" charset="-122"/>
                <a:sym typeface="+mn-ea"/>
              </a:rPr>
              <a:t>27</a:t>
            </a:r>
            <a:r>
              <a:rPr lang="zh-CN" sz="2800" b="1">
                <a:solidFill>
                  <a:srgbClr val="000000"/>
                </a:solidFill>
                <a:sym typeface="+mn-ea"/>
              </a:rPr>
              <a:t>）</a:t>
            </a:r>
            <a:r>
              <a:rPr lang="en-US" sz="2800">
                <a:solidFill>
                  <a:srgbClr val="000000"/>
                </a:solidFill>
                <a:latin typeface="宋体" panose="02010600030101010101" pitchFamily="2" charset="-122"/>
                <a:sym typeface="+mn-ea"/>
              </a:rPr>
              <a:t>  </a:t>
            </a:r>
            <a:r>
              <a:rPr lang="zh-CN" sz="2800">
                <a:solidFill>
                  <a:srgbClr val="000000"/>
                </a:solidFill>
                <a:sym typeface="+mn-ea"/>
              </a:rPr>
              <a:t>指报告期末医院办科研机构固定资产中的仪器和设备的原价。</a:t>
            </a:r>
            <a:endParaRPr lang="zh-CN" altLang="en-US" sz="2800"/>
          </a:p>
          <a:p>
            <a:pPr fontAlgn="base">
              <a:lnSpc>
                <a:spcPct val="150000"/>
              </a:lnSpc>
            </a:pPr>
            <a:endParaRPr lang="zh-CN" sz="2800">
              <a:solidFill>
                <a:srgbClr val="000000"/>
              </a:solidFill>
              <a:sym typeface="+mn-e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74295" y="-62865"/>
            <a:ext cx="1226693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 name="图片 1" descr="B47HKLC%6WS9~X@J}LS}Q0H"/>
          <p:cNvPicPr>
            <a:picLocks noChangeAspect="1"/>
          </p:cNvPicPr>
          <p:nvPr/>
        </p:nvPicPr>
        <p:blipFill>
          <a:blip r:embed="rId1"/>
          <a:stretch>
            <a:fillRect/>
          </a:stretch>
        </p:blipFill>
        <p:spPr>
          <a:xfrm>
            <a:off x="1924050" y="-63500"/>
            <a:ext cx="8343900" cy="6984365"/>
          </a:xfrm>
          <a:prstGeom prst="rect">
            <a:avLst/>
          </a:prstGeom>
        </p:spPr>
      </p:pic>
      <p:sp>
        <p:nvSpPr>
          <p:cNvPr id="3" name="矩形 2"/>
          <p:cNvSpPr/>
          <p:nvPr/>
        </p:nvSpPr>
        <p:spPr>
          <a:xfrm>
            <a:off x="6227445" y="3013075"/>
            <a:ext cx="3787140" cy="1800000"/>
          </a:xfrm>
          <a:prstGeom prst="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
        <p:nvSpPr>
          <p:cNvPr id="4" name="文本框 3"/>
          <p:cNvSpPr txBox="1"/>
          <p:nvPr/>
        </p:nvSpPr>
        <p:spPr>
          <a:xfrm>
            <a:off x="6227445" y="5010150"/>
            <a:ext cx="3697605" cy="1198880"/>
          </a:xfrm>
          <a:prstGeom prst="rect">
            <a:avLst/>
          </a:prstGeom>
          <a:solidFill>
            <a:schemeClr val="lt1">
              <a:alpha val="90000"/>
              <a:hueOff val="0"/>
              <a:satOff val="0"/>
              <a:lumOff val="0"/>
              <a:alphaOff val="0"/>
            </a:schemeClr>
          </a:solidFill>
        </p:spPr>
        <p:txBody>
          <a:bodyPr wrap="square" rtlCol="0">
            <a:spAutoFit/>
          </a:bodyPr>
          <a:p>
            <a:r>
              <a:rPr lang="zh-CN" altLang="en-US" sz="2400" dirty="0">
                <a:solidFill>
                  <a:srgbClr val="FF0000"/>
                </a:solidFill>
                <a:sym typeface="+mn-ea"/>
              </a:rPr>
              <a:t>若存在科研机构，则人员、费用期末仪器和设备原价一般大于</a:t>
            </a:r>
            <a:r>
              <a:rPr lang="en-US" altLang="zh-CN" sz="2400" dirty="0">
                <a:solidFill>
                  <a:srgbClr val="FF0000"/>
                </a:solidFill>
                <a:sym typeface="+mn-ea"/>
              </a:rPr>
              <a:t>0</a:t>
            </a:r>
            <a:endParaRPr lang="en-US" altLang="zh-CN" sz="2400" dirty="0">
              <a:solidFill>
                <a:srgbClr val="FF0000"/>
              </a:solidFill>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74295" y="-62865"/>
            <a:ext cx="1226693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 name="图片 1" descr="B47HKLC%6WS9~X@J}LS}Q0H"/>
          <p:cNvPicPr>
            <a:picLocks noChangeAspect="1"/>
          </p:cNvPicPr>
          <p:nvPr/>
        </p:nvPicPr>
        <p:blipFill>
          <a:blip r:embed="rId1"/>
          <a:stretch>
            <a:fillRect/>
          </a:stretch>
        </p:blipFill>
        <p:spPr>
          <a:xfrm>
            <a:off x="1924050" y="-63500"/>
            <a:ext cx="8343900" cy="6984365"/>
          </a:xfrm>
          <a:prstGeom prst="rect">
            <a:avLst/>
          </a:prstGeom>
        </p:spPr>
      </p:pic>
      <p:sp>
        <p:nvSpPr>
          <p:cNvPr id="3" name="矩形 2"/>
          <p:cNvSpPr/>
          <p:nvPr/>
        </p:nvSpPr>
        <p:spPr>
          <a:xfrm>
            <a:off x="6227445" y="4822825"/>
            <a:ext cx="3787140" cy="1188000"/>
          </a:xfrm>
          <a:prstGeom prst="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b" anchorCtr="1" compatLnSpc="1">
            <a:spAutoFit/>
          </a:bodyPr>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489710" y="1216025"/>
            <a:ext cx="9973945" cy="3969385"/>
          </a:xfrm>
          <a:prstGeom prst="rect">
            <a:avLst/>
          </a:prstGeom>
          <a:noFill/>
          <a:ln w="9525">
            <a:noFill/>
          </a:ln>
        </p:spPr>
        <p:txBody>
          <a:bodyPr wrap="square">
            <a:spAutoFit/>
          </a:bodyPr>
          <a:p>
            <a:pPr marL="0" indent="0" latinLnBrk="0"/>
            <a:r>
              <a:rPr lang="zh-CN" sz="2800" b="1">
                <a:solidFill>
                  <a:srgbClr val="000000"/>
                </a:solidFill>
                <a:ea typeface="宋体" panose="02010600030101010101" pitchFamily="2" charset="-122"/>
              </a:rPr>
              <a:t>当年专利申请数（</a:t>
            </a:r>
            <a:r>
              <a:rPr lang="en-US" sz="2800" b="1">
                <a:solidFill>
                  <a:srgbClr val="000000"/>
                </a:solidFill>
                <a:latin typeface="宋体" panose="02010600030101010101" pitchFamily="2" charset="-122"/>
                <a:ea typeface="宋体" panose="02010600030101010101" pitchFamily="2" charset="-122"/>
              </a:rPr>
              <a:t>29</a:t>
            </a:r>
            <a:r>
              <a:rPr lang="zh-CN" sz="2800" b="1">
                <a:solidFill>
                  <a:srgbClr val="000000"/>
                </a:solidFill>
                <a:ea typeface="宋体" panose="02010600030101010101" pitchFamily="2" charset="-122"/>
              </a:rPr>
              <a:t>）</a:t>
            </a:r>
            <a:r>
              <a:rPr lang="en-US" sz="2800" b="0">
                <a:solidFill>
                  <a:srgbClr val="000000"/>
                </a:solidFill>
                <a:latin typeface="宋体" panose="02010600030101010101" pitchFamily="2" charset="-122"/>
                <a:ea typeface="宋体" panose="02010600030101010101" pitchFamily="2" charset="-122"/>
              </a:rPr>
              <a:t>  </a:t>
            </a:r>
            <a:r>
              <a:rPr lang="zh-CN" sz="2800" b="0">
                <a:solidFill>
                  <a:srgbClr val="000000"/>
                </a:solidFill>
                <a:ea typeface="宋体" panose="02010600030101010101" pitchFamily="2" charset="-122"/>
              </a:rPr>
              <a:t>指报告期内医院作为第一申请人向境内外知识产权行政部门提出专利申请并被受理后，按规定缴足申请费，符合进入初步审查阶段条件的件数。</a:t>
            </a:r>
            <a:endParaRPr lang="zh-CN" sz="2800" b="0">
              <a:solidFill>
                <a:srgbClr val="000000"/>
              </a:solidFill>
              <a:ea typeface="宋体" panose="02010600030101010101" pitchFamily="2" charset="-122"/>
            </a:endParaRPr>
          </a:p>
          <a:p>
            <a:pPr marL="0" indent="0" latinLnBrk="0"/>
            <a:r>
              <a:rPr lang="zh-CN" sz="2800" b="1">
                <a:solidFill>
                  <a:srgbClr val="000000"/>
                </a:solidFill>
                <a:ea typeface="宋体" panose="02010600030101010101" pitchFamily="2" charset="-122"/>
              </a:rPr>
              <a:t>当年发表科研论文（</a:t>
            </a:r>
            <a:r>
              <a:rPr lang="en-US" sz="2800" b="1">
                <a:solidFill>
                  <a:srgbClr val="000000"/>
                </a:solidFill>
                <a:latin typeface="宋体" panose="02010600030101010101" pitchFamily="2" charset="-122"/>
                <a:ea typeface="宋体" panose="02010600030101010101" pitchFamily="2" charset="-122"/>
              </a:rPr>
              <a:t>40</a:t>
            </a:r>
            <a:r>
              <a:rPr lang="zh-CN" sz="2800" b="1">
                <a:solidFill>
                  <a:srgbClr val="000000"/>
                </a:solidFill>
                <a:ea typeface="宋体" panose="02010600030101010101" pitchFamily="2" charset="-122"/>
              </a:rPr>
              <a:t>）</a:t>
            </a:r>
            <a:r>
              <a:rPr lang="en-US" sz="2800" b="0">
                <a:solidFill>
                  <a:srgbClr val="000000"/>
                </a:solidFill>
                <a:latin typeface="宋体" panose="02010600030101010101" pitchFamily="2" charset="-122"/>
                <a:ea typeface="宋体" panose="02010600030101010101" pitchFamily="2" charset="-122"/>
              </a:rPr>
              <a:t>  </a:t>
            </a:r>
            <a:r>
              <a:rPr lang="zh-CN" sz="2800" b="0">
                <a:solidFill>
                  <a:srgbClr val="000000"/>
                </a:solidFill>
                <a:ea typeface="宋体" panose="02010600030101010101" pitchFamily="2" charset="-122"/>
              </a:rPr>
              <a:t>指报告期内医院有关科研活动产生的、并在有正规刊号的刊物上发表的科研论文数量。</a:t>
            </a:r>
            <a:r>
              <a:rPr lang="zh-CN" sz="2800" b="1">
                <a:solidFill>
                  <a:srgbClr val="000000"/>
                </a:solidFill>
                <a:ea typeface="宋体" panose="02010600030101010101" pitchFamily="2" charset="-122"/>
              </a:rPr>
              <a:t></a:t>
            </a:r>
            <a:endParaRPr lang="zh-CN" sz="2800" b="1">
              <a:solidFill>
                <a:srgbClr val="000000"/>
              </a:solidFill>
              <a:ea typeface="宋体" panose="02010600030101010101" pitchFamily="2" charset="-122"/>
            </a:endParaRPr>
          </a:p>
          <a:p>
            <a:pPr marL="0" indent="0" latinLnBrk="0"/>
            <a:r>
              <a:rPr lang="zh-CN" altLang="en-US" sz="2800" b="1">
                <a:solidFill>
                  <a:srgbClr val="000000"/>
                </a:solidFill>
                <a:ea typeface="宋体" panose="02010600030101010101" pitchFamily="2" charset="-122"/>
              </a:rPr>
              <a:t>当年出版科技著作（41）</a:t>
            </a:r>
            <a:r>
              <a:rPr lang="zh-CN" altLang="en-US" sz="2800" b="0">
                <a:solidFill>
                  <a:srgbClr val="000000"/>
                </a:solidFill>
                <a:ea typeface="宋体" panose="02010600030101010101" pitchFamily="2" charset="-122"/>
              </a:rPr>
              <a:t>  指报告期内医院有关科研活动所产生的已经正式出版的科研专著数量。</a:t>
            </a:r>
            <a:endParaRPr lang="zh-CN" altLang="en-US" sz="2800" b="0">
              <a:solidFill>
                <a:srgbClr val="000000"/>
              </a:solidFill>
              <a:ea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1"/>
          <p:cNvSpPr>
            <a:spLocks noGrp="1"/>
          </p:cNvSpPr>
          <p:nvPr>
            <p:ph type="title"/>
          </p:nvPr>
        </p:nvSpPr>
        <p:spPr>
          <a:xfrm>
            <a:off x="2152650" y="587375"/>
            <a:ext cx="7886700" cy="1325563"/>
          </a:xfrm>
        </p:spPr>
        <p:txBody>
          <a:bodyPr vert="horz" wrap="square" lIns="91440" tIns="45720" rIns="91440" bIns="45720" anchor="ctr"/>
          <a:p>
            <a:r>
              <a:rPr lang="zh-CN" altLang="en-US" dirty="0" smtClean="0">
                <a:solidFill>
                  <a:srgbClr val="000000"/>
                </a:solidFill>
                <a:latin typeface="黑体" panose="02010609060101010101" pitchFamily="49" charset="-122"/>
                <a:ea typeface="黑体" panose="02010609060101010101" pitchFamily="49" charset="-122"/>
                <a:sym typeface="+mn-ea"/>
              </a:rPr>
              <a:t>三、</a:t>
            </a:r>
            <a:r>
              <a:rPr lang="zh-CN" altLang="en-US" dirty="0" smtClean="0">
                <a:solidFill>
                  <a:srgbClr val="000000"/>
                </a:solidFill>
                <a:latin typeface="黑体" panose="02010609060101010101" pitchFamily="49" charset="-122"/>
                <a:ea typeface="黑体" panose="02010609060101010101" pitchFamily="49" charset="-122"/>
                <a:sym typeface="+mn-ea"/>
              </a:rPr>
              <a:t>相关</a:t>
            </a:r>
            <a:r>
              <a:rPr lang="zh-CN" altLang="en-US" dirty="0" smtClean="0">
                <a:solidFill>
                  <a:srgbClr val="000000"/>
                </a:solidFill>
                <a:latin typeface="黑体" panose="02010609060101010101" pitchFamily="49" charset="-122"/>
                <a:ea typeface="黑体" panose="02010609060101010101" pitchFamily="49" charset="-122"/>
                <a:sym typeface="+mn-ea"/>
              </a:rPr>
              <a:t>报送要求</a:t>
            </a:r>
            <a:endParaRPr lang="zh-CN" altLang="en-US" dirty="0">
              <a:solidFill>
                <a:schemeClr val="tx1"/>
              </a:solidFill>
            </a:endParaRPr>
          </a:p>
        </p:txBody>
      </p:sp>
      <p:sp>
        <p:nvSpPr>
          <p:cNvPr id="51202" name="内容占位符 2"/>
          <p:cNvSpPr>
            <a:spLocks noGrp="1"/>
          </p:cNvSpPr>
          <p:nvPr>
            <p:ph idx="1"/>
          </p:nvPr>
        </p:nvSpPr>
        <p:spPr>
          <a:xfrm>
            <a:off x="2595245" y="1692275"/>
            <a:ext cx="7758430" cy="4351655"/>
          </a:xfrm>
        </p:spPr>
        <p:txBody>
          <a:bodyPr vert="horz" wrap="square" lIns="91440" tIns="45720" rIns="91440" bIns="45720" anchor="t"/>
          <a:p>
            <a:pPr marL="0" indent="0">
              <a:buNone/>
            </a:pPr>
            <a:r>
              <a:rPr lang="zh-CN" altLang="en-US" sz="3600" dirty="0">
                <a:solidFill>
                  <a:schemeClr val="tx1"/>
                </a:solidFill>
              </a:rPr>
              <a:t>（一）上报时间：</a:t>
            </a:r>
            <a:endParaRPr lang="zh-CN" altLang="en-US" sz="3600" dirty="0">
              <a:solidFill>
                <a:schemeClr val="tx1"/>
              </a:solidFill>
            </a:endParaRPr>
          </a:p>
          <a:p>
            <a:pPr marL="0" indent="0">
              <a:buNone/>
            </a:pPr>
            <a:r>
              <a:rPr lang="en-US" altLang="zh-CN" sz="3600" dirty="0">
                <a:solidFill>
                  <a:schemeClr val="tx1"/>
                </a:solidFill>
              </a:rPr>
              <a:t>1</a:t>
            </a:r>
            <a:r>
              <a:rPr lang="zh-CN" altLang="en-US" sz="3600" dirty="0">
                <a:solidFill>
                  <a:schemeClr val="tx1"/>
                </a:solidFill>
              </a:rPr>
              <a:t>月</a:t>
            </a:r>
            <a:r>
              <a:rPr lang="en-US" altLang="zh-CN" sz="3600" dirty="0">
                <a:solidFill>
                  <a:schemeClr val="tx1"/>
                </a:solidFill>
              </a:rPr>
              <a:t>20</a:t>
            </a:r>
            <a:r>
              <a:rPr lang="zh-CN" altLang="en-US" sz="3600" dirty="0">
                <a:solidFill>
                  <a:schemeClr val="tx1"/>
                </a:solidFill>
              </a:rPr>
              <a:t>日至</a:t>
            </a:r>
            <a:r>
              <a:rPr lang="en-US" altLang="zh-CN" sz="3600" dirty="0">
                <a:solidFill>
                  <a:schemeClr val="tx1"/>
                </a:solidFill>
              </a:rPr>
              <a:t>3</a:t>
            </a:r>
            <a:r>
              <a:rPr lang="zh-CN" altLang="en-US" sz="3600" dirty="0">
                <a:solidFill>
                  <a:schemeClr val="tx1"/>
                </a:solidFill>
              </a:rPr>
              <a:t>月</a:t>
            </a:r>
            <a:r>
              <a:rPr lang="en-US" altLang="zh-CN" sz="3600" dirty="0">
                <a:solidFill>
                  <a:schemeClr val="tx1"/>
                </a:solidFill>
              </a:rPr>
              <a:t>10</a:t>
            </a:r>
            <a:r>
              <a:rPr lang="zh-CN" altLang="en-US" sz="3600" dirty="0">
                <a:solidFill>
                  <a:schemeClr val="tx1"/>
                </a:solidFill>
              </a:rPr>
              <a:t>日</a:t>
            </a:r>
            <a:endParaRPr lang="zh-CN" altLang="en-US" sz="3600" dirty="0">
              <a:solidFill>
                <a:schemeClr val="tx1"/>
              </a:solidFill>
            </a:endParaRPr>
          </a:p>
          <a:p>
            <a:pPr marL="0" indent="0">
              <a:buNone/>
            </a:pPr>
            <a:endParaRPr lang="zh-CN" altLang="en-US" sz="3600" dirty="0">
              <a:solidFill>
                <a:schemeClr val="tx1"/>
              </a:solidFill>
            </a:endParaRPr>
          </a:p>
          <a:p>
            <a:pPr marL="0" indent="0">
              <a:buNone/>
            </a:pPr>
            <a:r>
              <a:rPr lang="zh-CN" altLang="en-US" sz="3600" dirty="0">
                <a:solidFill>
                  <a:schemeClr val="tx1"/>
                </a:solidFill>
              </a:rPr>
              <a:t>（二）上报网址：</a:t>
            </a:r>
            <a:endParaRPr lang="zh-CN" altLang="en-US" sz="3600" dirty="0">
              <a:solidFill>
                <a:schemeClr val="tx1"/>
              </a:solidFill>
            </a:endParaRPr>
          </a:p>
          <a:p>
            <a:pPr marL="0" indent="0">
              <a:buNone/>
            </a:pPr>
            <a:r>
              <a:rPr lang="zh-CN" altLang="en-US" sz="3600" dirty="0">
                <a:solidFill>
                  <a:schemeClr val="tx1"/>
                </a:solidFill>
              </a:rPr>
              <a:t>http://lwzb.gdstats.gov.cn/bjstat_web/yyaq/loginca.jsp</a:t>
            </a:r>
            <a:endParaRPr lang="zh-CN" altLang="en-US" sz="3600" dirty="0">
              <a:solidFill>
                <a:schemeClr val="tx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1"/>
          <p:cNvSpPr>
            <a:spLocks noGrp="1"/>
          </p:cNvSpPr>
          <p:nvPr>
            <p:ph type="title"/>
          </p:nvPr>
        </p:nvSpPr>
        <p:spPr>
          <a:xfrm>
            <a:off x="2152650" y="500063"/>
            <a:ext cx="7886700" cy="1325562"/>
          </a:xfrm>
        </p:spPr>
        <p:txBody>
          <a:bodyPr anchor="ctr"/>
          <a:p>
            <a:r>
              <a:rPr lang="zh-CN" altLang="en-US" sz="3600">
                <a:solidFill>
                  <a:schemeClr val="bg1"/>
                </a:solidFill>
              </a:rPr>
              <a:t>（三）填报路径：</a:t>
            </a:r>
            <a:endParaRPr lang="zh-CN" altLang="en-US" sz="3600">
              <a:solidFill>
                <a:schemeClr val="bg1"/>
              </a:solidFill>
            </a:endParaRPr>
          </a:p>
        </p:txBody>
      </p:sp>
      <p:sp>
        <p:nvSpPr>
          <p:cNvPr id="52226" name="内容占位符 2"/>
          <p:cNvSpPr>
            <a:spLocks noGrp="1"/>
          </p:cNvSpPr>
          <p:nvPr>
            <p:ph idx="1"/>
          </p:nvPr>
        </p:nvSpPr>
        <p:spPr/>
        <p:txBody>
          <a:bodyPr anchor="t"/>
          <a:p>
            <a:r>
              <a:rPr lang="zh-CN" altLang="en-US" sz="3200">
                <a:solidFill>
                  <a:schemeClr val="bg1"/>
                </a:solidFill>
              </a:rPr>
              <a:t>广州市统计局</a:t>
            </a:r>
            <a:r>
              <a:rPr lang="en-US" altLang="zh-CN" sz="3200">
                <a:solidFill>
                  <a:schemeClr val="bg1"/>
                </a:solidFill>
              </a:rPr>
              <a:t>→</a:t>
            </a:r>
            <a:r>
              <a:rPr lang="zh-CN" altLang="en-US" sz="3200">
                <a:solidFill>
                  <a:schemeClr val="bg1"/>
                </a:solidFill>
              </a:rPr>
              <a:t>全省一套表企业基层入口</a:t>
            </a:r>
            <a:endParaRPr lang="zh-CN" altLang="en-US" sz="3200">
              <a:solidFill>
                <a:schemeClr val="bg1"/>
              </a:solidFill>
            </a:endParaRPr>
          </a:p>
        </p:txBody>
      </p:sp>
      <p:pic>
        <p:nvPicPr>
          <p:cNvPr id="3" name="图片 2" descr="`90_}PEX83)LC$1`@5BE]U3"/>
          <p:cNvPicPr>
            <a:picLocks noChangeAspect="1"/>
          </p:cNvPicPr>
          <p:nvPr/>
        </p:nvPicPr>
        <p:blipFill>
          <a:blip r:embed="rId1"/>
          <a:stretch>
            <a:fillRect/>
          </a:stretch>
        </p:blipFill>
        <p:spPr>
          <a:xfrm>
            <a:off x="1642745" y="182880"/>
            <a:ext cx="8905875" cy="66103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标题 1"/>
          <p:cNvSpPr>
            <a:spLocks noGrp="1"/>
          </p:cNvSpPr>
          <p:nvPr>
            <p:ph type="title"/>
          </p:nvPr>
        </p:nvSpPr>
        <p:spPr>
          <a:xfrm>
            <a:off x="1579880" y="805498"/>
            <a:ext cx="7886700" cy="1325562"/>
          </a:xfrm>
        </p:spPr>
        <p:txBody>
          <a:bodyPr anchor="ctr"/>
          <a:p>
            <a:pPr algn="l"/>
            <a:r>
              <a:rPr lang="zh-CN" altLang="en-US" sz="3600" b="1">
                <a:solidFill>
                  <a:schemeClr val="tx1"/>
                </a:solidFill>
              </a:rPr>
              <a:t>（一）调查内容</a:t>
            </a:r>
            <a:endParaRPr lang="zh-CN" altLang="en-US" sz="3600" b="1">
              <a:solidFill>
                <a:schemeClr val="tx1"/>
              </a:solidFill>
            </a:endParaRPr>
          </a:p>
        </p:txBody>
      </p:sp>
      <p:sp>
        <p:nvSpPr>
          <p:cNvPr id="6146" name="Rectangle 3"/>
          <p:cNvSpPr txBox="1"/>
          <p:nvPr/>
        </p:nvSpPr>
        <p:spPr>
          <a:xfrm>
            <a:off x="1611630" y="1725295"/>
            <a:ext cx="7823200" cy="4524375"/>
          </a:xfrm>
          <a:prstGeom prst="rect">
            <a:avLst/>
          </a:prstGeom>
          <a:noFill/>
          <a:ln w="9525">
            <a:noFill/>
          </a:ln>
        </p:spPr>
        <p:txBody>
          <a:bodyPr anchor="t"/>
          <a:p>
            <a:pPr>
              <a:lnSpc>
                <a:spcPts val="6000"/>
              </a:lnSpc>
              <a:spcBef>
                <a:spcPts val="1000"/>
              </a:spcBef>
            </a:pPr>
            <a:r>
              <a:rPr lang="en-US" altLang="zh-CN" sz="2800" b="1" dirty="0">
                <a:solidFill>
                  <a:schemeClr val="tx1"/>
                </a:solidFill>
                <a:latin typeface="Calibri" panose="020F0502020204030204" pitchFamily="34" charset="0"/>
                <a:ea typeface="宋体" panose="02010600030101010101" pitchFamily="2" charset="-122"/>
              </a:rPr>
              <a:t>1.</a:t>
            </a:r>
            <a:r>
              <a:rPr lang="zh-CN" altLang="zh-CN" sz="2800" b="1" dirty="0">
                <a:solidFill>
                  <a:schemeClr val="tx1"/>
                </a:solidFill>
                <a:latin typeface="Calibri" panose="020F0502020204030204" pitchFamily="34" charset="0"/>
                <a:ea typeface="宋体" panose="02010600030101010101" pitchFamily="2" charset="-122"/>
              </a:rPr>
              <a:t>《医院科研项目</a:t>
            </a:r>
            <a:r>
              <a:rPr lang="zh-CN" altLang="en-US" sz="2800" b="1" dirty="0">
                <a:solidFill>
                  <a:schemeClr val="tx1"/>
                </a:solidFill>
                <a:latin typeface="Calibri" panose="020F0502020204030204" pitchFamily="34" charset="0"/>
                <a:ea typeface="宋体" panose="02010600030101010101" pitchFamily="2" charset="-122"/>
              </a:rPr>
              <a:t>（课题）</a:t>
            </a:r>
            <a:r>
              <a:rPr lang="zh-CN" altLang="zh-CN" sz="2800" b="1" dirty="0">
                <a:solidFill>
                  <a:schemeClr val="tx1"/>
                </a:solidFill>
                <a:latin typeface="Calibri" panose="020F0502020204030204" pitchFamily="34" charset="0"/>
                <a:ea typeface="宋体" panose="02010600030101010101" pitchFamily="2" charset="-122"/>
              </a:rPr>
              <a:t>情况》（</a:t>
            </a:r>
            <a:r>
              <a:rPr lang="en-US" altLang="zh-CN" sz="2800" b="1" dirty="0">
                <a:solidFill>
                  <a:schemeClr val="tx1"/>
                </a:solidFill>
                <a:latin typeface="Calibri" panose="020F0502020204030204" pitchFamily="34" charset="0"/>
                <a:ea typeface="宋体" panose="02010600030101010101" pitchFamily="2" charset="-122"/>
              </a:rPr>
              <a:t>107-4</a:t>
            </a:r>
            <a:r>
              <a:rPr lang="zh-CN" altLang="zh-CN" sz="2800" b="1" dirty="0">
                <a:solidFill>
                  <a:schemeClr val="tx1"/>
                </a:solidFill>
                <a:latin typeface="Calibri" panose="020F0502020204030204" pitchFamily="34" charset="0"/>
                <a:ea typeface="宋体" panose="02010600030101010101" pitchFamily="2" charset="-122"/>
              </a:rPr>
              <a:t>表）</a:t>
            </a:r>
            <a:endParaRPr lang="zh-CN" altLang="zh-CN" sz="2800" b="1" dirty="0">
              <a:solidFill>
                <a:schemeClr val="tx1"/>
              </a:solidFill>
              <a:latin typeface="Calibri" panose="020F0502020204030204" pitchFamily="34" charset="0"/>
              <a:ea typeface="宋体" panose="02010600030101010101" pitchFamily="2" charset="-122"/>
            </a:endParaRPr>
          </a:p>
          <a:p>
            <a:pPr>
              <a:lnSpc>
                <a:spcPts val="6000"/>
              </a:lnSpc>
              <a:spcBef>
                <a:spcPts val="1000"/>
              </a:spcBef>
            </a:pPr>
            <a:r>
              <a:rPr lang="en-US" altLang="zh-CN" sz="2800" b="1" dirty="0">
                <a:solidFill>
                  <a:schemeClr val="tx1"/>
                </a:solidFill>
                <a:latin typeface="Calibri" panose="020F0502020204030204" pitchFamily="34" charset="0"/>
                <a:ea typeface="宋体" panose="02010600030101010101" pitchFamily="2" charset="-122"/>
              </a:rPr>
              <a:t>        </a:t>
            </a:r>
            <a:r>
              <a:rPr lang="zh-CN" altLang="zh-CN" sz="2800" b="1" dirty="0">
                <a:solidFill>
                  <a:schemeClr val="tx1"/>
                </a:solidFill>
                <a:latin typeface="Calibri" panose="020F0502020204030204" pitchFamily="34" charset="0"/>
                <a:sym typeface="+mn-ea"/>
              </a:rPr>
              <a:t>科研项目</a:t>
            </a:r>
            <a:r>
              <a:rPr lang="zh-CN" altLang="en-US" sz="2800" b="1" dirty="0">
                <a:solidFill>
                  <a:schemeClr val="tx1"/>
                </a:solidFill>
                <a:latin typeface="Calibri" panose="020F0502020204030204" pitchFamily="34" charset="0"/>
                <a:sym typeface="+mn-ea"/>
              </a:rPr>
              <a:t>（课题）</a:t>
            </a:r>
            <a:r>
              <a:rPr lang="zh-CN" altLang="zh-CN" sz="2800" b="1" dirty="0">
                <a:solidFill>
                  <a:schemeClr val="tx1"/>
                </a:solidFill>
                <a:latin typeface="Calibri" panose="020F0502020204030204" pitchFamily="34" charset="0"/>
                <a:ea typeface="宋体" panose="02010600030101010101" pitchFamily="2" charset="-122"/>
              </a:rPr>
              <a:t>属性情况</a:t>
            </a:r>
            <a:endParaRPr lang="en-US" altLang="zh-CN" sz="2800" b="1" dirty="0">
              <a:solidFill>
                <a:schemeClr val="tx1"/>
              </a:solidFill>
              <a:latin typeface="Calibri" panose="020F0502020204030204" pitchFamily="34" charset="0"/>
              <a:ea typeface="宋体" panose="02010600030101010101" pitchFamily="2" charset="-122"/>
            </a:endParaRPr>
          </a:p>
          <a:p>
            <a:pPr>
              <a:lnSpc>
                <a:spcPts val="6000"/>
              </a:lnSpc>
              <a:spcBef>
                <a:spcPts val="1000"/>
              </a:spcBef>
            </a:pPr>
            <a:r>
              <a:rPr lang="en-US" altLang="zh-CN" sz="2800" b="1" dirty="0">
                <a:solidFill>
                  <a:schemeClr val="tx1"/>
                </a:solidFill>
                <a:latin typeface="Calibri" panose="020F0502020204030204" pitchFamily="34" charset="0"/>
                <a:ea typeface="宋体" panose="02010600030101010101" pitchFamily="2" charset="-122"/>
              </a:rPr>
              <a:t>        </a:t>
            </a:r>
            <a:r>
              <a:rPr lang="zh-CN" altLang="zh-CN" sz="2800" b="1" dirty="0">
                <a:solidFill>
                  <a:schemeClr val="tx1"/>
                </a:solidFill>
                <a:latin typeface="Calibri" panose="020F0502020204030204" pitchFamily="34" charset="0"/>
                <a:sym typeface="+mn-ea"/>
              </a:rPr>
              <a:t>科研项目</a:t>
            </a:r>
            <a:r>
              <a:rPr lang="zh-CN" altLang="en-US" sz="2800" b="1" dirty="0">
                <a:solidFill>
                  <a:schemeClr val="tx1"/>
                </a:solidFill>
                <a:latin typeface="Calibri" panose="020F0502020204030204" pitchFamily="34" charset="0"/>
                <a:sym typeface="+mn-ea"/>
              </a:rPr>
              <a:t>（课题）</a:t>
            </a:r>
            <a:r>
              <a:rPr lang="zh-CN" altLang="zh-CN" sz="2800" b="1" dirty="0">
                <a:solidFill>
                  <a:schemeClr val="tx1"/>
                </a:solidFill>
                <a:latin typeface="Calibri" panose="020F0502020204030204" pitchFamily="34" charset="0"/>
                <a:ea typeface="宋体" panose="02010600030101010101" pitchFamily="2" charset="-122"/>
              </a:rPr>
              <a:t>起始时间情况</a:t>
            </a:r>
            <a:r>
              <a:rPr lang="en-US" altLang="zh-CN" sz="2800" b="1" dirty="0">
                <a:solidFill>
                  <a:schemeClr val="tx1"/>
                </a:solidFill>
                <a:latin typeface="Calibri" panose="020F0502020204030204" pitchFamily="34" charset="0"/>
                <a:ea typeface="宋体" panose="02010600030101010101" pitchFamily="2" charset="-122"/>
              </a:rPr>
              <a:t> </a:t>
            </a:r>
            <a:endParaRPr lang="en-US" altLang="zh-CN" sz="2800" b="1" dirty="0">
              <a:solidFill>
                <a:schemeClr val="tx1"/>
              </a:solidFill>
              <a:latin typeface="Calibri" panose="020F0502020204030204" pitchFamily="34" charset="0"/>
              <a:ea typeface="宋体" panose="02010600030101010101" pitchFamily="2" charset="-122"/>
            </a:endParaRPr>
          </a:p>
          <a:p>
            <a:pPr>
              <a:lnSpc>
                <a:spcPts val="6000"/>
              </a:lnSpc>
              <a:spcBef>
                <a:spcPts val="1000"/>
              </a:spcBef>
            </a:pPr>
            <a:r>
              <a:rPr lang="zh-CN" altLang="zh-CN" sz="2800" b="1" dirty="0">
                <a:solidFill>
                  <a:schemeClr val="tx1"/>
                </a:solidFill>
                <a:latin typeface="Calibri" panose="020F0502020204030204" pitchFamily="34" charset="0"/>
                <a:ea typeface="宋体" panose="02010600030101010101" pitchFamily="2" charset="-122"/>
              </a:rPr>
              <a:t>        </a:t>
            </a:r>
            <a:r>
              <a:rPr lang="zh-CN" altLang="zh-CN" sz="2800" b="1" dirty="0">
                <a:solidFill>
                  <a:schemeClr val="tx1"/>
                </a:solidFill>
                <a:latin typeface="Calibri" panose="020F0502020204030204" pitchFamily="34" charset="0"/>
                <a:sym typeface="+mn-ea"/>
              </a:rPr>
              <a:t>科研项目</a:t>
            </a:r>
            <a:r>
              <a:rPr lang="zh-CN" altLang="en-US" sz="2800" b="1" dirty="0">
                <a:solidFill>
                  <a:schemeClr val="tx1"/>
                </a:solidFill>
                <a:latin typeface="Calibri" panose="020F0502020204030204" pitchFamily="34" charset="0"/>
                <a:sym typeface="+mn-ea"/>
              </a:rPr>
              <a:t>（课题）</a:t>
            </a:r>
            <a:r>
              <a:rPr lang="zh-CN" altLang="zh-CN" sz="2800" b="1" dirty="0">
                <a:solidFill>
                  <a:schemeClr val="tx1"/>
                </a:solidFill>
                <a:latin typeface="Calibri" panose="020F0502020204030204" pitchFamily="34" charset="0"/>
                <a:ea typeface="宋体" panose="02010600030101010101" pitchFamily="2" charset="-122"/>
              </a:rPr>
              <a:t>人员及经费投入情况</a:t>
            </a:r>
            <a:endParaRPr lang="zh-CN" altLang="zh-CN" sz="2800" b="1" dirty="0">
              <a:solidFill>
                <a:schemeClr val="tx1"/>
              </a:solidFill>
              <a:latin typeface="Calibri" panose="020F0502020204030204" pitchFamily="34" charset="0"/>
              <a:ea typeface="宋体" panose="02010600030101010101" pitchFamily="2" charset="-122"/>
            </a:endParaRPr>
          </a:p>
        </p:txBody>
      </p:sp>
      <p:sp>
        <p:nvSpPr>
          <p:cNvPr id="2" name="文本框 1"/>
          <p:cNvSpPr txBox="1"/>
          <p:nvPr/>
        </p:nvSpPr>
        <p:spPr>
          <a:xfrm>
            <a:off x="1579880" y="288925"/>
            <a:ext cx="5086985" cy="645160"/>
          </a:xfrm>
          <a:prstGeom prst="rect">
            <a:avLst/>
          </a:prstGeom>
          <a:noFill/>
        </p:spPr>
        <p:txBody>
          <a:bodyPr wrap="square" rtlCol="0" anchor="t">
            <a:spAutoFit/>
          </a:bodyPr>
          <a:p>
            <a:pPr>
              <a:spcBef>
                <a:spcPct val="0"/>
              </a:spcBef>
              <a:buFontTx/>
              <a:buNone/>
            </a:pPr>
            <a:r>
              <a:rPr lang="zh-CN" altLang="en-US" sz="3600" dirty="0" smtClean="0">
                <a:solidFill>
                  <a:srgbClr val="000000"/>
                </a:solidFill>
                <a:latin typeface="黑体" panose="02010609060101010101" pitchFamily="49" charset="-122"/>
                <a:ea typeface="黑体" panose="02010609060101010101" pitchFamily="49" charset="-122"/>
                <a:sym typeface="+mn-ea"/>
              </a:rPr>
              <a:t>二、报表制度讲解</a:t>
            </a:r>
            <a:endParaRPr lang="zh-CN" altLang="en-US" sz="3600" dirty="0" smtClean="0">
              <a:solidFill>
                <a:srgbClr val="000000"/>
              </a:solidFill>
              <a:latin typeface="黑体" panose="02010609060101010101" pitchFamily="49" charset="-122"/>
              <a:ea typeface="黑体" panose="02010609060101010101" pitchFamily="49" charset="-122"/>
              <a:sym typeface="+mn-ea"/>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标题 1"/>
          <p:cNvSpPr>
            <a:spLocks noGrp="1"/>
          </p:cNvSpPr>
          <p:nvPr>
            <p:ph type="title"/>
          </p:nvPr>
        </p:nvSpPr>
        <p:spPr>
          <a:xfrm>
            <a:off x="2152650" y="661988"/>
            <a:ext cx="7886700" cy="1325562"/>
          </a:xfrm>
        </p:spPr>
        <p:txBody>
          <a:bodyPr anchor="ctr"/>
          <a:p>
            <a:r>
              <a:rPr lang="zh-CN" altLang="en-US" sz="3600">
                <a:solidFill>
                  <a:schemeClr val="tx1"/>
                </a:solidFill>
              </a:rPr>
              <a:t>（三）课件下载</a:t>
            </a:r>
            <a:endParaRPr lang="zh-CN" altLang="en-US" sz="3600">
              <a:solidFill>
                <a:schemeClr val="tx1"/>
              </a:solidFill>
            </a:endParaRPr>
          </a:p>
        </p:txBody>
      </p:sp>
      <p:pic>
        <p:nvPicPr>
          <p:cNvPr id="2" name="图片 1"/>
          <p:cNvPicPr>
            <a:picLocks noChangeAspect="1"/>
          </p:cNvPicPr>
          <p:nvPr/>
        </p:nvPicPr>
        <p:blipFill>
          <a:blip r:embed="rId1"/>
          <a:stretch>
            <a:fillRect/>
          </a:stretch>
        </p:blipFill>
        <p:spPr>
          <a:xfrm>
            <a:off x="1649730" y="2202180"/>
            <a:ext cx="8892540" cy="1668145"/>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内容占位符 2"/>
          <p:cNvSpPr>
            <a:spLocks noGrp="1"/>
          </p:cNvSpPr>
          <p:nvPr>
            <p:ph idx="1"/>
          </p:nvPr>
        </p:nvSpPr>
        <p:spPr>
          <a:xfrm>
            <a:off x="1433513" y="2227263"/>
            <a:ext cx="9855200" cy="1770062"/>
          </a:xfrm>
        </p:spPr>
        <p:txBody>
          <a:bodyPr/>
          <a:lstStyle/>
          <a:p>
            <a:pPr marL="0" indent="0" eaLnBrk="1" hangingPunct="1">
              <a:buFontTx/>
              <a:buNone/>
            </a:pPr>
            <a:r>
              <a:rPr lang="zh-CN" altLang="en-US" sz="6600" smtClean="0"/>
              <a:t>                </a:t>
            </a:r>
            <a:r>
              <a:rPr lang="zh-CN" altLang="en-US" sz="8000" smtClean="0">
                <a:latin typeface="黑体" panose="02010609060101010101" pitchFamily="49" charset="-122"/>
                <a:ea typeface="黑体" panose="02010609060101010101" pitchFamily="49" charset="-122"/>
                <a:cs typeface="Arial Unicode MS" panose="020B0604020202020204" charset="-122"/>
              </a:rPr>
              <a:t>谢谢！</a:t>
            </a:r>
            <a:endParaRPr lang="zh-CN" altLang="en-US" sz="8000" smtClean="0">
              <a:latin typeface="黑体" panose="02010609060101010101" pitchFamily="49" charset="-122"/>
              <a:ea typeface="黑体" panose="02010609060101010101" pitchFamily="49" charset="-122"/>
              <a:cs typeface="Arial Unicode MS" panose="020B060402020202020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0" y="0"/>
            <a:ext cx="1219200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3" name="图片 2" descr="3RPZCA4CH$NDPYCBK(]~HFM"/>
          <p:cNvPicPr>
            <a:picLocks noChangeAspect="1"/>
          </p:cNvPicPr>
          <p:nvPr/>
        </p:nvPicPr>
        <p:blipFill>
          <a:blip r:embed="rId1"/>
          <a:stretch>
            <a:fillRect/>
          </a:stretch>
        </p:blipFill>
        <p:spPr>
          <a:xfrm>
            <a:off x="334010" y="294640"/>
            <a:ext cx="11523980" cy="626872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3"/>
          <p:cNvSpPr txBox="1"/>
          <p:nvPr/>
        </p:nvSpPr>
        <p:spPr>
          <a:xfrm>
            <a:off x="1678305" y="1259840"/>
            <a:ext cx="8083550" cy="4525963"/>
          </a:xfrm>
          <a:prstGeom prst="rect">
            <a:avLst/>
          </a:prstGeom>
          <a:noFill/>
          <a:ln w="9525">
            <a:noFill/>
          </a:ln>
        </p:spPr>
        <p:txBody>
          <a:bodyPr/>
          <a:p>
            <a:pPr>
              <a:lnSpc>
                <a:spcPts val="6000"/>
              </a:lnSpc>
              <a:spcBef>
                <a:spcPts val="1000"/>
              </a:spcBef>
              <a:buFont typeface="Arial" panose="020B0604020202020204" pitchFamily="34" charset="0"/>
            </a:pPr>
            <a:r>
              <a:rPr lang="en-US" altLang="zh-CN" sz="3000" b="1">
                <a:solidFill>
                  <a:schemeClr val="tx1"/>
                </a:solidFill>
                <a:latin typeface="Calibri" panose="020F0502020204030204" pitchFamily="34" charset="0"/>
              </a:rPr>
              <a:t>2.</a:t>
            </a:r>
            <a:r>
              <a:rPr lang="zh-CN" altLang="zh-CN" sz="3000" b="1" dirty="0">
                <a:solidFill>
                  <a:schemeClr val="tx1"/>
                </a:solidFill>
                <a:latin typeface="Calibri" panose="020F0502020204030204" pitchFamily="34" charset="0"/>
              </a:rPr>
              <a:t>《医院科研活动及相关情况》</a:t>
            </a:r>
            <a:r>
              <a:rPr lang="zh-CN" altLang="zh-CN" sz="2400" b="1" dirty="0">
                <a:solidFill>
                  <a:schemeClr val="tx1"/>
                </a:solidFill>
                <a:latin typeface="Calibri" panose="020F0502020204030204" pitchFamily="34" charset="0"/>
              </a:rPr>
              <a:t>（</a:t>
            </a:r>
            <a:r>
              <a:rPr lang="en-US" altLang="zh-CN" sz="2400" b="1">
                <a:solidFill>
                  <a:schemeClr val="tx1"/>
                </a:solidFill>
                <a:latin typeface="Calibri" panose="020F0502020204030204" pitchFamily="34" charset="0"/>
              </a:rPr>
              <a:t>107-5</a:t>
            </a:r>
            <a:r>
              <a:rPr lang="zh-CN" altLang="zh-CN" sz="2400" b="1" dirty="0">
                <a:solidFill>
                  <a:schemeClr val="tx1"/>
                </a:solidFill>
                <a:latin typeface="Calibri" panose="020F0502020204030204" pitchFamily="34" charset="0"/>
              </a:rPr>
              <a:t>表） </a:t>
            </a:r>
            <a:r>
              <a:rPr lang="en-US" altLang="zh-CN" sz="2400" b="1">
                <a:solidFill>
                  <a:schemeClr val="tx1"/>
                </a:solidFill>
                <a:latin typeface="Calibri" panose="020F0502020204030204" pitchFamily="34" charset="0"/>
              </a:rPr>
              <a:t>    </a:t>
            </a:r>
            <a:endParaRPr lang="en-US" altLang="zh-CN" sz="2400" b="1">
              <a:solidFill>
                <a:schemeClr val="tx1"/>
              </a:solidFill>
              <a:latin typeface="Calibri" panose="020F0502020204030204" pitchFamily="34" charset="0"/>
            </a:endParaRPr>
          </a:p>
          <a:p>
            <a:pPr>
              <a:lnSpc>
                <a:spcPts val="6000"/>
              </a:lnSpc>
              <a:spcBef>
                <a:spcPts val="1000"/>
              </a:spcBef>
              <a:buFont typeface="Arial" panose="020B0604020202020204" pitchFamily="34" charset="0"/>
            </a:pPr>
            <a:r>
              <a:rPr lang="en-US" altLang="zh-CN" sz="3000" b="1">
                <a:solidFill>
                  <a:schemeClr val="tx1"/>
                </a:solidFill>
                <a:latin typeface="Calibri" panose="020F0502020204030204" pitchFamily="34" charset="0"/>
              </a:rPr>
              <a:t>       </a:t>
            </a:r>
            <a:r>
              <a:rPr lang="zh-CN" altLang="zh-CN" sz="3000" b="1" dirty="0">
                <a:solidFill>
                  <a:schemeClr val="tx1"/>
                </a:solidFill>
                <a:latin typeface="Calibri" panose="020F0502020204030204" pitchFamily="34" charset="0"/>
              </a:rPr>
              <a:t>研究开发</a:t>
            </a:r>
            <a:r>
              <a:rPr lang="zh-CN" altLang="en-US" sz="3000" b="1" dirty="0">
                <a:solidFill>
                  <a:schemeClr val="tx1"/>
                </a:solidFill>
                <a:latin typeface="Calibri" panose="020F0502020204030204" pitchFamily="34" charset="0"/>
              </a:rPr>
              <a:t>人员、费用</a:t>
            </a:r>
            <a:r>
              <a:rPr lang="zh-CN" altLang="zh-CN" sz="3000" b="1" dirty="0">
                <a:solidFill>
                  <a:schemeClr val="tx1"/>
                </a:solidFill>
                <a:latin typeface="Calibri" panose="020F0502020204030204" pitchFamily="34" charset="0"/>
              </a:rPr>
              <a:t>情况</a:t>
            </a:r>
            <a:endParaRPr lang="en-US" altLang="zh-CN" sz="3000" b="1">
              <a:solidFill>
                <a:schemeClr val="tx1"/>
              </a:solidFill>
              <a:latin typeface="Calibri" panose="020F0502020204030204" pitchFamily="34" charset="0"/>
            </a:endParaRPr>
          </a:p>
          <a:p>
            <a:pPr>
              <a:lnSpc>
                <a:spcPts val="6000"/>
              </a:lnSpc>
              <a:spcBef>
                <a:spcPts val="1000"/>
              </a:spcBef>
              <a:buFont typeface="Arial" panose="020B0604020202020204" pitchFamily="34" charset="0"/>
            </a:pPr>
            <a:r>
              <a:rPr lang="en-US" altLang="zh-CN" sz="3000" b="1">
                <a:solidFill>
                  <a:schemeClr val="tx1"/>
                </a:solidFill>
                <a:latin typeface="Calibri" panose="020F0502020204030204" pitchFamily="34" charset="0"/>
              </a:rPr>
              <a:t>       </a:t>
            </a:r>
            <a:r>
              <a:rPr lang="zh-CN" altLang="zh-CN" sz="3000" b="1" dirty="0">
                <a:solidFill>
                  <a:schemeClr val="tx1"/>
                </a:solidFill>
                <a:latin typeface="Calibri" panose="020F0502020204030204" pitchFamily="34" charset="0"/>
              </a:rPr>
              <a:t>研究开发</a:t>
            </a:r>
            <a:r>
              <a:rPr lang="zh-CN" altLang="en-US" sz="3000" b="1" dirty="0">
                <a:solidFill>
                  <a:schemeClr val="tx1"/>
                </a:solidFill>
                <a:latin typeface="Calibri" panose="020F0502020204030204" pitchFamily="34" charset="0"/>
              </a:rPr>
              <a:t>资产、政府政策落实</a:t>
            </a:r>
            <a:r>
              <a:rPr lang="zh-CN" altLang="zh-CN" sz="3000" b="1" dirty="0">
                <a:solidFill>
                  <a:schemeClr val="tx1"/>
                </a:solidFill>
                <a:latin typeface="Calibri" panose="020F0502020204030204" pitchFamily="34" charset="0"/>
              </a:rPr>
              <a:t>情况</a:t>
            </a:r>
            <a:endParaRPr lang="en-US" altLang="zh-CN" sz="3000" b="1">
              <a:solidFill>
                <a:schemeClr val="tx1"/>
              </a:solidFill>
              <a:latin typeface="Calibri" panose="020F0502020204030204" pitchFamily="34" charset="0"/>
            </a:endParaRPr>
          </a:p>
          <a:p>
            <a:pPr>
              <a:lnSpc>
                <a:spcPts val="6000"/>
              </a:lnSpc>
              <a:spcBef>
                <a:spcPts val="1000"/>
              </a:spcBef>
              <a:buFont typeface="Arial" panose="020B0604020202020204" pitchFamily="34" charset="0"/>
            </a:pPr>
            <a:r>
              <a:rPr lang="en-US" altLang="zh-CN" sz="3000" b="1">
                <a:solidFill>
                  <a:schemeClr val="tx1"/>
                </a:solidFill>
                <a:latin typeface="Calibri" panose="020F0502020204030204" pitchFamily="34" charset="0"/>
              </a:rPr>
              <a:t>       </a:t>
            </a:r>
            <a:r>
              <a:rPr lang="zh-CN" altLang="zh-CN" sz="3000" b="1" dirty="0">
                <a:solidFill>
                  <a:schemeClr val="tx1"/>
                </a:solidFill>
                <a:latin typeface="Calibri" panose="020F0502020204030204" pitchFamily="34" charset="0"/>
              </a:rPr>
              <a:t>研究开发机构、</a:t>
            </a:r>
            <a:r>
              <a:rPr lang="zh-CN" altLang="en-US" sz="3000" b="1" dirty="0">
                <a:solidFill>
                  <a:schemeClr val="tx1"/>
                </a:solidFill>
                <a:latin typeface="Calibri" panose="020F0502020204030204" pitchFamily="34" charset="0"/>
              </a:rPr>
              <a:t>产出、其他</a:t>
            </a:r>
            <a:r>
              <a:rPr lang="zh-CN" altLang="zh-CN" sz="3000" b="1" dirty="0">
                <a:solidFill>
                  <a:schemeClr val="tx1"/>
                </a:solidFill>
                <a:latin typeface="Calibri" panose="020F0502020204030204" pitchFamily="34" charset="0"/>
              </a:rPr>
              <a:t>情况</a:t>
            </a:r>
            <a:endParaRPr lang="zh-CN" altLang="zh-CN" sz="3000" b="1" dirty="0">
              <a:solidFill>
                <a:schemeClr val="tx1"/>
              </a:solidFill>
              <a:latin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74295" y="-62865"/>
            <a:ext cx="12266930" cy="6983730"/>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 name="图片 1" descr="B47HKLC%6WS9~X@J}LS}Q0H"/>
          <p:cNvPicPr>
            <a:picLocks noChangeAspect="1"/>
          </p:cNvPicPr>
          <p:nvPr/>
        </p:nvPicPr>
        <p:blipFill>
          <a:blip r:embed="rId1"/>
          <a:stretch>
            <a:fillRect/>
          </a:stretch>
        </p:blipFill>
        <p:spPr>
          <a:xfrm>
            <a:off x="1924050" y="-63500"/>
            <a:ext cx="8343900" cy="6984365"/>
          </a:xfrm>
          <a:prstGeom prst="rect">
            <a:avLst/>
          </a:prstGeom>
        </p:spPr>
      </p:pic>
    </p:spTree>
  </p:cSld>
  <p:clrMapOvr>
    <a:masterClrMapping/>
  </p:clrMapOvr>
</p:sld>
</file>

<file path=ppt/tags/tag1.xml><?xml version="1.0" encoding="utf-8"?>
<p:tagLst xmlns:p="http://schemas.openxmlformats.org/presentationml/2006/main">
  <p:tag name="KSO_WM_UNIT_TABLE_BEAUTIFY" val="smartTable{b586dbac-c63f-4f7e-ad15-88a0fedafef5}"/>
</p:tagLst>
</file>

<file path=ppt/theme/theme1.xml><?xml version="1.0" encoding="utf-8"?>
<a:theme xmlns:a="http://schemas.openxmlformats.org/drawingml/2006/main" name="NBS">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国家统计局宏观数据库介绍（演示）zhongxin">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b" anchorCtr="1" compatLnSpc="1">
        <a:spAutoFit/>
      </a:bodyPr>
      <a:lstStyle>
        <a:defPPr marL="0" marR="0" indent="0" algn="l" defTabSz="914400" rtl="0" eaLnBrk="1" fontAlgn="base" latinLnBrk="0" hangingPunct="1">
          <a:lnSpc>
            <a:spcPct val="100000"/>
          </a:lnSpc>
          <a:spcBef>
            <a:spcPct val="0"/>
          </a:spcBef>
          <a:spcAft>
            <a:spcPct val="0"/>
          </a:spcAft>
          <a:buClrTx/>
          <a:buSzTx/>
          <a:buFontTx/>
          <a:buNone/>
          <a:def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b" anchorCtr="1" compatLnSpc="1">
        <a:spAutoFit/>
      </a:bodyPr>
      <a:lstStyle>
        <a:defPPr marL="0" marR="0" indent="0" algn="l" defTabSz="914400" rtl="0" eaLnBrk="1" fontAlgn="base" latinLnBrk="0" hangingPunct="1">
          <a:lnSpc>
            <a:spcPct val="100000"/>
          </a:lnSpc>
          <a:spcBef>
            <a:spcPct val="0"/>
          </a:spcBef>
          <a:spcAft>
            <a:spcPct val="0"/>
          </a:spcAft>
          <a:buClrTx/>
          <a:buSzTx/>
          <a:buFontTx/>
          <a:buNone/>
          <a:def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defRPr>
        </a:defPPr>
      </a:lstStyle>
    </a:lnDef>
  </a:objectDefaults>
  <a:extraClrSchemeLst>
    <a:extraClrScheme>
      <a:clrScheme name="国家统计局宏观数据库介绍（演示）zhongxi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国家统计局宏观数据库介绍（演示）zhongxi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国家统计局宏观数据库介绍（演示）zhongxi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国家统计局宏观数据库介绍（演示）zhongxi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国家统计局宏观数据库介绍（演示）zhongxi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国家统计局宏观数据库介绍（演示）zhongxi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国家统计局宏观数据库介绍（演示）zhongxi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NBS</Template>
  <TotalTime>0</TotalTime>
  <Words>4915</Words>
  <Application>WPS 演示</Application>
  <PresentationFormat>宽屏</PresentationFormat>
  <Paragraphs>347</Paragraphs>
  <Slides>61</Slides>
  <Notes>16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61</vt:i4>
      </vt:variant>
    </vt:vector>
  </HeadingPairs>
  <TitlesOfParts>
    <vt:vector size="76" baseType="lpstr">
      <vt:lpstr>Arial</vt:lpstr>
      <vt:lpstr>宋体</vt:lpstr>
      <vt:lpstr>Wingdings</vt:lpstr>
      <vt:lpstr>Times New Roman</vt:lpstr>
      <vt:lpstr>方正彩云简体</vt:lpstr>
      <vt:lpstr>Calibri</vt:lpstr>
      <vt:lpstr>黑体</vt:lpstr>
      <vt:lpstr>仿宋_GB2312</vt:lpstr>
      <vt:lpstr>仿宋</vt:lpstr>
      <vt:lpstr>华文行楷</vt:lpstr>
      <vt:lpstr>微软雅黑</vt:lpstr>
      <vt:lpstr>Arial Unicode MS</vt:lpstr>
      <vt:lpstr>楷体_GB2312</vt:lpstr>
      <vt:lpstr>新宋体</vt:lpstr>
      <vt:lpstr>NBS</vt:lpstr>
      <vt:lpstr>医院科研活动统计 业务培训  </vt:lpstr>
      <vt:lpstr>主要内容</vt:lpstr>
      <vt:lpstr>PowerPoint 演示文稿</vt:lpstr>
      <vt:lpstr>PowerPoint 演示文稿</vt:lpstr>
      <vt:lpstr>PowerPoint 演示文稿</vt:lpstr>
      <vt:lpstr>（一）调查内容</vt:lpstr>
      <vt:lpstr>PowerPoint 演示文稿</vt:lpstr>
      <vt:lpstr>PowerPoint 演示文稿</vt:lpstr>
      <vt:lpstr>PowerPoint 演示文稿</vt:lpstr>
      <vt:lpstr>（二）重点指标解析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三、相关报送要求</vt:lpstr>
      <vt:lpstr>（三）填报路径：</vt:lpstr>
      <vt:lpstr>（三）课件下载</vt:lpstr>
      <vt:lpstr>PowerPoint 演示文稿</vt:lpstr>
    </vt:vector>
  </TitlesOfParts>
  <Company>国家统计局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2016年全国规模以下企业创新调查方案</dc:title>
  <dc:creator>罗秋实:</dc:creator>
  <cp:lastModifiedBy>李欣棠</cp:lastModifiedBy>
  <cp:revision>570</cp:revision>
  <cp:lastPrinted>2018-09-17T10:21:00Z</cp:lastPrinted>
  <dcterms:created xsi:type="dcterms:W3CDTF">2016-09-21T01:54:00Z</dcterms:created>
  <dcterms:modified xsi:type="dcterms:W3CDTF">2020-12-14T08:49:00Z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