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529" r:id="rId2"/>
    <p:sldId id="827" r:id="rId3"/>
    <p:sldId id="912" r:id="rId4"/>
    <p:sldId id="913" r:id="rId5"/>
    <p:sldId id="904" r:id="rId6"/>
    <p:sldId id="903" r:id="rId7"/>
    <p:sldId id="929" r:id="rId8"/>
    <p:sldId id="907" r:id="rId9"/>
    <p:sldId id="905" r:id="rId10"/>
    <p:sldId id="908" r:id="rId11"/>
    <p:sldId id="911" r:id="rId12"/>
    <p:sldId id="919" r:id="rId13"/>
    <p:sldId id="910" r:id="rId14"/>
    <p:sldId id="918" r:id="rId15"/>
    <p:sldId id="909" r:id="rId16"/>
    <p:sldId id="922" r:id="rId17"/>
    <p:sldId id="921" r:id="rId18"/>
    <p:sldId id="925" r:id="rId19"/>
    <p:sldId id="924" r:id="rId20"/>
    <p:sldId id="923" r:id="rId21"/>
    <p:sldId id="920" r:id="rId22"/>
    <p:sldId id="927" r:id="rId23"/>
    <p:sldId id="791" r:id="rId24"/>
    <p:sldId id="792" r:id="rId25"/>
    <p:sldId id="900" r:id="rId26"/>
    <p:sldId id="901" r:id="rId27"/>
    <p:sldId id="837" r:id="rId28"/>
    <p:sldId id="838" r:id="rId29"/>
    <p:sldId id="839" r:id="rId30"/>
    <p:sldId id="840" r:id="rId31"/>
    <p:sldId id="928" r:id="rId32"/>
    <p:sldId id="842" r:id="rId33"/>
    <p:sldId id="843" r:id="rId34"/>
    <p:sldId id="844" r:id="rId35"/>
    <p:sldId id="895" r:id="rId36"/>
    <p:sldId id="845" r:id="rId37"/>
    <p:sldId id="896" r:id="rId38"/>
    <p:sldId id="846" r:id="rId39"/>
    <p:sldId id="847" r:id="rId40"/>
    <p:sldId id="848" r:id="rId41"/>
    <p:sldId id="849" r:id="rId42"/>
    <p:sldId id="850" r:id="rId43"/>
    <p:sldId id="897" r:id="rId44"/>
    <p:sldId id="851" r:id="rId45"/>
    <p:sldId id="898" r:id="rId46"/>
    <p:sldId id="852" r:id="rId47"/>
    <p:sldId id="899" r:id="rId48"/>
    <p:sldId id="853" r:id="rId49"/>
    <p:sldId id="854" r:id="rId50"/>
    <p:sldId id="855" r:id="rId51"/>
    <p:sldId id="856" r:id="rId52"/>
    <p:sldId id="871" r:id="rId53"/>
    <p:sldId id="872" r:id="rId54"/>
    <p:sldId id="873" r:id="rId55"/>
    <p:sldId id="892" r:id="rId56"/>
    <p:sldId id="874" r:id="rId57"/>
    <p:sldId id="875" r:id="rId58"/>
    <p:sldId id="876" r:id="rId59"/>
    <p:sldId id="877" r:id="rId60"/>
    <p:sldId id="878" r:id="rId61"/>
    <p:sldId id="879" r:id="rId62"/>
    <p:sldId id="880" r:id="rId63"/>
    <p:sldId id="881" r:id="rId64"/>
    <p:sldId id="882" r:id="rId65"/>
    <p:sldId id="883" r:id="rId66"/>
    <p:sldId id="826" r:id="rId67"/>
  </p:sldIdLst>
  <p:sldSz cx="9144000" cy="6858000" type="screen4x3"/>
  <p:notesSz cx="6807200" cy="9939338"/>
  <p:kinsoku lang="zh-CN" invalStChars="!),.:;?]}、。—ˇ¨〃々～‖…’”〕〉》」』〗】∶！＂＇），．：；？］｀｜｝·" invalEndChars="([{‘“〔〈《「『〖【（［｛．·"/>
  <p:defaultTextStyle>
    <a:defPPr>
      <a:defRPr lang="zh-CN"/>
    </a:defPPr>
    <a:lvl1pPr algn="ctr" rtl="0" fontAlgn="base">
      <a:spcBef>
        <a:spcPct val="0"/>
      </a:spcBef>
      <a:spcAft>
        <a:spcPct val="0"/>
      </a:spcAft>
      <a:buFont typeface="Arial" charset="0"/>
      <a:defRPr sz="3600" kern="1200">
        <a:solidFill>
          <a:schemeClr val="tx1"/>
        </a:solidFill>
        <a:latin typeface="Times New Roman" pitchFamily="18" charset="0"/>
        <a:ea typeface="楷体_GB2312" pitchFamily="49" charset="-122"/>
        <a:cs typeface="+mn-cs"/>
      </a:defRPr>
    </a:lvl1pPr>
    <a:lvl2pPr marL="457200" algn="ctr" rtl="0" fontAlgn="base">
      <a:spcBef>
        <a:spcPct val="0"/>
      </a:spcBef>
      <a:spcAft>
        <a:spcPct val="0"/>
      </a:spcAft>
      <a:buFont typeface="Arial" charset="0"/>
      <a:defRPr sz="3600" kern="1200">
        <a:solidFill>
          <a:schemeClr val="tx1"/>
        </a:solidFill>
        <a:latin typeface="Times New Roman" pitchFamily="18" charset="0"/>
        <a:ea typeface="楷体_GB2312" pitchFamily="49" charset="-122"/>
        <a:cs typeface="+mn-cs"/>
      </a:defRPr>
    </a:lvl2pPr>
    <a:lvl3pPr marL="914400" algn="ctr" rtl="0" fontAlgn="base">
      <a:spcBef>
        <a:spcPct val="0"/>
      </a:spcBef>
      <a:spcAft>
        <a:spcPct val="0"/>
      </a:spcAft>
      <a:buFont typeface="Arial" charset="0"/>
      <a:defRPr sz="3600" kern="1200">
        <a:solidFill>
          <a:schemeClr val="tx1"/>
        </a:solidFill>
        <a:latin typeface="Times New Roman" pitchFamily="18" charset="0"/>
        <a:ea typeface="楷体_GB2312" pitchFamily="49" charset="-122"/>
        <a:cs typeface="+mn-cs"/>
      </a:defRPr>
    </a:lvl3pPr>
    <a:lvl4pPr marL="1371600" algn="ctr" rtl="0" fontAlgn="base">
      <a:spcBef>
        <a:spcPct val="0"/>
      </a:spcBef>
      <a:spcAft>
        <a:spcPct val="0"/>
      </a:spcAft>
      <a:buFont typeface="Arial" charset="0"/>
      <a:defRPr sz="3600" kern="1200">
        <a:solidFill>
          <a:schemeClr val="tx1"/>
        </a:solidFill>
        <a:latin typeface="Times New Roman" pitchFamily="18" charset="0"/>
        <a:ea typeface="楷体_GB2312" pitchFamily="49" charset="-122"/>
        <a:cs typeface="+mn-cs"/>
      </a:defRPr>
    </a:lvl4pPr>
    <a:lvl5pPr marL="1828800" algn="ctr" rtl="0" fontAlgn="base">
      <a:spcBef>
        <a:spcPct val="0"/>
      </a:spcBef>
      <a:spcAft>
        <a:spcPct val="0"/>
      </a:spcAft>
      <a:buFont typeface="Arial" charset="0"/>
      <a:defRPr sz="3600" kern="1200">
        <a:solidFill>
          <a:schemeClr val="tx1"/>
        </a:solidFill>
        <a:latin typeface="Times New Roman" pitchFamily="18" charset="0"/>
        <a:ea typeface="楷体_GB2312" pitchFamily="49" charset="-122"/>
        <a:cs typeface="+mn-cs"/>
      </a:defRPr>
    </a:lvl5pPr>
    <a:lvl6pPr marL="2286000" algn="l" defTabSz="914400" rtl="0" eaLnBrk="1" latinLnBrk="0" hangingPunct="1">
      <a:defRPr sz="3600" kern="1200">
        <a:solidFill>
          <a:schemeClr val="tx1"/>
        </a:solidFill>
        <a:latin typeface="Times New Roman" pitchFamily="18" charset="0"/>
        <a:ea typeface="楷体_GB2312" pitchFamily="49" charset="-122"/>
        <a:cs typeface="+mn-cs"/>
      </a:defRPr>
    </a:lvl6pPr>
    <a:lvl7pPr marL="2743200" algn="l" defTabSz="914400" rtl="0" eaLnBrk="1" latinLnBrk="0" hangingPunct="1">
      <a:defRPr sz="3600" kern="1200">
        <a:solidFill>
          <a:schemeClr val="tx1"/>
        </a:solidFill>
        <a:latin typeface="Times New Roman" pitchFamily="18" charset="0"/>
        <a:ea typeface="楷体_GB2312" pitchFamily="49" charset="-122"/>
        <a:cs typeface="+mn-cs"/>
      </a:defRPr>
    </a:lvl7pPr>
    <a:lvl8pPr marL="3200400" algn="l" defTabSz="914400" rtl="0" eaLnBrk="1" latinLnBrk="0" hangingPunct="1">
      <a:defRPr sz="3600" kern="1200">
        <a:solidFill>
          <a:schemeClr val="tx1"/>
        </a:solidFill>
        <a:latin typeface="Times New Roman" pitchFamily="18" charset="0"/>
        <a:ea typeface="楷体_GB2312" pitchFamily="49" charset="-122"/>
        <a:cs typeface="+mn-cs"/>
      </a:defRPr>
    </a:lvl8pPr>
    <a:lvl9pPr marL="3657600" algn="l" defTabSz="914400" rtl="0" eaLnBrk="1" latinLnBrk="0" hangingPunct="1">
      <a:defRPr sz="3600" kern="1200">
        <a:solidFill>
          <a:schemeClr val="tx1"/>
        </a:solidFill>
        <a:latin typeface="Times New Roman" pitchFamily="18"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33"/>
    <a:srgbClr val="FF6699"/>
    <a:srgbClr val="FFCC66"/>
    <a:srgbClr val="FFFF66"/>
    <a:srgbClr val="CCECF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96" y="-28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F0703F49-9C2D-47C2-8DD6-DD563A0D840B}" type="datetimeFigureOut">
              <a:rPr lang="zh-CN" altLang="en-US" smtClean="0"/>
              <a:pPr/>
              <a:t>2020/3/2</a:t>
            </a:fld>
            <a:endParaRPr lang="zh-CN" altLang="en-US"/>
          </a:p>
        </p:txBody>
      </p:sp>
      <p:sp>
        <p:nvSpPr>
          <p:cNvPr id="4" name="页脚占位符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098A3E6F-A8F3-4CA3-B2DB-38C322C9C72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2948939" cy="4959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lvl1pPr algn="l" eaLnBrk="0" hangingPunct="0">
              <a:buFont typeface="Arial" pitchFamily="34" charset="0"/>
              <a:buNone/>
              <a:defRPr sz="1200" smtClean="0">
                <a:latin typeface="Arial" pitchFamily="34" charset="0"/>
                <a:ea typeface="宋体" pitchFamily="2" charset="-122"/>
              </a:defRPr>
            </a:lvl1pPr>
          </a:lstStyle>
          <a:p>
            <a:pPr>
              <a:defRPr/>
            </a:pPr>
            <a:endParaRPr lang="zh-CN" altLang="en-US"/>
          </a:p>
        </p:txBody>
      </p:sp>
      <p:sp>
        <p:nvSpPr>
          <p:cNvPr id="2051" name="Rectangle 3"/>
          <p:cNvSpPr>
            <a:spLocks noGrp="1" noChangeArrowheads="1"/>
          </p:cNvSpPr>
          <p:nvPr>
            <p:ph type="dt" idx="1"/>
          </p:nvPr>
        </p:nvSpPr>
        <p:spPr bwMode="auto">
          <a:xfrm>
            <a:off x="3855082" y="0"/>
            <a:ext cx="2950529" cy="4959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lvl1pPr algn="r" eaLnBrk="0" hangingPunct="0">
              <a:buFont typeface="Arial" pitchFamily="34" charset="0"/>
              <a:buNone/>
              <a:defRPr sz="1200" smtClean="0">
                <a:latin typeface="Arial" pitchFamily="34" charset="0"/>
                <a:ea typeface="宋体" pitchFamily="2" charset="-122"/>
              </a:defRPr>
            </a:lvl1pPr>
          </a:lstStyle>
          <a:p>
            <a:pPr>
              <a:defRPr/>
            </a:pPr>
            <a:endParaRPr lang="en-US"/>
          </a:p>
        </p:txBody>
      </p:sp>
      <p:sp>
        <p:nvSpPr>
          <p:cNvPr id="45060" name="Rectangle 4"/>
          <p:cNvSpPr>
            <a:spLocks noGrp="1" noRot="1" noChangeAspect="1" noChangeArrowheads="1"/>
          </p:cNvSpPr>
          <p:nvPr>
            <p:ph type="sldImg" idx="2"/>
          </p:nvPr>
        </p:nvSpPr>
        <p:spPr bwMode="auto">
          <a:xfrm>
            <a:off x="919163" y="746125"/>
            <a:ext cx="4968875" cy="3727450"/>
          </a:xfrm>
          <a:prstGeom prst="rect">
            <a:avLst/>
          </a:prstGeom>
          <a:noFill/>
          <a:ln w="9525">
            <a:noFill/>
            <a:miter lim="800000"/>
            <a:headEnd/>
            <a:tailEnd/>
          </a:ln>
          <a:effectLst/>
        </p:spPr>
      </p:sp>
      <p:sp>
        <p:nvSpPr>
          <p:cNvPr id="2053" name="Rectangle 5"/>
          <p:cNvSpPr>
            <a:spLocks noGrp="1" noRot="1" noChangeArrowheads="1"/>
          </p:cNvSpPr>
          <p:nvPr>
            <p:ph type="body" sz="quarter" idx="3"/>
          </p:nvPr>
        </p:nvSpPr>
        <p:spPr bwMode="auto">
          <a:xfrm>
            <a:off x="678813" y="4720908"/>
            <a:ext cx="5447985" cy="44745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1" y="9440226"/>
            <a:ext cx="2948939" cy="4975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b" anchorCtr="0" compatLnSpc="1">
            <a:prstTxWarp prst="textNoShape">
              <a:avLst/>
            </a:prstTxWarp>
          </a:bodyPr>
          <a:lstStyle>
            <a:lvl1pPr algn="l" eaLnBrk="0" hangingPunct="0">
              <a:buFont typeface="Arial" pitchFamily="34" charset="0"/>
              <a:buNone/>
              <a:defRPr sz="1200" smtClean="0">
                <a:latin typeface="Arial" pitchFamily="34" charset="0"/>
                <a:ea typeface="宋体"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3855082" y="9440226"/>
            <a:ext cx="2950529" cy="4975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b" anchorCtr="0" compatLnSpc="1">
            <a:prstTxWarp prst="textNoShape">
              <a:avLst/>
            </a:prstTxWarp>
          </a:bodyPr>
          <a:lstStyle>
            <a:lvl1pPr algn="r" eaLnBrk="0" hangingPunct="0">
              <a:buFont typeface="Arial" pitchFamily="34" charset="0"/>
              <a:buNone/>
              <a:defRPr sz="1200" smtClean="0">
                <a:latin typeface="Arial" pitchFamily="34" charset="0"/>
                <a:ea typeface="宋体" pitchFamily="2" charset="-122"/>
              </a:defRPr>
            </a:lvl1pPr>
          </a:lstStyle>
          <a:p>
            <a:pPr>
              <a:defRPr/>
            </a:pPr>
            <a:fld id="{7994CE32-4F99-4AA1-BC0D-FA484A44C328}" type="slidenum">
              <a:rPr lang="zh-CN" alt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AF6D7C-1662-4AA8-9335-CA56988AAC6C}" type="slidenum">
              <a:rPr lang="zh-CN" alt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FBAFC03-75F9-4450-9521-5755CC2A3634}" type="slidenum">
              <a:rPr lang="zh-CN" alt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609600"/>
            <a:ext cx="184785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609600"/>
            <a:ext cx="539115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9F33A2D-D249-455F-9B17-C82B94BE2ADA}" type="slidenum">
              <a:rPr lang="zh-CN" alt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0A5BA0C-5E65-433F-A8B5-A71CF05188B2}" type="slidenum">
              <a:rPr lang="zh-CN" alt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75541F3-207E-4AD5-A32E-3FAB2FB1F43F}" type="slidenum">
              <a:rPr lang="zh-CN" alt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C7EB080-7A97-4570-A07E-4D2589C4B920}" type="slidenum">
              <a:rPr lang="zh-CN" alt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427C09B-63F3-4873-AE0D-91C653E13782}" type="slidenum">
              <a:rPr lang="zh-CN" alt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52461FD-31CC-4061-8C48-669ED9AFF03C}" type="slidenum">
              <a:rPr lang="zh-CN" alt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C104497-CB67-4AC6-B70D-82A174EAC4AC}" type="slidenum">
              <a:rPr lang="zh-CN" alt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F9C2071-EE80-4A69-9BE4-225A23848FEF}" type="slidenum">
              <a:rPr lang="zh-CN" alt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CCA9042-09DF-4335-B75C-9E0CCCFEF34E}" type="slidenum">
              <a:rPr lang="zh-CN" alt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1026" name="Picture 2" descr="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066800" y="609600"/>
            <a:ext cx="7391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8" name="Rectangle 4"/>
          <p:cNvSpPr>
            <a:spLocks noGrp="1" noChangeArrowheads="1"/>
          </p:cNvSpPr>
          <p:nvPr>
            <p:ph type="body" idx="1"/>
          </p:nvPr>
        </p:nvSpPr>
        <p:spPr bwMode="auto">
          <a:xfrm>
            <a:off x="1066800" y="1981200"/>
            <a:ext cx="7391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9" name="Rectangle 5"/>
          <p:cNvSpPr>
            <a:spLocks noGrp="1" noChangeArrowheads="1"/>
          </p:cNvSpPr>
          <p:nvPr>
            <p:ph type="dt" sz="half" idx="2"/>
          </p:nvPr>
        </p:nvSpPr>
        <p:spPr bwMode="auto">
          <a:xfrm>
            <a:off x="1066800" y="6248400"/>
            <a:ext cx="1828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buFont typeface="Arial" pitchFamily="34" charset="0"/>
              <a:buNone/>
              <a:defRPr sz="1400" smtClean="0">
                <a:ea typeface="+mn-ea"/>
              </a:defRPr>
            </a:lvl1pPr>
          </a:lstStyle>
          <a:p>
            <a:pPr>
              <a:defRPr/>
            </a:pPr>
            <a:endParaRPr lang="en-US"/>
          </a:p>
        </p:txBody>
      </p:sp>
      <p:sp>
        <p:nvSpPr>
          <p:cNvPr id="1030" name="Rectangle 6"/>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 typeface="Arial" pitchFamily="34" charset="0"/>
              <a:buNone/>
              <a:defRPr sz="1400" smtClean="0">
                <a:ea typeface="+mn-ea"/>
              </a:defRPr>
            </a:lvl1pPr>
          </a:lstStyle>
          <a:p>
            <a:pPr>
              <a:defRPr/>
            </a:pPr>
            <a:endParaRPr lang="en-US"/>
          </a:p>
        </p:txBody>
      </p:sp>
      <p:sp>
        <p:nvSpPr>
          <p:cNvPr id="1031" name="Rectangle 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 typeface="Arial" pitchFamily="34" charset="0"/>
              <a:buNone/>
              <a:defRPr sz="1400" smtClean="0">
                <a:ea typeface="+mn-ea"/>
              </a:defRPr>
            </a:lvl1pPr>
          </a:lstStyle>
          <a:p>
            <a:pPr>
              <a:defRPr/>
            </a:pPr>
            <a:fld id="{A82F72B9-5D3D-4D83-ABA2-2CE5C9F54CE0}"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sz="4400">
          <a:solidFill>
            <a:schemeClr val="tx2"/>
          </a:solidFill>
          <a:latin typeface="Times New Roman" pitchFamily="18" charset="0"/>
          <a:ea typeface="宋体" pitchFamily="2" charset="-122"/>
        </a:defRPr>
      </a:lvl5pPr>
      <a:lvl6pPr marL="457200" algn="ctr" rtl="0" fontAlgn="base">
        <a:spcBef>
          <a:spcPct val="0"/>
        </a:spcBef>
        <a:spcAft>
          <a:spcPct val="0"/>
        </a:spcAft>
        <a:defRPr sz="4400">
          <a:solidFill>
            <a:schemeClr val="tx2"/>
          </a:solidFill>
          <a:latin typeface="Times New Roman" pitchFamily="18" charset="0"/>
          <a:ea typeface="宋体" pitchFamily="2" charset="-122"/>
        </a:defRPr>
      </a:lvl6pPr>
      <a:lvl7pPr marL="914400" algn="ctr" rtl="0" fontAlgn="base">
        <a:spcBef>
          <a:spcPct val="0"/>
        </a:spcBef>
        <a:spcAft>
          <a:spcPct val="0"/>
        </a:spcAft>
        <a:defRPr sz="4400">
          <a:solidFill>
            <a:schemeClr val="tx2"/>
          </a:solidFill>
          <a:latin typeface="Times New Roman" pitchFamily="18" charset="0"/>
          <a:ea typeface="宋体" pitchFamily="2" charset="-122"/>
        </a:defRPr>
      </a:lvl7pPr>
      <a:lvl8pPr marL="1371600" algn="ctr" rtl="0" fontAlgn="base">
        <a:spcBef>
          <a:spcPct val="0"/>
        </a:spcBef>
        <a:spcAft>
          <a:spcPct val="0"/>
        </a:spcAft>
        <a:defRPr sz="4400">
          <a:solidFill>
            <a:schemeClr val="tx2"/>
          </a:solidFill>
          <a:latin typeface="Times New Roman" pitchFamily="18" charset="0"/>
          <a:ea typeface="宋体" pitchFamily="2" charset="-122"/>
        </a:defRPr>
      </a:lvl8pPr>
      <a:lvl9pPr marL="1828800" algn="ctr" rtl="0" fontAlgn="base">
        <a:spcBef>
          <a:spcPct val="0"/>
        </a:spcBef>
        <a:spcAft>
          <a:spcPct val="0"/>
        </a:spcAft>
        <a:defRPr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26680;&#31639;&#25968;&#25454;&#26469;&#28304;&#34920;&#65288;&#23450;&#31295;&#65289;2019.11.xl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901700" y="642918"/>
            <a:ext cx="8134350" cy="5522932"/>
          </a:xfrm>
        </p:spPr>
        <p:txBody>
          <a:bodyPr/>
          <a:lstStyle/>
          <a:p>
            <a:pPr algn="ctr" eaLnBrk="1" hangingPunct="1">
              <a:buFontTx/>
              <a:buNone/>
            </a:pPr>
            <a:endParaRPr lang="en-US" altLang="zh-CN" sz="4800" b="1" dirty="0" smtClean="0">
              <a:solidFill>
                <a:schemeClr val="bg1"/>
              </a:solidFill>
              <a:latin typeface="宋体" pitchFamily="2" charset="-122"/>
            </a:endParaRPr>
          </a:p>
          <a:p>
            <a:pPr algn="ctr" eaLnBrk="1" hangingPunct="1">
              <a:buFontTx/>
              <a:buNone/>
            </a:pPr>
            <a:r>
              <a:rPr lang="zh-CN" altLang="en-US" sz="4800" b="1" dirty="0" smtClean="0">
                <a:solidFill>
                  <a:schemeClr val="bg1"/>
                </a:solidFill>
                <a:latin typeface="宋体" pitchFamily="2" charset="-122"/>
              </a:rPr>
              <a:t>企业增加值相关指标填报</a:t>
            </a:r>
          </a:p>
          <a:p>
            <a:pPr algn="ctr" eaLnBrk="1" hangingPunct="1">
              <a:buFontTx/>
              <a:buNone/>
            </a:pPr>
            <a:endParaRPr lang="zh-CN" altLang="en-US" sz="2800" b="1" dirty="0" smtClean="0">
              <a:solidFill>
                <a:schemeClr val="bg1"/>
              </a:solidFill>
              <a:latin typeface="宋体" pitchFamily="2" charset="-122"/>
            </a:endParaRPr>
          </a:p>
          <a:p>
            <a:pPr algn="ctr" eaLnBrk="1" hangingPunct="1">
              <a:buFontTx/>
              <a:buNone/>
            </a:pPr>
            <a:endParaRPr lang="en-US" altLang="zh-CN" sz="2800" b="1" dirty="0" smtClean="0">
              <a:solidFill>
                <a:schemeClr val="bg1"/>
              </a:solidFill>
              <a:latin typeface="楷体_GB2312" pitchFamily="49" charset="-122"/>
              <a:ea typeface="楷体_GB2312" pitchFamily="49" charset="-122"/>
            </a:endParaRPr>
          </a:p>
          <a:p>
            <a:pPr algn="ctr" eaLnBrk="1" hangingPunct="1">
              <a:buFontTx/>
              <a:buNone/>
            </a:pPr>
            <a:endParaRPr lang="en-US" altLang="zh-CN" sz="2800" b="1" dirty="0" smtClean="0">
              <a:solidFill>
                <a:schemeClr val="bg1"/>
              </a:solidFill>
              <a:latin typeface="楷体_GB2312" pitchFamily="49" charset="-122"/>
              <a:ea typeface="楷体_GB2312" pitchFamily="49" charset="-122"/>
            </a:endParaRPr>
          </a:p>
          <a:p>
            <a:pPr algn="ctr" eaLnBrk="1" hangingPunct="1">
              <a:buFontTx/>
              <a:buNone/>
            </a:pPr>
            <a:endParaRPr lang="en-US" altLang="zh-CN" sz="2800" b="1" dirty="0" smtClean="0">
              <a:solidFill>
                <a:schemeClr val="bg1"/>
              </a:solidFill>
              <a:latin typeface="楷体_GB2312" pitchFamily="49" charset="-122"/>
              <a:ea typeface="楷体_GB2312" pitchFamily="49" charset="-122"/>
            </a:endParaRPr>
          </a:p>
          <a:p>
            <a:pPr algn="ctr" eaLnBrk="1" hangingPunct="1">
              <a:buFontTx/>
              <a:buNone/>
            </a:pPr>
            <a:r>
              <a:rPr lang="zh-CN" altLang="en-US" sz="2800" b="1" dirty="0" smtClean="0">
                <a:solidFill>
                  <a:schemeClr val="bg1"/>
                </a:solidFill>
                <a:latin typeface="楷体_GB2312" pitchFamily="49" charset="-122"/>
                <a:ea typeface="楷体_GB2312" pitchFamily="49" charset="-122"/>
              </a:rPr>
              <a:t>广州市统计局核算处</a:t>
            </a:r>
          </a:p>
          <a:p>
            <a:pPr algn="ctr" eaLnBrk="1" hangingPunct="1">
              <a:buFontTx/>
              <a:buNone/>
            </a:pPr>
            <a:r>
              <a:rPr lang="en-US" altLang="zh-CN" sz="2800" b="1" dirty="0" smtClean="0">
                <a:solidFill>
                  <a:schemeClr val="bg1"/>
                </a:solidFill>
                <a:latin typeface="楷体_GB2312" pitchFamily="49" charset="-122"/>
                <a:ea typeface="楷体_GB2312" pitchFamily="49" charset="-122"/>
              </a:rPr>
              <a:t>2020</a:t>
            </a:r>
            <a:r>
              <a:rPr lang="en-US" sz="2800" b="1" dirty="0" smtClean="0">
                <a:solidFill>
                  <a:schemeClr val="bg1"/>
                </a:solidFill>
                <a:latin typeface="楷体_GB2312" pitchFamily="49" charset="-122"/>
                <a:ea typeface="楷体_GB2312" pitchFamily="49" charset="-122"/>
              </a:rPr>
              <a:t>年2月28</a:t>
            </a:r>
            <a:r>
              <a:rPr lang="zh-CN" altLang="en-US" sz="2800" b="1" dirty="0" smtClean="0">
                <a:solidFill>
                  <a:schemeClr val="bg1"/>
                </a:solidFill>
                <a:latin typeface="楷体_GB2312" pitchFamily="49" charset="-122"/>
                <a:ea typeface="楷体_GB2312" pitchFamily="49" charset="-122"/>
              </a:rPr>
              <a:t>日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071546"/>
          </a:xfrm>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一、</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GDP</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核算的简介</a:t>
            </a:r>
            <a:endParaRPr lang="zh-CN" altLang="en-US" dirty="0"/>
          </a:p>
        </p:txBody>
      </p:sp>
      <p:sp>
        <p:nvSpPr>
          <p:cNvPr id="3" name="内容占位符 2"/>
          <p:cNvSpPr>
            <a:spLocks noGrp="1"/>
          </p:cNvSpPr>
          <p:nvPr>
            <p:ph idx="1"/>
          </p:nvPr>
        </p:nvSpPr>
        <p:spPr>
          <a:xfrm>
            <a:off x="1142976" y="1142984"/>
            <a:ext cx="7715304" cy="5500726"/>
          </a:xfrm>
        </p:spPr>
        <p:txBody>
          <a:bodyPr/>
          <a:lstStyle/>
          <a:p>
            <a:pPr marL="0" lvl="0" indent="0" eaLnBrk="1" fontAlgn="auto" hangingPunct="1">
              <a:lnSpc>
                <a:spcPct val="150000"/>
              </a:lnSpc>
              <a:spcBef>
                <a:spcPts val="0"/>
              </a:spcBef>
              <a:spcAft>
                <a:spcPts val="0"/>
              </a:spcAft>
              <a:buNone/>
              <a:defRPr/>
            </a:pPr>
            <a:r>
              <a:rPr lang="zh-CN" altLang="en-US" b="1" kern="1200" spc="300" dirty="0" smtClean="0">
                <a:solidFill>
                  <a:schemeClr val="bg1"/>
                </a:solidFill>
                <a:latin typeface="微软雅黑" panose="020B0503020204020204" pitchFamily="34" charset="-122"/>
                <a:ea typeface="微软雅黑" panose="020B0503020204020204" pitchFamily="34" charset="-122"/>
                <a:cs typeface="+mn-ea"/>
                <a:sym typeface="+mn-lt"/>
              </a:rPr>
              <a:t>两者区别：</a:t>
            </a:r>
            <a:r>
              <a:rPr lang="zh-CN" altLang="en-US" kern="1200" spc="300" dirty="0" smtClean="0">
                <a:solidFill>
                  <a:schemeClr val="bg1"/>
                </a:solidFill>
                <a:latin typeface="微软雅黑" panose="020B0503020204020204" pitchFamily="34" charset="-122"/>
                <a:ea typeface="微软雅黑" panose="020B0503020204020204" pitchFamily="34" charset="-122"/>
                <a:cs typeface="+mn-ea"/>
                <a:sym typeface="+mn-lt"/>
              </a:rPr>
              <a:t> </a:t>
            </a:r>
            <a:r>
              <a:rPr lang="zh-CN" altLang="en-US" kern="1200" spc="300" dirty="0" smtClean="0">
                <a:solidFill>
                  <a:srgbClr val="FF0000"/>
                </a:solidFill>
                <a:latin typeface="微软雅黑" panose="020B0503020204020204" pitchFamily="34" charset="-122"/>
                <a:ea typeface="微软雅黑" panose="020B0503020204020204" pitchFamily="34" charset="-122"/>
                <a:cs typeface="+mn-ea"/>
                <a:sym typeface="+mn-lt"/>
              </a:rPr>
              <a:t>核算方法 </a:t>
            </a:r>
            <a:endParaRPr lang="en-US" altLang="zh-CN" kern="1200" spc="300" dirty="0" smtClean="0">
              <a:solidFill>
                <a:srgbClr val="FF0000"/>
              </a:solidFill>
              <a:latin typeface="微软雅黑" panose="020B0503020204020204" pitchFamily="34" charset="-122"/>
              <a:ea typeface="微软雅黑" panose="020B0503020204020204" pitchFamily="34" charset="-122"/>
              <a:cs typeface="+mn-ea"/>
              <a:sym typeface="+mn-lt"/>
            </a:endParaRPr>
          </a:p>
          <a:p>
            <a:pPr>
              <a:defRPr/>
            </a:pPr>
            <a:r>
              <a:rPr lang="zh-CN" altLang="en-US" dirty="0" smtClean="0">
                <a:solidFill>
                  <a:schemeClr val="bg1"/>
                </a:solidFill>
                <a:effectLst>
                  <a:outerShdw blurRad="38100" dist="38100" dir="2700000" algn="tl">
                    <a:srgbClr val="C0C0C0"/>
                  </a:outerShdw>
                </a:effectLst>
                <a:latin typeface="+mn-ea"/>
                <a:sym typeface="+mn-ea"/>
              </a:rPr>
              <a:t>    </a:t>
            </a:r>
            <a:r>
              <a:rPr lang="zh-CN" altLang="en-US" b="1" dirty="0" smtClean="0">
                <a:solidFill>
                  <a:schemeClr val="bg1"/>
                </a:solidFill>
                <a:effectLst>
                  <a:outerShdw blurRad="38100" dist="38100" dir="2700000" algn="tl">
                    <a:srgbClr val="C0C0C0"/>
                  </a:outerShdw>
                </a:effectLst>
                <a:latin typeface="+mn-ea"/>
                <a:sym typeface="+mn-ea"/>
              </a:rPr>
              <a:t>年度核算</a:t>
            </a:r>
            <a:r>
              <a:rPr lang="zh-CN" altLang="en-US" dirty="0" smtClean="0">
                <a:solidFill>
                  <a:schemeClr val="bg1"/>
                </a:solidFill>
                <a:effectLst>
                  <a:outerShdw blurRad="38100" dist="38100" dir="2700000" algn="tl">
                    <a:srgbClr val="C0C0C0"/>
                  </a:outerShdw>
                </a:effectLst>
                <a:latin typeface="+mn-ea"/>
                <a:sym typeface="+mn-ea"/>
              </a:rPr>
              <a:t>主要采用“收入法”，</a:t>
            </a:r>
            <a:r>
              <a:rPr lang="zh-CN" altLang="en-US" dirty="0" smtClean="0">
                <a:solidFill>
                  <a:schemeClr val="bg1"/>
                </a:solidFill>
              </a:rPr>
              <a:t>增加值</a:t>
            </a:r>
            <a:r>
              <a:rPr lang="en-US" altLang="zh-CN" dirty="0" smtClean="0">
                <a:solidFill>
                  <a:schemeClr val="bg1"/>
                </a:solidFill>
              </a:rPr>
              <a:t>=</a:t>
            </a:r>
            <a:r>
              <a:rPr lang="zh-CN" altLang="en-US" dirty="0" smtClean="0">
                <a:solidFill>
                  <a:schemeClr val="bg1"/>
                </a:solidFill>
              </a:rPr>
              <a:t>应付职工薪酬</a:t>
            </a:r>
            <a:r>
              <a:rPr lang="en-US" altLang="zh-CN" dirty="0" smtClean="0">
                <a:solidFill>
                  <a:schemeClr val="bg1"/>
                </a:solidFill>
              </a:rPr>
              <a:t>+</a:t>
            </a:r>
            <a:r>
              <a:rPr lang="zh-CN" altLang="en-US" dirty="0" smtClean="0">
                <a:solidFill>
                  <a:schemeClr val="bg1"/>
                </a:solidFill>
              </a:rPr>
              <a:t>生产税净额</a:t>
            </a:r>
            <a:r>
              <a:rPr lang="en-US" altLang="zh-CN" dirty="0" smtClean="0">
                <a:solidFill>
                  <a:schemeClr val="bg1"/>
                </a:solidFill>
              </a:rPr>
              <a:t>+</a:t>
            </a:r>
            <a:r>
              <a:rPr lang="zh-CN" altLang="en-US" dirty="0" smtClean="0">
                <a:solidFill>
                  <a:schemeClr val="bg1"/>
                </a:solidFill>
              </a:rPr>
              <a:t>固定资产折旧</a:t>
            </a:r>
            <a:r>
              <a:rPr lang="en-US" altLang="zh-CN" dirty="0" smtClean="0">
                <a:solidFill>
                  <a:schemeClr val="bg1"/>
                </a:solidFill>
              </a:rPr>
              <a:t>+</a:t>
            </a:r>
            <a:r>
              <a:rPr lang="zh-CN" altLang="en-US" dirty="0" smtClean="0">
                <a:solidFill>
                  <a:schemeClr val="bg1"/>
                </a:solidFill>
              </a:rPr>
              <a:t>营业盈余</a:t>
            </a:r>
            <a:endParaRPr lang="en-US" altLang="zh-CN" dirty="0" smtClean="0">
              <a:solidFill>
                <a:schemeClr val="bg1"/>
              </a:solidFill>
            </a:endParaRPr>
          </a:p>
          <a:p>
            <a:pPr>
              <a:buNone/>
              <a:defRPr/>
            </a:pPr>
            <a:endParaRPr lang="zh-CN" altLang="en-US" dirty="0" smtClean="0">
              <a:solidFill>
                <a:schemeClr val="bg1"/>
              </a:solidFill>
              <a:effectLst>
                <a:outerShdw blurRad="38100" dist="38100" dir="2700000" algn="tl">
                  <a:srgbClr val="C0C0C0"/>
                </a:outerShdw>
              </a:effectLst>
              <a:latin typeface="+mn-ea"/>
              <a:sym typeface="+mn-ea"/>
            </a:endParaRPr>
          </a:p>
          <a:p>
            <a:pPr>
              <a:defRPr/>
            </a:pPr>
            <a:r>
              <a:rPr lang="zh-CN" altLang="en-US" dirty="0" smtClean="0">
                <a:solidFill>
                  <a:schemeClr val="bg1"/>
                </a:solidFill>
                <a:effectLst>
                  <a:outerShdw blurRad="38100" dist="38100" dir="2700000" algn="tl">
                    <a:srgbClr val="C0C0C0"/>
                  </a:outerShdw>
                </a:effectLst>
                <a:latin typeface="+mn-ea"/>
                <a:sym typeface="+mn-ea"/>
              </a:rPr>
              <a:t>    </a:t>
            </a:r>
            <a:r>
              <a:rPr lang="zh-CN" altLang="en-US" b="1" dirty="0" smtClean="0">
                <a:solidFill>
                  <a:schemeClr val="bg1"/>
                </a:solidFill>
                <a:effectLst>
                  <a:outerShdw blurRad="38100" dist="38100" dir="2700000" algn="tl">
                    <a:srgbClr val="C0C0C0"/>
                  </a:outerShdw>
                </a:effectLst>
                <a:latin typeface="+mn-ea"/>
                <a:sym typeface="+mn-ea"/>
              </a:rPr>
              <a:t>季度核算</a:t>
            </a:r>
            <a:r>
              <a:rPr lang="zh-CN" altLang="en-US" dirty="0" smtClean="0">
                <a:solidFill>
                  <a:schemeClr val="bg1"/>
                </a:solidFill>
                <a:effectLst>
                  <a:outerShdw blurRad="38100" dist="38100" dir="2700000" algn="tl">
                    <a:srgbClr val="C0C0C0"/>
                  </a:outerShdw>
                </a:effectLst>
                <a:latin typeface="+mn-ea"/>
                <a:sym typeface="+mn-ea"/>
              </a:rPr>
              <a:t>主要采用“相关指标推算法”，行业基期</a:t>
            </a:r>
            <a:r>
              <a:rPr lang="en-US" altLang="zh-CN" dirty="0" smtClean="0">
                <a:solidFill>
                  <a:schemeClr val="bg1"/>
                </a:solidFill>
                <a:effectLst>
                  <a:outerShdw blurRad="38100" dist="38100" dir="2700000" algn="tl">
                    <a:srgbClr val="C0C0C0"/>
                  </a:outerShdw>
                </a:effectLst>
                <a:latin typeface="+mn-ea"/>
                <a:sym typeface="+mn-ea"/>
              </a:rPr>
              <a:t>&amp;</a:t>
            </a:r>
            <a:r>
              <a:rPr lang="zh-CN" altLang="en-US" dirty="0" smtClean="0">
                <a:solidFill>
                  <a:schemeClr val="bg1"/>
                </a:solidFill>
                <a:effectLst>
                  <a:outerShdw blurRad="38100" dist="38100" dir="2700000" algn="tl">
                    <a:srgbClr val="C0C0C0"/>
                  </a:outerShdw>
                </a:effectLst>
                <a:latin typeface="+mn-ea"/>
                <a:sym typeface="+mn-ea"/>
              </a:rPr>
              <a:t>相关指标增速</a:t>
            </a:r>
            <a:r>
              <a:rPr lang="en-US" altLang="zh-CN" dirty="0" smtClean="0">
                <a:solidFill>
                  <a:schemeClr val="bg1"/>
                </a:solidFill>
                <a:effectLst>
                  <a:outerShdw blurRad="38100" dist="38100" dir="2700000" algn="tl">
                    <a:srgbClr val="C0C0C0"/>
                  </a:outerShdw>
                </a:effectLst>
                <a:latin typeface="+mn-ea"/>
                <a:sym typeface="+mn-ea"/>
              </a:rPr>
              <a:t>&amp;</a:t>
            </a:r>
            <a:r>
              <a:rPr lang="zh-CN" altLang="en-US" dirty="0" smtClean="0">
                <a:solidFill>
                  <a:schemeClr val="bg1"/>
                </a:solidFill>
                <a:effectLst>
                  <a:outerShdw blurRad="38100" dist="38100" dir="2700000" algn="tl">
                    <a:srgbClr val="C0C0C0"/>
                  </a:outerShdw>
                </a:effectLst>
                <a:latin typeface="+mn-ea"/>
                <a:sym typeface="+mn-ea"/>
              </a:rPr>
              <a:t>换算系数</a:t>
            </a:r>
            <a:r>
              <a:rPr lang="en-US" altLang="zh-CN" dirty="0" smtClean="0">
                <a:solidFill>
                  <a:schemeClr val="bg1"/>
                </a:solidFill>
                <a:effectLst>
                  <a:outerShdw blurRad="38100" dist="38100" dir="2700000" algn="tl">
                    <a:srgbClr val="C0C0C0"/>
                  </a:outerShdw>
                </a:effectLst>
                <a:latin typeface="+mn-ea"/>
                <a:sym typeface="+mn-ea"/>
              </a:rPr>
              <a:t>&amp;</a:t>
            </a:r>
            <a:r>
              <a:rPr lang="zh-CN" altLang="en-US" dirty="0" smtClean="0">
                <a:solidFill>
                  <a:schemeClr val="bg1"/>
                </a:solidFill>
                <a:effectLst>
                  <a:outerShdw blurRad="38100" dist="38100" dir="2700000" algn="tl">
                    <a:srgbClr val="C0C0C0"/>
                  </a:outerShdw>
                </a:effectLst>
                <a:latin typeface="+mn-ea"/>
                <a:sym typeface="+mn-ea"/>
              </a:rPr>
              <a:t>价格指数</a:t>
            </a:r>
          </a:p>
          <a:p>
            <a:pPr marL="0" lvl="0" indent="0" eaLnBrk="1" fontAlgn="auto" hangingPunct="1">
              <a:lnSpc>
                <a:spcPct val="150000"/>
              </a:lnSpc>
              <a:spcBef>
                <a:spcPts val="0"/>
              </a:spcBef>
              <a:spcAft>
                <a:spcPts val="0"/>
              </a:spcAft>
              <a:buNone/>
              <a:defRPr/>
            </a:pPr>
            <a:r>
              <a:rPr lang="zh-CN" altLang="en-US" b="1" kern="1200" spc="300" dirty="0" smtClean="0">
                <a:solidFill>
                  <a:prstClr val="black"/>
                </a:solidFill>
                <a:latin typeface="微软雅黑" panose="020B0503020204020204" pitchFamily="34" charset="-122"/>
                <a:ea typeface="微软雅黑" panose="020B0503020204020204" pitchFamily="34" charset="-122"/>
                <a:cs typeface="+mn-ea"/>
                <a:sym typeface="+mn-lt"/>
              </a:rPr>
              <a:t>  </a:t>
            </a:r>
            <a:endParaRPr lang="en-US" altLang="zh-CN" b="1" kern="1200" spc="300" dirty="0" smtClean="0">
              <a:solidFill>
                <a:prstClr val="black"/>
              </a:solidFill>
              <a:latin typeface="微软雅黑" panose="020B0503020204020204" pitchFamily="34" charset="-122"/>
              <a:ea typeface="微软雅黑" panose="020B0503020204020204" pitchFamily="34" charset="-122"/>
              <a:cs typeface="+mn-ea"/>
              <a:sym typeface="+mn-lt"/>
            </a:endParaRPr>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643866" cy="1143000"/>
          </a:xfrm>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一、</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GDP</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核算的简介</a:t>
            </a:r>
            <a:endParaRPr lang="zh-CN" altLang="en-US" dirty="0"/>
          </a:p>
        </p:txBody>
      </p:sp>
      <p:sp>
        <p:nvSpPr>
          <p:cNvPr id="3" name="内容占位符 2"/>
          <p:cNvSpPr>
            <a:spLocks noGrp="1"/>
          </p:cNvSpPr>
          <p:nvPr>
            <p:ph idx="1"/>
          </p:nvPr>
        </p:nvSpPr>
        <p:spPr>
          <a:xfrm>
            <a:off x="1066800" y="1214422"/>
            <a:ext cx="7934356" cy="4881578"/>
          </a:xfrm>
        </p:spPr>
        <p:txBody>
          <a:bodyPr/>
          <a:lstStyle/>
          <a:p>
            <a:pPr marL="0" lvl="0" indent="0" eaLnBrk="1" fontAlgn="auto" hangingPunct="1">
              <a:lnSpc>
                <a:spcPct val="150000"/>
              </a:lnSpc>
              <a:spcBef>
                <a:spcPts val="0"/>
              </a:spcBef>
              <a:spcAft>
                <a:spcPts val="0"/>
              </a:spcAft>
              <a:buNone/>
              <a:defRPr/>
            </a:pPr>
            <a:r>
              <a:rPr lang="zh-CN" altLang="en-US" b="1" kern="1200" spc="300" dirty="0" smtClean="0">
                <a:solidFill>
                  <a:schemeClr val="bg1"/>
                </a:solidFill>
                <a:latin typeface="微软雅黑" panose="020B0503020204020204" pitchFamily="34" charset="-122"/>
                <a:ea typeface="微软雅黑" panose="020B0503020204020204" pitchFamily="34" charset="-122"/>
                <a:cs typeface="+mn-ea"/>
                <a:sym typeface="+mn-lt"/>
              </a:rPr>
              <a:t>两者区别：</a:t>
            </a:r>
            <a:r>
              <a:rPr lang="zh-CN" altLang="en-US" kern="1200" spc="300" dirty="0" smtClean="0">
                <a:solidFill>
                  <a:srgbClr val="FF0000"/>
                </a:solidFill>
                <a:latin typeface="微软雅黑" panose="020B0503020204020204" pitchFamily="34" charset="-122"/>
                <a:ea typeface="微软雅黑" panose="020B0503020204020204" pitchFamily="34" charset="-122"/>
                <a:cs typeface="+mn-ea"/>
                <a:sym typeface="+mn-lt"/>
              </a:rPr>
              <a:t>基础资料</a:t>
            </a:r>
            <a:endParaRPr lang="en-US" altLang="zh-CN" kern="1200" spc="300" dirty="0" smtClean="0">
              <a:solidFill>
                <a:srgbClr val="FF0000"/>
              </a:solidFill>
              <a:latin typeface="微软雅黑" panose="020B0503020204020204" pitchFamily="34" charset="-122"/>
              <a:ea typeface="微软雅黑" panose="020B0503020204020204" pitchFamily="34" charset="-122"/>
              <a:cs typeface="+mn-ea"/>
              <a:sym typeface="+mn-lt"/>
            </a:endParaRPr>
          </a:p>
          <a:p>
            <a:pPr marL="0" lvl="0" indent="0" eaLnBrk="1" fontAlgn="auto" hangingPunct="1">
              <a:lnSpc>
                <a:spcPct val="150000"/>
              </a:lnSpc>
              <a:spcBef>
                <a:spcPts val="0"/>
              </a:spcBef>
              <a:spcAft>
                <a:spcPts val="0"/>
              </a:spcAft>
              <a:buNone/>
              <a:defRPr/>
            </a:pPr>
            <a:endParaRPr lang="en-US" altLang="zh-CN" kern="1200" spc="300" dirty="0" smtClean="0">
              <a:solidFill>
                <a:srgbClr val="FF0000"/>
              </a:solidFill>
              <a:latin typeface="微软雅黑" panose="020B0503020204020204" pitchFamily="34" charset="-122"/>
              <a:ea typeface="微软雅黑" panose="020B0503020204020204" pitchFamily="34" charset="-122"/>
              <a:cs typeface="+mn-ea"/>
              <a:sym typeface="+mn-lt"/>
            </a:endParaRPr>
          </a:p>
          <a:p>
            <a:pPr>
              <a:defRPr/>
            </a:pPr>
            <a:r>
              <a:rPr lang="zh-CN" altLang="en-US" dirty="0" smtClean="0">
                <a:solidFill>
                  <a:schemeClr val="bg1"/>
                </a:solidFill>
                <a:effectLst>
                  <a:outerShdw blurRad="38100" dist="38100" dir="2700000" algn="tl">
                    <a:srgbClr val="C0C0C0"/>
                  </a:outerShdw>
                </a:effectLst>
                <a:latin typeface="+mn-ea"/>
                <a:sym typeface="+mn-ea"/>
              </a:rPr>
              <a:t>  年度核算主要依据：</a:t>
            </a:r>
            <a:r>
              <a:rPr lang="zh-CN" altLang="en-US" dirty="0" smtClean="0">
                <a:solidFill>
                  <a:schemeClr val="bg1"/>
                </a:solidFill>
                <a:sym typeface="+mn-ea"/>
              </a:rPr>
              <a:t>一套表平台数据，规下企业抽样数据，部门数据测算（财务状况表 、数据来源表）</a:t>
            </a:r>
            <a:endParaRPr lang="zh-CN" altLang="en-US" dirty="0" smtClean="0">
              <a:solidFill>
                <a:schemeClr val="bg1"/>
              </a:solidFill>
              <a:effectLst>
                <a:outerShdw blurRad="38100" dist="38100" dir="2700000" algn="tl">
                  <a:srgbClr val="C0C0C0"/>
                </a:outerShdw>
              </a:effectLst>
              <a:latin typeface="+mn-ea"/>
              <a:sym typeface="+mn-ea"/>
            </a:endParaRPr>
          </a:p>
          <a:p>
            <a:pPr>
              <a:defRPr/>
            </a:pPr>
            <a:r>
              <a:rPr lang="zh-CN" altLang="en-US" dirty="0" smtClean="0">
                <a:solidFill>
                  <a:schemeClr val="bg1"/>
                </a:solidFill>
                <a:effectLst>
                  <a:outerShdw blurRad="38100" dist="38100" dir="2700000" algn="tl">
                    <a:srgbClr val="C0C0C0"/>
                  </a:outerShdw>
                </a:effectLst>
                <a:latin typeface="+mn-ea"/>
                <a:sym typeface="+mn-ea"/>
              </a:rPr>
              <a:t>  季度核算主要依据：各专业</a:t>
            </a:r>
            <a:r>
              <a:rPr lang="en-US" altLang="zh-CN" dirty="0" smtClean="0">
                <a:solidFill>
                  <a:schemeClr val="bg1"/>
                </a:solidFill>
                <a:effectLst>
                  <a:outerShdw blurRad="38100" dist="38100" dir="2700000" algn="tl">
                    <a:srgbClr val="C0C0C0"/>
                  </a:outerShdw>
                </a:effectLst>
                <a:latin typeface="+mn-ea"/>
                <a:sym typeface="+mn-ea"/>
              </a:rPr>
              <a:t>44</a:t>
            </a:r>
            <a:r>
              <a:rPr lang="zh-CN" altLang="en-US" dirty="0" smtClean="0">
                <a:solidFill>
                  <a:schemeClr val="bg1"/>
                </a:solidFill>
                <a:effectLst>
                  <a:outerShdw blurRad="38100" dist="38100" dir="2700000" algn="tl">
                    <a:srgbClr val="C0C0C0"/>
                  </a:outerShdw>
                </a:effectLst>
                <a:latin typeface="+mn-ea"/>
                <a:sym typeface="+mn-ea"/>
              </a:rPr>
              <a:t>个相关指标（一套表平台数据及部门数据）</a:t>
            </a:r>
          </a:p>
          <a:p>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二、季度</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GDP</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相关指标</a:t>
            </a:r>
            <a:endParaRPr lang="zh-CN" altLang="en-US" dirty="0">
              <a:solidFill>
                <a:schemeClr val="bg1"/>
              </a:solidFill>
            </a:endParaRPr>
          </a:p>
        </p:txBody>
      </p:sp>
      <p:sp>
        <p:nvSpPr>
          <p:cNvPr id="3" name="内容占位符 2"/>
          <p:cNvSpPr>
            <a:spLocks noGrp="1"/>
          </p:cNvSpPr>
          <p:nvPr>
            <p:ph idx="1"/>
          </p:nvPr>
        </p:nvSpPr>
        <p:spPr>
          <a:xfrm>
            <a:off x="1403648" y="1844824"/>
            <a:ext cx="7416824" cy="4441696"/>
          </a:xfrm>
        </p:spPr>
        <p:txBody>
          <a:bodyPr/>
          <a:lstStyle/>
          <a:p>
            <a:pPr marL="0" indent="0">
              <a:buNone/>
            </a:pPr>
            <a:r>
              <a:rPr lang="zh-CN" altLang="en-US" sz="3600" b="1" i="1" dirty="0" smtClean="0">
                <a:solidFill>
                  <a:schemeClr val="bg1"/>
                </a:solidFill>
              </a:rPr>
              <a:t>速度推算法</a:t>
            </a:r>
            <a:r>
              <a:rPr lang="zh-CN" altLang="en-US" sz="3600" b="1" dirty="0" smtClean="0">
                <a:solidFill>
                  <a:schemeClr val="bg1"/>
                </a:solidFill>
              </a:rPr>
              <a:t>，用</a:t>
            </a:r>
            <a:r>
              <a:rPr lang="zh-CN" altLang="en-US" sz="4800" b="1" dirty="0" smtClean="0">
                <a:solidFill>
                  <a:srgbClr val="FF0000"/>
                </a:solidFill>
              </a:rPr>
              <a:t>相关指标增速</a:t>
            </a:r>
            <a:r>
              <a:rPr lang="zh-CN" altLang="en-US" b="1" dirty="0" smtClean="0">
                <a:solidFill>
                  <a:schemeClr val="bg1"/>
                </a:solidFill>
              </a:rPr>
              <a:t>，</a:t>
            </a:r>
            <a:r>
              <a:rPr lang="zh-CN" altLang="en-US" sz="3600" b="1" dirty="0" smtClean="0">
                <a:solidFill>
                  <a:schemeClr val="bg1"/>
                </a:solidFill>
              </a:rPr>
              <a:t>还有价格指数（调查队）。</a:t>
            </a:r>
            <a:endParaRPr lang="en-US" altLang="zh-CN" sz="3600" b="1" dirty="0" smtClean="0">
              <a:solidFill>
                <a:schemeClr val="bg1"/>
              </a:solidFill>
              <a:hlinkClick r:id="rId2" action="ppaction://hlinksldjump"/>
            </a:endParaRPr>
          </a:p>
          <a:p>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二、季度</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GDP</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相关指标</a:t>
            </a:r>
          </a:p>
        </p:txBody>
      </p:sp>
      <p:sp>
        <p:nvSpPr>
          <p:cNvPr id="3" name="内容占位符 2"/>
          <p:cNvSpPr>
            <a:spLocks noGrp="1"/>
          </p:cNvSpPr>
          <p:nvPr>
            <p:ph idx="1"/>
          </p:nvPr>
        </p:nvSpPr>
        <p:spPr>
          <a:xfrm>
            <a:off x="1066800" y="1214422"/>
            <a:ext cx="7862918" cy="5286412"/>
          </a:xfrm>
        </p:spPr>
        <p:txBody>
          <a:bodyPr/>
          <a:lstStyle/>
          <a:p>
            <a:r>
              <a:rPr lang="zh-CN" altLang="en-US" sz="4000" b="1" dirty="0" smtClean="0">
                <a:solidFill>
                  <a:srgbClr val="FF0000"/>
                </a:solidFill>
                <a:effectLst>
                  <a:outerShdw blurRad="38100" dist="38100" dir="2700000" algn="tl">
                    <a:srgbClr val="C0C0C0"/>
                  </a:outerShdw>
                </a:effectLst>
                <a:latin typeface="Century Schoolbook" pitchFamily="18" charset="0"/>
                <a:ea typeface="宋体" panose="02010600030101010101" pitchFamily="2" charset="-122"/>
              </a:rPr>
              <a:t>相关指标</a:t>
            </a:r>
            <a:endParaRPr lang="en-US" altLang="zh-CN" sz="4000" b="1" dirty="0" smtClean="0">
              <a:solidFill>
                <a:srgbClr val="FF0000"/>
              </a:solidFill>
              <a:effectLst>
                <a:outerShdw blurRad="38100" dist="38100" dir="2700000" algn="tl">
                  <a:srgbClr val="C0C0C0"/>
                </a:outerShdw>
              </a:effectLst>
              <a:latin typeface="Century Schoolbook" pitchFamily="18" charset="0"/>
              <a:ea typeface="宋体" panose="02010600030101010101" pitchFamily="2" charset="-122"/>
            </a:endParaRPr>
          </a:p>
          <a:p>
            <a:r>
              <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工业企业</a:t>
            </a:r>
            <a:r>
              <a:rPr lang="en-US" altLang="zh-CN"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a:t>
            </a:r>
            <a:r>
              <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工业总产值</a:t>
            </a:r>
            <a:endParaRPr lang="en-US" altLang="zh-CN"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endParaRPr>
          </a:p>
          <a:p>
            <a:r>
              <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建筑业企业</a:t>
            </a:r>
            <a:r>
              <a:rPr lang="en-US" altLang="zh-CN"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a:t>
            </a:r>
            <a:r>
              <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建筑业总产值</a:t>
            </a:r>
            <a:endParaRPr lang="en-US" altLang="zh-CN"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endParaRPr>
          </a:p>
          <a:p>
            <a:r>
              <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批发零售业企业</a:t>
            </a:r>
            <a:r>
              <a:rPr lang="en-US" altLang="zh-CN"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a:t>
            </a:r>
            <a:r>
              <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商品销售额</a:t>
            </a:r>
            <a:endParaRPr lang="en-US" altLang="zh-CN"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endParaRPr>
          </a:p>
          <a:p>
            <a:r>
              <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住宿餐饮业企业</a:t>
            </a:r>
            <a:r>
              <a:rPr lang="en-US" altLang="zh-CN"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a:t>
            </a:r>
            <a:r>
              <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营业额</a:t>
            </a:r>
            <a:endParaRPr lang="en-US" altLang="zh-CN"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endParaRPr>
          </a:p>
          <a:p>
            <a:r>
              <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房地产开发企业</a:t>
            </a:r>
            <a:r>
              <a:rPr lang="en-US" altLang="zh-CN"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a:t>
            </a:r>
            <a:r>
              <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商品房销售面积</a:t>
            </a:r>
            <a:endParaRPr lang="en-US" altLang="zh-CN"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endParaRPr>
          </a:p>
          <a:p>
            <a:r>
              <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其他服务业企业</a:t>
            </a:r>
            <a:r>
              <a:rPr lang="en-US" altLang="zh-CN"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a:t>
            </a:r>
            <a:r>
              <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rPr>
              <a:t>营业收入</a:t>
            </a:r>
          </a:p>
          <a:p>
            <a:endParaRPr lang="zh-CN" altLang="en-US" dirty="0"/>
          </a:p>
        </p:txBody>
      </p:sp>
      <p:sp>
        <p:nvSpPr>
          <p:cNvPr id="4" name="矩形 3"/>
          <p:cNvSpPr/>
          <p:nvPr/>
        </p:nvSpPr>
        <p:spPr>
          <a:xfrm>
            <a:off x="7786710" y="5857892"/>
            <a:ext cx="928694" cy="452432"/>
          </a:xfrm>
          <a:prstGeom prst="rect">
            <a:avLst/>
          </a:prstGeom>
        </p:spPr>
        <p:txBody>
          <a:bodyPr wrap="square">
            <a:spAutoFit/>
          </a:bodyPr>
          <a:lstStyle/>
          <a:p>
            <a:pPr algn="r">
              <a:lnSpc>
                <a:spcPct val="150000"/>
              </a:lnSpc>
            </a:pPr>
            <a:r>
              <a:rPr lang="zh-CN" altLang="en-US" sz="1800" b="1" dirty="0" smtClean="0">
                <a:ea typeface="宋体" panose="02010600030101010101" pitchFamily="2" charset="-122"/>
                <a:sym typeface="+mn-ea"/>
                <a:hlinkClick r:id="rId2" action="ppaction://hlinksldjump"/>
              </a:rPr>
              <a:t>返回</a:t>
            </a:r>
            <a:endParaRPr lang="zh-CN" altLang="en-US" sz="1800" b="1" dirty="0">
              <a:latin typeface="Century Schoolbook" pitchFamily="18" charset="0"/>
              <a:ea typeface="宋体" panose="02010600030101010101" pitchFamily="2" charset="-122"/>
              <a:sym typeface="+mn-ea"/>
              <a:hlinkClick r:id="rId3" action="ppaction://hlinksldjum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r>
              <a:rPr lang="zh-CN" altLang="en-US" b="1" dirty="0" smtClean="0">
                <a:solidFill>
                  <a:schemeClr val="bg1"/>
                </a:solidFill>
                <a:latin typeface="仿宋_GB2312" pitchFamily="49" charset="-122"/>
                <a:ea typeface="仿宋_GB2312" pitchFamily="49" charset="-122"/>
              </a:rPr>
              <a:t>建筑业总产值</a:t>
            </a:r>
            <a:endParaRPr lang="zh-CN" altLang="en-US" b="1" dirty="0">
              <a:solidFill>
                <a:schemeClr val="bg1"/>
              </a:solidFill>
              <a:latin typeface="仿宋_GB2312" pitchFamily="49" charset="-122"/>
              <a:ea typeface="仿宋_GB2312" pitchFamily="49" charset="-122"/>
            </a:endParaRPr>
          </a:p>
        </p:txBody>
      </p:sp>
      <p:sp>
        <p:nvSpPr>
          <p:cNvPr id="3" name="内容占位符 2"/>
          <p:cNvSpPr>
            <a:spLocks noGrp="1"/>
          </p:cNvSpPr>
          <p:nvPr>
            <p:ph idx="1"/>
          </p:nvPr>
        </p:nvSpPr>
        <p:spPr>
          <a:xfrm>
            <a:off x="1066800" y="1357298"/>
            <a:ext cx="7862918" cy="4786346"/>
          </a:xfrm>
        </p:spPr>
        <p:txBody>
          <a:bodyPr/>
          <a:lstStyle/>
          <a:p>
            <a:r>
              <a:rPr lang="zh-CN" altLang="en-US" sz="3600" dirty="0" smtClean="0">
                <a:solidFill>
                  <a:schemeClr val="bg1"/>
                </a:solidFill>
              </a:rPr>
              <a:t>建筑业总产值指以货币表现的建筑业企业在一定时期内生产的建筑业产品和服务的总和。</a:t>
            </a:r>
            <a:endParaRPr lang="en-US" altLang="zh-CN" sz="3600" dirty="0" smtClean="0">
              <a:solidFill>
                <a:schemeClr val="bg1"/>
              </a:solidFill>
            </a:endParaRPr>
          </a:p>
          <a:p>
            <a:pPr>
              <a:buNone/>
            </a:pPr>
            <a:endParaRPr lang="en-US" altLang="zh-CN" sz="3600" dirty="0" smtClean="0">
              <a:solidFill>
                <a:schemeClr val="bg1"/>
              </a:solidFill>
            </a:endParaRPr>
          </a:p>
          <a:p>
            <a:pPr>
              <a:buNone/>
            </a:pPr>
            <a:r>
              <a:rPr lang="en-US" altLang="zh-CN" sz="3600" dirty="0" smtClean="0">
                <a:solidFill>
                  <a:schemeClr val="bg1"/>
                </a:solidFill>
              </a:rPr>
              <a:t>   </a:t>
            </a:r>
            <a:r>
              <a:rPr lang="zh-CN" altLang="en-US" sz="3600" dirty="0" smtClean="0">
                <a:solidFill>
                  <a:schemeClr val="bg1"/>
                </a:solidFill>
              </a:rPr>
              <a:t>建筑业总产值包括建筑工程产值、安装工程产值和其他产值三部分内容。</a:t>
            </a:r>
            <a:endParaRPr lang="zh-CN" altLang="en-US" sz="36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r>
              <a:rPr lang="zh-CN" altLang="en-US" b="1" dirty="0" smtClean="0">
                <a:solidFill>
                  <a:schemeClr val="bg1"/>
                </a:solidFill>
                <a:latin typeface="仿宋_GB2312" pitchFamily="49" charset="-122"/>
                <a:ea typeface="仿宋_GB2312" pitchFamily="49" charset="-122"/>
              </a:rPr>
              <a:t>建筑业总产值</a:t>
            </a:r>
            <a:endParaRPr lang="zh-CN" altLang="en-US" dirty="0">
              <a:latin typeface="仿宋_GB2312" pitchFamily="49" charset="-122"/>
              <a:ea typeface="仿宋_GB2312" pitchFamily="49" charset="-122"/>
            </a:endParaRPr>
          </a:p>
        </p:txBody>
      </p:sp>
      <p:sp>
        <p:nvSpPr>
          <p:cNvPr id="3" name="内容占位符 2"/>
          <p:cNvSpPr>
            <a:spLocks noGrp="1"/>
          </p:cNvSpPr>
          <p:nvPr>
            <p:ph idx="1"/>
          </p:nvPr>
        </p:nvSpPr>
        <p:spPr>
          <a:xfrm>
            <a:off x="1066800" y="1500174"/>
            <a:ext cx="7791480" cy="5000660"/>
          </a:xfrm>
        </p:spPr>
        <p:txBody>
          <a:bodyPr/>
          <a:lstStyle/>
          <a:p>
            <a:r>
              <a:rPr lang="zh-CN" altLang="en-US" dirty="0" smtClean="0">
                <a:solidFill>
                  <a:schemeClr val="bg1"/>
                </a:solidFill>
              </a:rPr>
              <a:t>填报依据：</a:t>
            </a:r>
            <a:endParaRPr lang="en-US" altLang="zh-CN" dirty="0" smtClean="0">
              <a:solidFill>
                <a:schemeClr val="bg1"/>
              </a:solidFill>
            </a:endParaRPr>
          </a:p>
          <a:p>
            <a:r>
              <a:rPr lang="zh-CN" altLang="en-US" dirty="0" smtClean="0">
                <a:solidFill>
                  <a:schemeClr val="bg1"/>
                </a:solidFill>
              </a:rPr>
              <a:t>一、有施工管理台账的企业，依据施工管理台账填报。</a:t>
            </a:r>
            <a:endParaRPr lang="en-US" altLang="zh-CN" dirty="0" smtClean="0">
              <a:solidFill>
                <a:schemeClr val="bg1"/>
              </a:solidFill>
            </a:endParaRPr>
          </a:p>
          <a:p>
            <a:r>
              <a:rPr lang="zh-CN" altLang="en-US" dirty="0" smtClean="0">
                <a:solidFill>
                  <a:schemeClr val="bg1"/>
                </a:solidFill>
              </a:rPr>
              <a:t>二、没有施工合同管理台账的企业，根据工程费用表、工程量计价清单或工程概预算书等原始凭证登记台账填报。</a:t>
            </a:r>
            <a:endParaRPr lang="zh-CN" alt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r>
              <a:rPr lang="zh-CN" altLang="en-US" b="1" dirty="0" smtClean="0">
                <a:solidFill>
                  <a:schemeClr val="bg1"/>
                </a:solidFill>
                <a:latin typeface="仿宋_GB2312" pitchFamily="49" charset="-122"/>
                <a:ea typeface="仿宋_GB2312" pitchFamily="49" charset="-122"/>
              </a:rPr>
              <a:t>建筑业总产值</a:t>
            </a:r>
            <a:endParaRPr lang="zh-CN" altLang="en-US" dirty="0">
              <a:latin typeface="仿宋_GB2312" pitchFamily="49" charset="-122"/>
              <a:ea typeface="仿宋_GB2312" pitchFamily="49" charset="-122"/>
            </a:endParaRPr>
          </a:p>
        </p:txBody>
      </p:sp>
      <p:sp>
        <p:nvSpPr>
          <p:cNvPr id="3" name="内容占位符 2"/>
          <p:cNvSpPr>
            <a:spLocks noGrp="1"/>
          </p:cNvSpPr>
          <p:nvPr>
            <p:ph idx="1"/>
          </p:nvPr>
        </p:nvSpPr>
        <p:spPr>
          <a:xfrm>
            <a:off x="928662" y="1071546"/>
            <a:ext cx="8215338" cy="5572164"/>
          </a:xfrm>
        </p:spPr>
        <p:txBody>
          <a:bodyPr/>
          <a:lstStyle/>
          <a:p>
            <a:r>
              <a:rPr lang="zh-CN" altLang="en-US" dirty="0" smtClean="0">
                <a:solidFill>
                  <a:schemeClr val="bg1"/>
                </a:solidFill>
              </a:rPr>
              <a:t>填报要求：</a:t>
            </a:r>
            <a:endParaRPr lang="en-US" altLang="zh-CN" dirty="0" smtClean="0">
              <a:solidFill>
                <a:schemeClr val="bg1"/>
              </a:solidFill>
            </a:endParaRPr>
          </a:p>
          <a:p>
            <a:r>
              <a:rPr lang="zh-CN" altLang="en-US" dirty="0" smtClean="0">
                <a:solidFill>
                  <a:schemeClr val="bg1"/>
                </a:solidFill>
              </a:rPr>
              <a:t>一、严格把握建筑业总产值三个特点：</a:t>
            </a:r>
            <a:endParaRPr lang="en-US" altLang="zh-CN" dirty="0" smtClean="0">
              <a:solidFill>
                <a:schemeClr val="bg1"/>
              </a:solidFill>
            </a:endParaRPr>
          </a:p>
          <a:p>
            <a:r>
              <a:rPr lang="en-US" altLang="zh-CN" dirty="0" smtClean="0">
                <a:solidFill>
                  <a:schemeClr val="bg1"/>
                </a:solidFill>
              </a:rPr>
              <a:t>1.</a:t>
            </a:r>
            <a:r>
              <a:rPr lang="zh-CN" altLang="en-US" dirty="0" smtClean="0">
                <a:solidFill>
                  <a:schemeClr val="bg1"/>
                </a:solidFill>
              </a:rPr>
              <a:t>自行完成的施工产值（不包括境外）。</a:t>
            </a:r>
            <a:endParaRPr lang="en-US" altLang="zh-CN" dirty="0" smtClean="0">
              <a:solidFill>
                <a:schemeClr val="bg1"/>
              </a:solidFill>
            </a:endParaRPr>
          </a:p>
          <a:p>
            <a:r>
              <a:rPr lang="en-US" altLang="zh-CN" dirty="0" smtClean="0">
                <a:solidFill>
                  <a:schemeClr val="bg1"/>
                </a:solidFill>
              </a:rPr>
              <a:t>2.</a:t>
            </a:r>
            <a:r>
              <a:rPr lang="zh-CN" altLang="en-US" dirty="0" smtClean="0">
                <a:solidFill>
                  <a:schemeClr val="bg1"/>
                </a:solidFill>
              </a:rPr>
              <a:t>以工程概预算为依据。</a:t>
            </a:r>
            <a:endParaRPr lang="en-US" altLang="zh-CN" dirty="0" smtClean="0">
              <a:solidFill>
                <a:schemeClr val="bg1"/>
              </a:solidFill>
            </a:endParaRPr>
          </a:p>
          <a:p>
            <a:r>
              <a:rPr lang="en-US" altLang="zh-CN" dirty="0" smtClean="0">
                <a:solidFill>
                  <a:schemeClr val="bg1"/>
                </a:solidFill>
              </a:rPr>
              <a:t>3.</a:t>
            </a:r>
            <a:r>
              <a:rPr lang="zh-CN" altLang="en-US" dirty="0" smtClean="0">
                <a:solidFill>
                  <a:schemeClr val="bg1"/>
                </a:solidFill>
              </a:rPr>
              <a:t>按工程进度计算。</a:t>
            </a:r>
            <a:endParaRPr lang="en-US" altLang="zh-CN" dirty="0" smtClean="0">
              <a:solidFill>
                <a:schemeClr val="bg1"/>
              </a:solidFill>
            </a:endParaRPr>
          </a:p>
          <a:p>
            <a:r>
              <a:rPr lang="zh-CN" altLang="en-US" dirty="0" smtClean="0">
                <a:solidFill>
                  <a:schemeClr val="bg1"/>
                </a:solidFill>
              </a:rPr>
              <a:t>二、做好企业统计基础规范化工作企业要按工程进度如实填报报表，并准备好合同、工程台帐、工程预（概）书、工程进度单、监理审批表（单）、其他有效凭证等</a:t>
            </a:r>
            <a:endParaRPr lang="zh-CN" alt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r>
              <a:rPr lang="zh-CN" altLang="en-US" b="1" dirty="0" smtClean="0">
                <a:solidFill>
                  <a:schemeClr val="bg1"/>
                </a:solidFill>
                <a:latin typeface="仿宋_GB2312" pitchFamily="49" charset="-122"/>
                <a:ea typeface="仿宋_GB2312" pitchFamily="49" charset="-122"/>
                <a:sym typeface="+mn-ea"/>
              </a:rPr>
              <a:t>商品销售额</a:t>
            </a:r>
            <a:endParaRPr lang="zh-CN" altLang="en-US" b="1" dirty="0">
              <a:latin typeface="仿宋_GB2312" pitchFamily="49" charset="-122"/>
              <a:ea typeface="仿宋_GB2312" pitchFamily="49" charset="-122"/>
            </a:endParaRPr>
          </a:p>
        </p:txBody>
      </p:sp>
      <p:sp>
        <p:nvSpPr>
          <p:cNvPr id="3" name="内容占位符 2"/>
          <p:cNvSpPr>
            <a:spLocks noGrp="1"/>
          </p:cNvSpPr>
          <p:nvPr>
            <p:ph idx="1"/>
          </p:nvPr>
        </p:nvSpPr>
        <p:spPr>
          <a:xfrm>
            <a:off x="1066800" y="1071546"/>
            <a:ext cx="7862918" cy="5214974"/>
          </a:xfrm>
        </p:spPr>
        <p:txBody>
          <a:bodyPr/>
          <a:lstStyle/>
          <a:p>
            <a:pPr marL="0" indent="0">
              <a:buClr>
                <a:schemeClr val="tx1"/>
              </a:buClr>
              <a:buNone/>
            </a:pPr>
            <a:r>
              <a:rPr lang="zh-CN" altLang="en-US" kern="1200"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商品销售额指对本单位以外的单位和个人出售的商品金额（包括售给本单位消费用的商品，含增值税）。</a:t>
            </a:r>
          </a:p>
          <a:p>
            <a:pPr marL="0" indent="0">
              <a:buClr>
                <a:schemeClr val="tx1"/>
              </a:buClr>
              <a:buNone/>
            </a:pPr>
            <a:r>
              <a:rPr lang="zh-CN" altLang="en-US" kern="1200"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包括：</a:t>
            </a:r>
            <a:r>
              <a:rPr lang="en-US" altLang="zh-CN" kern="1200"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kern="1200"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售给个人和社会集团消费用的商品；</a:t>
            </a:r>
            <a:r>
              <a:rPr lang="en-US" altLang="zh-CN" kern="1200"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kern="1200"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售给农业、工业、建筑业、服务业等国民经济各行业用于生产、经营用的商品，包括售予批发和零售业作为转卖或加工后转卖的商品；</a:t>
            </a:r>
            <a:r>
              <a:rPr lang="en-US" altLang="zh-CN" kern="1200"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kern="1200"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对国（境）外直接出口的商品。</a:t>
            </a:r>
            <a:endParaRPr lang="zh-CN" altLang="en-US" kern="1200" dirty="0" smtClean="0">
              <a:latin typeface="微软雅黑" panose="020B0503020204020204" charset="-122"/>
              <a:ea typeface="微软雅黑" panose="020B0503020204020204" charset="-122"/>
            </a:endParaRPr>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r>
              <a:rPr lang="zh-CN" altLang="en-US" b="1" dirty="0" smtClean="0">
                <a:solidFill>
                  <a:schemeClr val="bg1"/>
                </a:solidFill>
                <a:latin typeface="仿宋_GB2312" pitchFamily="49" charset="-122"/>
                <a:ea typeface="仿宋_GB2312" pitchFamily="49" charset="-122"/>
                <a:sym typeface="+mn-ea"/>
              </a:rPr>
              <a:t>商品销售额</a:t>
            </a:r>
            <a:endParaRPr lang="zh-CN" altLang="en-US" dirty="0">
              <a:latin typeface="仿宋_GB2312" pitchFamily="49" charset="-122"/>
              <a:ea typeface="仿宋_GB2312" pitchFamily="49" charset="-122"/>
            </a:endParaRPr>
          </a:p>
        </p:txBody>
      </p:sp>
      <p:sp>
        <p:nvSpPr>
          <p:cNvPr id="3" name="内容占位符 2"/>
          <p:cNvSpPr>
            <a:spLocks noGrp="1"/>
          </p:cNvSpPr>
          <p:nvPr>
            <p:ph idx="1"/>
          </p:nvPr>
        </p:nvSpPr>
        <p:spPr>
          <a:xfrm>
            <a:off x="1066800" y="1214422"/>
            <a:ext cx="7934356" cy="5500726"/>
          </a:xfrm>
        </p:spPr>
        <p:txBody>
          <a:bodyPr/>
          <a:lstStyle/>
          <a:p>
            <a:pPr marL="0" indent="0" fontAlgn="auto">
              <a:buNone/>
            </a:pPr>
            <a:r>
              <a:rPr lang="zh-CN" altLang="en-US"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不包括：</a:t>
            </a:r>
            <a:endPar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fontAlgn="auto">
              <a:buNone/>
            </a:pPr>
            <a:r>
              <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未通过买卖行为付出的商品；</a:t>
            </a:r>
          </a:p>
          <a:p>
            <a:pPr marL="0" indent="0" fontAlgn="auto">
              <a:buNone/>
            </a:pPr>
            <a:r>
              <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促销返券所销售的、不计入营业收入的商品；</a:t>
            </a:r>
            <a:endPar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fontAlgn="auto">
              <a:buNone/>
            </a:pPr>
            <a:r>
              <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经本单位介绍，由买卖双方直接结算，本单位只收取手续费的业务；</a:t>
            </a:r>
            <a:endPar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fontAlgn="auto">
              <a:buNone/>
            </a:pPr>
            <a:r>
              <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未发生所有权转移的商品预付卡销售，如加油卡；</a:t>
            </a:r>
            <a:endParaRPr lang="zh-CN" altLang="en-US" kern="1200" noProof="1" smtClean="0">
              <a:ln w="10160">
                <a:noFill/>
                <a:prstDash val="solid"/>
              </a:ln>
              <a:solidFill>
                <a:schemeClr val="bg1"/>
              </a:solidFill>
              <a:effectLst>
                <a:outerShdw blurRad="38100" dist="22860" dir="5400000" algn="tl" rotWithShape="0">
                  <a:srgbClr val="000000">
                    <a:alpha val="30000"/>
                  </a:srgbClr>
                </a:outerShdw>
              </a:effectLst>
              <a:latin typeface="宋体" panose="02010600030101010101" pitchFamily="2" charset="-122"/>
              <a:ea typeface="宋体" panose="02010600030101010101" pitchFamily="2" charset="-122"/>
              <a:cs typeface="宋体" panose="02010600030101010101" pitchFamily="2" charset="-122"/>
            </a:endParaRPr>
          </a:p>
          <a:p>
            <a:endParaRPr lang="zh-CN" alt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r>
              <a:rPr lang="zh-CN" altLang="en-US" b="1" dirty="0" smtClean="0">
                <a:solidFill>
                  <a:schemeClr val="bg1"/>
                </a:solidFill>
                <a:latin typeface="仿宋_GB2312" pitchFamily="49" charset="-122"/>
                <a:ea typeface="仿宋_GB2312" pitchFamily="49" charset="-122"/>
                <a:sym typeface="+mn-ea"/>
              </a:rPr>
              <a:t>商品销售额</a:t>
            </a:r>
            <a:endParaRPr lang="zh-CN" altLang="en-US" dirty="0">
              <a:latin typeface="仿宋_GB2312" pitchFamily="49" charset="-122"/>
              <a:ea typeface="仿宋_GB2312" pitchFamily="49" charset="-122"/>
            </a:endParaRPr>
          </a:p>
        </p:txBody>
      </p:sp>
      <p:sp>
        <p:nvSpPr>
          <p:cNvPr id="3" name="内容占位符 2"/>
          <p:cNvSpPr>
            <a:spLocks noGrp="1"/>
          </p:cNvSpPr>
          <p:nvPr>
            <p:ph idx="1"/>
          </p:nvPr>
        </p:nvSpPr>
        <p:spPr>
          <a:xfrm>
            <a:off x="1066800" y="1071546"/>
            <a:ext cx="7862918" cy="5286412"/>
          </a:xfrm>
        </p:spPr>
        <p:txBody>
          <a:bodyPr/>
          <a:lstStyle/>
          <a:p>
            <a:r>
              <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(5)</a:t>
            </a:r>
            <a:r>
              <a:rPr lang="zh-CN" altLang="en-US"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汽车维修、电话卡销售等服务性经济活动；</a:t>
            </a:r>
            <a:endPar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r>
              <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(6)</a:t>
            </a:r>
            <a:r>
              <a:rPr lang="zh-CN" altLang="en-US"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购货退回的商品；</a:t>
            </a:r>
            <a:endPar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r>
              <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(7)</a:t>
            </a:r>
            <a:r>
              <a:rPr lang="zh-CN" altLang="en-US"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商品损耗和损失；</a:t>
            </a:r>
            <a:endPar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r>
              <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(8)</a:t>
            </a:r>
            <a:r>
              <a:rPr lang="zh-CN" altLang="en-US"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出售本单位自用的废旧物资；</a:t>
            </a:r>
            <a:endPar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r>
              <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(9)</a:t>
            </a:r>
            <a:r>
              <a:rPr lang="zh-CN" altLang="en-US"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期货交易商品；</a:t>
            </a:r>
            <a:endPar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r>
              <a:rPr lang="en-US" altLang="zh-CN"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(10)</a:t>
            </a:r>
            <a:r>
              <a:rPr lang="zh-CN" altLang="en-US" dirty="0" smtClean="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自来水供应企业、电力企业、天然气供应企业提供的水、电、气。</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1537" y="785794"/>
            <a:ext cx="7429553" cy="5357850"/>
          </a:xfrm>
        </p:spPr>
        <p:txBody>
          <a:bodyPr/>
          <a:lstStyle/>
          <a:p>
            <a:pPr lvl="0" algn="l" eaLnBrk="1" hangingPunct="1">
              <a:lnSpc>
                <a:spcPct val="150000"/>
              </a:lnSpc>
            </a:pPr>
            <a:r>
              <a:rPr lang="zh-CN" altLang="en-US" sz="4800" kern="1200" dirty="0" smtClean="0">
                <a:solidFill>
                  <a:srgbClr val="FF9933"/>
                </a:solidFill>
                <a:effectLst>
                  <a:outerShdw blurRad="38100" dist="38100" dir="2700000" algn="tl">
                    <a:srgbClr val="FFFFFF"/>
                  </a:outerShdw>
                </a:effectLst>
                <a:latin typeface="黑体" pitchFamily="49" charset="-122"/>
                <a:ea typeface="黑体" pitchFamily="49" charset="-122"/>
                <a:cs typeface="+mn-cs"/>
                <a:sym typeface="Arial" pitchFamily="34" charset="0"/>
              </a:rPr>
              <a:t>        主要内容</a:t>
            </a:r>
            <a:r>
              <a:rPr lang="en-US" altLang="zh-CN" dirty="0" smtClean="0">
                <a:solidFill>
                  <a:schemeClr val="bg1"/>
                </a:solidFill>
                <a:latin typeface="黑体" pitchFamily="49" charset="-122"/>
                <a:ea typeface="黑体" pitchFamily="49" charset="-122"/>
              </a:rPr>
              <a:t/>
            </a:r>
            <a:br>
              <a:rPr lang="en-US" altLang="zh-CN" dirty="0" smtClean="0">
                <a:solidFill>
                  <a:schemeClr val="bg1"/>
                </a:solidFill>
                <a:latin typeface="黑体" pitchFamily="49" charset="-122"/>
                <a:ea typeface="黑体" pitchFamily="49" charset="-122"/>
              </a:rPr>
            </a:br>
            <a:r>
              <a:rPr lang="zh-CN" altLang="en-US" sz="3600" dirty="0" smtClean="0">
                <a:solidFill>
                  <a:schemeClr val="bg1"/>
                </a:solidFill>
                <a:latin typeface="楷体_GB2312" pitchFamily="49" charset="-122"/>
                <a:ea typeface="楷体_GB2312" pitchFamily="49" charset="-122"/>
              </a:rPr>
              <a:t>一、</a:t>
            </a:r>
            <a:r>
              <a:rPr lang="en-US" altLang="zh-CN" sz="3600" dirty="0" smtClean="0">
                <a:solidFill>
                  <a:schemeClr val="bg1"/>
                </a:solidFill>
                <a:latin typeface="楷体_GB2312" pitchFamily="49" charset="-122"/>
                <a:ea typeface="楷体_GB2312" pitchFamily="49" charset="-122"/>
                <a:sym typeface="+mn-lt"/>
              </a:rPr>
              <a:t>GDP</a:t>
            </a:r>
            <a:r>
              <a:rPr lang="zh-CN" altLang="en-US" sz="3600" dirty="0" smtClean="0">
                <a:solidFill>
                  <a:schemeClr val="bg1"/>
                </a:solidFill>
                <a:latin typeface="楷体_GB2312" pitchFamily="49" charset="-122"/>
                <a:ea typeface="楷体_GB2312" pitchFamily="49" charset="-122"/>
                <a:sym typeface="+mn-lt"/>
              </a:rPr>
              <a:t>核算的简介</a:t>
            </a:r>
            <a:r>
              <a:rPr lang="zh-CN" altLang="en-US" sz="3600" dirty="0" smtClean="0">
                <a:solidFill>
                  <a:schemeClr val="bg1"/>
                </a:solidFill>
                <a:latin typeface="楷体_GB2312" pitchFamily="49" charset="-122"/>
                <a:ea typeface="楷体_GB2312" pitchFamily="49" charset="-122"/>
              </a:rPr>
              <a:t/>
            </a:r>
            <a:br>
              <a:rPr lang="zh-CN" altLang="en-US" sz="3600" dirty="0" smtClean="0">
                <a:solidFill>
                  <a:schemeClr val="bg1"/>
                </a:solidFill>
                <a:latin typeface="楷体_GB2312" pitchFamily="49" charset="-122"/>
                <a:ea typeface="楷体_GB2312" pitchFamily="49" charset="-122"/>
              </a:rPr>
            </a:br>
            <a:r>
              <a:rPr lang="zh-CN" altLang="en-US" sz="3600" dirty="0" smtClean="0">
                <a:solidFill>
                  <a:schemeClr val="bg1"/>
                </a:solidFill>
                <a:latin typeface="楷体_GB2312" pitchFamily="49" charset="-122"/>
                <a:ea typeface="楷体_GB2312" pitchFamily="49" charset="-122"/>
              </a:rPr>
              <a:t>二、季度</a:t>
            </a:r>
            <a:r>
              <a:rPr lang="en-US" altLang="zh-CN" sz="3600" dirty="0" smtClean="0">
                <a:solidFill>
                  <a:schemeClr val="bg1"/>
                </a:solidFill>
                <a:latin typeface="楷体_GB2312" pitchFamily="49" charset="-122"/>
                <a:ea typeface="楷体_GB2312" pitchFamily="49" charset="-122"/>
              </a:rPr>
              <a:t>GDP</a:t>
            </a:r>
            <a:r>
              <a:rPr lang="zh-CN" altLang="en-US" sz="3600" dirty="0" smtClean="0">
                <a:solidFill>
                  <a:schemeClr val="bg1"/>
                </a:solidFill>
                <a:latin typeface="楷体_GB2312" pitchFamily="49" charset="-122"/>
                <a:ea typeface="楷体_GB2312" pitchFamily="49" charset="-122"/>
              </a:rPr>
              <a:t>相关指标</a:t>
            </a:r>
            <a:br>
              <a:rPr lang="zh-CN" altLang="en-US" sz="3600" dirty="0" smtClean="0">
                <a:solidFill>
                  <a:schemeClr val="bg1"/>
                </a:solidFill>
                <a:latin typeface="楷体_GB2312" pitchFamily="49" charset="-122"/>
                <a:ea typeface="楷体_GB2312" pitchFamily="49" charset="-122"/>
              </a:rPr>
            </a:br>
            <a:r>
              <a:rPr lang="zh-CN" altLang="en-US" sz="3600" dirty="0" smtClean="0">
                <a:solidFill>
                  <a:schemeClr val="bg1"/>
                </a:solidFill>
                <a:latin typeface="楷体_GB2312" pitchFamily="49" charset="-122"/>
                <a:ea typeface="楷体_GB2312" pitchFamily="49" charset="-122"/>
              </a:rPr>
              <a:t>三、年度</a:t>
            </a:r>
            <a:r>
              <a:rPr lang="en-US" altLang="zh-CN" sz="3600" dirty="0" smtClean="0">
                <a:solidFill>
                  <a:schemeClr val="bg1"/>
                </a:solidFill>
                <a:latin typeface="楷体_GB2312" pitchFamily="49" charset="-122"/>
                <a:ea typeface="楷体_GB2312" pitchFamily="49" charset="-122"/>
              </a:rPr>
              <a:t>GDP</a:t>
            </a:r>
            <a:r>
              <a:rPr lang="zh-CN" altLang="en-US" sz="3600" dirty="0" smtClean="0">
                <a:solidFill>
                  <a:schemeClr val="bg1"/>
                </a:solidFill>
                <a:latin typeface="楷体_GB2312" pitchFamily="49" charset="-122"/>
                <a:ea typeface="楷体_GB2312" pitchFamily="49" charset="-122"/>
              </a:rPr>
              <a:t>相关指标</a:t>
            </a:r>
            <a:br>
              <a:rPr lang="zh-CN" altLang="en-US" sz="3600" dirty="0" smtClean="0">
                <a:solidFill>
                  <a:schemeClr val="bg1"/>
                </a:solidFill>
                <a:latin typeface="楷体_GB2312" pitchFamily="49" charset="-122"/>
                <a:ea typeface="楷体_GB2312" pitchFamily="49" charset="-122"/>
              </a:rPr>
            </a:br>
            <a:r>
              <a:rPr lang="en-US" altLang="zh-CN" sz="3600" dirty="0" smtClean="0">
                <a:solidFill>
                  <a:schemeClr val="bg1"/>
                </a:solidFill>
                <a:latin typeface="楷体_GB2312" pitchFamily="49" charset="-122"/>
                <a:ea typeface="楷体_GB2312" pitchFamily="49" charset="-122"/>
              </a:rPr>
              <a:t/>
            </a:r>
            <a:br>
              <a:rPr lang="en-US" altLang="zh-CN" sz="3600" dirty="0" smtClean="0">
                <a:solidFill>
                  <a:schemeClr val="bg1"/>
                </a:solidFill>
                <a:latin typeface="楷体_GB2312" pitchFamily="49" charset="-122"/>
                <a:ea typeface="楷体_GB2312" pitchFamily="49" charset="-122"/>
              </a:rPr>
            </a:br>
            <a:endParaRPr lang="en-US" dirty="0" smtClean="0">
              <a:solidFill>
                <a:schemeClr val="bg1"/>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929618" cy="1071546"/>
          </a:xfrm>
        </p:spPr>
        <p:txBody>
          <a:bodyPr/>
          <a:lstStyle/>
          <a:p>
            <a:r>
              <a:rPr lang="zh-CN" altLang="en-US" b="1" dirty="0" smtClean="0">
                <a:solidFill>
                  <a:schemeClr val="bg1"/>
                </a:solidFill>
                <a:latin typeface="仿宋_GB2312" pitchFamily="49" charset="-122"/>
                <a:ea typeface="仿宋_GB2312" pitchFamily="49" charset="-122"/>
              </a:rPr>
              <a:t>营业额</a:t>
            </a:r>
            <a:endParaRPr lang="zh-CN" altLang="en-US" b="1" dirty="0">
              <a:latin typeface="仿宋_GB2312" pitchFamily="49" charset="-122"/>
              <a:ea typeface="仿宋_GB2312" pitchFamily="49" charset="-122"/>
            </a:endParaRPr>
          </a:p>
        </p:txBody>
      </p:sp>
      <p:sp>
        <p:nvSpPr>
          <p:cNvPr id="3" name="内容占位符 2"/>
          <p:cNvSpPr>
            <a:spLocks noGrp="1"/>
          </p:cNvSpPr>
          <p:nvPr>
            <p:ph idx="1"/>
          </p:nvPr>
        </p:nvSpPr>
        <p:spPr>
          <a:xfrm>
            <a:off x="1066800" y="1214422"/>
            <a:ext cx="8077200" cy="5429288"/>
          </a:xfrm>
        </p:spPr>
        <p:txBody>
          <a:bodyPr/>
          <a:lstStyle/>
          <a:p>
            <a:pPr>
              <a:lnSpc>
                <a:spcPct val="110000"/>
              </a:lnSpc>
            </a:pPr>
            <a:r>
              <a:rPr lang="zh-CN" altLang="en-US" sz="2800" dirty="0" smtClean="0">
                <a:solidFill>
                  <a:schemeClr val="bg1"/>
                </a:solidFill>
              </a:rPr>
              <a:t>        </a:t>
            </a:r>
            <a:r>
              <a:rPr lang="zh-CN" altLang="en-US" sz="3000" dirty="0" smtClean="0">
                <a:solidFill>
                  <a:schemeClr val="bg1"/>
                </a:solidFill>
              </a:rPr>
              <a:t>营业额指住宿和餐饮业单位在经营活动中，因提供服务或销售商品等取得的全部收入（含销项税或增值税，一般纳税人营业额含销项税，小规模纳税人营业额含增值税），收入主要来源于提供客房、餐费服务、商品销售和其他服务，如商务服务。</a:t>
            </a:r>
            <a:endParaRPr lang="en-US" altLang="zh-CN" sz="3000" dirty="0" smtClean="0">
              <a:solidFill>
                <a:schemeClr val="bg1"/>
              </a:solidFill>
            </a:endParaRPr>
          </a:p>
          <a:p>
            <a:pPr>
              <a:lnSpc>
                <a:spcPct val="110000"/>
              </a:lnSpc>
            </a:pPr>
            <a:r>
              <a:rPr lang="zh-CN" altLang="en-US" sz="3000" dirty="0" smtClean="0">
                <a:solidFill>
                  <a:schemeClr val="bg1"/>
                </a:solidFill>
              </a:rPr>
              <a:t>不包括多产业法人企业附营的其他行业产业活动单位的餐费收入、商品销售收入等各项收入。   </a:t>
            </a:r>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r>
              <a:rPr lang="zh-CN" altLang="en-US" b="1" noProof="1" smtClean="0">
                <a:solidFill>
                  <a:schemeClr val="bg1"/>
                </a:solidFill>
                <a:effectLst>
                  <a:outerShdw blurRad="38100" dist="25400" dir="5400000" algn="ctr" rotWithShape="0">
                    <a:srgbClr val="6E747A">
                      <a:alpha val="43000"/>
                    </a:srgbClr>
                  </a:outerShdw>
                </a:effectLst>
                <a:latin typeface="仿宋_GB2312" pitchFamily="49" charset="-122"/>
                <a:ea typeface="仿宋_GB2312" pitchFamily="49" charset="-122"/>
              </a:rPr>
              <a:t>营业</a:t>
            </a:r>
            <a:r>
              <a:rPr lang="zh-CN" altLang="en-US" b="1" noProof="1" smtClean="0">
                <a:solidFill>
                  <a:schemeClr val="bg1"/>
                </a:solidFill>
                <a:effectLst>
                  <a:outerShdw blurRad="38100" dist="25400" dir="5400000" algn="ctr" rotWithShape="0">
                    <a:srgbClr val="6E747A">
                      <a:alpha val="43000"/>
                    </a:srgbClr>
                  </a:outerShdw>
                </a:effectLst>
                <a:latin typeface="仿宋_GB2312" pitchFamily="49" charset="-122"/>
                <a:ea typeface="仿宋_GB2312" pitchFamily="49" charset="-122"/>
                <a:sym typeface="+mn-ea"/>
              </a:rPr>
              <a:t>收入</a:t>
            </a:r>
            <a:endParaRPr lang="zh-CN" altLang="en-US" dirty="0">
              <a:latin typeface="仿宋_GB2312" pitchFamily="49" charset="-122"/>
              <a:ea typeface="仿宋_GB2312" pitchFamily="49" charset="-122"/>
            </a:endParaRPr>
          </a:p>
        </p:txBody>
      </p:sp>
      <p:sp>
        <p:nvSpPr>
          <p:cNvPr id="3" name="内容占位符 2"/>
          <p:cNvSpPr>
            <a:spLocks noGrp="1"/>
          </p:cNvSpPr>
          <p:nvPr>
            <p:ph idx="1"/>
          </p:nvPr>
        </p:nvSpPr>
        <p:spPr>
          <a:xfrm>
            <a:off x="1066800" y="1285860"/>
            <a:ext cx="7862918" cy="5357850"/>
          </a:xfrm>
        </p:spPr>
        <p:txBody>
          <a:bodyPr/>
          <a:lstStyle/>
          <a:p>
            <a:pPr algn="just" fontAlgn="auto">
              <a:lnSpc>
                <a:spcPts val="4060"/>
              </a:lnSpc>
            </a:pPr>
            <a:r>
              <a:rPr lang="zh-CN" altLang="en-US" b="1" noProof="1" smtClean="0">
                <a:solidFill>
                  <a:schemeClr val="bg1"/>
                </a:solidFill>
                <a:effectLst>
                  <a:outerShdw blurRad="38100" dist="25400" dir="5400000" algn="ctr" rotWithShape="0">
                    <a:srgbClr val="6E747A">
                      <a:alpha val="43000"/>
                    </a:srgbClr>
                  </a:outerShdw>
                </a:effectLst>
                <a:latin typeface="仿宋" panose="02010609060101010101" pitchFamily="49" charset="-122"/>
                <a:ea typeface="仿宋" panose="02010609060101010101" pitchFamily="49" charset="-122"/>
              </a:rPr>
              <a:t>营业</a:t>
            </a:r>
            <a:r>
              <a:rPr lang="zh-CN" altLang="en-US" b="1" noProof="1" smtClean="0">
                <a:solidFill>
                  <a:schemeClr val="bg1"/>
                </a:solidFill>
                <a:effectLst>
                  <a:outerShdw blurRad="38100" dist="25400" dir="5400000" algn="ctr" rotWithShape="0">
                    <a:srgbClr val="6E747A">
                      <a:alpha val="43000"/>
                    </a:srgbClr>
                  </a:outerShdw>
                </a:effectLst>
                <a:latin typeface="仿宋" panose="02010609060101010101" pitchFamily="49" charset="-122"/>
                <a:ea typeface="仿宋" panose="02010609060101010101" pitchFamily="49" charset="-122"/>
                <a:sym typeface="+mn-ea"/>
              </a:rPr>
              <a:t>收入</a:t>
            </a:r>
            <a:endParaRPr lang="zh-CN" altLang="en-US" b="1" noProof="1" smtClean="0">
              <a:solidFill>
                <a:schemeClr val="bg1"/>
              </a:solidFill>
              <a:latin typeface="仿宋" panose="02010609060101010101" pitchFamily="49" charset="-122"/>
              <a:ea typeface="仿宋" panose="02010609060101010101" pitchFamily="49" charset="-122"/>
              <a:sym typeface="+mn-ea"/>
            </a:endParaRPr>
          </a:p>
          <a:p>
            <a:pPr marL="257175" algn="just">
              <a:lnSpc>
                <a:spcPts val="4060"/>
              </a:lnSpc>
              <a:buFont typeface="Wingdings" panose="05000000000000000000" pitchFamily="2" charset="2"/>
              <a:buChar char="Ø"/>
            </a:pPr>
            <a:r>
              <a:rPr lang="zh-CN" altLang="en-US" b="1" noProof="1" smtClean="0">
                <a:solidFill>
                  <a:schemeClr val="bg1"/>
                </a:solidFill>
                <a:latin typeface="仿宋" panose="02010609060101010101" pitchFamily="49" charset="-122"/>
                <a:ea typeface="仿宋" panose="02010609060101010101" pitchFamily="49" charset="-122"/>
                <a:sym typeface="+mn-ea"/>
              </a:rPr>
              <a:t>指企业经营主要业务和其他业务所确认的收入总额。营业收入包括“主营业务收入”和“其他业务收入”。根据会计“利润表”中“营业收入”项目的本年累计数填报。</a:t>
            </a: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8072462" cy="1071546"/>
          </a:xfrm>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三、年度</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GDP</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相关指标</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 name="内容占位符 2"/>
          <p:cNvSpPr>
            <a:spLocks noGrp="1"/>
          </p:cNvSpPr>
          <p:nvPr>
            <p:ph idx="1"/>
          </p:nvPr>
        </p:nvSpPr>
        <p:spPr>
          <a:xfrm>
            <a:off x="1066800" y="1214422"/>
            <a:ext cx="8077200" cy="5357850"/>
          </a:xfrm>
        </p:spPr>
        <p:txBody>
          <a:bodyPr/>
          <a:lstStyle/>
          <a:p>
            <a:r>
              <a:rPr lang="zh-CN" altLang="en-US" b="1" dirty="0" smtClean="0">
                <a:solidFill>
                  <a:schemeClr val="bg1"/>
                </a:solidFill>
              </a:rPr>
              <a:t>三种方法：</a:t>
            </a:r>
            <a:endParaRPr lang="en-US" altLang="zh-CN" b="1" dirty="0" smtClean="0">
              <a:solidFill>
                <a:schemeClr val="bg1"/>
              </a:solidFill>
            </a:endParaRPr>
          </a:p>
          <a:p>
            <a:pPr marL="514350" indent="-514350">
              <a:buAutoNum type="arabicPeriod"/>
            </a:pPr>
            <a:r>
              <a:rPr lang="zh-CN" altLang="en-US" b="1" dirty="0" smtClean="0">
                <a:solidFill>
                  <a:schemeClr val="bg1"/>
                </a:solidFill>
              </a:rPr>
              <a:t>生产法</a:t>
            </a:r>
            <a:endParaRPr lang="en-US" altLang="zh-CN" dirty="0" smtClean="0">
              <a:solidFill>
                <a:schemeClr val="bg1"/>
              </a:solidFill>
            </a:endParaRPr>
          </a:p>
          <a:p>
            <a:pPr marL="514350" indent="-514350">
              <a:buNone/>
            </a:pPr>
            <a:r>
              <a:rPr lang="zh-CN" altLang="en-US" dirty="0" smtClean="0">
                <a:solidFill>
                  <a:schemeClr val="bg1"/>
                </a:solidFill>
              </a:rPr>
              <a:t>      增加值</a:t>
            </a:r>
            <a:r>
              <a:rPr lang="en-US" altLang="zh-CN" dirty="0" smtClean="0">
                <a:solidFill>
                  <a:schemeClr val="bg1"/>
                </a:solidFill>
              </a:rPr>
              <a:t>=</a:t>
            </a:r>
            <a:r>
              <a:rPr lang="zh-CN" altLang="en-US" dirty="0" smtClean="0">
                <a:solidFill>
                  <a:schemeClr val="bg1"/>
                </a:solidFill>
              </a:rPr>
              <a:t>总产出</a:t>
            </a:r>
            <a:r>
              <a:rPr lang="en-US" altLang="zh-CN" dirty="0" smtClean="0">
                <a:solidFill>
                  <a:schemeClr val="bg1"/>
                </a:solidFill>
              </a:rPr>
              <a:t>-</a:t>
            </a:r>
            <a:r>
              <a:rPr lang="zh-CN" altLang="en-US" dirty="0" smtClean="0">
                <a:solidFill>
                  <a:schemeClr val="bg1"/>
                </a:solidFill>
              </a:rPr>
              <a:t>中间投入</a:t>
            </a:r>
            <a:endParaRPr lang="en-US" altLang="zh-CN" dirty="0" smtClean="0">
              <a:solidFill>
                <a:schemeClr val="bg1"/>
              </a:solidFill>
            </a:endParaRPr>
          </a:p>
          <a:p>
            <a:pPr marL="514350" indent="-514350">
              <a:buAutoNum type="arabicPeriod" startAt="2"/>
            </a:pPr>
            <a:r>
              <a:rPr lang="zh-CN" altLang="en-US" b="1" dirty="0" smtClean="0">
                <a:solidFill>
                  <a:schemeClr val="bg1"/>
                </a:solidFill>
              </a:rPr>
              <a:t>收入法（四项构成）</a:t>
            </a:r>
            <a:endParaRPr lang="en-US" altLang="zh-CN" dirty="0" smtClean="0">
              <a:solidFill>
                <a:schemeClr val="bg1"/>
              </a:solidFill>
            </a:endParaRPr>
          </a:p>
          <a:p>
            <a:pPr marL="514350" indent="-514350">
              <a:buNone/>
            </a:pPr>
            <a:r>
              <a:rPr lang="zh-CN" altLang="en-US" dirty="0" smtClean="0">
                <a:solidFill>
                  <a:schemeClr val="bg1"/>
                </a:solidFill>
              </a:rPr>
              <a:t>      增加值</a:t>
            </a:r>
            <a:r>
              <a:rPr lang="en-US" altLang="zh-CN" dirty="0" smtClean="0">
                <a:solidFill>
                  <a:schemeClr val="bg1"/>
                </a:solidFill>
              </a:rPr>
              <a:t>=</a:t>
            </a:r>
            <a:r>
              <a:rPr lang="zh-CN" altLang="en-US" dirty="0" smtClean="0">
                <a:solidFill>
                  <a:schemeClr val="bg1"/>
                </a:solidFill>
              </a:rPr>
              <a:t>劳动者报酬</a:t>
            </a:r>
            <a:r>
              <a:rPr lang="en-US" altLang="zh-CN" dirty="0" smtClean="0">
                <a:solidFill>
                  <a:schemeClr val="bg1"/>
                </a:solidFill>
              </a:rPr>
              <a:t>+</a:t>
            </a:r>
            <a:r>
              <a:rPr lang="zh-CN" altLang="en-US" dirty="0" smtClean="0">
                <a:solidFill>
                  <a:schemeClr val="bg1"/>
                </a:solidFill>
              </a:rPr>
              <a:t>固定资产折旧</a:t>
            </a:r>
            <a:r>
              <a:rPr lang="en-US" altLang="zh-CN" dirty="0" smtClean="0">
                <a:solidFill>
                  <a:schemeClr val="bg1"/>
                </a:solidFill>
              </a:rPr>
              <a:t>+</a:t>
            </a:r>
            <a:r>
              <a:rPr lang="zh-CN" altLang="en-US" dirty="0" smtClean="0">
                <a:solidFill>
                  <a:schemeClr val="bg1"/>
                </a:solidFill>
              </a:rPr>
              <a:t>生产税净值</a:t>
            </a:r>
            <a:r>
              <a:rPr lang="en-US" altLang="zh-CN" dirty="0" smtClean="0">
                <a:solidFill>
                  <a:schemeClr val="bg1"/>
                </a:solidFill>
              </a:rPr>
              <a:t>+</a:t>
            </a:r>
            <a:r>
              <a:rPr lang="zh-CN" altLang="en-US" dirty="0" smtClean="0">
                <a:solidFill>
                  <a:schemeClr val="bg1"/>
                </a:solidFill>
              </a:rPr>
              <a:t>营业盈余</a:t>
            </a:r>
            <a:endParaRPr lang="en-US" altLang="zh-CN" dirty="0" smtClean="0">
              <a:solidFill>
                <a:schemeClr val="bg1"/>
              </a:solidFill>
            </a:endParaRPr>
          </a:p>
          <a:p>
            <a:pPr marL="0" indent="0">
              <a:buNone/>
            </a:pPr>
            <a:r>
              <a:rPr lang="en-US" altLang="zh-CN" b="1" dirty="0" smtClean="0">
                <a:solidFill>
                  <a:schemeClr val="bg1"/>
                </a:solidFill>
              </a:rPr>
              <a:t>3.</a:t>
            </a:r>
            <a:r>
              <a:rPr lang="zh-CN" altLang="en-US" b="1" dirty="0" smtClean="0">
                <a:solidFill>
                  <a:schemeClr val="bg1"/>
                </a:solidFill>
              </a:rPr>
              <a:t>   支出法（三驾马车）     </a:t>
            </a:r>
            <a:endParaRPr lang="en-US" altLang="zh-CN" b="1" dirty="0" smtClean="0">
              <a:solidFill>
                <a:schemeClr val="bg1"/>
              </a:solidFill>
            </a:endParaRPr>
          </a:p>
          <a:p>
            <a:pPr marL="0" indent="0">
              <a:buNone/>
            </a:pPr>
            <a:r>
              <a:rPr lang="zh-CN" altLang="en-US" dirty="0" smtClean="0">
                <a:solidFill>
                  <a:schemeClr val="bg1"/>
                </a:solidFill>
              </a:rPr>
              <a:t>      增加值</a:t>
            </a:r>
            <a:r>
              <a:rPr lang="en-US" altLang="zh-CN" dirty="0" smtClean="0">
                <a:solidFill>
                  <a:schemeClr val="bg1"/>
                </a:solidFill>
              </a:rPr>
              <a:t>=</a:t>
            </a:r>
            <a:r>
              <a:rPr lang="zh-CN" altLang="en-US" dirty="0" smtClean="0">
                <a:solidFill>
                  <a:schemeClr val="bg1"/>
                </a:solidFill>
              </a:rPr>
              <a:t>最终消费</a:t>
            </a:r>
            <a:r>
              <a:rPr lang="en-US" altLang="zh-CN" dirty="0" smtClean="0">
                <a:solidFill>
                  <a:schemeClr val="bg1"/>
                </a:solidFill>
              </a:rPr>
              <a:t>+</a:t>
            </a:r>
            <a:r>
              <a:rPr lang="zh-CN" altLang="en-US" dirty="0" smtClean="0">
                <a:solidFill>
                  <a:schemeClr val="bg1"/>
                </a:solidFill>
              </a:rPr>
              <a:t>固定资本形成</a:t>
            </a:r>
            <a:r>
              <a:rPr lang="en-US" altLang="zh-CN" dirty="0" smtClean="0">
                <a:solidFill>
                  <a:schemeClr val="bg1"/>
                </a:solidFill>
              </a:rPr>
              <a:t>+</a:t>
            </a:r>
            <a:r>
              <a:rPr lang="zh-CN" altLang="en-US" dirty="0" smtClean="0">
                <a:solidFill>
                  <a:schemeClr val="bg1"/>
                </a:solidFill>
              </a:rPr>
              <a:t>净流出</a:t>
            </a:r>
          </a:p>
          <a:p>
            <a:endParaRPr lang="zh-CN" altLang="en-US" dirty="0"/>
          </a:p>
        </p:txBody>
      </p:sp>
      <p:sp>
        <p:nvSpPr>
          <p:cNvPr id="4" name="矩形 3"/>
          <p:cNvSpPr/>
          <p:nvPr/>
        </p:nvSpPr>
        <p:spPr>
          <a:xfrm>
            <a:off x="7786710" y="5857892"/>
            <a:ext cx="928694" cy="452432"/>
          </a:xfrm>
          <a:prstGeom prst="rect">
            <a:avLst/>
          </a:prstGeom>
        </p:spPr>
        <p:txBody>
          <a:bodyPr wrap="square">
            <a:spAutoFit/>
          </a:bodyPr>
          <a:lstStyle/>
          <a:p>
            <a:pPr algn="r">
              <a:lnSpc>
                <a:spcPct val="150000"/>
              </a:lnSpc>
            </a:pPr>
            <a:r>
              <a:rPr lang="zh-CN" altLang="en-US" sz="1800" b="1" dirty="0" smtClean="0">
                <a:ea typeface="宋体" panose="02010600030101010101" pitchFamily="2" charset="-122"/>
                <a:sym typeface="+mn-ea"/>
                <a:hlinkClick r:id="rId2" action="ppaction://hlinksldjump"/>
              </a:rPr>
              <a:t>返回</a:t>
            </a:r>
            <a:endParaRPr lang="zh-CN" altLang="en-US" sz="1800" b="1" dirty="0">
              <a:latin typeface="Century Schoolbook" pitchFamily="18" charset="0"/>
              <a:ea typeface="宋体" panose="02010600030101010101" pitchFamily="2" charset="-122"/>
              <a:sym typeface="+mn-ea"/>
              <a:hlinkClick r:id="rId3" action="ppaction://hlinksldjum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071538" y="0"/>
            <a:ext cx="8072462" cy="1363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342900" indent="-342900">
              <a:lnSpc>
                <a:spcPct val="130000"/>
              </a:lnSpc>
              <a:buFontTx/>
              <a:buNone/>
              <a:defRPr/>
            </a:pPr>
            <a:r>
              <a:rPr lang="zh-CN" altLang="en-US" sz="4400" dirty="0" smtClean="0">
                <a:solidFill>
                  <a:schemeClr val="bg1"/>
                </a:solidFill>
                <a:effectLst>
                  <a:outerShdw blurRad="38100" dist="38100" dir="2700000" algn="tl">
                    <a:srgbClr val="FFFFFF"/>
                  </a:outerShdw>
                </a:effectLst>
                <a:latin typeface="仿宋_GB2312" pitchFamily="49" charset="-122"/>
                <a:ea typeface="仿宋_GB2312" pitchFamily="49" charset="-122"/>
                <a:sym typeface="Arial" pitchFamily="34" charset="0"/>
              </a:rPr>
              <a:t>收入法</a:t>
            </a:r>
            <a:endParaRPr lang="zh-CN" altLang="en-US" sz="4400" dirty="0">
              <a:solidFill>
                <a:srgbClr val="FF9933"/>
              </a:solidFill>
              <a:effectLst>
                <a:outerShdw blurRad="38100" dist="38100" dir="2700000" algn="tl">
                  <a:srgbClr val="FFFFFF"/>
                </a:outerShdw>
              </a:effectLst>
              <a:latin typeface="黑体" pitchFamily="49" charset="-122"/>
              <a:ea typeface="黑体" pitchFamily="49" charset="-122"/>
              <a:sym typeface="Arial" pitchFamily="34" charset="0"/>
            </a:endParaRPr>
          </a:p>
        </p:txBody>
      </p:sp>
      <p:sp>
        <p:nvSpPr>
          <p:cNvPr id="7" name="矩形 6"/>
          <p:cNvSpPr/>
          <p:nvPr/>
        </p:nvSpPr>
        <p:spPr>
          <a:xfrm>
            <a:off x="857224" y="1428736"/>
            <a:ext cx="8286776" cy="4339650"/>
          </a:xfrm>
          <a:prstGeom prst="rect">
            <a:avLst/>
          </a:prstGeom>
        </p:spPr>
        <p:txBody>
          <a:bodyPr wrap="square">
            <a:spAutoFit/>
          </a:bodyPr>
          <a:lstStyle/>
          <a:p>
            <a:pPr eaLnBrk="1" hangingPunct="1">
              <a:lnSpc>
                <a:spcPct val="150000"/>
              </a:lnSpc>
              <a:spcBef>
                <a:spcPct val="30000"/>
              </a:spcBef>
            </a:pPr>
            <a:r>
              <a:rPr lang="en-US" altLang="zh-CN" sz="4000" dirty="0" smtClean="0">
                <a:solidFill>
                  <a:schemeClr val="bg1"/>
                </a:solidFill>
                <a:latin typeface="黑体" pitchFamily="49" charset="-122"/>
                <a:ea typeface="黑体" pitchFamily="49" charset="-122"/>
                <a:sym typeface="Arial" charset="0"/>
              </a:rPr>
              <a:t>GDP</a:t>
            </a:r>
            <a:r>
              <a:rPr lang="zh-CN" altLang="en-US" sz="4000" dirty="0" smtClean="0">
                <a:solidFill>
                  <a:schemeClr val="bg1"/>
                </a:solidFill>
                <a:latin typeface="黑体" pitchFamily="49" charset="-122"/>
                <a:ea typeface="黑体" pitchFamily="49" charset="-122"/>
                <a:sym typeface="Arial" charset="0"/>
              </a:rPr>
              <a:t>是</a:t>
            </a:r>
            <a:r>
              <a:rPr lang="zh-CN" altLang="en-US" sz="4000" dirty="0" smtClean="0">
                <a:solidFill>
                  <a:schemeClr val="bg1"/>
                </a:solidFill>
                <a:latin typeface="黑体" pitchFamily="49" charset="-122"/>
                <a:ea typeface="黑体" pitchFamily="49" charset="-122"/>
              </a:rPr>
              <a:t>一个区域所有单位的</a:t>
            </a:r>
            <a:endParaRPr lang="en-US" altLang="zh-CN" sz="4000" dirty="0" smtClean="0">
              <a:solidFill>
                <a:schemeClr val="bg1"/>
              </a:solidFill>
              <a:latin typeface="黑体" pitchFamily="49" charset="-122"/>
              <a:ea typeface="黑体" pitchFamily="49" charset="-122"/>
            </a:endParaRPr>
          </a:p>
          <a:p>
            <a:pPr eaLnBrk="1" hangingPunct="1">
              <a:lnSpc>
                <a:spcPct val="150000"/>
              </a:lnSpc>
              <a:spcBef>
                <a:spcPct val="30000"/>
              </a:spcBef>
            </a:pPr>
            <a:r>
              <a:rPr lang="zh-CN" altLang="en-US" sz="4000" dirty="0" smtClean="0">
                <a:solidFill>
                  <a:srgbClr val="FFCC66"/>
                </a:solidFill>
                <a:latin typeface="黑体" pitchFamily="49" charset="-122"/>
                <a:ea typeface="黑体" pitchFamily="49" charset="-122"/>
              </a:rPr>
              <a:t>增加值之和</a:t>
            </a:r>
          </a:p>
          <a:p>
            <a:pPr eaLnBrk="1" hangingPunct="1">
              <a:lnSpc>
                <a:spcPct val="150000"/>
              </a:lnSpc>
              <a:spcBef>
                <a:spcPct val="30000"/>
              </a:spcBef>
            </a:pPr>
            <a:r>
              <a:rPr lang="zh-CN" altLang="en-US" sz="4000" b="1" dirty="0" smtClean="0">
                <a:solidFill>
                  <a:schemeClr val="bg1"/>
                </a:solidFill>
                <a:latin typeface="宋体" charset="-122"/>
              </a:rPr>
              <a:t>增加值可用单位的财务指标</a:t>
            </a:r>
          </a:p>
          <a:p>
            <a:pPr eaLnBrk="1" hangingPunct="1">
              <a:lnSpc>
                <a:spcPct val="150000"/>
              </a:lnSpc>
              <a:spcBef>
                <a:spcPct val="30000"/>
              </a:spcBef>
            </a:pPr>
            <a:r>
              <a:rPr lang="zh-CN" altLang="en-US" sz="4000" b="1" dirty="0" smtClean="0">
                <a:solidFill>
                  <a:schemeClr val="bg1"/>
                </a:solidFill>
                <a:latin typeface="宋体" charset="-122"/>
              </a:rPr>
              <a:t>直接计算(收入法)</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000100" y="1071546"/>
            <a:ext cx="7858180" cy="5214974"/>
          </a:xfrm>
        </p:spPr>
        <p:txBody>
          <a:bodyPr/>
          <a:lstStyle/>
          <a:p>
            <a:pPr eaLnBrk="1" hangingPunct="1">
              <a:lnSpc>
                <a:spcPct val="150000"/>
              </a:lnSpc>
              <a:spcBef>
                <a:spcPct val="30000"/>
              </a:spcBef>
              <a:buNone/>
            </a:pPr>
            <a:r>
              <a:rPr lang="zh-CN" altLang="en-US" sz="3600" b="1" dirty="0" smtClean="0">
                <a:solidFill>
                  <a:schemeClr val="bg1"/>
                </a:solidFill>
                <a:latin typeface="宋体" charset="-122"/>
              </a:rPr>
              <a:t>增加值</a:t>
            </a:r>
            <a:r>
              <a:rPr lang="en-US" altLang="zh-CN" sz="3600" b="1" dirty="0" smtClean="0">
                <a:solidFill>
                  <a:srgbClr val="FFFF66"/>
                </a:solidFill>
                <a:latin typeface="宋体" charset="-122"/>
              </a:rPr>
              <a:t>=</a:t>
            </a:r>
            <a:r>
              <a:rPr lang="zh-CN" altLang="en-US" sz="3600" b="1" dirty="0" smtClean="0">
                <a:solidFill>
                  <a:srgbClr val="FFFF66"/>
                </a:solidFill>
                <a:latin typeface="宋体" charset="-122"/>
              </a:rPr>
              <a:t>劳动者报酬</a:t>
            </a:r>
            <a:r>
              <a:rPr lang="en-US" altLang="zh-CN" sz="3600" b="1" dirty="0" smtClean="0">
                <a:solidFill>
                  <a:srgbClr val="FFFF66"/>
                </a:solidFill>
                <a:latin typeface="宋体" charset="-122"/>
              </a:rPr>
              <a:t>+</a:t>
            </a:r>
            <a:r>
              <a:rPr lang="zh-CN" altLang="en-US" sz="3600" b="1" dirty="0" smtClean="0">
                <a:solidFill>
                  <a:srgbClr val="FFFF66"/>
                </a:solidFill>
                <a:latin typeface="宋体" charset="-122"/>
              </a:rPr>
              <a:t>生产税净额</a:t>
            </a:r>
          </a:p>
          <a:p>
            <a:pPr eaLnBrk="1" hangingPunct="1">
              <a:lnSpc>
                <a:spcPct val="150000"/>
              </a:lnSpc>
              <a:spcBef>
                <a:spcPct val="30000"/>
              </a:spcBef>
              <a:buFont typeface="Wingdings" pitchFamily="2" charset="2"/>
              <a:buNone/>
            </a:pPr>
            <a:r>
              <a:rPr lang="zh-CN" altLang="en-US" sz="3600" b="1" dirty="0" smtClean="0">
                <a:solidFill>
                  <a:srgbClr val="FFFF66"/>
                </a:solidFill>
                <a:latin typeface="宋体" charset="-122"/>
              </a:rPr>
              <a:t>       </a:t>
            </a:r>
            <a:r>
              <a:rPr lang="en-US" altLang="zh-CN" sz="3600" b="1" dirty="0" smtClean="0">
                <a:solidFill>
                  <a:srgbClr val="FFFF66"/>
                </a:solidFill>
                <a:latin typeface="宋体" charset="-122"/>
              </a:rPr>
              <a:t>+</a:t>
            </a:r>
            <a:r>
              <a:rPr lang="zh-CN" altLang="en-US" sz="3600" b="1" dirty="0" smtClean="0">
                <a:solidFill>
                  <a:srgbClr val="FFFF66"/>
                </a:solidFill>
                <a:latin typeface="宋体" charset="-122"/>
              </a:rPr>
              <a:t>固定资产折旧</a:t>
            </a:r>
            <a:r>
              <a:rPr lang="en-US" altLang="zh-CN" sz="3600" b="1" dirty="0" smtClean="0">
                <a:solidFill>
                  <a:srgbClr val="FFFF66"/>
                </a:solidFill>
                <a:latin typeface="宋体" charset="-122"/>
              </a:rPr>
              <a:t>+</a:t>
            </a:r>
            <a:r>
              <a:rPr lang="zh-CN" altLang="en-US" sz="3600" b="1" dirty="0" smtClean="0">
                <a:solidFill>
                  <a:srgbClr val="FFFF66"/>
                </a:solidFill>
                <a:latin typeface="宋体" charset="-122"/>
              </a:rPr>
              <a:t>营业盈余</a:t>
            </a:r>
          </a:p>
          <a:p>
            <a:pPr eaLnBrk="1" hangingPunct="1">
              <a:lnSpc>
                <a:spcPct val="150000"/>
              </a:lnSpc>
              <a:spcBef>
                <a:spcPct val="30000"/>
              </a:spcBef>
              <a:buFont typeface="Wingdings" pitchFamily="2" charset="2"/>
              <a:buNone/>
            </a:pPr>
            <a:r>
              <a:rPr lang="zh-CN" altLang="en-US" sz="3600" b="1" dirty="0" smtClean="0">
                <a:solidFill>
                  <a:srgbClr val="FFFF66"/>
                </a:solidFill>
                <a:latin typeface="宋体" charset="-122"/>
              </a:rPr>
              <a:t>     </a:t>
            </a:r>
            <a:r>
              <a:rPr lang="zh-CN" altLang="en-US" sz="3600" b="1" dirty="0" smtClean="0">
                <a:solidFill>
                  <a:schemeClr val="bg1"/>
                </a:solidFill>
                <a:latin typeface="宋体" charset="-122"/>
                <a:sym typeface="Arial" charset="0"/>
              </a:rPr>
              <a:t>劳动者报酬、生产税净额、固定资产折旧、营业盈余，叫做增加值的</a:t>
            </a:r>
            <a:r>
              <a:rPr lang="zh-CN" altLang="en-US" sz="3600" b="1" dirty="0" smtClean="0">
                <a:solidFill>
                  <a:srgbClr val="FFCC66"/>
                </a:solidFill>
                <a:latin typeface="宋体" charset="-122"/>
                <a:sym typeface="Arial" charset="0"/>
              </a:rPr>
              <a:t>“四项构成”</a:t>
            </a:r>
          </a:p>
        </p:txBody>
      </p:sp>
      <p:sp>
        <p:nvSpPr>
          <p:cNvPr id="4" name="标题 1"/>
          <p:cNvSpPr>
            <a:spLocks noGrp="1"/>
          </p:cNvSpPr>
          <p:nvPr>
            <p:ph type="title"/>
          </p:nvPr>
        </p:nvSpPr>
        <p:spPr>
          <a:xfrm>
            <a:off x="1071538" y="0"/>
            <a:ext cx="8072462" cy="1071546"/>
          </a:xfrm>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三、年度</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GDP</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相关指标</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1538" y="1571612"/>
            <a:ext cx="7929618" cy="4524388"/>
          </a:xfrm>
        </p:spPr>
        <p:txBody>
          <a:bodyPr/>
          <a:lstStyle/>
          <a:p>
            <a:pPr>
              <a:buNone/>
            </a:pPr>
            <a:r>
              <a:rPr lang="zh-CN" altLang="en-US" sz="3600" dirty="0" smtClean="0">
                <a:solidFill>
                  <a:schemeClr val="bg1"/>
                </a:solidFill>
              </a:rPr>
              <a:t>劳动者报酬</a:t>
            </a:r>
            <a:r>
              <a:rPr lang="en-US" altLang="zh-CN" sz="3600" dirty="0" smtClean="0">
                <a:solidFill>
                  <a:schemeClr val="bg1"/>
                </a:solidFill>
              </a:rPr>
              <a:t>=</a:t>
            </a:r>
            <a:r>
              <a:rPr lang="zh-CN" altLang="en-US" sz="3600" dirty="0" smtClean="0">
                <a:solidFill>
                  <a:schemeClr val="bg1"/>
                </a:solidFill>
              </a:rPr>
              <a:t>应付职工薪酬</a:t>
            </a:r>
            <a:endParaRPr lang="en-US" altLang="zh-CN" sz="3600" dirty="0" smtClean="0">
              <a:solidFill>
                <a:schemeClr val="bg1"/>
              </a:solidFill>
            </a:endParaRPr>
          </a:p>
          <a:p>
            <a:endParaRPr lang="en-US" altLang="zh-CN" sz="3600" dirty="0" smtClean="0">
              <a:solidFill>
                <a:schemeClr val="bg1"/>
              </a:solidFill>
            </a:endParaRPr>
          </a:p>
          <a:p>
            <a:pPr>
              <a:buNone/>
            </a:pPr>
            <a:r>
              <a:rPr lang="zh-CN" altLang="en-US" sz="3600" dirty="0" smtClean="0">
                <a:solidFill>
                  <a:schemeClr val="bg1"/>
                </a:solidFill>
              </a:rPr>
              <a:t>生产税净额</a:t>
            </a:r>
            <a:r>
              <a:rPr lang="en-US" altLang="zh-CN" sz="3600" dirty="0" smtClean="0">
                <a:solidFill>
                  <a:schemeClr val="bg1"/>
                </a:solidFill>
              </a:rPr>
              <a:t>=</a:t>
            </a:r>
            <a:r>
              <a:rPr lang="zh-CN" altLang="en-US" sz="3600" dirty="0" smtClean="0">
                <a:solidFill>
                  <a:schemeClr val="bg1"/>
                </a:solidFill>
              </a:rPr>
              <a:t>税金及附加</a:t>
            </a:r>
            <a:r>
              <a:rPr lang="en-US" altLang="zh-CN" sz="3600" dirty="0" smtClean="0">
                <a:solidFill>
                  <a:schemeClr val="bg1"/>
                </a:solidFill>
              </a:rPr>
              <a:t>+</a:t>
            </a:r>
            <a:r>
              <a:rPr lang="zh-CN" altLang="en-US" sz="3600" dirty="0" smtClean="0">
                <a:solidFill>
                  <a:schemeClr val="bg1"/>
                </a:solidFill>
              </a:rPr>
              <a:t>应交增值税</a:t>
            </a:r>
            <a:endParaRPr lang="zh-CN" altLang="en-US" sz="3600" dirty="0">
              <a:solidFill>
                <a:schemeClr val="bg1"/>
              </a:solidFill>
            </a:endParaRPr>
          </a:p>
        </p:txBody>
      </p:sp>
      <p:sp>
        <p:nvSpPr>
          <p:cNvPr id="4" name="标题 1"/>
          <p:cNvSpPr>
            <a:spLocks noGrp="1"/>
          </p:cNvSpPr>
          <p:nvPr>
            <p:ph type="title"/>
          </p:nvPr>
        </p:nvSpPr>
        <p:spPr>
          <a:xfrm>
            <a:off x="1071562" y="0"/>
            <a:ext cx="7715279" cy="1142984"/>
          </a:xfrm>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三、年度</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GDP</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相关指标</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6800" y="1357298"/>
            <a:ext cx="7934356" cy="5000660"/>
          </a:xfrm>
        </p:spPr>
        <p:txBody>
          <a:bodyPr/>
          <a:lstStyle/>
          <a:p>
            <a:r>
              <a:rPr lang="zh-CN" altLang="en-US" dirty="0" smtClean="0">
                <a:solidFill>
                  <a:schemeClr val="bg1"/>
                </a:solidFill>
              </a:rPr>
              <a:t>固定资产折旧</a:t>
            </a:r>
            <a:r>
              <a:rPr lang="en-US" altLang="zh-CN" dirty="0" smtClean="0">
                <a:solidFill>
                  <a:schemeClr val="bg1"/>
                </a:solidFill>
              </a:rPr>
              <a:t>=</a:t>
            </a:r>
            <a:r>
              <a:rPr lang="zh-CN" altLang="en-US" dirty="0" smtClean="0">
                <a:solidFill>
                  <a:schemeClr val="bg1"/>
                </a:solidFill>
              </a:rPr>
              <a:t>本年折旧</a:t>
            </a:r>
            <a:endParaRPr lang="en-US" altLang="zh-CN" dirty="0" smtClean="0">
              <a:solidFill>
                <a:schemeClr val="bg1"/>
              </a:solidFill>
            </a:endParaRPr>
          </a:p>
          <a:p>
            <a:endParaRPr lang="en-US" altLang="zh-CN" dirty="0" smtClean="0">
              <a:solidFill>
                <a:schemeClr val="bg1"/>
              </a:solidFill>
            </a:endParaRPr>
          </a:p>
          <a:p>
            <a:r>
              <a:rPr lang="zh-CN" altLang="en-US" dirty="0" smtClean="0">
                <a:solidFill>
                  <a:schemeClr val="bg1"/>
                </a:solidFill>
              </a:rPr>
              <a:t>营业盈余</a:t>
            </a:r>
            <a:r>
              <a:rPr lang="en-US" altLang="zh-CN" dirty="0" smtClean="0">
                <a:solidFill>
                  <a:schemeClr val="bg1"/>
                </a:solidFill>
              </a:rPr>
              <a:t>=</a:t>
            </a:r>
            <a:r>
              <a:rPr lang="zh-CN" altLang="en-US" dirty="0" smtClean="0">
                <a:solidFill>
                  <a:schemeClr val="bg1"/>
                </a:solidFill>
              </a:rPr>
              <a:t>营业利润</a:t>
            </a:r>
            <a:r>
              <a:rPr lang="en-US" altLang="zh-CN" dirty="0" smtClean="0">
                <a:solidFill>
                  <a:schemeClr val="bg1"/>
                </a:solidFill>
              </a:rPr>
              <a:t>+</a:t>
            </a:r>
            <a:r>
              <a:rPr lang="zh-CN" altLang="en-US" dirty="0" smtClean="0">
                <a:solidFill>
                  <a:schemeClr val="bg1"/>
                </a:solidFill>
              </a:rPr>
              <a:t>资产减值损失</a:t>
            </a:r>
            <a:endParaRPr lang="en-US" altLang="zh-CN" dirty="0" smtClean="0">
              <a:solidFill>
                <a:schemeClr val="bg1"/>
              </a:solidFill>
            </a:endParaRPr>
          </a:p>
          <a:p>
            <a:r>
              <a:rPr lang="en-US" altLang="zh-CN" dirty="0" smtClean="0">
                <a:solidFill>
                  <a:schemeClr val="bg1"/>
                </a:solidFill>
              </a:rPr>
              <a:t>                   -</a:t>
            </a:r>
            <a:r>
              <a:rPr lang="zh-CN" altLang="en-US" dirty="0" smtClean="0">
                <a:solidFill>
                  <a:schemeClr val="bg1"/>
                </a:solidFill>
              </a:rPr>
              <a:t>公允价值变动收益</a:t>
            </a:r>
            <a:r>
              <a:rPr lang="en-US" altLang="zh-CN" dirty="0" smtClean="0">
                <a:solidFill>
                  <a:schemeClr val="bg1"/>
                </a:solidFill>
              </a:rPr>
              <a:t>-</a:t>
            </a:r>
            <a:r>
              <a:rPr lang="zh-CN" altLang="en-US" dirty="0" smtClean="0">
                <a:solidFill>
                  <a:schemeClr val="bg1"/>
                </a:solidFill>
              </a:rPr>
              <a:t>投资收益</a:t>
            </a:r>
            <a:endParaRPr lang="en-US" altLang="zh-CN" dirty="0" smtClean="0">
              <a:solidFill>
                <a:schemeClr val="bg1"/>
              </a:solidFill>
            </a:endParaRPr>
          </a:p>
          <a:p>
            <a:r>
              <a:rPr lang="en-US" altLang="zh-CN" dirty="0" smtClean="0">
                <a:solidFill>
                  <a:schemeClr val="bg1"/>
                </a:solidFill>
              </a:rPr>
              <a:t>                   -</a:t>
            </a:r>
            <a:r>
              <a:rPr lang="zh-CN" altLang="en-US" dirty="0" smtClean="0">
                <a:solidFill>
                  <a:schemeClr val="bg1"/>
                </a:solidFill>
              </a:rPr>
              <a:t>资产处置收益</a:t>
            </a:r>
            <a:r>
              <a:rPr lang="en-US" altLang="zh-CN" dirty="0" smtClean="0">
                <a:solidFill>
                  <a:schemeClr val="bg1"/>
                </a:solidFill>
              </a:rPr>
              <a:t>-</a:t>
            </a:r>
            <a:r>
              <a:rPr lang="zh-CN" altLang="en-US" dirty="0" smtClean="0">
                <a:solidFill>
                  <a:schemeClr val="bg1"/>
                </a:solidFill>
              </a:rPr>
              <a:t>其他收益</a:t>
            </a:r>
            <a:endParaRPr lang="zh-CN" altLang="en-US" dirty="0">
              <a:solidFill>
                <a:schemeClr val="bg1"/>
              </a:solidFill>
            </a:endParaRPr>
          </a:p>
        </p:txBody>
      </p:sp>
      <p:sp>
        <p:nvSpPr>
          <p:cNvPr id="4" name="标题 1"/>
          <p:cNvSpPr>
            <a:spLocks noGrp="1"/>
          </p:cNvSpPr>
          <p:nvPr>
            <p:ph type="title"/>
          </p:nvPr>
        </p:nvSpPr>
        <p:spPr>
          <a:xfrm>
            <a:off x="1071562" y="0"/>
            <a:ext cx="7786717" cy="1143000"/>
          </a:xfrm>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三、年度</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GDP</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相关指标</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png"/>
          <p:cNvPicPr>
            <a:picLocks noChangeAspect="1"/>
          </p:cNvPicPr>
          <p:nvPr/>
        </p:nvPicPr>
        <p:blipFill>
          <a:blip r:embed="rId2" cstate="print"/>
          <a:stretch>
            <a:fillRect/>
          </a:stretch>
        </p:blipFill>
        <p:spPr>
          <a:xfrm>
            <a:off x="1085298" y="116633"/>
            <a:ext cx="8058702" cy="659593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187624" y="0"/>
            <a:ext cx="7715874" cy="2434634"/>
          </a:xfrm>
          <a:prstGeom prst="rect">
            <a:avLst/>
          </a:prstGeom>
          <a:noFill/>
          <a:ln w="9525">
            <a:noFill/>
            <a:miter lim="800000"/>
            <a:headEnd/>
            <a:tailEnd/>
          </a:ln>
          <a:effectLst/>
        </p:spPr>
      </p:pic>
      <p:pic>
        <p:nvPicPr>
          <p:cNvPr id="5" name="内容占位符 4" descr="图片2.png"/>
          <p:cNvPicPr>
            <a:picLocks noGrp="1" noChangeAspect="1"/>
          </p:cNvPicPr>
          <p:nvPr>
            <p:ph idx="1"/>
          </p:nvPr>
        </p:nvPicPr>
        <p:blipFill>
          <a:blip r:embed="rId3" cstate="print"/>
          <a:stretch>
            <a:fillRect/>
          </a:stretch>
        </p:blipFill>
        <p:spPr>
          <a:xfrm>
            <a:off x="1187624" y="2420888"/>
            <a:ext cx="7704856" cy="430396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071538" y="928670"/>
            <a:ext cx="7786742" cy="4429156"/>
          </a:xfrm>
        </p:spPr>
        <p:txBody>
          <a:bodyPr/>
          <a:lstStyle/>
          <a:p>
            <a:pPr marL="0" indent="0" eaLnBrk="1" hangingPunct="1">
              <a:spcBef>
                <a:spcPct val="30000"/>
              </a:spcBef>
              <a:buNone/>
            </a:pPr>
            <a:endParaRPr lang="en-US" altLang="zh-CN" sz="3600" b="1" dirty="0" smtClean="0">
              <a:solidFill>
                <a:srgbClr val="FFFF00"/>
              </a:solidFill>
              <a:latin typeface="楷体_GB2312" pitchFamily="49" charset="-122"/>
              <a:ea typeface="楷体_GB2312" pitchFamily="49" charset="-122"/>
            </a:endParaRPr>
          </a:p>
          <a:p>
            <a:pPr eaLnBrk="1" hangingPunct="1">
              <a:spcBef>
                <a:spcPct val="30000"/>
              </a:spcBef>
              <a:buNone/>
            </a:pPr>
            <a:endParaRPr lang="en-US" altLang="zh-CN" sz="3600" dirty="0" smtClean="0">
              <a:solidFill>
                <a:schemeClr val="bg1"/>
              </a:solidFill>
              <a:latin typeface="仿宋" panose="02010609060101010101" pitchFamily="49" charset="-122"/>
              <a:ea typeface="仿宋" panose="02010609060101010101" pitchFamily="49" charset="-122"/>
            </a:endParaRPr>
          </a:p>
        </p:txBody>
      </p:sp>
      <p:pic>
        <p:nvPicPr>
          <p:cNvPr id="4" name="图片 3" descr="图片3.png"/>
          <p:cNvPicPr>
            <a:picLocks noChangeAspect="1"/>
          </p:cNvPicPr>
          <p:nvPr/>
        </p:nvPicPr>
        <p:blipFill>
          <a:blip r:embed="rId2" cstate="print"/>
          <a:stretch>
            <a:fillRect/>
          </a:stretch>
        </p:blipFill>
        <p:spPr>
          <a:xfrm>
            <a:off x="1115616" y="162006"/>
            <a:ext cx="8028384" cy="653398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一、</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GDP</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核算的简介</a:t>
            </a:r>
            <a:endParaRPr lang="zh-CN" altLang="en-US" b="1" dirty="0">
              <a:solidFill>
                <a:schemeClr val="bg1"/>
              </a:solidFill>
            </a:endParaRPr>
          </a:p>
        </p:txBody>
      </p:sp>
      <p:sp>
        <p:nvSpPr>
          <p:cNvPr id="3" name="内容占位符 2"/>
          <p:cNvSpPr>
            <a:spLocks noGrp="1"/>
          </p:cNvSpPr>
          <p:nvPr>
            <p:ph idx="1"/>
          </p:nvPr>
        </p:nvSpPr>
        <p:spPr>
          <a:xfrm>
            <a:off x="1066800" y="1142984"/>
            <a:ext cx="7862918" cy="5286412"/>
          </a:xfrm>
        </p:spPr>
        <p:txBody>
          <a:bodyPr/>
          <a:lstStyle/>
          <a:p>
            <a:endParaRPr lang="en-US" altLang="zh-CN" b="1" dirty="0" smtClean="0">
              <a:solidFill>
                <a:schemeClr val="bg1"/>
              </a:solidFill>
            </a:endParaRPr>
          </a:p>
          <a:p>
            <a:endParaRPr lang="en-US" altLang="zh-CN" b="1" dirty="0" smtClean="0">
              <a:solidFill>
                <a:schemeClr val="bg1"/>
              </a:solidFill>
            </a:endParaRPr>
          </a:p>
          <a:p>
            <a:r>
              <a:rPr lang="en-US" altLang="zh-CN" b="1" dirty="0" smtClean="0">
                <a:solidFill>
                  <a:schemeClr val="bg1"/>
                </a:solidFill>
              </a:rPr>
              <a:t>GDP</a:t>
            </a:r>
            <a:r>
              <a:rPr lang="zh-CN" altLang="en-US" b="1" dirty="0" smtClean="0">
                <a:solidFill>
                  <a:schemeClr val="bg1"/>
                </a:solidFill>
              </a:rPr>
              <a:t>数据有快报数，也有年报数。</a:t>
            </a:r>
            <a:endParaRPr lang="en-US" altLang="zh-CN" b="1" dirty="0" smtClean="0">
              <a:solidFill>
                <a:schemeClr val="bg1"/>
              </a:solidFill>
            </a:endParaRPr>
          </a:p>
          <a:p>
            <a:endParaRPr lang="zh-CN" altLang="en-US" b="1" dirty="0" smtClean="0">
              <a:solidFill>
                <a:schemeClr val="bg1"/>
              </a:solidFill>
            </a:endParaRPr>
          </a:p>
          <a:p>
            <a:r>
              <a:rPr lang="en-US" altLang="zh-CN" b="1" dirty="0" smtClean="0">
                <a:solidFill>
                  <a:schemeClr val="bg1"/>
                </a:solidFill>
              </a:rPr>
              <a:t>GDP</a:t>
            </a:r>
            <a:r>
              <a:rPr lang="zh-CN" altLang="en-US" b="1" dirty="0" smtClean="0">
                <a:solidFill>
                  <a:schemeClr val="bg1"/>
                </a:solidFill>
              </a:rPr>
              <a:t>测算方法有季度推算方法，也有年度核算方法。</a:t>
            </a:r>
            <a:endParaRPr lang="en-US" altLang="zh-CN" b="1" dirty="0" smtClean="0">
              <a:solidFill>
                <a:schemeClr val="bg1"/>
              </a:solidFill>
            </a:endParaRPr>
          </a:p>
          <a:p>
            <a:endParaRPr lang="zh-CN" altLang="en-US" b="1" dirty="0" smtClean="0">
              <a:solidFill>
                <a:schemeClr val="bg1"/>
              </a:solidFill>
            </a:endParaRPr>
          </a:p>
          <a:p>
            <a:pPr>
              <a:defRPr/>
            </a:pPr>
            <a:endParaRPr lang="zh-CN" altLang="en-US" b="1" dirty="0" smtClean="0">
              <a:effectLst>
                <a:outerShdw blurRad="38100" dist="38100" dir="2700000" algn="tl">
                  <a:srgbClr val="C0C0C0"/>
                </a:outerShdw>
              </a:effectLst>
              <a:latin typeface="Century Schoolbook" pitchFamily="18" charset="0"/>
              <a:ea typeface="宋体" panose="02010600030101010101" pitchFamily="2" charset="-122"/>
              <a:sym typeface="+mn-ea"/>
            </a:endParaRPr>
          </a:p>
          <a:p>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071538" y="928670"/>
            <a:ext cx="7786742" cy="4429156"/>
          </a:xfrm>
        </p:spPr>
        <p:txBody>
          <a:bodyPr/>
          <a:lstStyle/>
          <a:p>
            <a:pPr marL="0" indent="0" eaLnBrk="1" hangingPunct="1">
              <a:spcBef>
                <a:spcPct val="30000"/>
              </a:spcBef>
              <a:buNone/>
            </a:pPr>
            <a:endParaRPr lang="en-US" altLang="zh-CN" sz="3600" b="1" dirty="0" smtClean="0">
              <a:solidFill>
                <a:srgbClr val="FFFF00"/>
              </a:solidFill>
              <a:latin typeface="楷体_GB2312" pitchFamily="49" charset="-122"/>
              <a:ea typeface="楷体_GB2312" pitchFamily="49" charset="-122"/>
            </a:endParaRPr>
          </a:p>
          <a:p>
            <a:pPr eaLnBrk="1" hangingPunct="1">
              <a:spcBef>
                <a:spcPct val="30000"/>
              </a:spcBef>
              <a:buNone/>
            </a:pPr>
            <a:endParaRPr lang="en-US" altLang="zh-CN" sz="3600" dirty="0" smtClean="0">
              <a:solidFill>
                <a:schemeClr val="bg1"/>
              </a:solidFill>
              <a:latin typeface="仿宋" panose="02010609060101010101" pitchFamily="49" charset="-122"/>
              <a:ea typeface="仿宋" panose="02010609060101010101" pitchFamily="49" charset="-122"/>
            </a:endParaRPr>
          </a:p>
        </p:txBody>
      </p:sp>
      <p:pic>
        <p:nvPicPr>
          <p:cNvPr id="4" name="图片 3" descr="图片4.png"/>
          <p:cNvPicPr>
            <a:picLocks noChangeAspect="1"/>
          </p:cNvPicPr>
          <p:nvPr/>
        </p:nvPicPr>
        <p:blipFill>
          <a:blip r:embed="rId2" cstate="print"/>
          <a:stretch>
            <a:fillRect/>
          </a:stretch>
        </p:blipFill>
        <p:spPr>
          <a:xfrm>
            <a:off x="1115616" y="47176"/>
            <a:ext cx="8028384" cy="681082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4000" dirty="0" smtClean="0">
                <a:solidFill>
                  <a:schemeClr val="bg1"/>
                </a:solidFill>
                <a:hlinkClick r:id="rId2" action="ppaction://hlinkfile"/>
              </a:rPr>
              <a:t>企业应付职工薪酬、税金及应交增值税数据来源表</a:t>
            </a:r>
            <a:endParaRPr lang="zh-CN" altLang="en-US" sz="40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body" idx="1"/>
          </p:nvPr>
        </p:nvSpPr>
        <p:spPr bwMode="auto">
          <a:xfrm>
            <a:off x="1142976" y="0"/>
            <a:ext cx="8001024" cy="1000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buFontTx/>
              <a:buNone/>
              <a:defRPr/>
            </a:pPr>
            <a:r>
              <a:rPr lang="zh-CN" altLang="en-US" sz="4000" dirty="0" smtClean="0">
                <a:solidFill>
                  <a:srgbClr val="FF9933"/>
                </a:solidFill>
                <a:effectLst>
                  <a:outerShdw blurRad="38100" dist="38100" dir="2700000" algn="tl">
                    <a:srgbClr val="FFFFFF"/>
                  </a:outerShdw>
                </a:effectLst>
                <a:latin typeface="黑体" panose="02010609060101010101" pitchFamily="49" charset="-122"/>
                <a:ea typeface="黑体" panose="02010609060101010101" pitchFamily="49" charset="-122"/>
                <a:sym typeface="Arial" panose="020B0604020202020204" pitchFamily="34" charset="0"/>
              </a:rPr>
              <a:t>应付职工薪酬（代码</a:t>
            </a:r>
            <a:r>
              <a:rPr lang="en-US" altLang="zh-CN" sz="4000" dirty="0" smtClean="0">
                <a:solidFill>
                  <a:srgbClr val="FF9933"/>
                </a:solidFill>
                <a:effectLst>
                  <a:outerShdw blurRad="38100" dist="38100" dir="2700000" algn="tl">
                    <a:srgbClr val="FFFFFF"/>
                  </a:outerShdw>
                </a:effectLst>
                <a:latin typeface="黑体" panose="02010609060101010101" pitchFamily="49" charset="-122"/>
                <a:ea typeface="黑体" panose="02010609060101010101" pitchFamily="49" charset="-122"/>
                <a:sym typeface="Arial" panose="020B0604020202020204" pitchFamily="34" charset="0"/>
              </a:rPr>
              <a:t>01-22</a:t>
            </a:r>
            <a:r>
              <a:rPr lang="zh-CN" altLang="en-US" sz="4000" dirty="0" smtClean="0">
                <a:solidFill>
                  <a:srgbClr val="FF9933"/>
                </a:solidFill>
                <a:effectLst>
                  <a:outerShdw blurRad="38100" dist="38100" dir="2700000" algn="tl">
                    <a:srgbClr val="FFFFFF"/>
                  </a:outerShdw>
                </a:effectLst>
                <a:latin typeface="黑体" panose="02010609060101010101" pitchFamily="49" charset="-122"/>
                <a:ea typeface="黑体" panose="02010609060101010101" pitchFamily="49" charset="-122"/>
                <a:sym typeface="Arial" panose="020B0604020202020204" pitchFamily="34" charset="0"/>
              </a:rPr>
              <a:t>）</a:t>
            </a:r>
            <a:endParaRPr lang="zh-CN" altLang="en-US" sz="4000" dirty="0">
              <a:solidFill>
                <a:srgbClr val="FF9933"/>
              </a:solidFill>
              <a:effectLst>
                <a:outerShdw blurRad="38100" dist="38100" dir="2700000" algn="tl">
                  <a:srgbClr val="FFFFFF"/>
                </a:outerShdw>
              </a:effectLst>
              <a:latin typeface="黑体" panose="02010609060101010101" pitchFamily="49" charset="-122"/>
              <a:ea typeface="黑体" panose="02010609060101010101" pitchFamily="49" charset="-122"/>
              <a:sym typeface="Arial" panose="020B0604020202020204" pitchFamily="34" charset="0"/>
            </a:endParaRPr>
          </a:p>
        </p:txBody>
      </p:sp>
      <p:sp>
        <p:nvSpPr>
          <p:cNvPr id="4" name="矩形 3"/>
          <p:cNvSpPr/>
          <p:nvPr/>
        </p:nvSpPr>
        <p:spPr>
          <a:xfrm>
            <a:off x="1071538" y="928670"/>
            <a:ext cx="7858180" cy="5429288"/>
          </a:xfrm>
          <a:prstGeom prst="rect">
            <a:avLst/>
          </a:prstGeom>
        </p:spPr>
        <p:txBody>
          <a:bodyPr wrap="square">
            <a:spAutoFit/>
          </a:bodyPr>
          <a:lstStyle/>
          <a:p>
            <a:pPr marL="90805" indent="0" algn="just" eaLnBrk="1" hangingPunct="1">
              <a:lnSpc>
                <a:spcPts val="4800"/>
              </a:lnSpc>
              <a:spcBef>
                <a:spcPct val="30000"/>
              </a:spcBef>
            </a:pPr>
            <a:r>
              <a:rPr lang="zh-CN" altLang="en-US" dirty="0" smtClean="0">
                <a:solidFill>
                  <a:schemeClr val="bg1"/>
                </a:solidFill>
                <a:latin typeface="楷体_GB2312" pitchFamily="49" charset="-122"/>
              </a:rPr>
              <a:t>包括</a:t>
            </a:r>
            <a:r>
              <a:rPr lang="en-US" altLang="zh-CN" dirty="0" smtClean="0">
                <a:solidFill>
                  <a:schemeClr val="bg1"/>
                </a:solidFill>
                <a:latin typeface="楷体_GB2312" pitchFamily="49" charset="-122"/>
              </a:rPr>
              <a:t>9</a:t>
            </a:r>
            <a:r>
              <a:rPr lang="zh-CN" altLang="en-US" dirty="0" smtClean="0">
                <a:solidFill>
                  <a:schemeClr val="bg1"/>
                </a:solidFill>
                <a:latin typeface="楷体_GB2312" pitchFamily="49" charset="-122"/>
              </a:rPr>
              <a:t>项：</a:t>
            </a:r>
            <a:endParaRPr lang="en-US" altLang="zh-CN" dirty="0" smtClean="0">
              <a:solidFill>
                <a:schemeClr val="bg1"/>
              </a:solidFill>
              <a:latin typeface="楷体_GB2312" pitchFamily="49" charset="-122"/>
            </a:endParaRPr>
          </a:p>
          <a:p>
            <a:pPr marL="90805" algn="just">
              <a:lnSpc>
                <a:spcPts val="4800"/>
              </a:lnSpc>
              <a:spcBef>
                <a:spcPct val="30000"/>
              </a:spcBef>
            </a:pPr>
            <a:r>
              <a:rPr lang="zh-CN" altLang="en-US" dirty="0" smtClean="0">
                <a:solidFill>
                  <a:schemeClr val="bg1"/>
                </a:solidFill>
                <a:latin typeface="楷体_GB2312" pitchFamily="49" charset="-122"/>
              </a:rPr>
              <a:t>⑴职工工资及福利费</a:t>
            </a:r>
            <a:endParaRPr lang="en-US" altLang="zh-CN" dirty="0" smtClean="0">
              <a:solidFill>
                <a:schemeClr val="bg1"/>
              </a:solidFill>
              <a:latin typeface="楷体_GB2312" pitchFamily="49" charset="-122"/>
            </a:endParaRPr>
          </a:p>
          <a:p>
            <a:pPr marL="90805" algn="just">
              <a:lnSpc>
                <a:spcPts val="4800"/>
              </a:lnSpc>
              <a:spcBef>
                <a:spcPct val="30000"/>
              </a:spcBef>
            </a:pPr>
            <a:r>
              <a:rPr lang="zh-CN" altLang="en-US" dirty="0" smtClean="0">
                <a:solidFill>
                  <a:schemeClr val="bg1"/>
                </a:solidFill>
                <a:latin typeface="楷体_GB2312" pitchFamily="49" charset="-122"/>
              </a:rPr>
              <a:t>⑵社会保险费</a:t>
            </a:r>
            <a:r>
              <a:rPr lang="zh-CN" altLang="en-US" sz="2800" i="1" dirty="0" smtClean="0">
                <a:solidFill>
                  <a:schemeClr val="bg1"/>
                </a:solidFill>
                <a:latin typeface="楷体_GB2312" pitchFamily="49" charset="-122"/>
              </a:rPr>
              <a:t>（医疗保险费、养老保险费、失业保险费、工伤保险费和生育保险费）</a:t>
            </a:r>
            <a:endParaRPr lang="en-US" altLang="zh-CN" sz="2800" i="1" dirty="0" smtClean="0">
              <a:solidFill>
                <a:schemeClr val="bg1"/>
              </a:solidFill>
              <a:latin typeface="楷体_GB2312" pitchFamily="49" charset="-122"/>
            </a:endParaRPr>
          </a:p>
          <a:p>
            <a:pPr marL="90805" algn="just">
              <a:lnSpc>
                <a:spcPts val="4800"/>
              </a:lnSpc>
              <a:spcBef>
                <a:spcPct val="30000"/>
              </a:spcBef>
            </a:pPr>
            <a:r>
              <a:rPr lang="zh-CN" altLang="en-US" dirty="0" smtClean="0">
                <a:solidFill>
                  <a:schemeClr val="bg1"/>
                </a:solidFill>
                <a:latin typeface="楷体_GB2312" pitchFamily="49" charset="-122"/>
              </a:rPr>
              <a:t>⑶其他保险</a:t>
            </a:r>
            <a:endParaRPr lang="en-US" altLang="zh-CN" dirty="0" smtClean="0">
              <a:solidFill>
                <a:schemeClr val="bg1"/>
              </a:solidFill>
              <a:latin typeface="楷体_GB2312" pitchFamily="49" charset="-122"/>
            </a:endParaRPr>
          </a:p>
          <a:p>
            <a:pPr marL="90805" algn="just">
              <a:lnSpc>
                <a:spcPts val="4800"/>
              </a:lnSpc>
              <a:spcBef>
                <a:spcPct val="30000"/>
              </a:spcBef>
            </a:pPr>
            <a:r>
              <a:rPr lang="zh-CN" altLang="en-US" dirty="0" smtClean="0">
                <a:solidFill>
                  <a:schemeClr val="bg1"/>
                </a:solidFill>
                <a:latin typeface="楷体_GB2312" pitchFamily="49" charset="-122"/>
              </a:rPr>
              <a:t>⑷住房公积金和住房补贴</a:t>
            </a:r>
            <a:endParaRPr lang="en-US" altLang="zh-CN" dirty="0" smtClean="0">
              <a:solidFill>
                <a:schemeClr val="bg1"/>
              </a:solidFill>
              <a:latin typeface="楷体_GB2312" pitchFamily="49" charset="-122"/>
            </a:endParaRPr>
          </a:p>
          <a:p>
            <a:pPr marL="90805" algn="just">
              <a:lnSpc>
                <a:spcPts val="4800"/>
              </a:lnSpc>
              <a:spcBef>
                <a:spcPct val="30000"/>
              </a:spcBef>
            </a:pPr>
            <a:r>
              <a:rPr lang="en-US" altLang="en-US" dirty="0" smtClean="0">
                <a:solidFill>
                  <a:schemeClr val="bg1"/>
                </a:solidFill>
                <a:latin typeface="楷体_GB2312" pitchFamily="49" charset="-122"/>
              </a:rPr>
              <a:t>⑸</a:t>
            </a:r>
            <a:r>
              <a:rPr lang="zh-CN" altLang="en-US" dirty="0" smtClean="0">
                <a:solidFill>
                  <a:schemeClr val="bg1"/>
                </a:solidFill>
                <a:latin typeface="楷体_GB2312" pitchFamily="49" charset="-122"/>
              </a:rPr>
              <a:t>住房维修基金</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000099" y="142852"/>
            <a:ext cx="8143901" cy="6072230"/>
          </a:xfrm>
        </p:spPr>
        <p:txBody>
          <a:bodyPr/>
          <a:lstStyle/>
          <a:p>
            <a:pPr marL="90805" indent="0" algn="just" eaLnBrk="1" hangingPunct="1">
              <a:lnSpc>
                <a:spcPct val="90000"/>
              </a:lnSpc>
              <a:spcBef>
                <a:spcPct val="30000"/>
              </a:spcBef>
              <a:buFontTx/>
              <a:buNone/>
            </a:pPr>
            <a:endParaRPr lang="en-US" altLang="zh-CN" sz="3600" dirty="0" smtClean="0">
              <a:solidFill>
                <a:schemeClr val="bg1"/>
              </a:solidFill>
              <a:latin typeface="楷体_GB2312" pitchFamily="49" charset="-122"/>
              <a:ea typeface="楷体_GB2312" pitchFamily="49" charset="-122"/>
            </a:endParaRPr>
          </a:p>
          <a:p>
            <a:pPr marL="90805" indent="0" algn="just" eaLnBrk="1" hangingPunct="1">
              <a:lnSpc>
                <a:spcPct val="150000"/>
              </a:lnSpc>
              <a:spcBef>
                <a:spcPct val="30000"/>
              </a:spcBef>
              <a:buFontTx/>
              <a:buNone/>
            </a:pPr>
            <a:r>
              <a:rPr lang="zh-CN" altLang="en-US" sz="3600" dirty="0" smtClean="0">
                <a:solidFill>
                  <a:schemeClr val="bg1"/>
                </a:solidFill>
                <a:latin typeface="楷体_GB2312" pitchFamily="49" charset="-122"/>
                <a:ea typeface="楷体_GB2312" pitchFamily="49" charset="-122"/>
              </a:rPr>
              <a:t>⑹因解除与职工的劳动关系给予的补偿</a:t>
            </a:r>
            <a:endParaRPr lang="en-US" sz="3600" dirty="0" smtClean="0">
              <a:solidFill>
                <a:schemeClr val="bg1"/>
              </a:solidFill>
              <a:latin typeface="楷体_GB2312" pitchFamily="49" charset="-122"/>
              <a:ea typeface="楷体_GB2312" pitchFamily="49" charset="-122"/>
            </a:endParaRPr>
          </a:p>
          <a:p>
            <a:pPr marL="90805" indent="0" algn="just" eaLnBrk="1" hangingPunct="1">
              <a:lnSpc>
                <a:spcPct val="150000"/>
              </a:lnSpc>
              <a:buFontTx/>
              <a:buNone/>
            </a:pPr>
            <a:r>
              <a:rPr lang="zh-CN" altLang="en-US" sz="3600" dirty="0" smtClean="0">
                <a:solidFill>
                  <a:schemeClr val="bg1"/>
                </a:solidFill>
                <a:latin typeface="楷体_GB2312" pitchFamily="49" charset="-122"/>
                <a:ea typeface="楷体_GB2312" pitchFamily="49" charset="-122"/>
              </a:rPr>
              <a:t>⑺</a:t>
            </a:r>
            <a:r>
              <a:rPr lang="zh-CN" altLang="en-US" sz="3600" dirty="0" smtClean="0">
                <a:solidFill>
                  <a:schemeClr val="bg1"/>
                </a:solidFill>
                <a:latin typeface="楷体_GB2312" pitchFamily="49" charset="-122"/>
                <a:ea typeface="楷体_GB2312" pitchFamily="49" charset="-122"/>
                <a:sym typeface="Arial" panose="020B0604020202020204" pitchFamily="34" charset="0"/>
              </a:rPr>
              <a:t>股份支付</a:t>
            </a:r>
            <a:endParaRPr lang="en-US" sz="3600" dirty="0" smtClean="0">
              <a:solidFill>
                <a:schemeClr val="bg1"/>
              </a:solidFill>
              <a:latin typeface="楷体_GB2312" pitchFamily="49" charset="-122"/>
              <a:ea typeface="楷体_GB2312" pitchFamily="49" charset="-122"/>
            </a:endParaRPr>
          </a:p>
          <a:p>
            <a:pPr marL="90805" indent="0" algn="just" eaLnBrk="1" hangingPunct="1">
              <a:lnSpc>
                <a:spcPct val="150000"/>
              </a:lnSpc>
              <a:buFontTx/>
              <a:buNone/>
            </a:pPr>
            <a:r>
              <a:rPr lang="zh-CN" altLang="en-US" sz="3600" dirty="0" smtClean="0">
                <a:solidFill>
                  <a:schemeClr val="bg1"/>
                </a:solidFill>
                <a:latin typeface="楷体_GB2312" pitchFamily="49" charset="-122"/>
                <a:ea typeface="楷体_GB2312" pitchFamily="49" charset="-122"/>
              </a:rPr>
              <a:t>⑻员工激励</a:t>
            </a:r>
            <a:endParaRPr lang="en-US" sz="3600" dirty="0" smtClean="0">
              <a:solidFill>
                <a:schemeClr val="bg1"/>
              </a:solidFill>
              <a:latin typeface="楷体_GB2312" pitchFamily="49" charset="-122"/>
              <a:ea typeface="楷体_GB2312" pitchFamily="49" charset="-122"/>
            </a:endParaRPr>
          </a:p>
          <a:p>
            <a:pPr marL="90805" indent="0" algn="just" eaLnBrk="1" hangingPunct="1">
              <a:lnSpc>
                <a:spcPct val="150000"/>
              </a:lnSpc>
              <a:buFontTx/>
              <a:buNone/>
            </a:pPr>
            <a:r>
              <a:rPr lang="zh-CN" altLang="en-US" sz="3600" dirty="0" smtClean="0">
                <a:solidFill>
                  <a:schemeClr val="bg1"/>
                </a:solidFill>
                <a:latin typeface="楷体_GB2312" pitchFamily="49" charset="-122"/>
                <a:ea typeface="楷体_GB2312" pitchFamily="49" charset="-122"/>
              </a:rPr>
              <a:t>⑼其他与获得职工提供的服务相关的支出</a:t>
            </a:r>
            <a:endParaRPr lang="en-US" sz="3600" dirty="0" smtClean="0">
              <a:solidFill>
                <a:srgbClr val="FFCC66"/>
              </a:solidFill>
              <a:latin typeface="楷体_GB2312" pitchFamily="49" charset="-122"/>
              <a:ea typeface="楷体_GB2312" pitchFamily="49"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1142976" y="857232"/>
            <a:ext cx="7715304" cy="5286412"/>
          </a:xfrm>
        </p:spPr>
        <p:txBody>
          <a:bodyPr/>
          <a:lstStyle/>
          <a:p>
            <a:pPr eaLnBrk="1" hangingPunct="1">
              <a:buFontTx/>
              <a:buNone/>
            </a:pPr>
            <a:r>
              <a:rPr lang="zh-CN" altLang="en-US" sz="3600" b="1" dirty="0" smtClean="0">
                <a:solidFill>
                  <a:srgbClr val="FF9933"/>
                </a:solidFill>
                <a:ea typeface="楷体_GB2312" pitchFamily="49" charset="-122"/>
              </a:rPr>
              <a:t>指标</a:t>
            </a:r>
            <a:r>
              <a:rPr lang="zh-CN" altLang="en-US" sz="3600" b="1" dirty="0" smtClean="0">
                <a:solidFill>
                  <a:schemeClr val="bg1"/>
                </a:solidFill>
                <a:ea typeface="楷体_GB2312" pitchFamily="49" charset="-122"/>
              </a:rPr>
              <a:t>“一、应付职工薪酬”（代码</a:t>
            </a:r>
            <a:r>
              <a:rPr lang="en-US" altLang="zh-CN" sz="3600" b="1" dirty="0" smtClean="0">
                <a:solidFill>
                  <a:schemeClr val="bg1"/>
                </a:solidFill>
                <a:ea typeface="楷体_GB2312" pitchFamily="49" charset="-122"/>
              </a:rPr>
              <a:t>01</a:t>
            </a:r>
            <a:r>
              <a:rPr lang="zh-CN" altLang="en-US" sz="3600" b="1" dirty="0" smtClean="0">
                <a:solidFill>
                  <a:schemeClr val="bg1"/>
                </a:solidFill>
                <a:ea typeface="楷体_GB2312" pitchFamily="49" charset="-122"/>
              </a:rPr>
              <a:t>）</a:t>
            </a:r>
          </a:p>
          <a:p>
            <a:pPr algn="just" eaLnBrk="1" hangingPunct="1">
              <a:buFont typeface="Wingdings" panose="05000000000000000000" pitchFamily="2" charset="2"/>
              <a:buNone/>
            </a:pPr>
            <a:r>
              <a:rPr lang="zh-CN" altLang="en-US" sz="3600" b="1" dirty="0" smtClean="0">
                <a:solidFill>
                  <a:schemeClr val="bg1"/>
                </a:solidFill>
                <a:latin typeface="楷体_GB2312" pitchFamily="49" charset="-122"/>
                <a:ea typeface="楷体_GB2312" pitchFamily="49" charset="-122"/>
              </a:rPr>
              <a:t>“</a:t>
            </a:r>
            <a:r>
              <a:rPr lang="en-US" altLang="zh-CN" sz="3600" b="1" dirty="0" smtClean="0">
                <a:solidFill>
                  <a:schemeClr val="bg1"/>
                </a:solidFill>
                <a:latin typeface="楷体_GB2312" pitchFamily="49" charset="-122"/>
                <a:ea typeface="楷体_GB2312" pitchFamily="49" charset="-122"/>
              </a:rPr>
              <a:t>1.</a:t>
            </a:r>
            <a:r>
              <a:rPr lang="zh-CN" altLang="en-US" sz="3600" b="1" dirty="0" smtClean="0">
                <a:solidFill>
                  <a:schemeClr val="bg1"/>
                </a:solidFill>
                <a:latin typeface="楷体_GB2312" pitchFamily="49" charset="-122"/>
                <a:ea typeface="楷体_GB2312" pitchFamily="49" charset="-122"/>
              </a:rPr>
              <a:t>职工工资及福利费”（代码</a:t>
            </a:r>
            <a:r>
              <a:rPr lang="en-US" altLang="zh-CN" sz="3600" b="1" dirty="0" smtClean="0">
                <a:solidFill>
                  <a:schemeClr val="bg1"/>
                </a:solidFill>
                <a:latin typeface="楷体_GB2312" pitchFamily="49" charset="-122"/>
                <a:ea typeface="楷体_GB2312" pitchFamily="49" charset="-122"/>
              </a:rPr>
              <a:t>02</a:t>
            </a:r>
            <a:r>
              <a:rPr lang="zh-CN" altLang="en-US" sz="3600" b="1" dirty="0" smtClean="0">
                <a:solidFill>
                  <a:schemeClr val="bg1"/>
                </a:solidFill>
                <a:latin typeface="楷体_GB2312" pitchFamily="49" charset="-122"/>
                <a:ea typeface="楷体_GB2312" pitchFamily="49" charset="-122"/>
              </a:rPr>
              <a:t>）</a:t>
            </a:r>
            <a:endParaRPr lang="en-US" altLang="zh-CN" sz="3600" b="1" dirty="0" smtClean="0">
              <a:solidFill>
                <a:srgbClr val="FF9933"/>
              </a:solidFill>
              <a:latin typeface="宋体" panose="02010600030101010101" pitchFamily="2" charset="-122"/>
            </a:endParaRPr>
          </a:p>
          <a:p>
            <a:pPr algn="just" eaLnBrk="1" hangingPunct="1">
              <a:lnSpc>
                <a:spcPts val="4800"/>
              </a:lnSpc>
              <a:buFont typeface="Wingdings" panose="05000000000000000000" pitchFamily="2" charset="2"/>
              <a:buNone/>
            </a:pPr>
            <a:r>
              <a:rPr lang="zh-CN" altLang="en-US" sz="3600" b="1" dirty="0" smtClean="0">
                <a:solidFill>
                  <a:srgbClr val="FF9933"/>
                </a:solidFill>
                <a:latin typeface="楷体_GB2312" pitchFamily="49" charset="-122"/>
                <a:ea typeface="楷体_GB2312" pitchFamily="49" charset="-122"/>
              </a:rPr>
              <a:t>重要提醒：</a:t>
            </a:r>
          </a:p>
          <a:p>
            <a:pPr algn="just" eaLnBrk="1" hangingPunct="1">
              <a:lnSpc>
                <a:spcPts val="4800"/>
              </a:lnSpc>
              <a:spcBef>
                <a:spcPct val="30000"/>
              </a:spcBef>
              <a:buFont typeface="Wingdings" panose="05000000000000000000" pitchFamily="2" charset="2"/>
              <a:buChar char="Ø"/>
            </a:pPr>
            <a:r>
              <a:rPr lang="zh-CN" altLang="en-US" dirty="0" smtClean="0">
                <a:solidFill>
                  <a:srgbClr val="FF0000"/>
                </a:solidFill>
                <a:latin typeface="楷体_GB2312" pitchFamily="49" charset="-122"/>
                <a:ea typeface="楷体_GB2312" pitchFamily="49" charset="-122"/>
              </a:rPr>
              <a:t>不能直接</a:t>
            </a:r>
            <a:r>
              <a:rPr lang="zh-CN" altLang="en-US" dirty="0" smtClean="0">
                <a:solidFill>
                  <a:schemeClr val="bg1"/>
                </a:solidFill>
                <a:latin typeface="楷体_GB2312" pitchFamily="49" charset="-122"/>
                <a:ea typeface="楷体_GB2312" pitchFamily="49" charset="-122"/>
              </a:rPr>
              <a:t>按照</a:t>
            </a:r>
            <a:r>
              <a:rPr lang="en-US" altLang="zh-CN" dirty="0" smtClean="0">
                <a:solidFill>
                  <a:schemeClr val="bg1"/>
                </a:solidFill>
                <a:latin typeface="楷体_GB2312" pitchFamily="49" charset="-122"/>
                <a:ea typeface="楷体_GB2312" pitchFamily="49" charset="-122"/>
              </a:rPr>
              <a:t>《</a:t>
            </a:r>
            <a:r>
              <a:rPr lang="zh-CN" altLang="en-US" dirty="0" smtClean="0">
                <a:solidFill>
                  <a:schemeClr val="bg1"/>
                </a:solidFill>
                <a:latin typeface="楷体_GB2312" pitchFamily="49" charset="-122"/>
                <a:ea typeface="楷体_GB2312" pitchFamily="49" charset="-122"/>
              </a:rPr>
              <a:t>资产负债表</a:t>
            </a:r>
            <a:r>
              <a:rPr lang="en-US" altLang="zh-CN" dirty="0" smtClean="0">
                <a:solidFill>
                  <a:schemeClr val="bg1"/>
                </a:solidFill>
                <a:latin typeface="楷体_GB2312" pitchFamily="49" charset="-122"/>
                <a:ea typeface="楷体_GB2312" pitchFamily="49" charset="-122"/>
              </a:rPr>
              <a:t>》</a:t>
            </a:r>
            <a:r>
              <a:rPr lang="zh-CN" altLang="en-US" dirty="0" smtClean="0">
                <a:solidFill>
                  <a:schemeClr val="bg1"/>
                </a:solidFill>
                <a:latin typeface="楷体_GB2312" pitchFamily="49" charset="-122"/>
                <a:ea typeface="楷体_GB2312" pitchFamily="49" charset="-122"/>
              </a:rPr>
              <a:t>（会企</a:t>
            </a:r>
            <a:r>
              <a:rPr lang="en-US" altLang="zh-CN" dirty="0" smtClean="0">
                <a:solidFill>
                  <a:schemeClr val="bg1"/>
                </a:solidFill>
                <a:latin typeface="楷体_GB2312" pitchFamily="49" charset="-122"/>
                <a:ea typeface="楷体_GB2312" pitchFamily="49" charset="-122"/>
              </a:rPr>
              <a:t>01</a:t>
            </a:r>
            <a:r>
              <a:rPr lang="zh-CN" altLang="en-US" dirty="0" smtClean="0">
                <a:solidFill>
                  <a:schemeClr val="bg1"/>
                </a:solidFill>
                <a:latin typeface="楷体_GB2312" pitchFamily="49" charset="-122"/>
                <a:ea typeface="楷体_GB2312" pitchFamily="49" charset="-122"/>
              </a:rPr>
              <a:t>表）的“</a:t>
            </a:r>
            <a:r>
              <a:rPr lang="zh-CN" altLang="en-US" dirty="0" smtClean="0">
                <a:solidFill>
                  <a:srgbClr val="FFCC66"/>
                </a:solidFill>
                <a:latin typeface="楷体_GB2312" pitchFamily="49" charset="-122"/>
                <a:ea typeface="楷体_GB2312" pitchFamily="49" charset="-122"/>
              </a:rPr>
              <a:t>应付职工薪酬期末余额</a:t>
            </a:r>
            <a:r>
              <a:rPr lang="zh-CN" altLang="en-US" dirty="0" smtClean="0">
                <a:solidFill>
                  <a:schemeClr val="bg1"/>
                </a:solidFill>
                <a:latin typeface="楷体_GB2312" pitchFamily="49" charset="-122"/>
                <a:ea typeface="楷体_GB2312" pitchFamily="49" charset="-122"/>
              </a:rPr>
              <a:t>”和“</a:t>
            </a:r>
            <a:r>
              <a:rPr lang="zh-CN" altLang="en-US" dirty="0" smtClean="0">
                <a:solidFill>
                  <a:srgbClr val="FFCC66"/>
                </a:solidFill>
                <a:latin typeface="楷体_GB2312" pitchFamily="49" charset="-122"/>
                <a:ea typeface="楷体_GB2312" pitchFamily="49" charset="-122"/>
              </a:rPr>
              <a:t>职工工资及福利费期末余额</a:t>
            </a:r>
            <a:r>
              <a:rPr lang="zh-CN" altLang="en-US" dirty="0" smtClean="0">
                <a:solidFill>
                  <a:schemeClr val="bg1"/>
                </a:solidFill>
                <a:latin typeface="楷体_GB2312" pitchFamily="49" charset="-122"/>
                <a:ea typeface="楷体_GB2312" pitchFamily="49" charset="-122"/>
              </a:rPr>
              <a:t>”填报</a:t>
            </a:r>
            <a:endParaRPr lang="en-US" altLang="zh-CN" dirty="0" smtClean="0">
              <a:solidFill>
                <a:schemeClr val="bg1"/>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6800" y="1071546"/>
            <a:ext cx="7791480" cy="5024454"/>
          </a:xfrm>
        </p:spPr>
        <p:txBody>
          <a:bodyPr/>
          <a:lstStyle/>
          <a:p>
            <a:pPr lvl="0" algn="just" eaLnBrk="1" hangingPunct="1">
              <a:lnSpc>
                <a:spcPts val="4800"/>
              </a:lnSpc>
              <a:spcBef>
                <a:spcPct val="30000"/>
              </a:spcBef>
              <a:buFont typeface="Wingdings" panose="05000000000000000000" pitchFamily="2" charset="2"/>
              <a:buChar char="Ø"/>
              <a:defRPr/>
            </a:pPr>
            <a:r>
              <a:rPr lang="zh-CN" altLang="en-US" sz="3600" dirty="0" smtClean="0">
                <a:solidFill>
                  <a:schemeClr val="bg1"/>
                </a:solidFill>
                <a:latin typeface="楷体_GB2312" pitchFamily="49" charset="-122"/>
                <a:ea typeface="楷体_GB2312" pitchFamily="49" charset="-122"/>
              </a:rPr>
              <a:t>统计口径大于</a:t>
            </a:r>
            <a:r>
              <a:rPr lang="en-US" altLang="zh-CN" sz="3600" dirty="0" smtClean="0">
                <a:solidFill>
                  <a:schemeClr val="bg1"/>
                </a:solidFill>
                <a:latin typeface="楷体_GB2312" pitchFamily="49" charset="-122"/>
                <a:ea typeface="楷体_GB2312" pitchFamily="49" charset="-122"/>
              </a:rPr>
              <a:t>《</a:t>
            </a:r>
            <a:r>
              <a:rPr lang="zh-CN" altLang="en-US" sz="3600" dirty="0" smtClean="0">
                <a:solidFill>
                  <a:schemeClr val="bg1"/>
                </a:solidFill>
                <a:latin typeface="楷体_GB2312" pitchFamily="49" charset="-122"/>
                <a:ea typeface="楷体_GB2312" pitchFamily="49" charset="-122"/>
              </a:rPr>
              <a:t>从业人员及工资总额</a:t>
            </a:r>
            <a:r>
              <a:rPr lang="en-US" altLang="zh-CN" sz="3600" dirty="0" smtClean="0">
                <a:solidFill>
                  <a:schemeClr val="bg1"/>
                </a:solidFill>
                <a:latin typeface="楷体_GB2312" pitchFamily="49" charset="-122"/>
                <a:ea typeface="楷体_GB2312" pitchFamily="49" charset="-122"/>
              </a:rPr>
              <a:t>》</a:t>
            </a:r>
            <a:r>
              <a:rPr lang="zh-CN" altLang="en-US" sz="3600" dirty="0" smtClean="0">
                <a:solidFill>
                  <a:schemeClr val="bg1"/>
                </a:solidFill>
                <a:latin typeface="楷体_GB2312" pitchFamily="49" charset="-122"/>
                <a:ea typeface="楷体_GB2312" pitchFamily="49" charset="-122"/>
              </a:rPr>
              <a:t>（</a:t>
            </a:r>
            <a:r>
              <a:rPr lang="en-US" altLang="zh-CN" sz="3600" dirty="0" smtClean="0">
                <a:solidFill>
                  <a:schemeClr val="bg1"/>
                </a:solidFill>
                <a:latin typeface="楷体_GB2312" pitchFamily="49" charset="-122"/>
                <a:ea typeface="楷体_GB2312" pitchFamily="49" charset="-122"/>
              </a:rPr>
              <a:t>202-1</a:t>
            </a:r>
            <a:r>
              <a:rPr lang="zh-CN" altLang="en-US" sz="3600" dirty="0" smtClean="0">
                <a:solidFill>
                  <a:schemeClr val="bg1"/>
                </a:solidFill>
                <a:latin typeface="楷体_GB2312" pitchFamily="49" charset="-122"/>
                <a:ea typeface="楷体_GB2312" pitchFamily="49" charset="-122"/>
              </a:rPr>
              <a:t>表）中的“从业人员工资总额”</a:t>
            </a:r>
          </a:p>
          <a:p>
            <a:pPr lvl="0" algn="just" eaLnBrk="1" hangingPunct="1">
              <a:lnSpc>
                <a:spcPts val="4800"/>
              </a:lnSpc>
              <a:spcBef>
                <a:spcPct val="30000"/>
              </a:spcBef>
              <a:buFont typeface="Wingdings" panose="05000000000000000000" pitchFamily="2" charset="2"/>
              <a:buChar char="Ø"/>
              <a:defRPr/>
            </a:pPr>
            <a:r>
              <a:rPr lang="zh-CN" altLang="en-US" sz="3600" dirty="0" smtClean="0">
                <a:solidFill>
                  <a:schemeClr val="bg1"/>
                </a:solidFill>
                <a:latin typeface="楷体_GB2312" pitchFamily="49" charset="-122"/>
                <a:ea typeface="楷体_GB2312" pitchFamily="49" charset="-122"/>
              </a:rPr>
              <a:t>要按照数据来源表中公式计算得到</a:t>
            </a:r>
            <a:endParaRPr lang="en-US" altLang="zh-CN" sz="3600" dirty="0" smtClean="0">
              <a:solidFill>
                <a:schemeClr val="bg1"/>
              </a:solidFill>
              <a:latin typeface="楷体_GB2312" pitchFamily="49" charset="-122"/>
              <a:ea typeface="楷体_GB2312" pitchFamily="49" charset="-122"/>
            </a:endParaRPr>
          </a:p>
          <a:p>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1071538" y="0"/>
            <a:ext cx="7391400" cy="6572272"/>
          </a:xfrm>
        </p:spPr>
        <p:txBody>
          <a:bodyPr/>
          <a:lstStyle/>
          <a:p>
            <a:pPr eaLnBrk="1" hangingPunct="1">
              <a:lnSpc>
                <a:spcPct val="150000"/>
              </a:lnSpc>
              <a:buFontTx/>
              <a:buNone/>
            </a:pPr>
            <a:r>
              <a:rPr lang="zh-CN" altLang="en-US" sz="3600" b="1" dirty="0" smtClean="0">
                <a:solidFill>
                  <a:srgbClr val="FF9933"/>
                </a:solidFill>
                <a:ea typeface="楷体_GB2312" pitchFamily="49" charset="-122"/>
              </a:rPr>
              <a:t>指标代码</a:t>
            </a:r>
            <a:r>
              <a:rPr lang="en-US" altLang="zh-CN" sz="3600" b="1" dirty="0" smtClean="0">
                <a:solidFill>
                  <a:srgbClr val="FF9933"/>
                </a:solidFill>
                <a:ea typeface="楷体_GB2312" pitchFamily="49" charset="-122"/>
              </a:rPr>
              <a:t>03-</a:t>
            </a:r>
            <a:r>
              <a:rPr lang="zh-CN" altLang="en-US" sz="3600" b="1" dirty="0" smtClean="0">
                <a:solidFill>
                  <a:srgbClr val="FF9933"/>
                </a:solidFill>
                <a:ea typeface="楷体_GB2312" pitchFamily="49" charset="-122"/>
              </a:rPr>
              <a:t>代码</a:t>
            </a:r>
            <a:r>
              <a:rPr lang="en-US" altLang="zh-CN" sz="3600" b="1" dirty="0" smtClean="0">
                <a:solidFill>
                  <a:srgbClr val="FF9933"/>
                </a:solidFill>
                <a:ea typeface="楷体_GB2312" pitchFamily="49" charset="-122"/>
              </a:rPr>
              <a:t>22</a:t>
            </a:r>
            <a:r>
              <a:rPr lang="zh-CN" altLang="en-US" sz="3600" b="1" dirty="0" smtClean="0">
                <a:solidFill>
                  <a:srgbClr val="FF9933"/>
                </a:solidFill>
                <a:ea typeface="楷体_GB2312" pitchFamily="49" charset="-122"/>
              </a:rPr>
              <a:t>，</a:t>
            </a:r>
            <a:endParaRPr lang="en-US" altLang="zh-CN" sz="3600" b="1" dirty="0" smtClean="0">
              <a:solidFill>
                <a:srgbClr val="FF9933"/>
              </a:solidFill>
              <a:ea typeface="楷体_GB2312" pitchFamily="49" charset="-122"/>
            </a:endParaRPr>
          </a:p>
          <a:p>
            <a:pPr algn="just" eaLnBrk="1" hangingPunct="1">
              <a:lnSpc>
                <a:spcPct val="150000"/>
              </a:lnSpc>
              <a:buFont typeface="Wingdings" panose="05000000000000000000" pitchFamily="2" charset="2"/>
              <a:buNone/>
            </a:pPr>
            <a:r>
              <a:rPr lang="zh-CN" altLang="en-US" sz="3600" dirty="0" smtClean="0">
                <a:solidFill>
                  <a:srgbClr val="FF9933"/>
                </a:solidFill>
                <a:latin typeface="楷体_GB2312" pitchFamily="49" charset="-122"/>
                <a:ea typeface="楷体_GB2312" pitchFamily="49" charset="-122"/>
              </a:rPr>
              <a:t>数据来源</a:t>
            </a:r>
            <a:r>
              <a:rPr lang="en-US" sz="3600" dirty="0" smtClean="0">
                <a:solidFill>
                  <a:srgbClr val="FF9933"/>
                </a:solidFill>
                <a:latin typeface="楷体_GB2312" pitchFamily="49" charset="-122"/>
                <a:ea typeface="楷体_GB2312" pitchFamily="49" charset="-122"/>
              </a:rPr>
              <a:t>：</a:t>
            </a:r>
          </a:p>
          <a:p>
            <a:pPr algn="just" eaLnBrk="1" hangingPunct="1">
              <a:lnSpc>
                <a:spcPct val="150000"/>
              </a:lnSpc>
              <a:spcBef>
                <a:spcPct val="30000"/>
              </a:spcBef>
              <a:buFont typeface="Wingdings" panose="05000000000000000000" pitchFamily="2" charset="2"/>
              <a:buChar char="Ø"/>
            </a:pPr>
            <a:r>
              <a:rPr lang="zh-CN" altLang="en-US" sz="3600" dirty="0" smtClean="0">
                <a:solidFill>
                  <a:schemeClr val="bg1"/>
                </a:solidFill>
                <a:latin typeface="楷体_GB2312" pitchFamily="49" charset="-122"/>
                <a:ea typeface="楷体_GB2312" pitchFamily="49" charset="-122"/>
              </a:rPr>
              <a:t>取自</a:t>
            </a:r>
            <a:r>
              <a:rPr lang="en-US" altLang="zh-CN" sz="3600" dirty="0" smtClean="0">
                <a:solidFill>
                  <a:schemeClr val="bg1"/>
                </a:solidFill>
                <a:latin typeface="楷体_GB2312" pitchFamily="49" charset="-122"/>
                <a:ea typeface="楷体_GB2312" pitchFamily="49" charset="-122"/>
              </a:rPr>
              <a:t>《</a:t>
            </a:r>
            <a:r>
              <a:rPr lang="zh-CN" altLang="en-US" sz="3600" dirty="0" smtClean="0">
                <a:solidFill>
                  <a:schemeClr val="bg1"/>
                </a:solidFill>
                <a:latin typeface="楷体_GB2312" pitchFamily="49" charset="-122"/>
                <a:ea typeface="楷体_GB2312" pitchFamily="49" charset="-122"/>
              </a:rPr>
              <a:t>企业费用明细表</a:t>
            </a:r>
            <a:r>
              <a:rPr lang="en-US" altLang="zh-CN" sz="3600" dirty="0" smtClean="0">
                <a:solidFill>
                  <a:schemeClr val="bg1"/>
                </a:solidFill>
                <a:latin typeface="楷体_GB2312" pitchFamily="49" charset="-122"/>
                <a:ea typeface="楷体_GB2312" pitchFamily="49" charset="-122"/>
              </a:rPr>
              <a:t>》</a:t>
            </a:r>
            <a:r>
              <a:rPr lang="zh-CN" altLang="en-US" sz="3600" dirty="0" smtClean="0">
                <a:solidFill>
                  <a:schemeClr val="bg1"/>
                </a:solidFill>
                <a:latin typeface="楷体_GB2312" pitchFamily="49" charset="-122"/>
                <a:ea typeface="楷体_GB2312" pitchFamily="49" charset="-122"/>
              </a:rPr>
              <a:t>中相对应的项目</a:t>
            </a:r>
          </a:p>
          <a:p>
            <a:pPr algn="just" eaLnBrk="1" hangingPunct="1">
              <a:lnSpc>
                <a:spcPct val="150000"/>
              </a:lnSpc>
              <a:spcBef>
                <a:spcPct val="30000"/>
              </a:spcBef>
              <a:buFont typeface="Wingdings" panose="05000000000000000000" pitchFamily="2" charset="2"/>
              <a:buChar char="Ø"/>
            </a:pPr>
            <a:r>
              <a:rPr lang="zh-CN" altLang="en-US" sz="3600" dirty="0" smtClean="0">
                <a:solidFill>
                  <a:schemeClr val="bg1"/>
                </a:solidFill>
                <a:latin typeface="楷体_GB2312" pitchFamily="49" charset="-122"/>
                <a:ea typeface="楷体_GB2312" pitchFamily="49" charset="-122"/>
              </a:rPr>
              <a:t>取自“应付职工薪酬”项目下对应的明细科目</a:t>
            </a:r>
          </a:p>
          <a:p>
            <a:pPr eaLnBrk="1" hangingPunct="1">
              <a:buFontTx/>
              <a:buNone/>
            </a:pPr>
            <a:endParaRPr lang="zh-CN" altLang="en-US" sz="3600" b="1" dirty="0" smtClean="0">
              <a:solidFill>
                <a:srgbClr val="FF9933"/>
              </a:solidFill>
              <a:ea typeface="楷体_GB2312" pitchFamily="49"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6800" y="142852"/>
            <a:ext cx="7391400" cy="5429288"/>
          </a:xfrm>
        </p:spPr>
        <p:txBody>
          <a:bodyPr/>
          <a:lstStyle/>
          <a:p>
            <a:pPr>
              <a:lnSpc>
                <a:spcPct val="150000"/>
              </a:lnSpc>
            </a:pPr>
            <a:r>
              <a:rPr lang="zh-CN" altLang="en-US" b="1" dirty="0" smtClean="0">
                <a:solidFill>
                  <a:schemeClr val="bg1"/>
                </a:solidFill>
                <a:ea typeface="楷体_GB2312" pitchFamily="49" charset="-122"/>
              </a:rPr>
              <a:t>包括：工资、全日制员工工资、非全日制员工工资、内退人员工资、离退休人员工资、劳务用工工资、外籍人员工资、</a:t>
            </a:r>
            <a:r>
              <a:rPr lang="zh-CN" altLang="en-US" b="1" dirty="0" smtClean="0">
                <a:solidFill>
                  <a:srgbClr val="FF0000"/>
                </a:solidFill>
                <a:ea typeface="楷体_GB2312" pitchFamily="49" charset="-122"/>
              </a:rPr>
              <a:t>劳务派遣费用</a:t>
            </a:r>
            <a:r>
              <a:rPr lang="zh-CN" altLang="en-US" b="1" dirty="0" smtClean="0">
                <a:solidFill>
                  <a:schemeClr val="bg1"/>
                </a:solidFill>
                <a:ea typeface="楷体_GB2312" pitchFamily="49" charset="-122"/>
              </a:rPr>
              <a:t>、</a:t>
            </a:r>
            <a:r>
              <a:rPr lang="en-US" altLang="zh-CN" b="1" dirty="0" smtClean="0">
                <a:solidFill>
                  <a:schemeClr val="bg1"/>
                </a:solidFill>
                <a:ea typeface="楷体_GB2312" pitchFamily="49" charset="-122"/>
              </a:rPr>
              <a:t>13</a:t>
            </a:r>
            <a:r>
              <a:rPr lang="zh-CN" altLang="en-US" b="1" dirty="0" smtClean="0">
                <a:solidFill>
                  <a:schemeClr val="bg1"/>
                </a:solidFill>
                <a:ea typeface="楷体_GB2312" pitchFamily="49" charset="-122"/>
              </a:rPr>
              <a:t>个月工资、职员薪金、销售代理费及佣金、</a:t>
            </a:r>
            <a:r>
              <a:rPr lang="zh-CN" altLang="en-US" b="1" dirty="0" smtClean="0">
                <a:solidFill>
                  <a:srgbClr val="FF0000"/>
                </a:solidFill>
                <a:ea typeface="楷体_GB2312" pitchFamily="49" charset="-122"/>
              </a:rPr>
              <a:t>劳务费、佣金费、离退休支出、</a:t>
            </a:r>
            <a:r>
              <a:rPr lang="zh-CN" altLang="en-US" b="1" dirty="0" smtClean="0">
                <a:solidFill>
                  <a:schemeClr val="bg1"/>
                </a:solidFill>
                <a:ea typeface="楷体_GB2312" pitchFamily="49" charset="-122"/>
              </a:rPr>
              <a:t>其他人员薪酬等</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1857356" y="2643182"/>
            <a:ext cx="6286544" cy="1143008"/>
          </a:xfrm>
        </p:spPr>
        <p:txBody>
          <a:bodyPr/>
          <a:lstStyle/>
          <a:p>
            <a:pPr eaLnBrk="1" hangingPunct="1">
              <a:lnSpc>
                <a:spcPct val="90000"/>
              </a:lnSpc>
              <a:buFontTx/>
              <a:buNone/>
            </a:pPr>
            <a:r>
              <a:rPr lang="zh-CN" altLang="en-US" sz="4800" b="1" dirty="0" smtClean="0">
                <a:solidFill>
                  <a:schemeClr val="bg1"/>
                </a:solidFill>
                <a:ea typeface="楷体_GB2312" pitchFamily="49" charset="-122"/>
              </a:rPr>
              <a:t>容易遗漏的指标</a:t>
            </a:r>
          </a:p>
          <a:p>
            <a:pPr algn="just" eaLnBrk="1" hangingPunct="1">
              <a:lnSpc>
                <a:spcPct val="90000"/>
              </a:lnSpc>
              <a:buFont typeface="Wingdings" panose="05000000000000000000" pitchFamily="2" charset="2"/>
              <a:buNone/>
            </a:pPr>
            <a:endParaRPr lang="zh-CN" altLang="en-US" sz="2400" b="1" dirty="0" smtClean="0">
              <a:solidFill>
                <a:srgbClr val="FF9933"/>
              </a:solidFill>
              <a:latin typeface="宋体" panose="02010600030101010101"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1071538" y="214290"/>
            <a:ext cx="8072462" cy="6500858"/>
          </a:xfrm>
        </p:spPr>
        <p:txBody>
          <a:bodyPr/>
          <a:lstStyle/>
          <a:p>
            <a:pPr eaLnBrk="1" hangingPunct="1">
              <a:lnSpc>
                <a:spcPct val="150000"/>
              </a:lnSpc>
              <a:buFontTx/>
              <a:buNone/>
            </a:pPr>
            <a:r>
              <a:rPr lang="zh-CN" altLang="en-US" sz="3600" b="1" dirty="0" smtClean="0">
                <a:solidFill>
                  <a:srgbClr val="FF9933"/>
                </a:solidFill>
                <a:ea typeface="楷体_GB2312" pitchFamily="49" charset="-122"/>
              </a:rPr>
              <a:t>其中：指标</a:t>
            </a:r>
            <a:r>
              <a:rPr lang="zh-CN" altLang="en-US" sz="3600" b="1" dirty="0" smtClean="0">
                <a:solidFill>
                  <a:schemeClr val="bg1"/>
                </a:solidFill>
                <a:ea typeface="楷体_GB2312" pitchFamily="49" charset="-122"/>
              </a:rPr>
              <a:t>“工资” （代码</a:t>
            </a:r>
            <a:r>
              <a:rPr lang="en-US" altLang="zh-CN" sz="3600" b="1" dirty="0" smtClean="0">
                <a:solidFill>
                  <a:schemeClr val="bg1"/>
                </a:solidFill>
                <a:ea typeface="楷体_GB2312" pitchFamily="49" charset="-122"/>
              </a:rPr>
              <a:t>03</a:t>
            </a:r>
            <a:r>
              <a:rPr lang="zh-CN" altLang="en-US" sz="3600" b="1" dirty="0" smtClean="0">
                <a:solidFill>
                  <a:schemeClr val="bg1"/>
                </a:solidFill>
                <a:ea typeface="楷体_GB2312" pitchFamily="49" charset="-122"/>
              </a:rPr>
              <a:t>）</a:t>
            </a:r>
            <a:endParaRPr lang="en-US" altLang="zh-CN" sz="3600" b="1" dirty="0" smtClean="0">
              <a:solidFill>
                <a:schemeClr val="bg1"/>
              </a:solidFill>
              <a:ea typeface="楷体_GB2312" pitchFamily="49" charset="-122"/>
            </a:endParaRPr>
          </a:p>
          <a:p>
            <a:pPr eaLnBrk="1" hangingPunct="1">
              <a:lnSpc>
                <a:spcPct val="150000"/>
              </a:lnSpc>
              <a:buFontTx/>
              <a:buNone/>
            </a:pPr>
            <a:r>
              <a:rPr lang="zh-CN" altLang="en-US" sz="3600" b="1" dirty="0" smtClean="0">
                <a:solidFill>
                  <a:schemeClr val="bg1"/>
                </a:solidFill>
                <a:ea typeface="楷体_GB2312" pitchFamily="49" charset="-122"/>
              </a:rPr>
              <a:t>提醒：秉承“谁用工谁统计”原则，需要包含劳务派遣人员工资</a:t>
            </a:r>
            <a:endParaRPr lang="en-US" altLang="zh-CN" sz="3600" b="1" dirty="0" smtClean="0">
              <a:solidFill>
                <a:schemeClr val="bg1"/>
              </a:solidFill>
              <a:ea typeface="楷体_GB2312" pitchFamily="49" charset="-122"/>
            </a:endParaRPr>
          </a:p>
          <a:p>
            <a:pPr eaLnBrk="1" hangingPunct="1">
              <a:lnSpc>
                <a:spcPct val="150000"/>
              </a:lnSpc>
              <a:buFontTx/>
              <a:buNone/>
            </a:pPr>
            <a:endParaRPr lang="en-US" altLang="zh-CN" sz="3600" b="1" dirty="0" smtClean="0">
              <a:solidFill>
                <a:schemeClr val="bg1"/>
              </a:solidFill>
              <a:ea typeface="楷体_GB2312" pitchFamily="49" charset="-122"/>
            </a:endParaRPr>
          </a:p>
          <a:p>
            <a:pPr eaLnBrk="1" hangingPunct="1">
              <a:lnSpc>
                <a:spcPct val="90000"/>
              </a:lnSpc>
              <a:buFontTx/>
              <a:buNone/>
            </a:pPr>
            <a:endParaRPr lang="zh-CN" altLang="en-US" sz="3600" b="1" dirty="0" smtClean="0">
              <a:solidFill>
                <a:schemeClr val="bg1"/>
              </a:solidFill>
              <a:ea typeface="楷体_GB2312" pitchFamily="49" charset="-122"/>
            </a:endParaRPr>
          </a:p>
          <a:p>
            <a:pPr algn="just" eaLnBrk="1" hangingPunct="1">
              <a:lnSpc>
                <a:spcPct val="90000"/>
              </a:lnSpc>
              <a:buFont typeface="Wingdings" panose="05000000000000000000" pitchFamily="2" charset="2"/>
              <a:buNone/>
            </a:pPr>
            <a:endParaRPr lang="zh-CN" altLang="en-US" sz="2400" b="1" dirty="0" smtClean="0">
              <a:solidFill>
                <a:srgbClr val="FF9933"/>
              </a:solidFill>
              <a:latin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一、</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GDP</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核算的简介</a:t>
            </a:r>
            <a:endParaRPr lang="zh-CN" altLang="en-US" dirty="0"/>
          </a:p>
        </p:txBody>
      </p:sp>
      <p:sp>
        <p:nvSpPr>
          <p:cNvPr id="3" name="内容占位符 2"/>
          <p:cNvSpPr>
            <a:spLocks noGrp="1"/>
          </p:cNvSpPr>
          <p:nvPr>
            <p:ph idx="1"/>
          </p:nvPr>
        </p:nvSpPr>
        <p:spPr>
          <a:xfrm>
            <a:off x="1066800" y="1928802"/>
            <a:ext cx="7720042" cy="4643470"/>
          </a:xfrm>
        </p:spPr>
        <p:txBody>
          <a:bodyPr/>
          <a:lstStyle/>
          <a:p>
            <a:pPr>
              <a:defRPr/>
            </a:pPr>
            <a:r>
              <a:rPr lang="en-US" altLang="zh-CN"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sym typeface="+mn-ea"/>
              </a:rPr>
              <a:t>GDP=</a:t>
            </a:r>
            <a:r>
              <a:rPr lang="en-US" altLang="zh-CN" b="1" dirty="0" smtClean="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cs typeface="Arial" panose="020B0604020202020204" pitchFamily="34" charset="0"/>
                <a:sym typeface="+mn-ea"/>
              </a:rPr>
              <a:t>∑</a:t>
            </a:r>
            <a:r>
              <a:rPr lang="zh-CN" altLang="en-US" b="1" dirty="0" smtClean="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cs typeface="Arial" panose="020B0604020202020204" pitchFamily="34" charset="0"/>
                <a:sym typeface="+mn-ea"/>
              </a:rPr>
              <a:t>行业增加值</a:t>
            </a:r>
            <a:endParaRPr lang="en-US" altLang="zh-CN" b="1" dirty="0" smtClean="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cs typeface="Arial" panose="020B0604020202020204" pitchFamily="34" charset="0"/>
              <a:sym typeface="+mn-ea"/>
            </a:endParaRPr>
          </a:p>
          <a:p>
            <a:pPr>
              <a:defRPr/>
            </a:pPr>
            <a:endParaRPr lang="zh-CN" altLang="en-US" b="1" dirty="0" smtClean="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cs typeface="Arial" panose="020B0604020202020204" pitchFamily="34" charset="0"/>
              <a:sym typeface="+mn-ea"/>
            </a:endParaRPr>
          </a:p>
          <a:p>
            <a:pPr>
              <a:defRPr/>
            </a:pPr>
            <a:r>
              <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sym typeface="+mn-ea"/>
              </a:rPr>
              <a:t> </a:t>
            </a:r>
            <a:r>
              <a:rPr lang="en-US" altLang="zh-CN"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sym typeface="+mn-ea"/>
              </a:rPr>
              <a:t>GDP</a:t>
            </a:r>
            <a:r>
              <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sym typeface="+mn-ea"/>
              </a:rPr>
              <a:t>增速</a:t>
            </a:r>
            <a:r>
              <a:rPr lang="en-US" altLang="zh-CN"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sym typeface="+mn-ea"/>
              </a:rPr>
              <a:t>=</a:t>
            </a:r>
            <a:r>
              <a:rPr lang="en-US" altLang="zh-CN" b="1" dirty="0" smtClean="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cs typeface="Arial" panose="020B0604020202020204" pitchFamily="34" charset="0"/>
                <a:sym typeface="+mn-ea"/>
              </a:rPr>
              <a:t>∑</a:t>
            </a:r>
            <a:r>
              <a:rPr lang="zh-CN" altLang="en-US" b="1" dirty="0" smtClean="0">
                <a:solidFill>
                  <a:schemeClr val="bg1"/>
                </a:solidFill>
                <a:effectLst>
                  <a:outerShdw blurRad="38100" dist="38100" dir="2700000" algn="tl">
                    <a:srgbClr val="C0C0C0"/>
                  </a:outerShdw>
                </a:effectLst>
                <a:latin typeface="Arial" panose="020B0604020202020204" pitchFamily="34" charset="0"/>
                <a:ea typeface="宋体" panose="02010600030101010101" pitchFamily="2" charset="-122"/>
                <a:cs typeface="Arial" panose="020B0604020202020204" pitchFamily="34" charset="0"/>
                <a:sym typeface="+mn-ea"/>
              </a:rPr>
              <a:t>行业增加值增速*行业构成</a:t>
            </a:r>
            <a:endParaRPr lang="zh-CN" altLang="en-US" b="1" dirty="0" smtClean="0">
              <a:solidFill>
                <a:schemeClr val="bg1"/>
              </a:solidFill>
              <a:effectLst>
                <a:outerShdw blurRad="38100" dist="38100" dir="2700000" algn="tl">
                  <a:srgbClr val="C0C0C0"/>
                </a:outerShdw>
              </a:effectLst>
              <a:latin typeface="Century Schoolbook" pitchFamily="18" charset="0"/>
              <a:ea typeface="宋体" panose="02010600030101010101" pitchFamily="2" charset="-122"/>
            </a:endParaRPr>
          </a:p>
          <a:p>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1071538" y="0"/>
            <a:ext cx="7929618" cy="6500834"/>
          </a:xfrm>
        </p:spPr>
        <p:txBody>
          <a:bodyPr/>
          <a:lstStyle/>
          <a:p>
            <a:pPr eaLnBrk="1" hangingPunct="1">
              <a:lnSpc>
                <a:spcPct val="150000"/>
              </a:lnSpc>
              <a:buFontTx/>
              <a:buNone/>
            </a:pPr>
            <a:r>
              <a:rPr lang="zh-CN" altLang="en-US" sz="3600" b="1" dirty="0" smtClean="0">
                <a:solidFill>
                  <a:srgbClr val="FF9933"/>
                </a:solidFill>
                <a:ea typeface="楷体_GB2312" pitchFamily="49" charset="-122"/>
              </a:rPr>
              <a:t>其中：指标</a:t>
            </a:r>
            <a:r>
              <a:rPr lang="zh-CN" altLang="en-US" sz="3600" b="1" dirty="0" smtClean="0">
                <a:solidFill>
                  <a:schemeClr val="bg1"/>
                </a:solidFill>
                <a:ea typeface="楷体_GB2312" pitchFamily="49" charset="-122"/>
              </a:rPr>
              <a:t>“上下班交通车费用” （</a:t>
            </a:r>
            <a:r>
              <a:rPr lang="zh-CN" altLang="en-US" sz="3600" b="1" dirty="0" smtClean="0">
                <a:solidFill>
                  <a:schemeClr val="bg1"/>
                </a:solidFill>
                <a:ea typeface="楷体_GB2312" pitchFamily="49" charset="-122"/>
              </a:rPr>
              <a:t>代码</a:t>
            </a:r>
            <a:r>
              <a:rPr lang="en-US" altLang="zh-CN" sz="3600" b="1" dirty="0" smtClean="0">
                <a:solidFill>
                  <a:schemeClr val="bg1"/>
                </a:solidFill>
                <a:ea typeface="楷体_GB2312" pitchFamily="49" charset="-122"/>
              </a:rPr>
              <a:t>09</a:t>
            </a:r>
            <a:r>
              <a:rPr lang="zh-CN" altLang="en-US" sz="3600" b="1" dirty="0" smtClean="0">
                <a:solidFill>
                  <a:schemeClr val="bg1"/>
                </a:solidFill>
                <a:ea typeface="楷体_GB2312" pitchFamily="49" charset="-122"/>
              </a:rPr>
              <a:t>）</a:t>
            </a:r>
            <a:endParaRPr lang="en-US" altLang="zh-CN" sz="3600" b="1" dirty="0" smtClean="0">
              <a:solidFill>
                <a:schemeClr val="bg1"/>
              </a:solidFill>
              <a:ea typeface="楷体_GB2312" pitchFamily="49" charset="-122"/>
            </a:endParaRPr>
          </a:p>
          <a:p>
            <a:pPr eaLnBrk="1" hangingPunct="1">
              <a:lnSpc>
                <a:spcPct val="150000"/>
              </a:lnSpc>
              <a:buFontTx/>
              <a:buNone/>
            </a:pPr>
            <a:r>
              <a:rPr lang="zh-CN" altLang="en-US" sz="3600" b="1" dirty="0" smtClean="0">
                <a:solidFill>
                  <a:schemeClr val="bg1"/>
                </a:solidFill>
                <a:ea typeface="楷体_GB2312" pitchFamily="49" charset="-122"/>
              </a:rPr>
              <a:t>提醒：</a:t>
            </a:r>
            <a:r>
              <a:rPr lang="en-US" altLang="zh-CN" sz="3600" b="1" dirty="0" smtClean="0">
                <a:solidFill>
                  <a:schemeClr val="bg1"/>
                </a:solidFill>
                <a:ea typeface="楷体_GB2312" pitchFamily="49" charset="-122"/>
              </a:rPr>
              <a:t>1.</a:t>
            </a:r>
            <a:r>
              <a:rPr lang="zh-CN" altLang="en-US" sz="3600" b="1" dirty="0" smtClean="0">
                <a:solidFill>
                  <a:schemeClr val="bg1"/>
                </a:solidFill>
                <a:ea typeface="楷体_GB2312" pitchFamily="49" charset="-122"/>
              </a:rPr>
              <a:t>职员交通费</a:t>
            </a:r>
            <a:endParaRPr lang="en-US" altLang="zh-CN" sz="3600" b="1" dirty="0" smtClean="0">
              <a:solidFill>
                <a:schemeClr val="bg1"/>
              </a:solidFill>
              <a:ea typeface="楷体_GB2312" pitchFamily="49" charset="-122"/>
            </a:endParaRPr>
          </a:p>
          <a:p>
            <a:pPr eaLnBrk="1" hangingPunct="1">
              <a:lnSpc>
                <a:spcPct val="150000"/>
              </a:lnSpc>
              <a:buFontTx/>
              <a:buNone/>
            </a:pPr>
            <a:r>
              <a:rPr lang="en-US" altLang="zh-CN" sz="3600" b="1" dirty="0" smtClean="0">
                <a:solidFill>
                  <a:schemeClr val="bg1"/>
                </a:solidFill>
                <a:ea typeface="楷体_GB2312" pitchFamily="49" charset="-122"/>
              </a:rPr>
              <a:t>             2.</a:t>
            </a:r>
            <a:r>
              <a:rPr lang="zh-CN" altLang="en-US" sz="3600" b="1" dirty="0" smtClean="0">
                <a:solidFill>
                  <a:schemeClr val="bg1"/>
                </a:solidFill>
                <a:ea typeface="楷体_GB2312" pitchFamily="49" charset="-122"/>
              </a:rPr>
              <a:t>向外租赁的车辆或者自有车  辆用于员工上下班，由此产生的租赁 费、路费、维修费、油费等</a:t>
            </a:r>
          </a:p>
          <a:p>
            <a:pPr algn="just" eaLnBrk="1" hangingPunct="1">
              <a:lnSpc>
                <a:spcPct val="90000"/>
              </a:lnSpc>
              <a:buFont typeface="Wingdings" panose="05000000000000000000" pitchFamily="2" charset="2"/>
              <a:buNone/>
            </a:pPr>
            <a:endParaRPr lang="zh-CN" altLang="en-US" sz="2400" b="1" dirty="0" smtClean="0">
              <a:solidFill>
                <a:srgbClr val="FF9933"/>
              </a:solidFill>
              <a:latin typeface="宋体" panose="02010600030101010101"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1000100" y="1071546"/>
            <a:ext cx="7391400" cy="4286280"/>
          </a:xfrm>
        </p:spPr>
        <p:txBody>
          <a:bodyPr/>
          <a:lstStyle/>
          <a:p>
            <a:pPr eaLnBrk="1" hangingPunct="1">
              <a:lnSpc>
                <a:spcPct val="150000"/>
              </a:lnSpc>
              <a:buFontTx/>
              <a:buNone/>
            </a:pPr>
            <a:r>
              <a:rPr lang="zh-CN" altLang="en-US" sz="3600" b="1" dirty="0" smtClean="0">
                <a:solidFill>
                  <a:srgbClr val="FF9933"/>
                </a:solidFill>
                <a:ea typeface="楷体_GB2312" pitchFamily="49" charset="-122"/>
              </a:rPr>
              <a:t>其中：指标</a:t>
            </a:r>
            <a:r>
              <a:rPr lang="zh-CN" altLang="en-US" sz="3600" b="1" dirty="0" smtClean="0">
                <a:solidFill>
                  <a:schemeClr val="bg1"/>
                </a:solidFill>
                <a:ea typeface="楷体_GB2312" pitchFamily="49" charset="-122"/>
              </a:rPr>
              <a:t>“员工租房费用” （代码</a:t>
            </a:r>
            <a:r>
              <a:rPr lang="en-US" altLang="zh-CN" sz="3600" b="1" dirty="0" smtClean="0">
                <a:solidFill>
                  <a:schemeClr val="bg1"/>
                </a:solidFill>
                <a:ea typeface="楷体_GB2312" pitchFamily="49" charset="-122"/>
              </a:rPr>
              <a:t>10</a:t>
            </a:r>
            <a:r>
              <a:rPr lang="zh-CN" altLang="en-US" sz="3600" b="1" dirty="0" smtClean="0">
                <a:solidFill>
                  <a:schemeClr val="bg1"/>
                </a:solidFill>
                <a:ea typeface="楷体_GB2312" pitchFamily="49" charset="-122"/>
              </a:rPr>
              <a:t>）</a:t>
            </a:r>
            <a:endParaRPr lang="en-US" altLang="zh-CN" sz="3600" b="1" dirty="0" smtClean="0">
              <a:solidFill>
                <a:schemeClr val="bg1"/>
              </a:solidFill>
              <a:ea typeface="楷体_GB2312" pitchFamily="49" charset="-122"/>
            </a:endParaRPr>
          </a:p>
          <a:p>
            <a:pPr eaLnBrk="1" hangingPunct="1">
              <a:lnSpc>
                <a:spcPct val="150000"/>
              </a:lnSpc>
              <a:buFontTx/>
              <a:buNone/>
            </a:pPr>
            <a:r>
              <a:rPr lang="zh-CN" altLang="en-US" sz="3600" b="1" dirty="0" smtClean="0">
                <a:solidFill>
                  <a:srgbClr val="FF9933"/>
                </a:solidFill>
                <a:ea typeface="楷体_GB2312" pitchFamily="49" charset="-122"/>
              </a:rPr>
              <a:t>提醒：</a:t>
            </a:r>
            <a:r>
              <a:rPr lang="zh-CN" altLang="en-US" sz="3600" b="1" dirty="0" smtClean="0">
                <a:solidFill>
                  <a:schemeClr val="bg1"/>
                </a:solidFill>
                <a:ea typeface="楷体_GB2312" pitchFamily="49" charset="-122"/>
              </a:rPr>
              <a:t>员工宿舍的房租、水电费、维修费、管理费</a:t>
            </a:r>
            <a:endParaRPr lang="en-US" altLang="zh-CN" sz="3600" b="1" dirty="0" smtClean="0">
              <a:solidFill>
                <a:schemeClr val="bg1"/>
              </a:solidFill>
              <a:ea typeface="楷体_GB2312" pitchFamily="49" charset="-122"/>
            </a:endParaRPr>
          </a:p>
          <a:p>
            <a:pPr eaLnBrk="1" hangingPunct="1">
              <a:lnSpc>
                <a:spcPct val="90000"/>
              </a:lnSpc>
              <a:buFontTx/>
              <a:buNone/>
            </a:pPr>
            <a:endParaRPr lang="zh-CN" altLang="en-US" sz="3600" b="1" dirty="0" smtClean="0">
              <a:solidFill>
                <a:schemeClr val="bg1"/>
              </a:solidFill>
              <a:ea typeface="楷体_GB2312" pitchFamily="49" charset="-122"/>
            </a:endParaRPr>
          </a:p>
          <a:p>
            <a:pPr algn="just" eaLnBrk="1" hangingPunct="1">
              <a:lnSpc>
                <a:spcPct val="90000"/>
              </a:lnSpc>
              <a:buFont typeface="Wingdings" panose="05000000000000000000" pitchFamily="2" charset="2"/>
              <a:buNone/>
            </a:pPr>
            <a:endParaRPr lang="zh-CN" altLang="en-US" sz="2400" b="1" dirty="0" smtClean="0">
              <a:solidFill>
                <a:srgbClr val="FF9933"/>
              </a:solidFill>
              <a:latin typeface="宋体" panose="02010600030101010101"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000100" y="1071546"/>
            <a:ext cx="7956550" cy="4905391"/>
          </a:xfrm>
        </p:spPr>
        <p:txBody>
          <a:bodyPr/>
          <a:lstStyle/>
          <a:p>
            <a:pPr eaLnBrk="1" hangingPunct="1">
              <a:lnSpc>
                <a:spcPct val="150000"/>
              </a:lnSpc>
              <a:buFontTx/>
              <a:buNone/>
            </a:pPr>
            <a:r>
              <a:rPr lang="zh-CN" altLang="en-US" sz="3600" b="1" dirty="0" smtClean="0">
                <a:solidFill>
                  <a:srgbClr val="FF9933"/>
                </a:solidFill>
                <a:latin typeface="楷体_GB2312" pitchFamily="49" charset="-122"/>
                <a:ea typeface="楷体_GB2312" pitchFamily="49" charset="-122"/>
              </a:rPr>
              <a:t>其中：指标</a:t>
            </a:r>
            <a:r>
              <a:rPr lang="zh-CN" altLang="en-US" sz="3600" b="1" dirty="0" smtClean="0">
                <a:solidFill>
                  <a:schemeClr val="bg1"/>
                </a:solidFill>
                <a:latin typeface="楷体_GB2312" pitchFamily="49" charset="-122"/>
                <a:ea typeface="楷体_GB2312" pitchFamily="49" charset="-122"/>
              </a:rPr>
              <a:t>“非货币性福利”</a:t>
            </a:r>
            <a:r>
              <a:rPr lang="zh-CN" altLang="en-US" b="1" dirty="0" smtClean="0">
                <a:solidFill>
                  <a:schemeClr val="bg1"/>
                </a:solidFill>
                <a:latin typeface="楷体_GB2312" pitchFamily="49" charset="-122"/>
                <a:ea typeface="楷体_GB2312" pitchFamily="49" charset="-122"/>
              </a:rPr>
              <a:t>（代码</a:t>
            </a:r>
            <a:r>
              <a:rPr lang="en-US" altLang="zh-CN" b="1" dirty="0" smtClean="0">
                <a:solidFill>
                  <a:schemeClr val="bg1"/>
                </a:solidFill>
                <a:latin typeface="楷体_GB2312" pitchFamily="49" charset="-122"/>
                <a:ea typeface="楷体_GB2312" pitchFamily="49" charset="-122"/>
              </a:rPr>
              <a:t>11</a:t>
            </a:r>
            <a:r>
              <a:rPr lang="zh-CN" altLang="en-US" b="1" dirty="0" smtClean="0">
                <a:solidFill>
                  <a:schemeClr val="bg1"/>
                </a:solidFill>
                <a:latin typeface="楷体_GB2312" pitchFamily="49" charset="-122"/>
                <a:ea typeface="楷体_GB2312" pitchFamily="49" charset="-122"/>
              </a:rPr>
              <a:t>）  </a:t>
            </a:r>
            <a:endParaRPr lang="zh-CN" altLang="en-US" b="1" dirty="0" smtClean="0">
              <a:solidFill>
                <a:schemeClr val="bg1"/>
              </a:solidFill>
              <a:latin typeface="楷体_GB2312" pitchFamily="49" charset="-122"/>
              <a:ea typeface="楷体_GB2312" pitchFamily="49" charset="-122"/>
            </a:endParaRPr>
          </a:p>
          <a:p>
            <a:pPr algn="just" eaLnBrk="1" hangingPunct="1">
              <a:lnSpc>
                <a:spcPct val="150000"/>
              </a:lnSpc>
              <a:spcBef>
                <a:spcPct val="30000"/>
              </a:spcBef>
              <a:buNone/>
            </a:pPr>
            <a:r>
              <a:rPr lang="zh-CN" altLang="en-US" sz="3600" dirty="0" smtClean="0">
                <a:solidFill>
                  <a:schemeClr val="bg1"/>
                </a:solidFill>
                <a:latin typeface="楷体_GB2312" pitchFamily="49" charset="-122"/>
                <a:ea typeface="楷体_GB2312" pitchFamily="49" charset="-122"/>
              </a:rPr>
              <a:t>包括以下：</a:t>
            </a:r>
            <a:endParaRPr lang="en-US" altLang="zh-CN" sz="3600" dirty="0" smtClean="0">
              <a:solidFill>
                <a:schemeClr val="bg1"/>
              </a:solidFill>
              <a:latin typeface="楷体_GB2312" pitchFamily="49" charset="-122"/>
              <a:ea typeface="楷体_GB2312" pitchFamily="49" charset="-122"/>
            </a:endParaRPr>
          </a:p>
          <a:p>
            <a:pPr algn="just" eaLnBrk="1" hangingPunct="1">
              <a:lnSpc>
                <a:spcPct val="150000"/>
              </a:lnSpc>
              <a:spcBef>
                <a:spcPts val="0"/>
              </a:spcBef>
              <a:buNone/>
            </a:pPr>
            <a:r>
              <a:rPr lang="en-US" altLang="zh-CN" sz="3600" dirty="0" smtClean="0">
                <a:solidFill>
                  <a:schemeClr val="bg1"/>
                </a:solidFill>
                <a:latin typeface="楷体_GB2312" pitchFamily="49" charset="-122"/>
                <a:ea typeface="楷体_GB2312" pitchFamily="49" charset="-122"/>
              </a:rPr>
              <a:t>1.</a:t>
            </a:r>
            <a:r>
              <a:rPr lang="zh-CN" altLang="en-US" sz="3600" dirty="0" smtClean="0">
                <a:solidFill>
                  <a:schemeClr val="bg1"/>
                </a:solidFill>
                <a:latin typeface="楷体_GB2312" pitchFamily="49" charset="-122"/>
                <a:ea typeface="楷体_GB2312" pitchFamily="49" charset="-122"/>
              </a:rPr>
              <a:t>有补贴的用餐</a:t>
            </a:r>
          </a:p>
          <a:p>
            <a:pPr algn="just" eaLnBrk="1" hangingPunct="1">
              <a:lnSpc>
                <a:spcPct val="90000"/>
              </a:lnSpc>
              <a:spcBef>
                <a:spcPct val="30000"/>
              </a:spcBef>
              <a:buFont typeface="Wingdings" panose="05000000000000000000" pitchFamily="2" charset="2"/>
              <a:buNone/>
            </a:pPr>
            <a:endParaRPr lang="en-US" altLang="zh-CN" sz="3600" dirty="0" smtClean="0">
              <a:solidFill>
                <a:schemeClr val="bg1"/>
              </a:solidFill>
              <a:latin typeface="楷体_GB2312" pitchFamily="49" charset="-122"/>
              <a:ea typeface="楷体_GB2312" pitchFamily="49" charset="-122"/>
            </a:endParaRPr>
          </a:p>
          <a:p>
            <a:pPr algn="just" eaLnBrk="1" hangingPunct="1">
              <a:lnSpc>
                <a:spcPct val="90000"/>
              </a:lnSpc>
              <a:spcBef>
                <a:spcPct val="30000"/>
              </a:spcBef>
              <a:buFont typeface="Wingdings" panose="05000000000000000000" pitchFamily="2" charset="2"/>
              <a:buNone/>
            </a:pPr>
            <a:endParaRPr lang="zh-CN" altLang="en-US" sz="3600" dirty="0" smtClean="0">
              <a:solidFill>
                <a:schemeClr val="bg1"/>
              </a:solidFill>
              <a:latin typeface="楷体_GB2312" pitchFamily="49" charset="-122"/>
              <a:ea typeface="楷体_GB2312" pitchFamily="49" charset="-122"/>
            </a:endParaRPr>
          </a:p>
          <a:p>
            <a:pPr algn="just" eaLnBrk="1" hangingPunct="1">
              <a:lnSpc>
                <a:spcPct val="90000"/>
              </a:lnSpc>
              <a:spcBef>
                <a:spcPct val="30000"/>
              </a:spcBef>
              <a:buFont typeface="Wingdings" panose="05000000000000000000" pitchFamily="2" charset="2"/>
              <a:buNone/>
            </a:pPr>
            <a:r>
              <a:rPr lang="en-US" altLang="zh-CN" sz="3600" dirty="0" smtClean="0">
                <a:solidFill>
                  <a:schemeClr val="bg1"/>
                </a:solidFill>
                <a:latin typeface="楷体_GB2312" pitchFamily="49" charset="-122"/>
                <a:ea typeface="楷体_GB2312" pitchFamily="49" charset="-122"/>
              </a:rPr>
              <a:t>                 </a:t>
            </a:r>
            <a:endParaRPr lang="en-US" sz="3600" dirty="0" smtClean="0">
              <a:solidFill>
                <a:schemeClr val="bg1"/>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6800" y="1000108"/>
            <a:ext cx="7577166" cy="3429024"/>
          </a:xfrm>
        </p:spPr>
        <p:txBody>
          <a:bodyPr/>
          <a:lstStyle/>
          <a:p>
            <a:pPr>
              <a:lnSpc>
                <a:spcPct val="150000"/>
              </a:lnSpc>
            </a:pPr>
            <a:r>
              <a:rPr lang="en-US" altLang="zh-CN" sz="3600" dirty="0" smtClean="0">
                <a:solidFill>
                  <a:schemeClr val="bg1"/>
                </a:solidFill>
                <a:latin typeface="楷体_GB2312" pitchFamily="49" charset="-122"/>
                <a:ea typeface="楷体_GB2312" pitchFamily="49" charset="-122"/>
              </a:rPr>
              <a:t>2.</a:t>
            </a:r>
            <a:r>
              <a:rPr lang="zh-CN" altLang="en-US" sz="3600" dirty="0" smtClean="0">
                <a:solidFill>
                  <a:schemeClr val="bg1"/>
                </a:solidFill>
                <a:latin typeface="楷体_GB2312" pitchFamily="49" charset="-122"/>
                <a:ea typeface="楷体_GB2312" pitchFamily="49" charset="-122"/>
              </a:rPr>
              <a:t>以自产或购买的商品发放职工作为福利，如福利用品、慰问品、提货券、免费外出游览（非工会费支付部分）以及其他实物福利等</a:t>
            </a:r>
            <a:endParaRPr lang="en-US" altLang="zh-CN" sz="3600" dirty="0" smtClean="0">
              <a:solidFill>
                <a:schemeClr val="bg1"/>
              </a:solidFill>
              <a:latin typeface="楷体_GB2312" pitchFamily="49" charset="-122"/>
              <a:ea typeface="楷体_GB2312" pitchFamily="49" charset="-122"/>
            </a:endParaRPr>
          </a:p>
          <a:p>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187450" y="1071546"/>
            <a:ext cx="7632700" cy="5048267"/>
          </a:xfrm>
        </p:spPr>
        <p:txBody>
          <a:bodyPr/>
          <a:lstStyle/>
          <a:p>
            <a:pPr algn="just" eaLnBrk="1" hangingPunct="1">
              <a:lnSpc>
                <a:spcPct val="150000"/>
              </a:lnSpc>
              <a:spcBef>
                <a:spcPts val="600"/>
              </a:spcBef>
              <a:buNone/>
            </a:pPr>
            <a:r>
              <a:rPr lang="en-US" altLang="zh-CN" sz="3600" dirty="0" smtClean="0">
                <a:solidFill>
                  <a:schemeClr val="bg1"/>
                </a:solidFill>
                <a:latin typeface="楷体_GB2312" pitchFamily="49" charset="-122"/>
                <a:ea typeface="楷体_GB2312" pitchFamily="49" charset="-122"/>
              </a:rPr>
              <a:t>3.</a:t>
            </a:r>
            <a:r>
              <a:rPr lang="zh-CN" altLang="en-US" sz="3600" dirty="0" smtClean="0">
                <a:solidFill>
                  <a:schemeClr val="bg1"/>
                </a:solidFill>
                <a:latin typeface="楷体_GB2312" pitchFamily="49" charset="-122"/>
                <a:ea typeface="楷体_GB2312" pitchFamily="49" charset="-122"/>
              </a:rPr>
              <a:t>自有资产无偿提供职工使用，如以公司自有资产为职工提供免费宿舍 、健身房、活动室、阅览室等情况</a:t>
            </a:r>
            <a:endParaRPr lang="en-US" altLang="zh-CN" sz="3600" dirty="0" smtClean="0">
              <a:solidFill>
                <a:schemeClr val="bg1"/>
              </a:solidFill>
              <a:latin typeface="楷体_GB2312" pitchFamily="49" charset="-122"/>
              <a:ea typeface="楷体_GB2312" pitchFamily="49" charset="-122"/>
            </a:endParaRPr>
          </a:p>
          <a:p>
            <a:pPr algn="just" eaLnBrk="1" hangingPunct="1">
              <a:lnSpc>
                <a:spcPct val="90000"/>
              </a:lnSpc>
              <a:spcBef>
                <a:spcPct val="30000"/>
              </a:spcBef>
              <a:buNone/>
            </a:pPr>
            <a:endParaRPr lang="zh-CN" altLang="en-US" sz="3600" b="1" dirty="0" smtClean="0">
              <a:solidFill>
                <a:schemeClr val="bg1"/>
              </a:solidFill>
              <a:ea typeface="楷体_GB2312" pitchFamily="49" charset="-122"/>
            </a:endParaRPr>
          </a:p>
          <a:p>
            <a:pPr algn="just" eaLnBrk="1" hangingPunct="1">
              <a:lnSpc>
                <a:spcPct val="90000"/>
              </a:lnSpc>
              <a:spcBef>
                <a:spcPct val="30000"/>
              </a:spcBef>
              <a:buFont typeface="Wingdings" panose="05000000000000000000" pitchFamily="2" charset="2"/>
              <a:buNone/>
            </a:pPr>
            <a:r>
              <a:rPr lang="en-US" altLang="zh-CN" sz="3600" b="1" dirty="0" smtClean="0">
                <a:solidFill>
                  <a:schemeClr val="bg1"/>
                </a:solidFill>
                <a:ea typeface="楷体_GB2312" pitchFamily="49" charset="-122"/>
              </a:rPr>
              <a:t>   </a:t>
            </a:r>
            <a:endParaRPr lang="en-US" sz="3600" b="1" dirty="0" smtClean="0">
              <a:solidFill>
                <a:schemeClr val="bg1"/>
              </a:solidFill>
              <a:ea typeface="楷体_GB2312" pitchFamily="49"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6800" y="1071546"/>
            <a:ext cx="7391400" cy="5024454"/>
          </a:xfrm>
        </p:spPr>
        <p:txBody>
          <a:bodyPr/>
          <a:lstStyle/>
          <a:p>
            <a:pPr eaLnBrk="1" hangingPunct="1">
              <a:lnSpc>
                <a:spcPct val="150000"/>
              </a:lnSpc>
              <a:spcBef>
                <a:spcPts val="600"/>
              </a:spcBef>
              <a:buFontTx/>
              <a:buNone/>
            </a:pPr>
            <a:r>
              <a:rPr lang="en-US" altLang="zh-CN" sz="3600" dirty="0" smtClean="0">
                <a:solidFill>
                  <a:schemeClr val="bg1"/>
                </a:solidFill>
                <a:latin typeface="楷体_GB2312" pitchFamily="49" charset="-122"/>
                <a:ea typeface="楷体_GB2312" pitchFamily="49" charset="-122"/>
              </a:rPr>
              <a:t>4.</a:t>
            </a:r>
            <a:r>
              <a:rPr lang="zh-CN" altLang="en-US" sz="3600" dirty="0" smtClean="0">
                <a:solidFill>
                  <a:schemeClr val="bg1"/>
                </a:solidFill>
                <a:latin typeface="楷体_GB2312" pitchFamily="49" charset="-122"/>
                <a:ea typeface="楷体_GB2312" pitchFamily="49" charset="-122"/>
              </a:rPr>
              <a:t>为职工提供免费医疗保健服务等</a:t>
            </a:r>
            <a:endParaRPr lang="en-US" altLang="zh-CN" sz="3600" dirty="0" smtClean="0">
              <a:solidFill>
                <a:schemeClr val="bg1"/>
              </a:solidFill>
              <a:latin typeface="楷体_GB2312" pitchFamily="49" charset="-122"/>
              <a:ea typeface="楷体_GB2312" pitchFamily="49" charset="-122"/>
            </a:endParaRPr>
          </a:p>
          <a:p>
            <a:pPr algn="just" eaLnBrk="1" hangingPunct="1">
              <a:lnSpc>
                <a:spcPct val="150000"/>
              </a:lnSpc>
              <a:spcBef>
                <a:spcPts val="600"/>
              </a:spcBef>
              <a:buFont typeface="Wingdings" panose="05000000000000000000" pitchFamily="2" charset="2"/>
              <a:buNone/>
            </a:pPr>
            <a:r>
              <a:rPr lang="en-US" altLang="zh-CN" sz="3600" dirty="0" smtClean="0">
                <a:solidFill>
                  <a:schemeClr val="bg1"/>
                </a:solidFill>
                <a:latin typeface="楷体_GB2312" pitchFamily="49" charset="-122"/>
                <a:ea typeface="楷体_GB2312" pitchFamily="49" charset="-122"/>
              </a:rPr>
              <a:t>5.</a:t>
            </a:r>
            <a:r>
              <a:rPr lang="zh-CN" altLang="en-US" sz="3600" dirty="0" smtClean="0">
                <a:solidFill>
                  <a:schemeClr val="bg1"/>
                </a:solidFill>
                <a:latin typeface="楷体_GB2312" pitchFamily="49" charset="-122"/>
                <a:ea typeface="楷体_GB2312" pitchFamily="49" charset="-122"/>
              </a:rPr>
              <a:t>未在财务表相关科目明确列明的，请评估分解后计算</a:t>
            </a:r>
            <a:endParaRPr lang="en-US" altLang="zh-CN" sz="3600" dirty="0" smtClean="0">
              <a:solidFill>
                <a:schemeClr val="bg1"/>
              </a:solidFill>
              <a:latin typeface="楷体_GB2312" pitchFamily="49" charset="-122"/>
              <a:ea typeface="楷体_GB2312" pitchFamily="49" charset="-122"/>
            </a:endParaRPr>
          </a:p>
          <a:p>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928662" y="1071546"/>
            <a:ext cx="8215338" cy="5000660"/>
          </a:xfrm>
        </p:spPr>
        <p:txBody>
          <a:bodyPr/>
          <a:lstStyle/>
          <a:p>
            <a:pPr eaLnBrk="1" hangingPunct="1">
              <a:lnSpc>
                <a:spcPct val="150000"/>
              </a:lnSpc>
              <a:buFontTx/>
              <a:buNone/>
            </a:pPr>
            <a:r>
              <a:rPr lang="zh-CN" altLang="en-US" sz="3600" b="1" dirty="0" smtClean="0">
                <a:solidFill>
                  <a:srgbClr val="FF9933"/>
                </a:solidFill>
                <a:latin typeface="楷体_GB2312" pitchFamily="49" charset="-122"/>
                <a:ea typeface="楷体_GB2312" pitchFamily="49" charset="-122"/>
              </a:rPr>
              <a:t>其中：指标</a:t>
            </a:r>
            <a:r>
              <a:rPr lang="zh-CN" altLang="en-US" sz="3600" b="1" dirty="0" smtClean="0">
                <a:solidFill>
                  <a:schemeClr val="bg1"/>
                </a:solidFill>
                <a:latin typeface="楷体_GB2312" pitchFamily="49" charset="-122"/>
                <a:ea typeface="楷体_GB2312" pitchFamily="49" charset="-122"/>
              </a:rPr>
              <a:t>“其他” （代码</a:t>
            </a:r>
            <a:r>
              <a:rPr lang="en-US" altLang="zh-CN" sz="3600" b="1" dirty="0" smtClean="0">
                <a:solidFill>
                  <a:schemeClr val="bg1"/>
                </a:solidFill>
                <a:latin typeface="楷体_GB2312" pitchFamily="49" charset="-122"/>
                <a:ea typeface="楷体_GB2312" pitchFamily="49" charset="-122"/>
              </a:rPr>
              <a:t>12</a:t>
            </a:r>
            <a:r>
              <a:rPr lang="zh-CN" altLang="en-US" sz="3600" b="1" dirty="0" smtClean="0">
                <a:solidFill>
                  <a:schemeClr val="bg1"/>
                </a:solidFill>
                <a:latin typeface="楷体_GB2312" pitchFamily="49" charset="-122"/>
                <a:ea typeface="楷体_GB2312" pitchFamily="49" charset="-122"/>
              </a:rPr>
              <a:t>）     </a:t>
            </a:r>
            <a:endParaRPr lang="zh-CN" altLang="en-US" sz="3600" b="1" dirty="0" smtClean="0">
              <a:solidFill>
                <a:srgbClr val="FF9933"/>
              </a:solidFill>
              <a:latin typeface="楷体_GB2312" pitchFamily="49" charset="-122"/>
              <a:ea typeface="楷体_GB2312" pitchFamily="49" charset="-122"/>
            </a:endParaRPr>
          </a:p>
          <a:p>
            <a:pPr marL="0" indent="0" algn="just" eaLnBrk="1" hangingPunct="1">
              <a:lnSpc>
                <a:spcPct val="150000"/>
              </a:lnSpc>
              <a:buNone/>
            </a:pPr>
            <a:r>
              <a:rPr lang="zh-CN" altLang="en-US" sz="3600" dirty="0" smtClean="0">
                <a:solidFill>
                  <a:schemeClr val="bg1"/>
                </a:solidFill>
                <a:latin typeface="楷体_GB2312" pitchFamily="49" charset="-122"/>
                <a:ea typeface="楷体_GB2312" pitchFamily="49" charset="-122"/>
              </a:rPr>
              <a:t>指企业提供给个人，计算表中未具体列明的其他福利，如</a:t>
            </a:r>
            <a:r>
              <a:rPr lang="zh-CN" altLang="en-US" sz="3600" dirty="0" smtClean="0">
                <a:solidFill>
                  <a:srgbClr val="FF0000"/>
                </a:solidFill>
                <a:latin typeface="楷体_GB2312" pitchFamily="49" charset="-122"/>
                <a:ea typeface="楷体_GB2312" pitchFamily="49" charset="-122"/>
              </a:rPr>
              <a:t>家属医疗</a:t>
            </a:r>
            <a:r>
              <a:rPr lang="zh-CN" altLang="en-US" sz="3600" dirty="0" smtClean="0">
                <a:solidFill>
                  <a:schemeClr val="bg1"/>
                </a:solidFill>
                <a:latin typeface="楷体_GB2312" pitchFamily="49" charset="-122"/>
                <a:ea typeface="楷体_GB2312" pitchFamily="49" charset="-122"/>
              </a:rPr>
              <a:t>等</a:t>
            </a:r>
            <a:endParaRPr lang="en-US" altLang="zh-CN" sz="3600" dirty="0" smtClean="0">
              <a:solidFill>
                <a:schemeClr val="bg1"/>
              </a:solidFill>
              <a:latin typeface="楷体_GB2312" pitchFamily="49" charset="-122"/>
              <a:ea typeface="楷体_GB2312" pitchFamily="49" charset="-122"/>
            </a:endParaRPr>
          </a:p>
          <a:p>
            <a:pPr eaLnBrk="1" hangingPunct="1">
              <a:buFontTx/>
              <a:buNone/>
            </a:pPr>
            <a:endParaRPr lang="en-US" altLang="zh-CN" sz="3600" b="1" dirty="0" smtClean="0">
              <a:solidFill>
                <a:srgbClr val="FF9933"/>
              </a:solidFill>
              <a:latin typeface="楷体_GB2312" pitchFamily="49" charset="-122"/>
              <a:ea typeface="楷体_GB2312" pitchFamily="49" charset="-122"/>
            </a:endParaRPr>
          </a:p>
          <a:p>
            <a:pPr marL="0" indent="0" algn="just" eaLnBrk="1" hangingPunct="1">
              <a:lnSpc>
                <a:spcPct val="130000"/>
              </a:lnSpc>
              <a:buNone/>
            </a:pPr>
            <a:endParaRPr lang="en-US" altLang="zh-CN" sz="3600" dirty="0" smtClean="0">
              <a:solidFill>
                <a:schemeClr val="bg1"/>
              </a:solidFill>
              <a:latin typeface="楷体_GB2312" pitchFamily="49" charset="-122"/>
              <a:ea typeface="楷体_GB2312" pitchFamily="49" charset="-122"/>
            </a:endParaRPr>
          </a:p>
          <a:p>
            <a:pPr marL="0" indent="0" algn="just" eaLnBrk="1" hangingPunct="1">
              <a:lnSpc>
                <a:spcPct val="130000"/>
              </a:lnSpc>
              <a:buNone/>
            </a:pPr>
            <a:endParaRPr lang="zh-CN" altLang="en-US" sz="3600" dirty="0" smtClean="0">
              <a:solidFill>
                <a:schemeClr val="bg1"/>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6800" y="928670"/>
            <a:ext cx="7934356" cy="5167330"/>
          </a:xfrm>
        </p:spPr>
        <p:txBody>
          <a:bodyPr/>
          <a:lstStyle/>
          <a:p>
            <a:pPr eaLnBrk="1" hangingPunct="1">
              <a:lnSpc>
                <a:spcPct val="150000"/>
              </a:lnSpc>
              <a:buFontTx/>
              <a:buNone/>
            </a:pPr>
            <a:r>
              <a:rPr lang="zh-CN" altLang="en-US" sz="3600" b="1" dirty="0" smtClean="0">
                <a:solidFill>
                  <a:srgbClr val="FF9933"/>
                </a:solidFill>
                <a:latin typeface="楷体_GB2312" pitchFamily="49" charset="-122"/>
                <a:ea typeface="楷体_GB2312" pitchFamily="49" charset="-122"/>
              </a:rPr>
              <a:t>其中：指标</a:t>
            </a:r>
            <a:r>
              <a:rPr lang="zh-CN" altLang="en-US" sz="3600" b="1" dirty="0" smtClean="0">
                <a:solidFill>
                  <a:schemeClr val="accent3"/>
                </a:solidFill>
                <a:latin typeface="楷体_GB2312" pitchFamily="49" charset="-122"/>
                <a:ea typeface="楷体_GB2312" pitchFamily="49" charset="-122"/>
              </a:rPr>
              <a:t>“</a:t>
            </a:r>
            <a:r>
              <a:rPr lang="en-US" altLang="zh-CN" sz="3600" b="1" dirty="0" smtClean="0">
                <a:solidFill>
                  <a:schemeClr val="accent3"/>
                </a:solidFill>
                <a:latin typeface="楷体_GB2312" pitchFamily="49" charset="-122"/>
                <a:ea typeface="楷体_GB2312" pitchFamily="49" charset="-122"/>
              </a:rPr>
              <a:t>2.</a:t>
            </a:r>
            <a:r>
              <a:rPr lang="zh-CN" altLang="en-US" sz="3600" b="1" dirty="0" smtClean="0">
                <a:solidFill>
                  <a:schemeClr val="accent3"/>
                </a:solidFill>
                <a:latin typeface="楷体_GB2312" pitchFamily="49" charset="-122"/>
                <a:ea typeface="楷体_GB2312" pitchFamily="49" charset="-122"/>
              </a:rPr>
              <a:t>社会保险费”（代码</a:t>
            </a:r>
            <a:r>
              <a:rPr lang="en-US" altLang="zh-CN" sz="3600" b="1" dirty="0" smtClean="0">
                <a:solidFill>
                  <a:schemeClr val="accent3"/>
                </a:solidFill>
                <a:latin typeface="楷体_GB2312" pitchFamily="49" charset="-122"/>
                <a:ea typeface="楷体_GB2312" pitchFamily="49" charset="-122"/>
              </a:rPr>
              <a:t>13</a:t>
            </a:r>
            <a:r>
              <a:rPr lang="zh-CN" altLang="en-US" sz="3600" b="1" dirty="0" smtClean="0">
                <a:solidFill>
                  <a:schemeClr val="accent3"/>
                </a:solidFill>
                <a:latin typeface="楷体_GB2312" pitchFamily="49" charset="-122"/>
                <a:ea typeface="楷体_GB2312" pitchFamily="49" charset="-122"/>
              </a:rPr>
              <a:t>）</a:t>
            </a:r>
            <a:r>
              <a:rPr lang="zh-CN" altLang="en-US" sz="3600" b="1" dirty="0" smtClean="0">
                <a:solidFill>
                  <a:schemeClr val="accent3"/>
                </a:solidFill>
                <a:latin typeface="楷体_GB2312" pitchFamily="49" charset="-122"/>
                <a:ea typeface="楷体_GB2312" pitchFamily="49" charset="-122"/>
              </a:rPr>
              <a:t>、住房</a:t>
            </a:r>
            <a:r>
              <a:rPr lang="zh-CN" altLang="en-US" sz="3600" b="1" dirty="0" smtClean="0">
                <a:solidFill>
                  <a:schemeClr val="accent3"/>
                </a:solidFill>
                <a:latin typeface="楷体_GB2312" pitchFamily="49" charset="-122"/>
                <a:ea typeface="楷体_GB2312" pitchFamily="49" charset="-122"/>
              </a:rPr>
              <a:t>公积金和住房补贴（</a:t>
            </a:r>
            <a:r>
              <a:rPr lang="zh-CN" altLang="en-US" sz="3600" b="1" dirty="0" smtClean="0">
                <a:solidFill>
                  <a:schemeClr val="accent3"/>
                </a:solidFill>
                <a:latin typeface="楷体_GB2312" pitchFamily="49" charset="-122"/>
                <a:ea typeface="楷体_GB2312" pitchFamily="49" charset="-122"/>
              </a:rPr>
              <a:t>代码</a:t>
            </a:r>
            <a:r>
              <a:rPr lang="en-US" altLang="zh-CN" sz="3600" b="1" dirty="0" smtClean="0">
                <a:solidFill>
                  <a:schemeClr val="accent3"/>
                </a:solidFill>
                <a:latin typeface="楷体_GB2312" pitchFamily="49" charset="-122"/>
                <a:ea typeface="楷体_GB2312" pitchFamily="49" charset="-122"/>
              </a:rPr>
              <a:t>15</a:t>
            </a:r>
            <a:r>
              <a:rPr lang="zh-CN" altLang="en-US" sz="3600" b="1" dirty="0" smtClean="0">
                <a:solidFill>
                  <a:schemeClr val="accent3"/>
                </a:solidFill>
                <a:latin typeface="楷体_GB2312" pitchFamily="49" charset="-122"/>
                <a:ea typeface="楷体_GB2312" pitchFamily="49" charset="-122"/>
              </a:rPr>
              <a:t>）、住房</a:t>
            </a:r>
            <a:r>
              <a:rPr lang="zh-CN" altLang="en-US" sz="3600" b="1" dirty="0" smtClean="0">
                <a:solidFill>
                  <a:schemeClr val="accent3"/>
                </a:solidFill>
                <a:latin typeface="楷体_GB2312" pitchFamily="49" charset="-122"/>
                <a:ea typeface="楷体_GB2312" pitchFamily="49" charset="-122"/>
              </a:rPr>
              <a:t>维修基金（代码</a:t>
            </a:r>
            <a:r>
              <a:rPr lang="en-US" altLang="zh-CN" sz="3600" b="1" dirty="0" smtClean="0">
                <a:solidFill>
                  <a:schemeClr val="accent3"/>
                </a:solidFill>
                <a:latin typeface="楷体_GB2312" pitchFamily="49" charset="-122"/>
                <a:ea typeface="楷体_GB2312" pitchFamily="49" charset="-122"/>
              </a:rPr>
              <a:t>18</a:t>
            </a:r>
            <a:r>
              <a:rPr lang="zh-CN" altLang="en-US" sz="3600" b="1" dirty="0" smtClean="0">
                <a:solidFill>
                  <a:schemeClr val="accent3"/>
                </a:solidFill>
                <a:latin typeface="楷体_GB2312" pitchFamily="49" charset="-122"/>
                <a:ea typeface="楷体_GB2312" pitchFamily="49" charset="-122"/>
              </a:rPr>
              <a:t>）</a:t>
            </a:r>
            <a:endParaRPr lang="en-US" altLang="zh-CN" sz="3600" b="1" dirty="0" smtClean="0">
              <a:solidFill>
                <a:schemeClr val="accent3"/>
              </a:solidFill>
              <a:latin typeface="楷体_GB2312" pitchFamily="49" charset="-122"/>
              <a:ea typeface="楷体_GB2312" pitchFamily="49" charset="-122"/>
            </a:endParaRPr>
          </a:p>
          <a:p>
            <a:pPr marL="0" indent="0" eaLnBrk="1" hangingPunct="1">
              <a:lnSpc>
                <a:spcPct val="150000"/>
              </a:lnSpc>
              <a:buFontTx/>
              <a:buNone/>
            </a:pPr>
            <a:r>
              <a:rPr lang="zh-CN" altLang="en-US" sz="3600" dirty="0" smtClean="0">
                <a:solidFill>
                  <a:schemeClr val="bg1"/>
                </a:solidFill>
                <a:latin typeface="楷体_GB2312" pitchFamily="49" charset="-122"/>
                <a:ea typeface="楷体_GB2312" pitchFamily="49" charset="-122"/>
              </a:rPr>
              <a:t>均指企业支付的部分，直接取自费用表中相应数据</a:t>
            </a:r>
          </a:p>
          <a:p>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1187450" y="1000108"/>
            <a:ext cx="7632700" cy="5119705"/>
          </a:xfrm>
        </p:spPr>
        <p:txBody>
          <a:bodyPr/>
          <a:lstStyle/>
          <a:p>
            <a:pPr eaLnBrk="1" hangingPunct="1">
              <a:lnSpc>
                <a:spcPct val="150000"/>
              </a:lnSpc>
              <a:buFontTx/>
              <a:buNone/>
            </a:pPr>
            <a:r>
              <a:rPr lang="zh-CN" altLang="en-US" sz="3600" b="1" dirty="0" smtClean="0">
                <a:solidFill>
                  <a:srgbClr val="FF9933"/>
                </a:solidFill>
                <a:ea typeface="楷体_GB2312" pitchFamily="49" charset="-122"/>
              </a:rPr>
              <a:t>其中：指标</a:t>
            </a:r>
            <a:r>
              <a:rPr lang="zh-CN" altLang="en-US" sz="3600" b="1" dirty="0" smtClean="0">
                <a:solidFill>
                  <a:schemeClr val="bg1"/>
                </a:solidFill>
                <a:ea typeface="楷体_GB2312" pitchFamily="49" charset="-122"/>
              </a:rPr>
              <a:t>“</a:t>
            </a:r>
            <a:r>
              <a:rPr lang="en-US" altLang="zh-CN" sz="3600" b="1" dirty="0" smtClean="0">
                <a:solidFill>
                  <a:schemeClr val="bg1"/>
                </a:solidFill>
                <a:ea typeface="楷体_GB2312" pitchFamily="49" charset="-122"/>
              </a:rPr>
              <a:t>3.</a:t>
            </a:r>
            <a:r>
              <a:rPr lang="zh-CN" altLang="en-US" sz="3600" b="1" dirty="0" smtClean="0">
                <a:solidFill>
                  <a:schemeClr val="bg1"/>
                </a:solidFill>
                <a:ea typeface="楷体_GB2312" pitchFamily="49" charset="-122"/>
              </a:rPr>
              <a:t>其他保险” （代码</a:t>
            </a:r>
            <a:r>
              <a:rPr lang="en-US" altLang="zh-CN" sz="3600" b="1" dirty="0" smtClean="0">
                <a:solidFill>
                  <a:schemeClr val="bg1"/>
                </a:solidFill>
                <a:ea typeface="楷体_GB2312" pitchFamily="49" charset="-122"/>
              </a:rPr>
              <a:t>14</a:t>
            </a:r>
            <a:r>
              <a:rPr lang="zh-CN" altLang="en-US" sz="3600" b="1" dirty="0" smtClean="0">
                <a:solidFill>
                  <a:schemeClr val="bg1"/>
                </a:solidFill>
                <a:ea typeface="楷体_GB2312" pitchFamily="49" charset="-122"/>
              </a:rPr>
              <a:t>）</a:t>
            </a:r>
            <a:endParaRPr lang="en-US" altLang="zh-CN" sz="3600" b="1" dirty="0" smtClean="0">
              <a:solidFill>
                <a:schemeClr val="bg1"/>
              </a:solidFill>
              <a:ea typeface="楷体_GB2312" pitchFamily="49" charset="-122"/>
            </a:endParaRPr>
          </a:p>
          <a:p>
            <a:pPr eaLnBrk="1" hangingPunct="1">
              <a:lnSpc>
                <a:spcPct val="150000"/>
              </a:lnSpc>
              <a:buFontTx/>
              <a:buNone/>
            </a:pPr>
            <a:r>
              <a:rPr lang="zh-CN" altLang="en-US" sz="3600" b="1" dirty="0" smtClean="0">
                <a:solidFill>
                  <a:schemeClr val="bg1"/>
                </a:solidFill>
                <a:ea typeface="楷体_GB2312" pitchFamily="49" charset="-122"/>
              </a:rPr>
              <a:t>包括企业年金以及企业为员工购买的商业保险</a:t>
            </a:r>
            <a:endParaRPr lang="en-US" altLang="zh-CN" sz="3600" b="1" dirty="0" smtClean="0">
              <a:solidFill>
                <a:schemeClr val="bg1"/>
              </a:solidFill>
              <a:ea typeface="楷体_GB2312" pitchFamily="49" charset="-122"/>
            </a:endParaRPr>
          </a:p>
          <a:p>
            <a:pPr eaLnBrk="1" hangingPunct="1">
              <a:lnSpc>
                <a:spcPct val="150000"/>
              </a:lnSpc>
              <a:buNone/>
            </a:pPr>
            <a:r>
              <a:rPr lang="zh-CN" altLang="en-US" sz="3600" b="1" dirty="0" smtClean="0">
                <a:solidFill>
                  <a:srgbClr val="FF9933"/>
                </a:solidFill>
                <a:ea typeface="楷体_GB2312" pitchFamily="49" charset="-122"/>
              </a:rPr>
              <a:t>其中：指标</a:t>
            </a:r>
            <a:r>
              <a:rPr lang="zh-CN" altLang="en-US" sz="3600" b="1" dirty="0" smtClean="0">
                <a:solidFill>
                  <a:schemeClr val="bg1"/>
                </a:solidFill>
                <a:ea typeface="楷体_GB2312" pitchFamily="49" charset="-122"/>
              </a:rPr>
              <a:t>“</a:t>
            </a:r>
            <a:r>
              <a:rPr lang="en-US" altLang="zh-CN" sz="3600" b="1" dirty="0" smtClean="0">
                <a:solidFill>
                  <a:schemeClr val="bg1"/>
                </a:solidFill>
                <a:ea typeface="楷体_GB2312" pitchFamily="49" charset="-122"/>
              </a:rPr>
              <a:t>6.</a:t>
            </a:r>
            <a:r>
              <a:rPr lang="zh-CN" altLang="en-US" sz="3600" b="1" dirty="0" smtClean="0">
                <a:solidFill>
                  <a:schemeClr val="bg1"/>
                </a:solidFill>
                <a:ea typeface="楷体_GB2312" pitchFamily="49" charset="-122"/>
              </a:rPr>
              <a:t>因解除与职工的劳动关系给予的补偿” （</a:t>
            </a:r>
            <a:r>
              <a:rPr lang="zh-CN" altLang="en-US" sz="3600" b="1" dirty="0" smtClean="0">
                <a:solidFill>
                  <a:schemeClr val="bg1"/>
                </a:solidFill>
                <a:ea typeface="楷体_GB2312" pitchFamily="49" charset="-122"/>
              </a:rPr>
              <a:t>代码</a:t>
            </a:r>
            <a:r>
              <a:rPr lang="en-US" altLang="zh-CN" sz="3600" b="1" dirty="0" smtClean="0">
                <a:solidFill>
                  <a:schemeClr val="bg1"/>
                </a:solidFill>
                <a:ea typeface="楷体_GB2312" pitchFamily="49" charset="-122"/>
              </a:rPr>
              <a:t>19</a:t>
            </a:r>
            <a:r>
              <a:rPr lang="zh-CN" altLang="en-US" sz="3600" b="1" dirty="0" smtClean="0">
                <a:solidFill>
                  <a:schemeClr val="bg1"/>
                </a:solidFill>
                <a:ea typeface="楷体_GB2312" pitchFamily="49" charset="-122"/>
              </a:rPr>
              <a:t>）</a:t>
            </a:r>
            <a:endParaRPr lang="en-US" altLang="zh-CN" sz="3600" b="1" dirty="0" smtClean="0">
              <a:solidFill>
                <a:schemeClr val="bg1"/>
              </a:solidFill>
              <a:ea typeface="楷体_GB2312" pitchFamily="49" charset="-122"/>
            </a:endParaRPr>
          </a:p>
          <a:p>
            <a:pPr eaLnBrk="1" hangingPunct="1">
              <a:buFontTx/>
              <a:buNone/>
            </a:pPr>
            <a:endParaRPr lang="zh-CN" altLang="en-US" sz="3600" dirty="0" smtClean="0">
              <a:solidFill>
                <a:schemeClr val="bg1"/>
              </a:solidFill>
              <a:ea typeface="楷体_GB2312" pitchFamily="49" charset="-122"/>
            </a:endParaRPr>
          </a:p>
          <a:p>
            <a:pPr eaLnBrk="1" hangingPunct="1">
              <a:lnSpc>
                <a:spcPct val="50000"/>
              </a:lnSpc>
              <a:buFontTx/>
              <a:buNone/>
            </a:pPr>
            <a:r>
              <a:rPr lang="zh-CN" altLang="en-US" sz="3600" b="1" dirty="0" smtClean="0">
                <a:solidFill>
                  <a:schemeClr val="bg1"/>
                </a:solidFill>
                <a:ea typeface="楷体_GB2312" pitchFamily="49" charset="-122"/>
              </a:rPr>
              <a:t>        </a:t>
            </a:r>
            <a:r>
              <a:rPr lang="zh-CN" altLang="en-US" sz="900" b="1" dirty="0" smtClean="0">
                <a:solidFill>
                  <a:schemeClr val="bg1"/>
                </a:solidFill>
                <a:ea typeface="楷体_GB2312" pitchFamily="49" charset="-122"/>
              </a:rPr>
              <a:t> </a:t>
            </a:r>
            <a:endParaRPr lang="zh-CN" altLang="en-US" sz="900" b="1" dirty="0" smtClean="0">
              <a:solidFill>
                <a:srgbClr val="FF9933"/>
              </a:solidFill>
              <a:latin typeface="宋体" panose="02010600030101010101" pitchFamily="2"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1071538" y="857232"/>
            <a:ext cx="7748612" cy="5262581"/>
          </a:xfrm>
        </p:spPr>
        <p:txBody>
          <a:bodyPr/>
          <a:lstStyle/>
          <a:p>
            <a:pPr eaLnBrk="1" hangingPunct="1">
              <a:lnSpc>
                <a:spcPct val="150000"/>
              </a:lnSpc>
              <a:buFontTx/>
              <a:buNone/>
            </a:pPr>
            <a:r>
              <a:rPr lang="zh-CN" altLang="en-US" sz="3600" b="1" dirty="0" smtClean="0">
                <a:solidFill>
                  <a:srgbClr val="FF9933"/>
                </a:solidFill>
                <a:ea typeface="楷体_GB2312" pitchFamily="49" charset="-122"/>
              </a:rPr>
              <a:t>其中：指标</a:t>
            </a:r>
            <a:r>
              <a:rPr lang="zh-CN" altLang="en-US" sz="3600" b="1" dirty="0" smtClean="0">
                <a:solidFill>
                  <a:schemeClr val="bg1"/>
                </a:solidFill>
                <a:ea typeface="楷体_GB2312" pitchFamily="49" charset="-122"/>
              </a:rPr>
              <a:t>“</a:t>
            </a:r>
            <a:r>
              <a:rPr lang="en-US" altLang="zh-CN" sz="3600" b="1" dirty="0" smtClean="0">
                <a:solidFill>
                  <a:schemeClr val="bg1"/>
                </a:solidFill>
                <a:ea typeface="楷体_GB2312" pitchFamily="49" charset="-122"/>
              </a:rPr>
              <a:t>7.</a:t>
            </a:r>
            <a:r>
              <a:rPr lang="zh-CN" altLang="en-US" sz="3600" b="1" dirty="0" smtClean="0">
                <a:solidFill>
                  <a:schemeClr val="bg1"/>
                </a:solidFill>
                <a:ea typeface="楷体_GB2312" pitchFamily="49" charset="-122"/>
              </a:rPr>
              <a:t>股份支付”（代码</a:t>
            </a:r>
            <a:r>
              <a:rPr lang="en-US" altLang="zh-CN" sz="3600" b="1" dirty="0" smtClean="0">
                <a:solidFill>
                  <a:schemeClr val="bg1"/>
                </a:solidFill>
                <a:ea typeface="楷体_GB2312" pitchFamily="49" charset="-122"/>
              </a:rPr>
              <a:t>20</a:t>
            </a:r>
            <a:r>
              <a:rPr lang="zh-CN" altLang="en-US" sz="3600" b="1" dirty="0" smtClean="0">
                <a:solidFill>
                  <a:schemeClr val="bg1"/>
                </a:solidFill>
                <a:ea typeface="楷体_GB2312" pitchFamily="49" charset="-122"/>
              </a:rPr>
              <a:t>）</a:t>
            </a:r>
            <a:endParaRPr lang="en-US" altLang="zh-CN" sz="3600" b="1" dirty="0" smtClean="0">
              <a:solidFill>
                <a:schemeClr val="bg1"/>
              </a:solidFill>
              <a:ea typeface="楷体_GB2312" pitchFamily="49" charset="-122"/>
            </a:endParaRPr>
          </a:p>
          <a:p>
            <a:pPr eaLnBrk="1" hangingPunct="1">
              <a:lnSpc>
                <a:spcPct val="150000"/>
              </a:lnSpc>
              <a:buFontTx/>
              <a:buNone/>
            </a:pPr>
            <a:r>
              <a:rPr lang="zh-CN" altLang="en-US" sz="3600" dirty="0" smtClean="0">
                <a:solidFill>
                  <a:schemeClr val="bg1"/>
                </a:solidFill>
                <a:ea typeface="楷体_GB2312" pitchFamily="49" charset="-122"/>
              </a:rPr>
              <a:t>包括股份价值和股份的分红派息</a:t>
            </a:r>
            <a:endParaRPr lang="en-US" altLang="zh-CN" sz="3600" dirty="0" smtClean="0">
              <a:solidFill>
                <a:schemeClr val="bg1"/>
              </a:solidFill>
              <a:ea typeface="楷体_GB2312" pitchFamily="49" charset="-122"/>
            </a:endParaRPr>
          </a:p>
          <a:p>
            <a:pPr eaLnBrk="1" hangingPunct="1">
              <a:lnSpc>
                <a:spcPct val="150000"/>
              </a:lnSpc>
              <a:buFontTx/>
              <a:buNone/>
            </a:pPr>
            <a:r>
              <a:rPr lang="zh-CN" altLang="en-US" sz="3600" b="1" dirty="0" smtClean="0">
                <a:solidFill>
                  <a:srgbClr val="FF9933"/>
                </a:solidFill>
                <a:ea typeface="楷体_GB2312" pitchFamily="49" charset="-122"/>
              </a:rPr>
              <a:t>其中：指标</a:t>
            </a:r>
            <a:r>
              <a:rPr lang="zh-CN" altLang="en-US" sz="3600" b="1" dirty="0" smtClean="0">
                <a:solidFill>
                  <a:schemeClr val="bg1"/>
                </a:solidFill>
                <a:ea typeface="楷体_GB2312" pitchFamily="49" charset="-122"/>
              </a:rPr>
              <a:t>“</a:t>
            </a:r>
            <a:r>
              <a:rPr lang="en-US" altLang="zh-CN" sz="3600" b="1" dirty="0" smtClean="0">
                <a:solidFill>
                  <a:schemeClr val="bg1"/>
                </a:solidFill>
                <a:ea typeface="楷体_GB2312" pitchFamily="49" charset="-122"/>
              </a:rPr>
              <a:t>8.</a:t>
            </a:r>
            <a:r>
              <a:rPr lang="zh-CN" altLang="en-US" sz="3600" b="1" dirty="0" smtClean="0">
                <a:solidFill>
                  <a:schemeClr val="bg1"/>
                </a:solidFill>
                <a:ea typeface="楷体_GB2312" pitchFamily="49" charset="-122"/>
              </a:rPr>
              <a:t>员工激励”（代码</a:t>
            </a:r>
            <a:r>
              <a:rPr lang="en-US" altLang="zh-CN" sz="3600" b="1" dirty="0" smtClean="0">
                <a:solidFill>
                  <a:schemeClr val="bg1"/>
                </a:solidFill>
                <a:ea typeface="楷体_GB2312" pitchFamily="49" charset="-122"/>
              </a:rPr>
              <a:t>21</a:t>
            </a:r>
            <a:r>
              <a:rPr lang="zh-CN" altLang="en-US" sz="3600" b="1" dirty="0" smtClean="0">
                <a:solidFill>
                  <a:schemeClr val="bg1"/>
                </a:solidFill>
                <a:ea typeface="楷体_GB2312" pitchFamily="49" charset="-122"/>
              </a:rPr>
              <a:t>）</a:t>
            </a:r>
            <a:endParaRPr lang="en-US" altLang="zh-CN" sz="3600" b="1" dirty="0" smtClean="0">
              <a:solidFill>
                <a:schemeClr val="bg1"/>
              </a:solidFill>
              <a:ea typeface="楷体_GB2312" pitchFamily="49" charset="-122"/>
            </a:endParaRPr>
          </a:p>
          <a:p>
            <a:pPr eaLnBrk="1" hangingPunct="1">
              <a:lnSpc>
                <a:spcPct val="150000"/>
              </a:lnSpc>
              <a:buFontTx/>
              <a:buNone/>
            </a:pPr>
            <a:r>
              <a:rPr lang="zh-CN" altLang="en-US" sz="3600" dirty="0" smtClean="0">
                <a:solidFill>
                  <a:schemeClr val="bg1"/>
                </a:solidFill>
                <a:ea typeface="楷体_GB2312" pitchFamily="49" charset="-122"/>
              </a:rPr>
              <a:t>包括年终的实物激励和货币激励，例如旅游激励等  </a:t>
            </a:r>
          </a:p>
          <a:p>
            <a:pPr eaLnBrk="1" hangingPunct="1">
              <a:lnSpc>
                <a:spcPct val="150000"/>
              </a:lnSpc>
              <a:buFontTx/>
              <a:buNone/>
            </a:pPr>
            <a:r>
              <a:rPr lang="zh-CN" altLang="en-US" sz="3600" b="1" dirty="0" smtClean="0">
                <a:solidFill>
                  <a:schemeClr val="bg1"/>
                </a:solidFill>
                <a:ea typeface="楷体_GB2312" pitchFamily="49" charset="-122"/>
              </a:rPr>
              <a:t>        </a:t>
            </a:r>
            <a:r>
              <a:rPr lang="zh-CN" altLang="en-US" sz="900" b="1" dirty="0" smtClean="0">
                <a:solidFill>
                  <a:schemeClr val="bg1"/>
                </a:solidFill>
                <a:ea typeface="楷体_GB2312" pitchFamily="49" charset="-122"/>
              </a:rPr>
              <a:t> </a:t>
            </a:r>
            <a:endParaRPr lang="zh-CN" altLang="en-US" sz="900" b="1" dirty="0" smtClean="0">
              <a:solidFill>
                <a:srgbClr val="FF9933"/>
              </a:solidFill>
              <a:latin typeface="宋体"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一、</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GDP</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核算的简介</a:t>
            </a:r>
            <a:endParaRPr lang="zh-CN" altLang="en-US" dirty="0"/>
          </a:p>
        </p:txBody>
      </p:sp>
      <p:pic>
        <p:nvPicPr>
          <p:cNvPr id="4" name="Picture 5"/>
          <p:cNvPicPr>
            <a:picLocks noGrp="1" noChangeAspect="1" noChangeArrowheads="1"/>
          </p:cNvPicPr>
          <p:nvPr>
            <p:ph idx="1"/>
          </p:nvPr>
        </p:nvPicPr>
        <p:blipFill>
          <a:blip r:embed="rId2" cstate="print"/>
          <a:srcRect/>
          <a:stretch>
            <a:fillRect/>
          </a:stretch>
        </p:blipFill>
        <p:spPr bwMode="auto">
          <a:xfrm>
            <a:off x="1142976" y="1000108"/>
            <a:ext cx="7820989" cy="5500726"/>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1071538" y="1000108"/>
            <a:ext cx="7858180" cy="5119705"/>
          </a:xfrm>
        </p:spPr>
        <p:txBody>
          <a:bodyPr/>
          <a:lstStyle/>
          <a:p>
            <a:pPr eaLnBrk="1" hangingPunct="1">
              <a:lnSpc>
                <a:spcPct val="150000"/>
              </a:lnSpc>
              <a:buFontTx/>
              <a:buNone/>
            </a:pPr>
            <a:r>
              <a:rPr lang="zh-CN" altLang="en-US" sz="3600" b="1" dirty="0" smtClean="0">
                <a:solidFill>
                  <a:srgbClr val="FF9933"/>
                </a:solidFill>
                <a:ea typeface="楷体_GB2312" pitchFamily="49" charset="-122"/>
              </a:rPr>
              <a:t>其中：指标</a:t>
            </a:r>
            <a:r>
              <a:rPr lang="zh-CN" altLang="en-US" sz="3600" b="1" dirty="0" smtClean="0">
                <a:solidFill>
                  <a:schemeClr val="bg1"/>
                </a:solidFill>
                <a:ea typeface="楷体_GB2312" pitchFamily="49" charset="-122"/>
              </a:rPr>
              <a:t>“</a:t>
            </a:r>
            <a:r>
              <a:rPr lang="en-US" altLang="zh-CN" sz="3600" b="1" dirty="0" smtClean="0">
                <a:solidFill>
                  <a:schemeClr val="bg1"/>
                </a:solidFill>
                <a:ea typeface="楷体_GB2312" pitchFamily="49" charset="-122"/>
              </a:rPr>
              <a:t>9.</a:t>
            </a:r>
            <a:r>
              <a:rPr lang="zh-CN" altLang="en-US" sz="3600" b="1" dirty="0" smtClean="0">
                <a:solidFill>
                  <a:schemeClr val="bg1"/>
                </a:solidFill>
                <a:ea typeface="楷体_GB2312" pitchFamily="49" charset="-122"/>
              </a:rPr>
              <a:t>其他与获得职工提供的服务相关的支出” （代码</a:t>
            </a:r>
            <a:r>
              <a:rPr lang="en-US" altLang="zh-CN" sz="3600" b="1" dirty="0" smtClean="0">
                <a:solidFill>
                  <a:schemeClr val="bg1"/>
                </a:solidFill>
                <a:ea typeface="楷体_GB2312" pitchFamily="49" charset="-122"/>
              </a:rPr>
              <a:t>22</a:t>
            </a:r>
            <a:r>
              <a:rPr lang="zh-CN" altLang="en-US" sz="3600" b="1" dirty="0" smtClean="0">
                <a:solidFill>
                  <a:schemeClr val="bg1"/>
                </a:solidFill>
                <a:ea typeface="楷体_GB2312" pitchFamily="49" charset="-122"/>
              </a:rPr>
              <a:t>）</a:t>
            </a:r>
            <a:endParaRPr lang="zh-CN" altLang="en-US" sz="3600" b="1" dirty="0" smtClean="0">
              <a:solidFill>
                <a:schemeClr val="bg1"/>
              </a:solidFill>
              <a:ea typeface="楷体_GB2312" pitchFamily="49" charset="-122"/>
            </a:endParaRPr>
          </a:p>
          <a:p>
            <a:pPr eaLnBrk="1" hangingPunct="1">
              <a:lnSpc>
                <a:spcPct val="150000"/>
              </a:lnSpc>
              <a:buFontTx/>
              <a:buNone/>
            </a:pPr>
            <a:endParaRPr lang="zh-CN" altLang="en-US" sz="1100" b="1" dirty="0" smtClean="0">
              <a:solidFill>
                <a:srgbClr val="FF9933"/>
              </a:solidFill>
              <a:latin typeface="宋体" panose="02010600030101010101" pitchFamily="2" charset="-122"/>
            </a:endParaRPr>
          </a:p>
          <a:p>
            <a:pPr algn="just" eaLnBrk="1" hangingPunct="1">
              <a:lnSpc>
                <a:spcPct val="150000"/>
              </a:lnSpc>
              <a:buFont typeface="Wingdings" panose="05000000000000000000" pitchFamily="2" charset="2"/>
              <a:buChar char="Ø"/>
            </a:pPr>
            <a:r>
              <a:rPr lang="zh-CN" altLang="en-US" sz="3600" dirty="0" smtClean="0">
                <a:solidFill>
                  <a:schemeClr val="bg1"/>
                </a:solidFill>
                <a:ea typeface="楷体_GB2312" pitchFamily="49" charset="-122"/>
              </a:rPr>
              <a:t>为获取职工提供的服务而产生的相关支出，计算表中未具体涉及的 ，如人力资源招聘费、员工创业基金等。</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1071538" y="0"/>
            <a:ext cx="7929618" cy="6715148"/>
          </a:xfrm>
        </p:spPr>
        <p:txBody>
          <a:bodyPr/>
          <a:lstStyle/>
          <a:p>
            <a:pPr marL="90805" indent="0" algn="just" eaLnBrk="1" hangingPunct="1">
              <a:lnSpc>
                <a:spcPct val="150000"/>
              </a:lnSpc>
              <a:buFont typeface="Wingdings" panose="05000000000000000000" pitchFamily="2" charset="2"/>
              <a:buNone/>
            </a:pPr>
            <a:r>
              <a:rPr lang="zh-CN" altLang="en-US" sz="4000" b="1" dirty="0" smtClean="0">
                <a:solidFill>
                  <a:srgbClr val="FF9933"/>
                </a:solidFill>
                <a:latin typeface="宋体" panose="02010600030101010101" pitchFamily="2" charset="-122"/>
              </a:rPr>
              <a:t>重要提醒（再次强调）：</a:t>
            </a:r>
          </a:p>
          <a:p>
            <a:pPr marL="90805" indent="0" algn="just" eaLnBrk="1" hangingPunct="1">
              <a:lnSpc>
                <a:spcPct val="150000"/>
              </a:lnSpc>
              <a:spcBef>
                <a:spcPct val="30000"/>
              </a:spcBef>
              <a:buFont typeface="Wingdings" panose="05000000000000000000" pitchFamily="2" charset="2"/>
              <a:buChar char="Ø"/>
            </a:pPr>
            <a:r>
              <a:rPr lang="zh-CN" altLang="en-US" sz="3600" b="1" dirty="0" smtClean="0">
                <a:solidFill>
                  <a:srgbClr val="FFCC66"/>
                </a:solidFill>
                <a:latin typeface="楷体_GB2312" pitchFamily="49" charset="-122"/>
                <a:ea typeface="楷体_GB2312" pitchFamily="49" charset="-122"/>
              </a:rPr>
              <a:t>应付职工薪酬（</a:t>
            </a:r>
            <a:r>
              <a:rPr lang="en-US" altLang="zh-CN" sz="3600" b="1" dirty="0" smtClean="0">
                <a:solidFill>
                  <a:srgbClr val="FFCC66"/>
                </a:solidFill>
                <a:latin typeface="楷体_GB2312" pitchFamily="49" charset="-122"/>
                <a:ea typeface="楷体_GB2312" pitchFamily="49" charset="-122"/>
              </a:rPr>
              <a:t>01</a:t>
            </a:r>
            <a:r>
              <a:rPr lang="zh-CN" altLang="en-US" sz="3600" b="1" dirty="0" smtClean="0">
                <a:solidFill>
                  <a:srgbClr val="FFCC66"/>
                </a:solidFill>
                <a:latin typeface="楷体_GB2312" pitchFamily="49" charset="-122"/>
                <a:ea typeface="楷体_GB2312" pitchFamily="49" charset="-122"/>
              </a:rPr>
              <a:t>）</a:t>
            </a:r>
            <a:r>
              <a:rPr lang="zh-CN" altLang="en-US" sz="3600" b="1" dirty="0" smtClean="0">
                <a:solidFill>
                  <a:schemeClr val="bg1"/>
                </a:solidFill>
                <a:latin typeface="楷体_GB2312" pitchFamily="49" charset="-122"/>
                <a:ea typeface="楷体_GB2312" pitchFamily="49" charset="-122"/>
              </a:rPr>
              <a:t>应大于</a:t>
            </a:r>
            <a:r>
              <a:rPr lang="en-US" altLang="zh-CN" sz="3600" b="1" dirty="0" smtClean="0">
                <a:solidFill>
                  <a:schemeClr val="bg1"/>
                </a:solidFill>
                <a:latin typeface="楷体_GB2312" pitchFamily="49" charset="-122"/>
                <a:ea typeface="楷体_GB2312" pitchFamily="49" charset="-122"/>
              </a:rPr>
              <a:t>《</a:t>
            </a:r>
            <a:r>
              <a:rPr lang="zh-CN" altLang="en-US" sz="3600" b="1" dirty="0" smtClean="0">
                <a:solidFill>
                  <a:schemeClr val="bg1"/>
                </a:solidFill>
                <a:latin typeface="楷体_GB2312" pitchFamily="49" charset="-122"/>
                <a:ea typeface="楷体_GB2312" pitchFamily="49" charset="-122"/>
              </a:rPr>
              <a:t>从业人员及工资总额</a:t>
            </a:r>
            <a:r>
              <a:rPr lang="en-US" altLang="zh-CN" sz="3600" b="1" dirty="0" smtClean="0">
                <a:solidFill>
                  <a:schemeClr val="bg1"/>
                </a:solidFill>
                <a:latin typeface="楷体_GB2312" pitchFamily="49" charset="-122"/>
                <a:ea typeface="楷体_GB2312" pitchFamily="49" charset="-122"/>
              </a:rPr>
              <a:t>》</a:t>
            </a:r>
            <a:r>
              <a:rPr lang="zh-CN" altLang="en-US" sz="3600" b="1" dirty="0" smtClean="0">
                <a:solidFill>
                  <a:schemeClr val="bg1"/>
                </a:solidFill>
                <a:latin typeface="楷体_GB2312" pitchFamily="49" charset="-122"/>
                <a:ea typeface="楷体_GB2312" pitchFamily="49" charset="-122"/>
              </a:rPr>
              <a:t>中的从业人员工资总额</a:t>
            </a:r>
          </a:p>
          <a:p>
            <a:pPr marL="90805" indent="0" algn="just" eaLnBrk="1" hangingPunct="1">
              <a:buFontTx/>
              <a:buNone/>
            </a:pPr>
            <a:endParaRPr lang="zh-CN" altLang="en-US" b="1" dirty="0" smtClean="0">
              <a:solidFill>
                <a:schemeClr val="bg1"/>
              </a:solidFill>
              <a:latin typeface="宋体" panose="02010600030101010101"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1000100" y="1357298"/>
            <a:ext cx="7858180" cy="5000660"/>
          </a:xfrm>
        </p:spPr>
        <p:txBody>
          <a:bodyPr/>
          <a:lstStyle/>
          <a:p>
            <a:pPr marL="90805" indent="0" algn="just" eaLnBrk="1" hangingPunct="1">
              <a:lnSpc>
                <a:spcPct val="150000"/>
              </a:lnSpc>
              <a:spcBef>
                <a:spcPct val="30000"/>
              </a:spcBef>
              <a:buFontTx/>
              <a:buNone/>
            </a:pPr>
            <a:r>
              <a:rPr lang="zh-CN" altLang="en-US" sz="4000" b="1" dirty="0" smtClean="0">
                <a:solidFill>
                  <a:srgbClr val="FF0000"/>
                </a:solidFill>
                <a:latin typeface="宋体" panose="02010600030101010101" pitchFamily="2" charset="-122"/>
              </a:rPr>
              <a:t> </a:t>
            </a:r>
            <a:r>
              <a:rPr lang="zh-CN" altLang="en-US" sz="3600" dirty="0" smtClean="0">
                <a:solidFill>
                  <a:schemeClr val="bg1"/>
                </a:solidFill>
                <a:latin typeface="楷体_GB2312" pitchFamily="49" charset="-122"/>
                <a:ea typeface="楷体_GB2312" pitchFamily="49" charset="-122"/>
              </a:rPr>
              <a:t>  包括：城市维护建设税、资源税、土地增值税、教育费附加、地方教育费附加、</a:t>
            </a:r>
            <a:r>
              <a:rPr lang="zh-CN" altLang="en-US" sz="3600" dirty="0" smtClean="0">
                <a:solidFill>
                  <a:schemeClr val="bg1"/>
                </a:solidFill>
                <a:latin typeface="楷体_GB2312" pitchFamily="49" charset="-122"/>
                <a:ea typeface="楷体_GB2312" pitchFamily="49" charset="-122"/>
                <a:sym typeface="Arial" panose="020B0604020202020204" pitchFamily="34" charset="0"/>
              </a:rPr>
              <a:t>房产税、车船使用税、土地使用税、印花税、</a:t>
            </a:r>
            <a:r>
              <a:rPr lang="zh-CN" altLang="en-US" sz="3600" dirty="0" smtClean="0">
                <a:solidFill>
                  <a:srgbClr val="FF0000"/>
                </a:solidFill>
                <a:latin typeface="楷体_GB2312" pitchFamily="49" charset="-122"/>
                <a:ea typeface="楷体_GB2312" pitchFamily="49" charset="-122"/>
                <a:sym typeface="Arial" panose="020B0604020202020204" pitchFamily="34" charset="0"/>
              </a:rPr>
              <a:t>残疾人就业保障金</a:t>
            </a:r>
            <a:r>
              <a:rPr lang="en-US" sz="3600" dirty="0" smtClean="0">
                <a:solidFill>
                  <a:schemeClr val="bg1"/>
                </a:solidFill>
                <a:latin typeface="楷体_GB2312" pitchFamily="49" charset="-122"/>
                <a:ea typeface="楷体_GB2312" pitchFamily="49" charset="-122"/>
              </a:rPr>
              <a:t>等</a:t>
            </a:r>
            <a:endParaRPr lang="zh-CN" altLang="en-US" sz="3600" dirty="0" smtClean="0">
              <a:solidFill>
                <a:schemeClr val="bg1"/>
              </a:solidFill>
              <a:latin typeface="楷体_GB2312" pitchFamily="49" charset="-122"/>
              <a:ea typeface="楷体_GB2312" pitchFamily="49" charset="-122"/>
            </a:endParaRPr>
          </a:p>
        </p:txBody>
      </p:sp>
      <p:sp>
        <p:nvSpPr>
          <p:cNvPr id="3" name="Rectangle 3"/>
          <p:cNvSpPr txBox="1">
            <a:spLocks noChangeArrowheads="1"/>
          </p:cNvSpPr>
          <p:nvPr/>
        </p:nvSpPr>
        <p:spPr bwMode="auto">
          <a:xfrm>
            <a:off x="1214382" y="0"/>
            <a:ext cx="7929618" cy="1285884"/>
          </a:xfrm>
          <a:prstGeom prst="rect">
            <a:avLst/>
          </a:prstGeom>
          <a:noFill/>
          <a:ln w="9525">
            <a:noFill/>
            <a:miter lim="800000"/>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en-US" altLang="zh-CN" sz="4000" b="0" i="0" u="none" strike="noStrike" kern="0" cap="none" spc="0" normalizeH="0" baseline="0" noProof="0" dirty="0" smtClean="0">
                <a:ln>
                  <a:noFill/>
                </a:ln>
                <a:solidFill>
                  <a:srgbClr val="FF9933"/>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sym typeface="Arial" panose="020B0604020202020204" pitchFamily="34" charset="0"/>
              </a:rPr>
              <a:t>1.</a:t>
            </a:r>
            <a:r>
              <a:rPr kumimoji="0" lang="zh-CN" altLang="en-US" sz="4000" b="0" i="0" u="none" strike="noStrike" kern="0" cap="none" spc="0" normalizeH="0" baseline="0" noProof="0" dirty="0" smtClean="0">
                <a:ln>
                  <a:noFill/>
                </a:ln>
                <a:solidFill>
                  <a:srgbClr val="FF9933"/>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sym typeface="Arial" panose="020B0604020202020204" pitchFamily="34" charset="0"/>
              </a:rPr>
              <a:t>税金及附加（代码</a:t>
            </a:r>
            <a:r>
              <a:rPr kumimoji="0" lang="en-US" altLang="zh-CN" sz="4000" b="0" i="0" u="none" strike="noStrike" kern="0" cap="none" spc="0" normalizeH="0" baseline="0" noProof="0" dirty="0" smtClean="0">
                <a:ln>
                  <a:noFill/>
                </a:ln>
                <a:solidFill>
                  <a:srgbClr val="FF9933"/>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sym typeface="Arial" panose="020B0604020202020204" pitchFamily="34" charset="0"/>
              </a:rPr>
              <a:t>23-31</a:t>
            </a:r>
            <a:r>
              <a:rPr kumimoji="0" lang="zh-CN" altLang="en-US" sz="4000" b="0" i="0" u="none" strike="noStrike" kern="0" cap="none" spc="0" normalizeH="0" baseline="0" noProof="0" dirty="0" smtClean="0">
                <a:ln>
                  <a:noFill/>
                </a:ln>
                <a:solidFill>
                  <a:srgbClr val="FF9933"/>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sym typeface="Arial" panose="020B0604020202020204" pitchFamily="34" charset="0"/>
              </a:rPr>
              <a:t>）</a:t>
            </a:r>
            <a:endParaRPr kumimoji="0" lang="zh-CN" altLang="en-US" sz="4000" b="0" i="0" u="none" strike="noStrike" kern="0" cap="none" spc="0" normalizeH="0" baseline="0" noProof="0" dirty="0">
              <a:ln>
                <a:noFill/>
              </a:ln>
              <a:solidFill>
                <a:srgbClr val="FF9933"/>
              </a:solidFill>
              <a:effectLst>
                <a:outerShdw blurRad="38100" dist="38100" dir="2700000" algn="tl">
                  <a:srgbClr val="FFFFFF"/>
                </a:outerShdw>
              </a:effectLst>
              <a:uLnTx/>
              <a:uFillTx/>
              <a:latin typeface="黑体" panose="02010609060101010101" pitchFamily="49" charset="-122"/>
              <a:ea typeface="黑体" panose="02010609060101010101" pitchFamily="49" charset="-122"/>
              <a:cs typeface="+mn-cs"/>
              <a:sym typeface="Arial" panose="020B060402020202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1142976" y="285728"/>
            <a:ext cx="7272338" cy="5713414"/>
          </a:xfrm>
        </p:spPr>
        <p:txBody>
          <a:bodyPr/>
          <a:lstStyle/>
          <a:p>
            <a:pPr algn="just" eaLnBrk="1" hangingPunct="1">
              <a:lnSpc>
                <a:spcPct val="90000"/>
              </a:lnSpc>
              <a:buFont typeface="Wingdings" panose="05000000000000000000" pitchFamily="2" charset="2"/>
              <a:buNone/>
            </a:pPr>
            <a:endParaRPr lang="en-US" altLang="zh-CN" sz="3600" dirty="0" smtClean="0">
              <a:solidFill>
                <a:srgbClr val="FF9933"/>
              </a:solidFill>
              <a:latin typeface="楷体_GB2312" pitchFamily="49" charset="-122"/>
              <a:ea typeface="楷体_GB2312" pitchFamily="49" charset="-122"/>
            </a:endParaRPr>
          </a:p>
          <a:p>
            <a:pPr algn="just" eaLnBrk="1" hangingPunct="1">
              <a:lnSpc>
                <a:spcPct val="90000"/>
              </a:lnSpc>
              <a:buFont typeface="Wingdings" panose="05000000000000000000" pitchFamily="2" charset="2"/>
              <a:buNone/>
            </a:pPr>
            <a:r>
              <a:rPr lang="zh-CN" altLang="en-US" sz="3600" dirty="0" smtClean="0">
                <a:solidFill>
                  <a:srgbClr val="FF9933"/>
                </a:solidFill>
                <a:latin typeface="楷体_GB2312" pitchFamily="49" charset="-122"/>
                <a:ea typeface="楷体_GB2312" pitchFamily="49" charset="-122"/>
              </a:rPr>
              <a:t>数据来源</a:t>
            </a:r>
            <a:r>
              <a:rPr lang="en-US" sz="3600" dirty="0" smtClean="0">
                <a:solidFill>
                  <a:srgbClr val="FF9933"/>
                </a:solidFill>
                <a:latin typeface="楷体_GB2312" pitchFamily="49" charset="-122"/>
                <a:ea typeface="楷体_GB2312" pitchFamily="49" charset="-122"/>
              </a:rPr>
              <a:t>：</a:t>
            </a:r>
          </a:p>
          <a:p>
            <a:pPr algn="just" eaLnBrk="1" hangingPunct="1">
              <a:lnSpc>
                <a:spcPct val="90000"/>
              </a:lnSpc>
              <a:buFont typeface="Wingdings" panose="05000000000000000000" pitchFamily="2" charset="2"/>
              <a:buNone/>
            </a:pPr>
            <a:endParaRPr lang="en-US" sz="1100" dirty="0" smtClean="0">
              <a:solidFill>
                <a:srgbClr val="FF9933"/>
              </a:solidFill>
              <a:latin typeface="楷体_GB2312" pitchFamily="49" charset="-122"/>
              <a:ea typeface="楷体_GB2312" pitchFamily="49" charset="-122"/>
            </a:endParaRPr>
          </a:p>
          <a:p>
            <a:pPr algn="just" eaLnBrk="1" hangingPunct="1">
              <a:lnSpc>
                <a:spcPct val="150000"/>
              </a:lnSpc>
              <a:spcBef>
                <a:spcPct val="30000"/>
              </a:spcBef>
              <a:buFont typeface="Wingdings" panose="05000000000000000000" pitchFamily="2" charset="2"/>
              <a:buChar char="Ø"/>
            </a:pPr>
            <a:r>
              <a:rPr lang="zh-CN" altLang="en-US" sz="3600" dirty="0" smtClean="0">
                <a:solidFill>
                  <a:schemeClr val="bg1"/>
                </a:solidFill>
                <a:latin typeface="楷体_GB2312" pitchFamily="49" charset="-122"/>
                <a:ea typeface="楷体_GB2312" pitchFamily="49" charset="-122"/>
              </a:rPr>
              <a:t>取自企业费用明细表对应的科目</a:t>
            </a:r>
            <a:endParaRPr lang="en-US" altLang="zh-CN" sz="3600" dirty="0" smtClean="0">
              <a:solidFill>
                <a:schemeClr val="bg1"/>
              </a:solidFill>
              <a:latin typeface="楷体_GB2312" pitchFamily="49" charset="-122"/>
              <a:ea typeface="楷体_GB2312" pitchFamily="49" charset="-122"/>
            </a:endParaRPr>
          </a:p>
          <a:p>
            <a:pPr algn="just" eaLnBrk="1" hangingPunct="1">
              <a:lnSpc>
                <a:spcPct val="150000"/>
              </a:lnSpc>
              <a:spcBef>
                <a:spcPct val="30000"/>
              </a:spcBef>
              <a:buFont typeface="Wingdings" panose="05000000000000000000" pitchFamily="2" charset="2"/>
              <a:buChar char="Ø"/>
            </a:pPr>
            <a:r>
              <a:rPr lang="zh-CN" altLang="en-US" sz="3600" dirty="0" smtClean="0">
                <a:solidFill>
                  <a:schemeClr val="bg1"/>
                </a:solidFill>
                <a:latin typeface="楷体_GB2312" pitchFamily="49" charset="-122"/>
                <a:ea typeface="楷体_GB2312" pitchFamily="49" charset="-122"/>
              </a:rPr>
              <a:t>取自</a:t>
            </a:r>
            <a:r>
              <a:rPr lang="en-US" altLang="zh-CN" sz="3600" dirty="0" smtClean="0">
                <a:solidFill>
                  <a:schemeClr val="bg1"/>
                </a:solidFill>
                <a:latin typeface="楷体_GB2312" pitchFamily="49" charset="-122"/>
                <a:ea typeface="楷体_GB2312" pitchFamily="49" charset="-122"/>
              </a:rPr>
              <a:t>《</a:t>
            </a:r>
            <a:r>
              <a:rPr lang="zh-CN" altLang="en-US" sz="3600" dirty="0" smtClean="0">
                <a:solidFill>
                  <a:schemeClr val="bg1"/>
                </a:solidFill>
                <a:latin typeface="楷体_GB2312" pitchFamily="49" charset="-122"/>
                <a:ea typeface="楷体_GB2312" pitchFamily="49" charset="-122"/>
              </a:rPr>
              <a:t>企业税利表</a:t>
            </a:r>
            <a:r>
              <a:rPr lang="en-US" altLang="zh-CN" sz="3600" dirty="0" smtClean="0">
                <a:solidFill>
                  <a:schemeClr val="bg1"/>
                </a:solidFill>
                <a:latin typeface="楷体_GB2312" pitchFamily="49" charset="-122"/>
                <a:ea typeface="楷体_GB2312" pitchFamily="49" charset="-122"/>
              </a:rPr>
              <a:t>》</a:t>
            </a:r>
            <a:r>
              <a:rPr lang="zh-CN" altLang="en-US" sz="3600" dirty="0" smtClean="0">
                <a:solidFill>
                  <a:schemeClr val="bg1"/>
                </a:solidFill>
                <a:latin typeface="楷体_GB2312" pitchFamily="49" charset="-122"/>
                <a:ea typeface="楷体_GB2312" pitchFamily="49" charset="-122"/>
              </a:rPr>
              <a:t>中对应的细分项</a:t>
            </a:r>
            <a:endParaRPr lang="en-US" altLang="zh-CN" sz="3600" dirty="0" smtClean="0">
              <a:solidFill>
                <a:schemeClr val="bg1"/>
              </a:solidFill>
              <a:latin typeface="楷体_GB2312" pitchFamily="49" charset="-122"/>
              <a:ea typeface="楷体_GB2312" pitchFamily="49" charset="-122"/>
            </a:endParaRPr>
          </a:p>
          <a:p>
            <a:pPr algn="just" eaLnBrk="1" hangingPunct="1">
              <a:lnSpc>
                <a:spcPct val="150000"/>
              </a:lnSpc>
              <a:spcBef>
                <a:spcPct val="30000"/>
              </a:spcBef>
              <a:buFont typeface="Wingdings" panose="05000000000000000000" pitchFamily="2" charset="2"/>
              <a:buChar char="Ø"/>
            </a:pPr>
            <a:r>
              <a:rPr lang="zh-CN" altLang="en-US" sz="3600" dirty="0" smtClean="0">
                <a:solidFill>
                  <a:schemeClr val="bg1"/>
                </a:solidFill>
                <a:latin typeface="楷体_GB2312" pitchFamily="49" charset="-122"/>
                <a:ea typeface="楷体_GB2312" pitchFamily="49" charset="-122"/>
              </a:rPr>
              <a:t>取自“税金及附加”的明细科目</a:t>
            </a:r>
            <a:endParaRPr lang="en-US" altLang="zh-CN" sz="3600" b="1" dirty="0" smtClean="0">
              <a:solidFill>
                <a:schemeClr val="bg1"/>
              </a:solidFill>
              <a:ea typeface="楷体_GB2312" pitchFamily="49" charset="-122"/>
            </a:endParaRPr>
          </a:p>
          <a:p>
            <a:pPr algn="just" eaLnBrk="1" hangingPunct="1">
              <a:spcBef>
                <a:spcPct val="30000"/>
              </a:spcBef>
              <a:buFont typeface="Wingdings" panose="05000000000000000000" pitchFamily="2" charset="2"/>
              <a:buChar char="Ø"/>
            </a:pPr>
            <a:endParaRPr lang="en-US" altLang="zh-CN" sz="3600" b="1" dirty="0" smtClean="0">
              <a:solidFill>
                <a:schemeClr val="bg1"/>
              </a:solidFill>
              <a:ea typeface="楷体_GB2312" pitchFamily="49" charset="-122"/>
            </a:endParaRPr>
          </a:p>
          <a:p>
            <a:pPr algn="just" eaLnBrk="1" hangingPunct="1">
              <a:spcBef>
                <a:spcPct val="30000"/>
              </a:spcBef>
              <a:buFont typeface="Wingdings" panose="05000000000000000000" pitchFamily="2" charset="2"/>
              <a:buNone/>
            </a:pPr>
            <a:r>
              <a:rPr lang="en-US" altLang="zh-CN" sz="3600" b="1" dirty="0" smtClean="0">
                <a:solidFill>
                  <a:schemeClr val="bg1"/>
                </a:solidFill>
                <a:ea typeface="楷体_GB2312" pitchFamily="49" charset="-122"/>
              </a:rPr>
              <a:t>   </a:t>
            </a:r>
            <a:endParaRPr lang="zh-CN" altLang="en-US" sz="3600" b="1" dirty="0" smtClean="0">
              <a:solidFill>
                <a:schemeClr val="bg1"/>
              </a:solidFill>
              <a:ea typeface="楷体_GB2312" pitchFamily="49"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1142976" y="571480"/>
            <a:ext cx="7272338" cy="5857916"/>
          </a:xfrm>
        </p:spPr>
        <p:txBody>
          <a:bodyPr/>
          <a:lstStyle/>
          <a:p>
            <a:pPr eaLnBrk="1" hangingPunct="1">
              <a:buFontTx/>
              <a:buNone/>
            </a:pPr>
            <a:r>
              <a:rPr lang="zh-CN" altLang="en-US" sz="3600" b="1" dirty="0" smtClean="0">
                <a:solidFill>
                  <a:srgbClr val="FF9933"/>
                </a:solidFill>
                <a:ea typeface="楷体_GB2312" pitchFamily="49" charset="-122"/>
              </a:rPr>
              <a:t>其中：指标</a:t>
            </a:r>
            <a:r>
              <a:rPr lang="zh-CN" altLang="en-US" sz="3600" b="1" dirty="0" smtClean="0">
                <a:solidFill>
                  <a:schemeClr val="bg1"/>
                </a:solidFill>
                <a:ea typeface="楷体_GB2312" pitchFamily="49" charset="-122"/>
              </a:rPr>
              <a:t>“税金” （代码</a:t>
            </a:r>
            <a:r>
              <a:rPr lang="en-US" altLang="zh-CN" sz="3600" b="1" dirty="0" smtClean="0">
                <a:solidFill>
                  <a:schemeClr val="bg1"/>
                </a:solidFill>
                <a:ea typeface="楷体_GB2312" pitchFamily="49" charset="-122"/>
              </a:rPr>
              <a:t>24</a:t>
            </a:r>
            <a:r>
              <a:rPr lang="zh-CN" altLang="en-US" sz="3600" b="1" dirty="0" smtClean="0">
                <a:solidFill>
                  <a:schemeClr val="bg1"/>
                </a:solidFill>
                <a:ea typeface="楷体_GB2312" pitchFamily="49" charset="-122"/>
              </a:rPr>
              <a:t>）  </a:t>
            </a:r>
            <a:endParaRPr lang="zh-CN" altLang="en-US" sz="3600" b="1" dirty="0" smtClean="0">
              <a:solidFill>
                <a:schemeClr val="bg1"/>
              </a:solidFill>
              <a:ea typeface="楷体_GB2312" pitchFamily="49" charset="-122"/>
            </a:endParaRPr>
          </a:p>
          <a:p>
            <a:pPr eaLnBrk="1" hangingPunct="1">
              <a:lnSpc>
                <a:spcPct val="50000"/>
              </a:lnSpc>
              <a:buFontTx/>
              <a:buNone/>
            </a:pPr>
            <a:r>
              <a:rPr lang="zh-CN" altLang="en-US" sz="3600" b="1" dirty="0" smtClean="0">
                <a:solidFill>
                  <a:schemeClr val="bg1"/>
                </a:solidFill>
                <a:ea typeface="楷体_GB2312" pitchFamily="49" charset="-122"/>
              </a:rPr>
              <a:t> </a:t>
            </a:r>
            <a:endParaRPr lang="zh-CN" altLang="en-US" sz="900" b="1" dirty="0" smtClean="0">
              <a:solidFill>
                <a:srgbClr val="FF9933"/>
              </a:solidFill>
              <a:latin typeface="宋体" panose="02010600030101010101" pitchFamily="2" charset="-122"/>
            </a:endParaRPr>
          </a:p>
          <a:p>
            <a:pPr marL="0" indent="0" eaLnBrk="1" hangingPunct="1">
              <a:lnSpc>
                <a:spcPct val="150000"/>
              </a:lnSpc>
              <a:buFontTx/>
              <a:buNone/>
            </a:pPr>
            <a:r>
              <a:rPr lang="zh-CN" altLang="en-US" sz="3600" dirty="0" smtClean="0">
                <a:solidFill>
                  <a:schemeClr val="bg1"/>
                </a:solidFill>
                <a:ea typeface="楷体_GB2312" pitchFamily="49" charset="-122"/>
              </a:rPr>
              <a:t>包含 、“消费税” 、 “城市维护建设税、“资源税” 、 “教育费附加” 、“地方教育费附加”等 </a:t>
            </a:r>
            <a:endParaRPr lang="en-US" altLang="zh-CN" sz="3600" dirty="0" smtClean="0">
              <a:solidFill>
                <a:schemeClr val="bg1"/>
              </a:solidFill>
              <a:ea typeface="楷体_GB2312" pitchFamily="49" charset="-122"/>
            </a:endParaRPr>
          </a:p>
          <a:p>
            <a:pPr marL="0" indent="0" eaLnBrk="1" hangingPunct="1">
              <a:buFontTx/>
              <a:buNone/>
            </a:pPr>
            <a:endParaRPr lang="zh-CN" altLang="en-US" sz="3600" dirty="0" smtClean="0">
              <a:solidFill>
                <a:schemeClr val="bg1"/>
              </a:solidFill>
              <a:ea typeface="楷体_GB2312" pitchFamily="49"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endParaRPr lang="zh-CN" altLang="en-US" dirty="0"/>
          </a:p>
        </p:txBody>
      </p:sp>
      <p:sp>
        <p:nvSpPr>
          <p:cNvPr id="3" name="内容占位符 2"/>
          <p:cNvSpPr>
            <a:spLocks noGrp="1"/>
          </p:cNvSpPr>
          <p:nvPr>
            <p:ph idx="1"/>
          </p:nvPr>
        </p:nvSpPr>
        <p:spPr>
          <a:xfrm>
            <a:off x="1066800" y="1000108"/>
            <a:ext cx="7391400" cy="5095892"/>
          </a:xfrm>
        </p:spPr>
        <p:txBody>
          <a:bodyPr/>
          <a:lstStyle/>
          <a:p>
            <a:pPr marL="0" indent="0" eaLnBrk="1" hangingPunct="1">
              <a:lnSpc>
                <a:spcPct val="150000"/>
              </a:lnSpc>
              <a:buNone/>
            </a:pPr>
            <a:r>
              <a:rPr lang="zh-CN" altLang="en-US" sz="3600" b="1" dirty="0" smtClean="0">
                <a:solidFill>
                  <a:srgbClr val="FF9933"/>
                </a:solidFill>
                <a:ea typeface="楷体_GB2312" pitchFamily="49" charset="-122"/>
              </a:rPr>
              <a:t>其中：指标</a:t>
            </a:r>
            <a:r>
              <a:rPr lang="zh-CN" altLang="en-US" sz="3600" b="1" dirty="0" smtClean="0">
                <a:solidFill>
                  <a:schemeClr val="bg1"/>
                </a:solidFill>
                <a:ea typeface="楷体_GB2312" pitchFamily="49" charset="-122"/>
              </a:rPr>
              <a:t>代码</a:t>
            </a:r>
            <a:r>
              <a:rPr lang="en-US" altLang="zh-CN" sz="3600" b="1" dirty="0" smtClean="0">
                <a:solidFill>
                  <a:schemeClr val="bg1"/>
                </a:solidFill>
                <a:ea typeface="楷体_GB2312" pitchFamily="49" charset="-122"/>
              </a:rPr>
              <a:t>25-30</a:t>
            </a:r>
            <a:r>
              <a:rPr lang="zh-CN" altLang="en-US" sz="3600" b="1" dirty="0" smtClean="0">
                <a:solidFill>
                  <a:schemeClr val="bg1"/>
                </a:solidFill>
                <a:ea typeface="楷体_GB2312" pitchFamily="49" charset="-122"/>
              </a:rPr>
              <a:t>，</a:t>
            </a:r>
            <a:r>
              <a:rPr lang="zh-CN" altLang="en-US" sz="3600" b="1" dirty="0" smtClean="0">
                <a:solidFill>
                  <a:schemeClr val="bg1"/>
                </a:solidFill>
                <a:ea typeface="楷体_GB2312" pitchFamily="49" charset="-122"/>
              </a:rPr>
              <a:t>根据对应科目填报</a:t>
            </a:r>
            <a:endParaRPr lang="en-US" altLang="zh-CN" sz="3600" b="1" dirty="0" smtClean="0">
              <a:solidFill>
                <a:schemeClr val="bg1"/>
              </a:solidFill>
              <a:ea typeface="楷体_GB2312" pitchFamily="49" charset="-122"/>
            </a:endParaRPr>
          </a:p>
          <a:p>
            <a:pPr marL="0" indent="0" eaLnBrk="1" hangingPunct="1">
              <a:lnSpc>
                <a:spcPct val="150000"/>
              </a:lnSpc>
              <a:buNone/>
            </a:pPr>
            <a:r>
              <a:rPr lang="zh-CN" altLang="en-US" sz="3600" b="1" dirty="0" smtClean="0">
                <a:solidFill>
                  <a:srgbClr val="FF9933"/>
                </a:solidFill>
                <a:ea typeface="楷体_GB2312" pitchFamily="49" charset="-122"/>
              </a:rPr>
              <a:t>其中：指标</a:t>
            </a:r>
            <a:r>
              <a:rPr lang="zh-CN" altLang="en-US" sz="3600" b="1" dirty="0" smtClean="0">
                <a:solidFill>
                  <a:schemeClr val="bg1"/>
                </a:solidFill>
                <a:ea typeface="楷体_GB2312" pitchFamily="49" charset="-122"/>
              </a:rPr>
              <a:t>代码</a:t>
            </a:r>
            <a:r>
              <a:rPr lang="en-US" altLang="zh-CN" sz="3600" b="1" dirty="0" smtClean="0">
                <a:solidFill>
                  <a:schemeClr val="bg1"/>
                </a:solidFill>
                <a:ea typeface="楷体_GB2312" pitchFamily="49" charset="-122"/>
              </a:rPr>
              <a:t>31</a:t>
            </a:r>
            <a:r>
              <a:rPr lang="zh-CN" altLang="en-US" sz="3600" b="1" dirty="0" smtClean="0">
                <a:solidFill>
                  <a:schemeClr val="bg1"/>
                </a:solidFill>
                <a:ea typeface="楷体_GB2312" pitchFamily="49" charset="-122"/>
              </a:rPr>
              <a:t>，</a:t>
            </a:r>
            <a:r>
              <a:rPr lang="zh-CN" altLang="en-US" sz="3600" b="1" dirty="0" smtClean="0">
                <a:solidFill>
                  <a:schemeClr val="bg1"/>
                </a:solidFill>
                <a:ea typeface="楷体_GB2312" pitchFamily="49" charset="-122"/>
              </a:rPr>
              <a:t>指代码</a:t>
            </a:r>
            <a:r>
              <a:rPr lang="en-US" altLang="zh-CN" sz="3600" b="1" dirty="0" smtClean="0">
                <a:solidFill>
                  <a:schemeClr val="bg1"/>
                </a:solidFill>
                <a:ea typeface="楷体_GB2312" pitchFamily="49" charset="-122"/>
              </a:rPr>
              <a:t>24-30</a:t>
            </a:r>
            <a:r>
              <a:rPr lang="zh-CN" altLang="en-US" sz="3600" b="1" dirty="0" smtClean="0">
                <a:solidFill>
                  <a:schemeClr val="bg1"/>
                </a:solidFill>
                <a:ea typeface="楷体_GB2312" pitchFamily="49" charset="-122"/>
              </a:rPr>
              <a:t>中</a:t>
            </a:r>
            <a:r>
              <a:rPr lang="zh-CN" altLang="en-US" sz="3600" b="1" dirty="0" smtClean="0">
                <a:solidFill>
                  <a:schemeClr val="bg1"/>
                </a:solidFill>
                <a:ea typeface="楷体_GB2312" pitchFamily="49" charset="-122"/>
              </a:rPr>
              <a:t>未列的企业上交政府的税费（除企业所得税和个人所得税）</a:t>
            </a:r>
          </a:p>
          <a:p>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1187450" y="142852"/>
            <a:ext cx="7272338" cy="5715040"/>
          </a:xfrm>
        </p:spPr>
        <p:txBody>
          <a:bodyPr/>
          <a:lstStyle/>
          <a:p>
            <a:pPr eaLnBrk="1" hangingPunct="1">
              <a:lnSpc>
                <a:spcPct val="150000"/>
              </a:lnSpc>
              <a:buFontTx/>
              <a:buNone/>
            </a:pPr>
            <a:r>
              <a:rPr lang="en-US" altLang="zh-CN" sz="3600" dirty="0" smtClean="0">
                <a:solidFill>
                  <a:srgbClr val="FF9933"/>
                </a:solidFill>
                <a:effectLst>
                  <a:outerShdw blurRad="38100" dist="38100" dir="2700000" algn="tl">
                    <a:srgbClr val="FFFFFF"/>
                  </a:outerShdw>
                </a:effectLst>
                <a:latin typeface="黑体" panose="02010609060101010101" pitchFamily="49" charset="-122"/>
                <a:ea typeface="黑体" panose="02010609060101010101" pitchFamily="49" charset="-122"/>
                <a:sym typeface="Arial" panose="020B0604020202020204" pitchFamily="34" charset="0"/>
              </a:rPr>
              <a:t>2.</a:t>
            </a:r>
            <a:r>
              <a:rPr lang="zh-CN" altLang="en-US" sz="3600" dirty="0" smtClean="0">
                <a:solidFill>
                  <a:srgbClr val="FF9933"/>
                </a:solidFill>
                <a:effectLst>
                  <a:outerShdw blurRad="38100" dist="38100" dir="2700000" algn="tl">
                    <a:srgbClr val="FFFFFF"/>
                  </a:outerShdw>
                </a:effectLst>
                <a:latin typeface="黑体" panose="02010609060101010101" pitchFamily="49" charset="-122"/>
                <a:ea typeface="黑体" panose="02010609060101010101" pitchFamily="49" charset="-122"/>
                <a:sym typeface="Arial" panose="020B0604020202020204" pitchFamily="34" charset="0"/>
              </a:rPr>
              <a:t>应交增值税（代码</a:t>
            </a:r>
            <a:r>
              <a:rPr lang="en-US" altLang="zh-CN" sz="3600" dirty="0" smtClean="0">
                <a:solidFill>
                  <a:srgbClr val="FF9933"/>
                </a:solidFill>
                <a:effectLst>
                  <a:outerShdw blurRad="38100" dist="38100" dir="2700000" algn="tl">
                    <a:srgbClr val="FFFFFF"/>
                  </a:outerShdw>
                </a:effectLst>
                <a:latin typeface="黑体" panose="02010609060101010101" pitchFamily="49" charset="-122"/>
                <a:ea typeface="黑体" panose="02010609060101010101" pitchFamily="49" charset="-122"/>
                <a:sym typeface="Arial" panose="020B0604020202020204" pitchFamily="34" charset="0"/>
              </a:rPr>
              <a:t>32-49</a:t>
            </a:r>
            <a:r>
              <a:rPr lang="zh-CN" altLang="en-US" sz="3600" dirty="0" smtClean="0">
                <a:solidFill>
                  <a:srgbClr val="FF9933"/>
                </a:solidFill>
                <a:effectLst>
                  <a:outerShdw blurRad="38100" dist="38100" dir="2700000" algn="tl">
                    <a:srgbClr val="FFFFFF"/>
                  </a:outerShdw>
                </a:effectLst>
                <a:latin typeface="黑体" panose="02010609060101010101" pitchFamily="49" charset="-122"/>
                <a:ea typeface="黑体" panose="02010609060101010101" pitchFamily="49" charset="-122"/>
                <a:sym typeface="Arial" panose="020B0604020202020204" pitchFamily="34" charset="0"/>
              </a:rPr>
              <a:t>）</a:t>
            </a:r>
            <a:r>
              <a:rPr lang="zh-CN" altLang="en-US" sz="3600" b="1" dirty="0" smtClean="0">
                <a:solidFill>
                  <a:schemeClr val="bg1"/>
                </a:solidFill>
                <a:ea typeface="楷体_GB2312" pitchFamily="49" charset="-122"/>
              </a:rPr>
              <a:t>  </a:t>
            </a:r>
            <a:endParaRPr lang="zh-CN" altLang="en-US" sz="3600" b="1" dirty="0" smtClean="0">
              <a:solidFill>
                <a:schemeClr val="bg1"/>
              </a:solidFill>
              <a:ea typeface="楷体_GB2312" pitchFamily="49" charset="-122"/>
            </a:endParaRPr>
          </a:p>
          <a:p>
            <a:pPr eaLnBrk="1" hangingPunct="1">
              <a:lnSpc>
                <a:spcPct val="150000"/>
              </a:lnSpc>
              <a:buFontTx/>
              <a:buNone/>
            </a:pPr>
            <a:r>
              <a:rPr lang="zh-CN" altLang="en-US" sz="3600" b="1" dirty="0" smtClean="0">
                <a:solidFill>
                  <a:schemeClr val="bg1"/>
                </a:solidFill>
                <a:ea typeface="楷体_GB2312" pitchFamily="49" charset="-122"/>
              </a:rPr>
              <a:t> </a:t>
            </a:r>
            <a:r>
              <a:rPr lang="zh-CN" altLang="en-US" b="1" dirty="0" smtClean="0">
                <a:solidFill>
                  <a:srgbClr val="FF9933"/>
                </a:solidFill>
                <a:latin typeface="宋体" panose="02010600030101010101" pitchFamily="2" charset="-122"/>
              </a:rPr>
              <a:t>填报要求</a:t>
            </a:r>
            <a:r>
              <a:rPr lang="en-US" b="1" dirty="0" smtClean="0">
                <a:solidFill>
                  <a:srgbClr val="FF9933"/>
                </a:solidFill>
                <a:latin typeface="宋体" panose="02010600030101010101" pitchFamily="2" charset="-122"/>
              </a:rPr>
              <a:t>：</a:t>
            </a:r>
          </a:p>
          <a:p>
            <a:pPr algn="just" eaLnBrk="1" hangingPunct="1">
              <a:lnSpc>
                <a:spcPct val="150000"/>
              </a:lnSpc>
              <a:buFont typeface="Wingdings" panose="05000000000000000000" pitchFamily="2" charset="2"/>
              <a:buChar char="Ø"/>
            </a:pPr>
            <a:r>
              <a:rPr lang="zh-CN" altLang="en-US" sz="3600" dirty="0" smtClean="0">
                <a:solidFill>
                  <a:schemeClr val="bg1"/>
                </a:solidFill>
                <a:latin typeface="楷体_GB2312" pitchFamily="49" charset="-122"/>
                <a:ea typeface="楷体_GB2312" pitchFamily="49" charset="-122"/>
              </a:rPr>
              <a:t>三种方法择其一计算得到</a:t>
            </a:r>
            <a:endParaRPr lang="en-US" altLang="zh-CN" sz="3600" dirty="0" smtClean="0">
              <a:solidFill>
                <a:schemeClr val="bg1"/>
              </a:solidFill>
              <a:latin typeface="楷体_GB2312" pitchFamily="49" charset="-122"/>
              <a:ea typeface="楷体_GB2312" pitchFamily="49" charset="-122"/>
            </a:endParaRPr>
          </a:p>
          <a:p>
            <a:pPr algn="just" eaLnBrk="1" hangingPunct="1">
              <a:lnSpc>
                <a:spcPct val="150000"/>
              </a:lnSpc>
              <a:buFont typeface="Wingdings" panose="05000000000000000000" pitchFamily="2" charset="2"/>
              <a:buChar char="Ø"/>
            </a:pPr>
            <a:r>
              <a:rPr lang="zh-CN" altLang="en-US" sz="3600" dirty="0" smtClean="0">
                <a:solidFill>
                  <a:schemeClr val="bg1"/>
                </a:solidFill>
                <a:latin typeface="楷体_GB2312" pitchFamily="49" charset="-122"/>
                <a:ea typeface="楷体_GB2312" pitchFamily="49" charset="-122"/>
              </a:rPr>
              <a:t>按公式计算</a:t>
            </a:r>
          </a:p>
          <a:p>
            <a:pPr algn="just" eaLnBrk="1" hangingPunct="1">
              <a:lnSpc>
                <a:spcPct val="150000"/>
              </a:lnSpc>
              <a:buFont typeface="Wingdings" panose="05000000000000000000" pitchFamily="2" charset="2"/>
              <a:buChar char="Ø"/>
            </a:pPr>
            <a:r>
              <a:rPr lang="zh-CN" altLang="en-US" sz="3600" dirty="0" smtClean="0">
                <a:solidFill>
                  <a:schemeClr val="bg1"/>
                </a:solidFill>
                <a:latin typeface="楷体_GB2312" pitchFamily="49" charset="-122"/>
                <a:ea typeface="楷体_GB2312" pitchFamily="49" charset="-122"/>
              </a:rPr>
              <a:t>应交增值税一般应大于</a:t>
            </a:r>
            <a:r>
              <a:rPr lang="en-US" altLang="zh-CN" sz="3600" dirty="0" smtClean="0">
                <a:solidFill>
                  <a:schemeClr val="bg1"/>
                </a:solidFill>
                <a:latin typeface="楷体_GB2312" pitchFamily="49" charset="-122"/>
                <a:ea typeface="楷体_GB2312" pitchFamily="49" charset="-122"/>
              </a:rPr>
              <a:t>0</a:t>
            </a:r>
          </a:p>
          <a:p>
            <a:pPr algn="just" eaLnBrk="1" hangingPunct="1">
              <a:lnSpc>
                <a:spcPct val="150000"/>
              </a:lnSpc>
              <a:buFont typeface="Wingdings" panose="05000000000000000000" pitchFamily="2" charset="2"/>
              <a:buChar char="Ø"/>
            </a:pPr>
            <a:r>
              <a:rPr lang="zh-CN" altLang="en-US" sz="3600" dirty="0" smtClean="0">
                <a:solidFill>
                  <a:schemeClr val="bg1"/>
                </a:solidFill>
                <a:latin typeface="楷体_GB2312" pitchFamily="49" charset="-122"/>
                <a:ea typeface="楷体_GB2312" pitchFamily="49" charset="-122"/>
              </a:rPr>
              <a:t>体现权责发生制，不考虑留抵项</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1071538" y="0"/>
            <a:ext cx="7777162" cy="5902304"/>
          </a:xfrm>
        </p:spPr>
        <p:txBody>
          <a:bodyPr/>
          <a:lstStyle/>
          <a:p>
            <a:pPr eaLnBrk="1" hangingPunct="1">
              <a:lnSpc>
                <a:spcPct val="90000"/>
              </a:lnSpc>
              <a:buFontTx/>
              <a:buNone/>
            </a:pPr>
            <a:r>
              <a:rPr lang="zh-CN" altLang="en-US" sz="3600" b="1" dirty="0" smtClean="0">
                <a:solidFill>
                  <a:srgbClr val="FF9933"/>
                </a:solidFill>
                <a:ea typeface="楷体_GB2312" pitchFamily="49" charset="-122"/>
              </a:rPr>
              <a:t>应交增值税的三种计算方法：</a:t>
            </a:r>
            <a:endParaRPr lang="en-US" altLang="zh-CN" sz="3600" b="1" dirty="0" smtClean="0">
              <a:solidFill>
                <a:srgbClr val="FF9933"/>
              </a:solidFill>
              <a:ea typeface="楷体_GB2312" pitchFamily="49" charset="-122"/>
            </a:endParaRPr>
          </a:p>
          <a:p>
            <a:pPr eaLnBrk="1" hangingPunct="1">
              <a:lnSpc>
                <a:spcPct val="90000"/>
              </a:lnSpc>
              <a:buFontTx/>
              <a:buNone/>
            </a:pPr>
            <a:endParaRPr lang="zh-CN" altLang="en-US" sz="3600" b="1" dirty="0" smtClean="0">
              <a:solidFill>
                <a:srgbClr val="FF9933"/>
              </a:solidFill>
              <a:ea typeface="楷体_GB2312" pitchFamily="49" charset="-122"/>
            </a:endParaRPr>
          </a:p>
          <a:p>
            <a:pPr eaLnBrk="1" hangingPunct="1">
              <a:lnSpc>
                <a:spcPct val="150000"/>
              </a:lnSpc>
              <a:buFont typeface="Wingdings" panose="05000000000000000000" pitchFamily="2" charset="2"/>
              <a:buChar char="Ø"/>
            </a:pPr>
            <a:r>
              <a:rPr lang="zh-CN" altLang="en-US" sz="3600" dirty="0" smtClean="0">
                <a:solidFill>
                  <a:srgbClr val="FFFF00"/>
                </a:solidFill>
                <a:ea typeface="楷体_GB2312" pitchFamily="49" charset="-122"/>
              </a:rPr>
              <a:t>方法一：适用于一般企业，主要是有进出口业务的企业</a:t>
            </a:r>
            <a:endParaRPr lang="en-US" altLang="zh-CN" sz="3600" dirty="0" smtClean="0">
              <a:solidFill>
                <a:srgbClr val="FFFF00"/>
              </a:solidFill>
              <a:ea typeface="楷体_GB2312" pitchFamily="49" charset="-122"/>
            </a:endParaRPr>
          </a:p>
          <a:p>
            <a:pPr eaLnBrk="1" hangingPunct="1">
              <a:lnSpc>
                <a:spcPct val="150000"/>
              </a:lnSpc>
              <a:buNone/>
            </a:pPr>
            <a:r>
              <a:rPr lang="zh-CN" altLang="en-US" sz="3600" dirty="0" smtClean="0">
                <a:solidFill>
                  <a:schemeClr val="bg1"/>
                </a:solidFill>
                <a:ea typeface="楷体_GB2312" pitchFamily="49" charset="-122"/>
              </a:rPr>
              <a:t>应交增值税</a:t>
            </a:r>
            <a:r>
              <a:rPr lang="en-US" altLang="zh-CN" sz="3600" dirty="0" smtClean="0">
                <a:solidFill>
                  <a:schemeClr val="bg1"/>
                </a:solidFill>
                <a:ea typeface="楷体_GB2312" pitchFamily="49" charset="-122"/>
              </a:rPr>
              <a:t>=</a:t>
            </a:r>
            <a:r>
              <a:rPr lang="zh-CN" altLang="en-US" sz="3600" dirty="0" smtClean="0">
                <a:solidFill>
                  <a:schemeClr val="bg1"/>
                </a:solidFill>
                <a:ea typeface="楷体_GB2312" pitchFamily="49" charset="-122"/>
              </a:rPr>
              <a:t>销项税额</a:t>
            </a:r>
            <a:r>
              <a:rPr lang="en-US" altLang="zh-CN" sz="3600" dirty="0" smtClean="0">
                <a:solidFill>
                  <a:schemeClr val="bg1"/>
                </a:solidFill>
                <a:ea typeface="楷体_GB2312" pitchFamily="49" charset="-122"/>
              </a:rPr>
              <a:t>-</a:t>
            </a:r>
            <a:r>
              <a:rPr lang="zh-CN" altLang="en-US" sz="3600" dirty="0" smtClean="0">
                <a:solidFill>
                  <a:schemeClr val="bg1"/>
                </a:solidFill>
                <a:ea typeface="楷体_GB2312" pitchFamily="49" charset="-122"/>
              </a:rPr>
              <a:t>进项税额</a:t>
            </a:r>
            <a:r>
              <a:rPr lang="en-US" altLang="zh-CN" sz="3600" dirty="0" smtClean="0">
                <a:solidFill>
                  <a:schemeClr val="bg1"/>
                </a:solidFill>
                <a:ea typeface="楷体_GB2312" pitchFamily="49" charset="-122"/>
              </a:rPr>
              <a:t>+</a:t>
            </a:r>
            <a:r>
              <a:rPr lang="zh-CN" altLang="en-US" sz="3600" dirty="0" smtClean="0">
                <a:solidFill>
                  <a:schemeClr val="bg1"/>
                </a:solidFill>
                <a:ea typeface="楷体_GB2312" pitchFamily="49" charset="-122"/>
              </a:rPr>
              <a:t>进项税额转出</a:t>
            </a:r>
            <a:r>
              <a:rPr lang="en-US" altLang="zh-CN" sz="3600" dirty="0" smtClean="0">
                <a:solidFill>
                  <a:schemeClr val="bg1"/>
                </a:solidFill>
                <a:ea typeface="楷体_GB2312" pitchFamily="49" charset="-122"/>
              </a:rPr>
              <a:t>-</a:t>
            </a:r>
            <a:r>
              <a:rPr lang="zh-CN" altLang="en-US" sz="3600" dirty="0" smtClean="0">
                <a:solidFill>
                  <a:schemeClr val="bg1"/>
                </a:solidFill>
                <a:ea typeface="楷体_GB2312" pitchFamily="49" charset="-122"/>
              </a:rPr>
              <a:t>出口抵减内销产品应纳税额</a:t>
            </a:r>
            <a:r>
              <a:rPr lang="en-US" altLang="zh-CN" sz="3600" dirty="0" smtClean="0">
                <a:solidFill>
                  <a:schemeClr val="bg1"/>
                </a:solidFill>
                <a:ea typeface="楷体_GB2312" pitchFamily="49" charset="-122"/>
              </a:rPr>
              <a:t>-</a:t>
            </a:r>
            <a:r>
              <a:rPr lang="zh-CN" altLang="en-US" sz="3600" dirty="0" smtClean="0">
                <a:solidFill>
                  <a:schemeClr val="bg1"/>
                </a:solidFill>
                <a:ea typeface="楷体_GB2312" pitchFamily="49" charset="-122"/>
              </a:rPr>
              <a:t>减免税款</a:t>
            </a:r>
            <a:r>
              <a:rPr lang="en-US" altLang="zh-CN" sz="3600" dirty="0" smtClean="0">
                <a:solidFill>
                  <a:schemeClr val="bg1"/>
                </a:solidFill>
                <a:ea typeface="楷体_GB2312" pitchFamily="49" charset="-122"/>
              </a:rPr>
              <a:t>+</a:t>
            </a:r>
            <a:r>
              <a:rPr lang="zh-CN" altLang="en-US" sz="3600" dirty="0" smtClean="0">
                <a:solidFill>
                  <a:schemeClr val="accent3"/>
                </a:solidFill>
                <a:ea typeface="楷体_GB2312" pitchFamily="49" charset="-122"/>
              </a:rPr>
              <a:t>出口退税</a:t>
            </a:r>
          </a:p>
          <a:p>
            <a:pPr algn="just" eaLnBrk="1" hangingPunct="1">
              <a:lnSpc>
                <a:spcPct val="90000"/>
              </a:lnSpc>
              <a:buFont typeface="Wingdings" panose="05000000000000000000" pitchFamily="2" charset="2"/>
              <a:buNone/>
            </a:pPr>
            <a:endParaRPr lang="zh-CN" altLang="en-US" sz="3600" b="1" dirty="0" smtClean="0">
              <a:solidFill>
                <a:schemeClr val="bg1"/>
              </a:solidFill>
              <a:ea typeface="楷体_GB2312" pitchFamily="49"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1142976" y="1785926"/>
            <a:ext cx="7272338" cy="2643206"/>
          </a:xfrm>
        </p:spPr>
        <p:txBody>
          <a:bodyPr/>
          <a:lstStyle/>
          <a:p>
            <a:pPr algn="just" eaLnBrk="1" hangingPunct="1">
              <a:lnSpc>
                <a:spcPct val="90000"/>
              </a:lnSpc>
              <a:buFont typeface="Wingdings" panose="05000000000000000000" pitchFamily="2" charset="2"/>
              <a:buNone/>
            </a:pPr>
            <a:r>
              <a:rPr lang="zh-CN" altLang="en-US" sz="3600" dirty="0" smtClean="0">
                <a:solidFill>
                  <a:srgbClr val="FF9933"/>
                </a:solidFill>
                <a:latin typeface="楷体_GB2312" pitchFamily="49" charset="-122"/>
                <a:ea typeface="楷体_GB2312" pitchFamily="49" charset="-122"/>
              </a:rPr>
              <a:t>数据来源</a:t>
            </a:r>
            <a:r>
              <a:rPr lang="en-US" sz="3600" dirty="0" smtClean="0">
                <a:solidFill>
                  <a:srgbClr val="FF9933"/>
                </a:solidFill>
                <a:latin typeface="楷体_GB2312" pitchFamily="49" charset="-122"/>
                <a:ea typeface="楷体_GB2312" pitchFamily="49" charset="-122"/>
              </a:rPr>
              <a:t>：</a:t>
            </a:r>
          </a:p>
          <a:p>
            <a:pPr algn="just" eaLnBrk="1" hangingPunct="1">
              <a:lnSpc>
                <a:spcPct val="90000"/>
              </a:lnSpc>
              <a:buFont typeface="Wingdings" panose="05000000000000000000" pitchFamily="2" charset="2"/>
              <a:buNone/>
            </a:pPr>
            <a:endParaRPr lang="en-US" sz="3600" dirty="0" smtClean="0">
              <a:solidFill>
                <a:srgbClr val="FF9933"/>
              </a:solidFill>
              <a:latin typeface="楷体_GB2312" pitchFamily="49" charset="-122"/>
              <a:ea typeface="楷体_GB2312" pitchFamily="49" charset="-122"/>
            </a:endParaRPr>
          </a:p>
          <a:p>
            <a:pPr algn="just" eaLnBrk="1" hangingPunct="1">
              <a:spcBef>
                <a:spcPct val="30000"/>
              </a:spcBef>
              <a:buFont typeface="Wingdings" panose="05000000000000000000" pitchFamily="2" charset="2"/>
              <a:buChar char="Ø"/>
            </a:pPr>
            <a:r>
              <a:rPr lang="zh-CN" altLang="en-US" sz="3600" b="1" dirty="0" smtClean="0">
                <a:solidFill>
                  <a:schemeClr val="bg1"/>
                </a:solidFill>
                <a:latin typeface="楷体_GB2312" pitchFamily="49" charset="-122"/>
                <a:ea typeface="楷体_GB2312" pitchFamily="49" charset="-122"/>
              </a:rPr>
              <a:t> 会计对应科目填报</a:t>
            </a:r>
            <a:endParaRPr lang="en-US" altLang="zh-CN" sz="3600" b="1" dirty="0" smtClean="0">
              <a:solidFill>
                <a:schemeClr val="bg1"/>
              </a:solidFill>
              <a:latin typeface="楷体_GB2312" pitchFamily="49" charset="-122"/>
              <a:ea typeface="楷体_GB2312" pitchFamily="49" charset="-122"/>
            </a:endParaRPr>
          </a:p>
          <a:p>
            <a:pPr algn="just" eaLnBrk="1" hangingPunct="1">
              <a:spcBef>
                <a:spcPct val="30000"/>
              </a:spcBef>
              <a:buFont typeface="Wingdings" panose="05000000000000000000" pitchFamily="2" charset="2"/>
              <a:buChar char="Ø"/>
            </a:pPr>
            <a:endParaRPr lang="zh-CN" altLang="en-US" sz="3600" dirty="0" smtClean="0">
              <a:solidFill>
                <a:schemeClr val="bg1"/>
              </a:solidFill>
              <a:latin typeface="楷体_GB2312" pitchFamily="49" charset="-122"/>
              <a:ea typeface="楷体_GB2312" pitchFamily="49" charset="-122"/>
            </a:endParaRPr>
          </a:p>
          <a:p>
            <a:pPr algn="just" eaLnBrk="1" hangingPunct="1">
              <a:spcBef>
                <a:spcPct val="30000"/>
              </a:spcBef>
              <a:buFont typeface="Wingdings" panose="05000000000000000000" pitchFamily="2" charset="2"/>
              <a:buChar char="Ø"/>
            </a:pPr>
            <a:endParaRPr lang="en-US" altLang="zh-CN" sz="3600" b="1" dirty="0" smtClean="0">
              <a:solidFill>
                <a:schemeClr val="bg1"/>
              </a:solidFill>
              <a:ea typeface="楷体_GB2312" pitchFamily="49" charset="-122"/>
            </a:endParaRPr>
          </a:p>
          <a:p>
            <a:pPr algn="just" eaLnBrk="1" hangingPunct="1">
              <a:spcBef>
                <a:spcPct val="30000"/>
              </a:spcBef>
              <a:buFont typeface="Wingdings" panose="05000000000000000000" pitchFamily="2" charset="2"/>
              <a:buChar char="Ø"/>
            </a:pPr>
            <a:endParaRPr lang="en-US" altLang="zh-CN" sz="3600" b="1" dirty="0" smtClean="0">
              <a:solidFill>
                <a:schemeClr val="bg1"/>
              </a:solidFill>
              <a:ea typeface="楷体_GB2312" pitchFamily="49" charset="-122"/>
            </a:endParaRPr>
          </a:p>
          <a:p>
            <a:pPr algn="just" eaLnBrk="1" hangingPunct="1">
              <a:spcBef>
                <a:spcPct val="30000"/>
              </a:spcBef>
              <a:buFont typeface="Wingdings" panose="05000000000000000000" pitchFamily="2" charset="2"/>
              <a:buNone/>
            </a:pPr>
            <a:r>
              <a:rPr lang="en-US" altLang="zh-CN" sz="3600" b="1" dirty="0" smtClean="0">
                <a:solidFill>
                  <a:schemeClr val="bg1"/>
                </a:solidFill>
                <a:ea typeface="楷体_GB2312" pitchFamily="49" charset="-122"/>
              </a:rPr>
              <a:t>   </a:t>
            </a:r>
            <a:endParaRPr lang="zh-CN" altLang="en-US" sz="3600" b="1" dirty="0" smtClean="0">
              <a:solidFill>
                <a:schemeClr val="bg1"/>
              </a:solidFill>
              <a:ea typeface="楷体_GB2312" pitchFamily="49"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1071538" y="142852"/>
            <a:ext cx="7929618" cy="5759452"/>
          </a:xfrm>
        </p:spPr>
        <p:txBody>
          <a:bodyPr/>
          <a:lstStyle/>
          <a:p>
            <a:pPr eaLnBrk="1" hangingPunct="1">
              <a:lnSpc>
                <a:spcPct val="90000"/>
              </a:lnSpc>
              <a:buFont typeface="Wingdings" panose="05000000000000000000" pitchFamily="2" charset="2"/>
              <a:buChar char="Ø"/>
            </a:pPr>
            <a:r>
              <a:rPr lang="zh-CN" altLang="en-US" sz="4000" dirty="0" smtClean="0">
                <a:solidFill>
                  <a:srgbClr val="FFFF00"/>
                </a:solidFill>
                <a:ea typeface="楷体_GB2312" pitchFamily="49" charset="-122"/>
              </a:rPr>
              <a:t>方法二：适用一般纳税人</a:t>
            </a:r>
            <a:endParaRPr lang="en-US" altLang="zh-CN" sz="4000" dirty="0" smtClean="0">
              <a:solidFill>
                <a:srgbClr val="FFFF00"/>
              </a:solidFill>
              <a:ea typeface="楷体_GB2312" pitchFamily="49" charset="-122"/>
            </a:endParaRPr>
          </a:p>
          <a:p>
            <a:pPr eaLnBrk="1" hangingPunct="1">
              <a:lnSpc>
                <a:spcPct val="150000"/>
              </a:lnSpc>
              <a:buNone/>
            </a:pPr>
            <a:r>
              <a:rPr lang="zh-CN" altLang="en-US" sz="4000" dirty="0" smtClean="0">
                <a:solidFill>
                  <a:schemeClr val="bg1"/>
                </a:solidFill>
                <a:ea typeface="楷体_GB2312" pitchFamily="49" charset="-122"/>
              </a:rPr>
              <a:t>应交增值税</a:t>
            </a:r>
            <a:r>
              <a:rPr lang="en-US" altLang="zh-CN" sz="4000" dirty="0" smtClean="0">
                <a:solidFill>
                  <a:schemeClr val="bg1"/>
                </a:solidFill>
                <a:ea typeface="楷体_GB2312" pitchFamily="49" charset="-122"/>
              </a:rPr>
              <a:t>=</a:t>
            </a:r>
            <a:r>
              <a:rPr lang="zh-CN" altLang="en-US" sz="4000" dirty="0" smtClean="0">
                <a:solidFill>
                  <a:schemeClr val="bg1"/>
                </a:solidFill>
                <a:ea typeface="楷体_GB2312" pitchFamily="49" charset="-122"/>
              </a:rPr>
              <a:t>销项税额</a:t>
            </a:r>
            <a:r>
              <a:rPr lang="en-US" altLang="zh-CN" sz="4000" dirty="0" smtClean="0">
                <a:solidFill>
                  <a:schemeClr val="bg1"/>
                </a:solidFill>
                <a:ea typeface="楷体_GB2312" pitchFamily="49" charset="-122"/>
              </a:rPr>
              <a:t>-</a:t>
            </a:r>
            <a:r>
              <a:rPr lang="zh-CN" altLang="en-US" sz="4000" dirty="0" smtClean="0">
                <a:solidFill>
                  <a:schemeClr val="bg1"/>
                </a:solidFill>
                <a:ea typeface="楷体_GB2312" pitchFamily="49" charset="-122"/>
              </a:rPr>
              <a:t>进项税额</a:t>
            </a:r>
            <a:r>
              <a:rPr lang="en-US" altLang="zh-CN" sz="4000" dirty="0" smtClean="0">
                <a:solidFill>
                  <a:schemeClr val="bg1"/>
                </a:solidFill>
                <a:ea typeface="楷体_GB2312" pitchFamily="49" charset="-122"/>
              </a:rPr>
              <a:t>+</a:t>
            </a:r>
            <a:r>
              <a:rPr lang="zh-CN" altLang="en-US" sz="4000" dirty="0" smtClean="0">
                <a:solidFill>
                  <a:schemeClr val="bg1"/>
                </a:solidFill>
                <a:ea typeface="楷体_GB2312" pitchFamily="49" charset="-122"/>
              </a:rPr>
              <a:t>进项税额转出</a:t>
            </a:r>
            <a:r>
              <a:rPr lang="en-US" altLang="zh-CN" sz="4000" dirty="0" smtClean="0">
                <a:solidFill>
                  <a:schemeClr val="bg1"/>
                </a:solidFill>
                <a:ea typeface="楷体_GB2312" pitchFamily="49" charset="-122"/>
              </a:rPr>
              <a:t>+</a:t>
            </a:r>
            <a:r>
              <a:rPr lang="zh-CN" altLang="en-US" sz="4000" dirty="0" smtClean="0">
                <a:solidFill>
                  <a:schemeClr val="bg1"/>
                </a:solidFill>
                <a:ea typeface="楷体_GB2312" pitchFamily="49" charset="-122"/>
              </a:rPr>
              <a:t>免、抵、退应退税额</a:t>
            </a:r>
            <a:r>
              <a:rPr lang="en-US" altLang="zh-CN" sz="4000" dirty="0" smtClean="0">
                <a:solidFill>
                  <a:schemeClr val="bg1"/>
                </a:solidFill>
                <a:ea typeface="楷体_GB2312" pitchFamily="49" charset="-122"/>
              </a:rPr>
              <a:t>+</a:t>
            </a:r>
            <a:r>
              <a:rPr lang="zh-CN" altLang="en-US" sz="4000" dirty="0" smtClean="0">
                <a:solidFill>
                  <a:schemeClr val="bg1"/>
                </a:solidFill>
                <a:ea typeface="楷体_GB2312" pitchFamily="49" charset="-122"/>
              </a:rPr>
              <a:t>简易计税办法计算的应纳税额</a:t>
            </a:r>
            <a:r>
              <a:rPr lang="en-US" altLang="zh-CN" sz="4000" dirty="0" smtClean="0">
                <a:solidFill>
                  <a:schemeClr val="bg1"/>
                </a:solidFill>
                <a:ea typeface="楷体_GB2312" pitchFamily="49" charset="-122"/>
              </a:rPr>
              <a:t>+</a:t>
            </a:r>
            <a:r>
              <a:rPr lang="zh-CN" altLang="en-US" sz="4000" dirty="0" smtClean="0">
                <a:solidFill>
                  <a:schemeClr val="bg1"/>
                </a:solidFill>
                <a:ea typeface="楷体_GB2312" pitchFamily="49" charset="-122"/>
              </a:rPr>
              <a:t>按简易计税办法计算的纳税检查应补缴税额</a:t>
            </a:r>
            <a:r>
              <a:rPr lang="en-US" altLang="zh-CN" sz="4000" dirty="0" smtClean="0">
                <a:solidFill>
                  <a:schemeClr val="bg1"/>
                </a:solidFill>
                <a:ea typeface="楷体_GB2312" pitchFamily="49" charset="-122"/>
              </a:rPr>
              <a:t>-</a:t>
            </a:r>
            <a:r>
              <a:rPr lang="zh-CN" altLang="en-US" sz="4000" dirty="0" smtClean="0">
                <a:solidFill>
                  <a:schemeClr val="bg1"/>
                </a:solidFill>
                <a:ea typeface="楷体_GB2312" pitchFamily="49" charset="-122"/>
              </a:rPr>
              <a:t>应纳税减征额</a:t>
            </a:r>
            <a:endParaRPr lang="en-US" altLang="zh-CN" sz="4000" dirty="0" smtClean="0">
              <a:solidFill>
                <a:schemeClr val="accent3"/>
              </a:solidFill>
              <a:ea typeface="楷体_GB2312" pitchFamily="49" charset="-122"/>
            </a:endParaRPr>
          </a:p>
          <a:p>
            <a:pPr eaLnBrk="1" hangingPunct="1">
              <a:lnSpc>
                <a:spcPct val="90000"/>
              </a:lnSpc>
              <a:buNone/>
            </a:pPr>
            <a:endParaRPr lang="zh-CN" altLang="en-US" dirty="0" smtClean="0">
              <a:solidFill>
                <a:schemeClr val="accent3"/>
              </a:solidFill>
              <a:ea typeface="楷体_GB2312"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2976" y="0"/>
            <a:ext cx="7391400" cy="1143000"/>
          </a:xfrm>
        </p:spPr>
        <p:txBody>
          <a:bodyPr/>
          <a:lstStyle/>
          <a:p>
            <a:r>
              <a:rPr lang="en-US" altLang="zh-CN" sz="3600" b="1" dirty="0" smtClean="0">
                <a:solidFill>
                  <a:schemeClr val="bg1"/>
                </a:solidFill>
              </a:rPr>
              <a:t>2018</a:t>
            </a:r>
            <a:r>
              <a:rPr lang="zh-CN" altLang="en-US" sz="3600" b="1" dirty="0" smtClean="0">
                <a:solidFill>
                  <a:schemeClr val="bg1"/>
                </a:solidFill>
              </a:rPr>
              <a:t>统计年鉴（</a:t>
            </a:r>
            <a:r>
              <a:rPr lang="en-US" altLang="zh-CN" sz="3600" b="1" dirty="0" smtClean="0">
                <a:solidFill>
                  <a:schemeClr val="bg1"/>
                </a:solidFill>
              </a:rPr>
              <a:t>2018</a:t>
            </a:r>
            <a:r>
              <a:rPr lang="zh-CN" altLang="en-US" sz="3600" b="1" dirty="0" smtClean="0">
                <a:solidFill>
                  <a:schemeClr val="bg1"/>
                </a:solidFill>
              </a:rPr>
              <a:t>年</a:t>
            </a:r>
            <a:r>
              <a:rPr lang="en-US" altLang="zh-CN" sz="3600" b="1" dirty="0" smtClean="0">
                <a:solidFill>
                  <a:schemeClr val="bg1"/>
                </a:solidFill>
              </a:rPr>
              <a:t>8</a:t>
            </a:r>
            <a:r>
              <a:rPr lang="zh-CN" altLang="en-US" sz="3600" b="1" dirty="0" smtClean="0">
                <a:solidFill>
                  <a:schemeClr val="bg1"/>
                </a:solidFill>
              </a:rPr>
              <a:t>月出版）</a:t>
            </a:r>
            <a:endParaRPr lang="zh-CN" altLang="en-US" dirty="0">
              <a:solidFill>
                <a:schemeClr val="bg1"/>
              </a:solidFill>
            </a:endParaRPr>
          </a:p>
        </p:txBody>
      </p:sp>
      <p:pic>
        <p:nvPicPr>
          <p:cNvPr id="4" name="Picture 3"/>
          <p:cNvPicPr>
            <a:picLocks noGrp="1" noChangeAspect="1" noChangeArrowheads="1"/>
          </p:cNvPicPr>
          <p:nvPr>
            <p:ph idx="1"/>
          </p:nvPr>
        </p:nvPicPr>
        <p:blipFill>
          <a:blip r:embed="rId2" cstate="print"/>
          <a:srcRect/>
          <a:stretch>
            <a:fillRect/>
          </a:stretch>
        </p:blipFill>
        <p:spPr bwMode="auto">
          <a:xfrm>
            <a:off x="1285852" y="1312902"/>
            <a:ext cx="7143800" cy="5116494"/>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1071538" y="1785926"/>
            <a:ext cx="7343776" cy="3071834"/>
          </a:xfrm>
        </p:spPr>
        <p:txBody>
          <a:bodyPr/>
          <a:lstStyle/>
          <a:p>
            <a:pPr algn="just" eaLnBrk="1" hangingPunct="1">
              <a:lnSpc>
                <a:spcPct val="90000"/>
              </a:lnSpc>
              <a:buFont typeface="Wingdings" panose="05000000000000000000" pitchFamily="2" charset="2"/>
              <a:buNone/>
            </a:pPr>
            <a:r>
              <a:rPr lang="zh-CN" altLang="en-US" sz="3600" dirty="0" smtClean="0">
                <a:solidFill>
                  <a:srgbClr val="FF9933"/>
                </a:solidFill>
                <a:latin typeface="楷体_GB2312" pitchFamily="49" charset="-122"/>
                <a:ea typeface="楷体_GB2312" pitchFamily="49" charset="-122"/>
              </a:rPr>
              <a:t>数据来源</a:t>
            </a:r>
            <a:r>
              <a:rPr lang="en-US" sz="3600" dirty="0" smtClean="0">
                <a:solidFill>
                  <a:srgbClr val="FF9933"/>
                </a:solidFill>
                <a:latin typeface="楷体_GB2312" pitchFamily="49" charset="-122"/>
                <a:ea typeface="楷体_GB2312" pitchFamily="49" charset="-122"/>
              </a:rPr>
              <a:t>：</a:t>
            </a:r>
          </a:p>
          <a:p>
            <a:pPr algn="just" eaLnBrk="1" hangingPunct="1">
              <a:lnSpc>
                <a:spcPct val="90000"/>
              </a:lnSpc>
              <a:buFont typeface="Wingdings" panose="05000000000000000000" pitchFamily="2" charset="2"/>
              <a:buNone/>
            </a:pPr>
            <a:endParaRPr lang="en-US" sz="3600" dirty="0" smtClean="0">
              <a:solidFill>
                <a:srgbClr val="FF9933"/>
              </a:solidFill>
              <a:latin typeface="楷体_GB2312" pitchFamily="49" charset="-122"/>
              <a:ea typeface="楷体_GB2312" pitchFamily="49" charset="-122"/>
            </a:endParaRPr>
          </a:p>
          <a:p>
            <a:pPr algn="just" eaLnBrk="1" hangingPunct="1">
              <a:lnSpc>
                <a:spcPct val="150000"/>
              </a:lnSpc>
              <a:spcBef>
                <a:spcPct val="30000"/>
              </a:spcBef>
              <a:buFont typeface="Wingdings" panose="05000000000000000000" pitchFamily="2" charset="2"/>
              <a:buChar char="Ø"/>
            </a:pPr>
            <a:r>
              <a:rPr lang="en-US" altLang="zh-CN" sz="3600" b="1" dirty="0" smtClean="0">
                <a:solidFill>
                  <a:schemeClr val="bg1"/>
                </a:solidFill>
                <a:latin typeface="楷体" panose="02010609060101010101" charset="-122"/>
                <a:ea typeface="楷体" panose="02010609060101010101" charset="-122"/>
              </a:rPr>
              <a:t>《</a:t>
            </a:r>
            <a:r>
              <a:rPr lang="zh-CN" altLang="en-US" sz="3600" b="1" dirty="0" smtClean="0">
                <a:solidFill>
                  <a:schemeClr val="bg1"/>
                </a:solidFill>
                <a:latin typeface="楷体" panose="02010609060101010101" charset="-122"/>
                <a:ea typeface="楷体" panose="02010609060101010101" charset="-122"/>
              </a:rPr>
              <a:t>增值税纳税申报表（一般纳税人适用）</a:t>
            </a:r>
            <a:r>
              <a:rPr lang="en-US" altLang="zh-CN" sz="3600" b="1" dirty="0" smtClean="0">
                <a:solidFill>
                  <a:schemeClr val="bg1"/>
                </a:solidFill>
                <a:latin typeface="楷体" panose="02010609060101010101" charset="-122"/>
                <a:ea typeface="楷体" panose="02010609060101010101" charset="-122"/>
              </a:rPr>
              <a:t>》</a:t>
            </a:r>
            <a:r>
              <a:rPr lang="zh-CN" altLang="en-US" sz="3600" b="1" dirty="0" smtClean="0">
                <a:solidFill>
                  <a:schemeClr val="bg1"/>
                </a:solidFill>
                <a:latin typeface="楷体" panose="02010609060101010101" charset="-122"/>
                <a:ea typeface="楷体" panose="02010609060101010101" charset="-122"/>
              </a:rPr>
              <a:t>（主表）</a:t>
            </a:r>
            <a:endParaRPr lang="zh-CN" altLang="en-US" sz="3600" dirty="0" smtClean="0">
              <a:solidFill>
                <a:schemeClr val="bg1"/>
              </a:solidFill>
              <a:latin typeface="楷体_GB2312" pitchFamily="49" charset="-122"/>
              <a:ea typeface="楷体_GB2312" pitchFamily="49" charset="-122"/>
            </a:endParaRPr>
          </a:p>
          <a:p>
            <a:pPr algn="just" eaLnBrk="1" hangingPunct="1">
              <a:spcBef>
                <a:spcPct val="30000"/>
              </a:spcBef>
              <a:buFont typeface="Wingdings" panose="05000000000000000000" pitchFamily="2" charset="2"/>
              <a:buChar char="Ø"/>
            </a:pPr>
            <a:endParaRPr lang="en-US" altLang="zh-CN" sz="3600" b="1" dirty="0" smtClean="0">
              <a:solidFill>
                <a:schemeClr val="bg1"/>
              </a:solidFill>
              <a:ea typeface="楷体_GB2312" pitchFamily="49" charset="-122"/>
            </a:endParaRPr>
          </a:p>
          <a:p>
            <a:pPr algn="just" eaLnBrk="1" hangingPunct="1">
              <a:spcBef>
                <a:spcPct val="30000"/>
              </a:spcBef>
              <a:buFont typeface="Wingdings" panose="05000000000000000000" pitchFamily="2" charset="2"/>
              <a:buChar char="Ø"/>
            </a:pPr>
            <a:endParaRPr lang="en-US" altLang="zh-CN" sz="3600" b="1" dirty="0" smtClean="0">
              <a:solidFill>
                <a:schemeClr val="bg1"/>
              </a:solidFill>
              <a:ea typeface="楷体_GB2312" pitchFamily="49" charset="-122"/>
            </a:endParaRPr>
          </a:p>
          <a:p>
            <a:pPr algn="just" eaLnBrk="1" hangingPunct="1">
              <a:spcBef>
                <a:spcPct val="30000"/>
              </a:spcBef>
              <a:buFont typeface="Wingdings" panose="05000000000000000000" pitchFamily="2" charset="2"/>
              <a:buNone/>
            </a:pPr>
            <a:r>
              <a:rPr lang="en-US" altLang="zh-CN" sz="3600" b="1" dirty="0" smtClean="0">
                <a:solidFill>
                  <a:schemeClr val="bg1"/>
                </a:solidFill>
                <a:ea typeface="楷体_GB2312" pitchFamily="49" charset="-122"/>
              </a:rPr>
              <a:t>   </a:t>
            </a:r>
            <a:endParaRPr lang="zh-CN" altLang="en-US" sz="3600" b="1" dirty="0" smtClean="0">
              <a:solidFill>
                <a:schemeClr val="bg1"/>
              </a:solidFill>
              <a:ea typeface="楷体_GB2312" pitchFamily="49"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1142976" y="1785926"/>
            <a:ext cx="7272338" cy="2643206"/>
          </a:xfrm>
        </p:spPr>
        <p:txBody>
          <a:bodyPr/>
          <a:lstStyle/>
          <a:p>
            <a:pPr algn="just" eaLnBrk="1" hangingPunct="1">
              <a:spcBef>
                <a:spcPct val="30000"/>
              </a:spcBef>
              <a:buFont typeface="Wingdings" panose="05000000000000000000" pitchFamily="2" charset="2"/>
              <a:buChar char="Ø"/>
            </a:pPr>
            <a:endParaRPr lang="en-US" altLang="zh-CN" sz="3600" b="1" dirty="0" smtClean="0">
              <a:solidFill>
                <a:schemeClr val="bg1"/>
              </a:solidFill>
              <a:ea typeface="楷体_GB2312" pitchFamily="49" charset="-122"/>
            </a:endParaRPr>
          </a:p>
          <a:p>
            <a:pPr algn="just" eaLnBrk="1" hangingPunct="1">
              <a:spcBef>
                <a:spcPct val="30000"/>
              </a:spcBef>
              <a:buFont typeface="Wingdings" panose="05000000000000000000" pitchFamily="2" charset="2"/>
              <a:buChar char="Ø"/>
            </a:pPr>
            <a:endParaRPr lang="en-US" altLang="zh-CN" sz="3600" b="1" dirty="0" smtClean="0">
              <a:solidFill>
                <a:schemeClr val="bg1"/>
              </a:solidFill>
              <a:ea typeface="楷体_GB2312" pitchFamily="49" charset="-122"/>
            </a:endParaRPr>
          </a:p>
          <a:p>
            <a:pPr algn="just" eaLnBrk="1" hangingPunct="1">
              <a:spcBef>
                <a:spcPct val="30000"/>
              </a:spcBef>
              <a:buFont typeface="Wingdings" panose="05000000000000000000" pitchFamily="2" charset="2"/>
              <a:buNone/>
            </a:pPr>
            <a:r>
              <a:rPr lang="en-US" altLang="zh-CN" sz="3600" b="1" dirty="0" smtClean="0">
                <a:solidFill>
                  <a:schemeClr val="bg1"/>
                </a:solidFill>
                <a:ea typeface="楷体_GB2312" pitchFamily="49" charset="-122"/>
              </a:rPr>
              <a:t>   </a:t>
            </a:r>
            <a:endParaRPr lang="zh-CN" altLang="en-US" sz="3600" b="1" dirty="0" smtClean="0">
              <a:solidFill>
                <a:schemeClr val="bg1"/>
              </a:solidFill>
              <a:ea typeface="楷体_GB2312" pitchFamily="49" charset="-122"/>
            </a:endParaRPr>
          </a:p>
        </p:txBody>
      </p:sp>
      <p:pic>
        <p:nvPicPr>
          <p:cNvPr id="6146" name="Picture 2"/>
          <p:cNvPicPr>
            <a:picLocks noChangeAspect="1" noChangeArrowheads="1"/>
          </p:cNvPicPr>
          <p:nvPr/>
        </p:nvPicPr>
        <p:blipFill>
          <a:blip r:embed="rId2" cstate="print"/>
          <a:srcRect/>
          <a:stretch>
            <a:fillRect/>
          </a:stretch>
        </p:blipFill>
        <p:spPr bwMode="auto">
          <a:xfrm>
            <a:off x="166370" y="1000125"/>
            <a:ext cx="8811260" cy="57327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1071538" y="1071546"/>
            <a:ext cx="7777162" cy="4830758"/>
          </a:xfrm>
        </p:spPr>
        <p:txBody>
          <a:bodyPr/>
          <a:lstStyle/>
          <a:p>
            <a:pPr eaLnBrk="1" hangingPunct="1">
              <a:lnSpc>
                <a:spcPct val="90000"/>
              </a:lnSpc>
              <a:buNone/>
            </a:pPr>
            <a:endParaRPr lang="zh-CN" altLang="en-US" dirty="0" smtClean="0">
              <a:solidFill>
                <a:schemeClr val="accent3"/>
              </a:solidFill>
              <a:ea typeface="楷体_GB2312" pitchFamily="49" charset="-122"/>
            </a:endParaRPr>
          </a:p>
          <a:p>
            <a:pPr eaLnBrk="1" hangingPunct="1">
              <a:lnSpc>
                <a:spcPct val="90000"/>
              </a:lnSpc>
              <a:buFont typeface="Wingdings" panose="05000000000000000000" pitchFamily="2" charset="2"/>
              <a:buChar char="Ø"/>
            </a:pPr>
            <a:r>
              <a:rPr lang="zh-CN" altLang="en-US" dirty="0" smtClean="0">
                <a:solidFill>
                  <a:srgbClr val="FFFF00"/>
                </a:solidFill>
                <a:ea typeface="楷体_GB2312" pitchFamily="49" charset="-122"/>
              </a:rPr>
              <a:t>方法三：适用于小规模纳税人</a:t>
            </a:r>
            <a:endParaRPr lang="en-US" altLang="zh-CN" dirty="0" smtClean="0">
              <a:solidFill>
                <a:srgbClr val="FFFF00"/>
              </a:solidFill>
              <a:ea typeface="楷体_GB2312" pitchFamily="49" charset="-122"/>
            </a:endParaRPr>
          </a:p>
          <a:p>
            <a:pPr eaLnBrk="1" hangingPunct="1">
              <a:lnSpc>
                <a:spcPct val="90000"/>
              </a:lnSpc>
              <a:buNone/>
            </a:pPr>
            <a:endParaRPr lang="en-US" altLang="zh-CN" dirty="0" smtClean="0">
              <a:solidFill>
                <a:srgbClr val="FFFF00"/>
              </a:solidFill>
              <a:ea typeface="楷体_GB2312" pitchFamily="49" charset="-122"/>
            </a:endParaRPr>
          </a:p>
          <a:p>
            <a:pPr eaLnBrk="1" hangingPunct="1">
              <a:lnSpc>
                <a:spcPct val="90000"/>
              </a:lnSpc>
              <a:buNone/>
            </a:pPr>
            <a:r>
              <a:rPr lang="zh-CN" altLang="en-US" dirty="0" smtClean="0">
                <a:solidFill>
                  <a:schemeClr val="bg1"/>
                </a:solidFill>
                <a:ea typeface="楷体_GB2312" pitchFamily="49" charset="-122"/>
              </a:rPr>
              <a:t>应交增值税</a:t>
            </a:r>
            <a:r>
              <a:rPr lang="en-US" altLang="zh-CN" dirty="0" smtClean="0">
                <a:solidFill>
                  <a:schemeClr val="bg1"/>
                </a:solidFill>
                <a:ea typeface="楷体_GB2312" pitchFamily="49" charset="-122"/>
              </a:rPr>
              <a:t>=</a:t>
            </a:r>
            <a:r>
              <a:rPr lang="zh-CN" altLang="en-US" dirty="0" smtClean="0">
                <a:solidFill>
                  <a:schemeClr val="bg1"/>
                </a:solidFill>
                <a:ea typeface="楷体_GB2312" pitchFamily="49" charset="-122"/>
              </a:rPr>
              <a:t>应纳税额合计</a:t>
            </a:r>
            <a:endParaRPr lang="en-US" altLang="zh-CN" dirty="0" smtClean="0">
              <a:solidFill>
                <a:schemeClr val="bg1"/>
              </a:solidFill>
              <a:ea typeface="楷体_GB2312" pitchFamily="49" charset="-122"/>
            </a:endParaRPr>
          </a:p>
          <a:p>
            <a:pPr eaLnBrk="1" hangingPunct="1">
              <a:lnSpc>
                <a:spcPct val="90000"/>
              </a:lnSpc>
              <a:buNone/>
            </a:pPr>
            <a:endParaRPr lang="en-US" altLang="zh-CN" b="1" dirty="0" smtClean="0">
              <a:solidFill>
                <a:schemeClr val="bg1"/>
              </a:solidFill>
              <a:ea typeface="楷体_GB2312" pitchFamily="49"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1142976" y="1571612"/>
            <a:ext cx="7272338" cy="4427530"/>
          </a:xfrm>
        </p:spPr>
        <p:txBody>
          <a:bodyPr/>
          <a:lstStyle/>
          <a:p>
            <a:pPr algn="just" eaLnBrk="1" hangingPunct="1">
              <a:lnSpc>
                <a:spcPct val="90000"/>
              </a:lnSpc>
              <a:buFont typeface="Wingdings" panose="05000000000000000000" pitchFamily="2" charset="2"/>
              <a:buNone/>
            </a:pPr>
            <a:r>
              <a:rPr lang="zh-CN" altLang="en-US" sz="3600" dirty="0" smtClean="0">
                <a:solidFill>
                  <a:srgbClr val="FF9933"/>
                </a:solidFill>
                <a:latin typeface="楷体_GB2312" pitchFamily="49" charset="-122"/>
                <a:ea typeface="楷体_GB2312" pitchFamily="49" charset="-122"/>
              </a:rPr>
              <a:t>数据来源</a:t>
            </a:r>
            <a:r>
              <a:rPr lang="en-US" sz="3600" dirty="0" smtClean="0">
                <a:solidFill>
                  <a:srgbClr val="FF9933"/>
                </a:solidFill>
                <a:latin typeface="楷体_GB2312" pitchFamily="49" charset="-122"/>
                <a:ea typeface="楷体_GB2312" pitchFamily="49" charset="-122"/>
              </a:rPr>
              <a:t>：</a:t>
            </a:r>
          </a:p>
          <a:p>
            <a:pPr algn="just" eaLnBrk="1" hangingPunct="1">
              <a:lnSpc>
                <a:spcPct val="90000"/>
              </a:lnSpc>
              <a:buFont typeface="Wingdings" panose="05000000000000000000" pitchFamily="2" charset="2"/>
              <a:buNone/>
            </a:pPr>
            <a:endParaRPr lang="en-US" sz="3600" dirty="0" smtClean="0">
              <a:solidFill>
                <a:srgbClr val="FF9933"/>
              </a:solidFill>
              <a:latin typeface="楷体_GB2312" pitchFamily="49" charset="-122"/>
              <a:ea typeface="楷体_GB2312" pitchFamily="49" charset="-122"/>
            </a:endParaRPr>
          </a:p>
          <a:p>
            <a:pPr algn="just" eaLnBrk="1" hangingPunct="1">
              <a:lnSpc>
                <a:spcPct val="150000"/>
              </a:lnSpc>
              <a:spcBef>
                <a:spcPct val="30000"/>
              </a:spcBef>
              <a:buFont typeface="Wingdings" panose="05000000000000000000" pitchFamily="2" charset="2"/>
              <a:buChar char="Ø"/>
            </a:pPr>
            <a:r>
              <a:rPr lang="en-US" altLang="zh-CN" sz="3600" b="1" dirty="0" smtClean="0">
                <a:solidFill>
                  <a:schemeClr val="bg1"/>
                </a:solidFill>
                <a:latin typeface="楷体" panose="02010609060101010101" charset="-122"/>
                <a:ea typeface="楷体" panose="02010609060101010101" charset="-122"/>
              </a:rPr>
              <a:t>《</a:t>
            </a:r>
            <a:r>
              <a:rPr lang="zh-CN" altLang="en-US" sz="3600" b="1" dirty="0" smtClean="0">
                <a:solidFill>
                  <a:schemeClr val="bg1"/>
                </a:solidFill>
                <a:latin typeface="楷体" panose="02010609060101010101" charset="-122"/>
                <a:ea typeface="楷体" panose="02010609060101010101" charset="-122"/>
              </a:rPr>
              <a:t>增值税纳税申报表（小规模纳税人适用）</a:t>
            </a:r>
            <a:r>
              <a:rPr lang="en-US" altLang="zh-CN" sz="3600" b="1" dirty="0" smtClean="0">
                <a:solidFill>
                  <a:schemeClr val="bg1"/>
                </a:solidFill>
                <a:latin typeface="楷体" panose="02010609060101010101" charset="-122"/>
                <a:ea typeface="楷体" panose="02010609060101010101" charset="-122"/>
              </a:rPr>
              <a:t>》</a:t>
            </a:r>
            <a:r>
              <a:rPr lang="zh-CN" altLang="en-US" sz="3600" b="1" dirty="0" smtClean="0">
                <a:solidFill>
                  <a:schemeClr val="bg1"/>
                </a:solidFill>
                <a:latin typeface="楷体" panose="02010609060101010101" charset="-122"/>
                <a:ea typeface="楷体" panose="02010609060101010101" charset="-122"/>
              </a:rPr>
              <a:t>（主表）</a:t>
            </a:r>
            <a:endParaRPr lang="zh-CN" altLang="en-US" sz="3600" dirty="0" smtClean="0">
              <a:solidFill>
                <a:schemeClr val="bg1"/>
              </a:solidFill>
              <a:latin typeface="楷体_GB2312" pitchFamily="49" charset="-122"/>
              <a:ea typeface="楷体_GB2312" pitchFamily="49" charset="-122"/>
            </a:endParaRPr>
          </a:p>
          <a:p>
            <a:pPr algn="just" eaLnBrk="1" hangingPunct="1">
              <a:spcBef>
                <a:spcPct val="30000"/>
              </a:spcBef>
              <a:buFont typeface="Wingdings" panose="05000000000000000000" pitchFamily="2" charset="2"/>
              <a:buChar char="Ø"/>
            </a:pPr>
            <a:endParaRPr lang="zh-CN" altLang="en-US" sz="3600" dirty="0" smtClean="0">
              <a:solidFill>
                <a:schemeClr val="bg1"/>
              </a:solidFill>
              <a:latin typeface="楷体_GB2312" pitchFamily="49" charset="-122"/>
              <a:ea typeface="楷体_GB2312" pitchFamily="49" charset="-122"/>
            </a:endParaRPr>
          </a:p>
          <a:p>
            <a:pPr algn="just" eaLnBrk="1" hangingPunct="1">
              <a:spcBef>
                <a:spcPct val="30000"/>
              </a:spcBef>
              <a:buFont typeface="Wingdings" panose="05000000000000000000" pitchFamily="2" charset="2"/>
              <a:buChar char="Ø"/>
            </a:pPr>
            <a:endParaRPr lang="en-US" altLang="zh-CN" sz="3600" b="1" dirty="0" smtClean="0">
              <a:solidFill>
                <a:schemeClr val="bg1"/>
              </a:solidFill>
              <a:ea typeface="楷体_GB2312" pitchFamily="49" charset="-122"/>
            </a:endParaRPr>
          </a:p>
          <a:p>
            <a:pPr algn="just" eaLnBrk="1" hangingPunct="1">
              <a:spcBef>
                <a:spcPct val="30000"/>
              </a:spcBef>
              <a:buFont typeface="Wingdings" panose="05000000000000000000" pitchFamily="2" charset="2"/>
              <a:buChar char="Ø"/>
            </a:pPr>
            <a:endParaRPr lang="en-US" altLang="zh-CN" sz="3600" b="1" dirty="0" smtClean="0">
              <a:solidFill>
                <a:schemeClr val="bg1"/>
              </a:solidFill>
              <a:ea typeface="楷体_GB2312" pitchFamily="49" charset="-122"/>
            </a:endParaRPr>
          </a:p>
          <a:p>
            <a:pPr algn="just" eaLnBrk="1" hangingPunct="1">
              <a:spcBef>
                <a:spcPct val="30000"/>
              </a:spcBef>
              <a:buFont typeface="Wingdings" panose="05000000000000000000" pitchFamily="2" charset="2"/>
              <a:buNone/>
            </a:pPr>
            <a:r>
              <a:rPr lang="en-US" altLang="zh-CN" sz="3600" b="1" dirty="0" smtClean="0">
                <a:solidFill>
                  <a:schemeClr val="bg1"/>
                </a:solidFill>
                <a:ea typeface="楷体_GB2312" pitchFamily="49" charset="-122"/>
              </a:rPr>
              <a:t>   </a:t>
            </a:r>
            <a:endParaRPr lang="zh-CN" altLang="en-US" sz="3600" b="1" dirty="0" smtClean="0">
              <a:solidFill>
                <a:schemeClr val="bg1"/>
              </a:solidFill>
              <a:ea typeface="楷体_GB2312" pitchFamily="49"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1142976" y="1571612"/>
            <a:ext cx="7272338" cy="4427530"/>
          </a:xfrm>
        </p:spPr>
        <p:txBody>
          <a:bodyPr/>
          <a:lstStyle/>
          <a:p>
            <a:pPr algn="just" eaLnBrk="1" hangingPunct="1">
              <a:spcBef>
                <a:spcPct val="30000"/>
              </a:spcBef>
              <a:buFont typeface="Wingdings" panose="05000000000000000000" pitchFamily="2" charset="2"/>
              <a:buChar char="Ø"/>
            </a:pPr>
            <a:endParaRPr lang="zh-CN" altLang="en-US" sz="3600" dirty="0" smtClean="0">
              <a:solidFill>
                <a:schemeClr val="bg1"/>
              </a:solidFill>
              <a:latin typeface="楷体_GB2312" pitchFamily="49" charset="-122"/>
              <a:ea typeface="楷体_GB2312" pitchFamily="49" charset="-122"/>
            </a:endParaRPr>
          </a:p>
          <a:p>
            <a:pPr algn="just" eaLnBrk="1" hangingPunct="1">
              <a:spcBef>
                <a:spcPct val="30000"/>
              </a:spcBef>
              <a:buFont typeface="Wingdings" panose="05000000000000000000" pitchFamily="2" charset="2"/>
              <a:buChar char="Ø"/>
            </a:pPr>
            <a:endParaRPr lang="en-US" altLang="zh-CN" sz="3600" b="1" dirty="0" smtClean="0">
              <a:solidFill>
                <a:schemeClr val="bg1"/>
              </a:solidFill>
              <a:ea typeface="楷体_GB2312" pitchFamily="49" charset="-122"/>
            </a:endParaRPr>
          </a:p>
          <a:p>
            <a:pPr algn="just" eaLnBrk="1" hangingPunct="1">
              <a:spcBef>
                <a:spcPct val="30000"/>
              </a:spcBef>
              <a:buFont typeface="Wingdings" panose="05000000000000000000" pitchFamily="2" charset="2"/>
              <a:buChar char="Ø"/>
            </a:pPr>
            <a:endParaRPr lang="en-US" altLang="zh-CN" sz="3600" b="1" dirty="0" smtClean="0">
              <a:solidFill>
                <a:schemeClr val="bg1"/>
              </a:solidFill>
              <a:ea typeface="楷体_GB2312" pitchFamily="49" charset="-122"/>
            </a:endParaRPr>
          </a:p>
          <a:p>
            <a:pPr algn="just" eaLnBrk="1" hangingPunct="1">
              <a:spcBef>
                <a:spcPct val="30000"/>
              </a:spcBef>
              <a:buFont typeface="Wingdings" panose="05000000000000000000" pitchFamily="2" charset="2"/>
              <a:buNone/>
            </a:pPr>
            <a:r>
              <a:rPr lang="en-US" altLang="zh-CN" sz="3600" b="1" dirty="0" smtClean="0">
                <a:solidFill>
                  <a:schemeClr val="bg1"/>
                </a:solidFill>
                <a:ea typeface="楷体_GB2312" pitchFamily="49" charset="-122"/>
              </a:rPr>
              <a:t>   </a:t>
            </a:r>
            <a:endParaRPr lang="zh-CN" altLang="en-US" sz="3600" b="1" dirty="0" smtClean="0">
              <a:solidFill>
                <a:schemeClr val="bg1"/>
              </a:solidFill>
              <a:ea typeface="楷体_GB2312" pitchFamily="49" charset="-122"/>
            </a:endParaRPr>
          </a:p>
        </p:txBody>
      </p:sp>
      <p:pic>
        <p:nvPicPr>
          <p:cNvPr id="7170" name="Picture 2"/>
          <p:cNvPicPr>
            <a:picLocks noChangeAspect="1" noChangeArrowheads="1"/>
          </p:cNvPicPr>
          <p:nvPr/>
        </p:nvPicPr>
        <p:blipFill>
          <a:blip r:embed="rId2" cstate="print"/>
          <a:srcRect/>
          <a:stretch>
            <a:fillRect/>
          </a:stretch>
        </p:blipFill>
        <p:spPr bwMode="auto">
          <a:xfrm>
            <a:off x="1152525" y="519430"/>
            <a:ext cx="7458710" cy="598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1357290" y="142852"/>
            <a:ext cx="7286676" cy="5473700"/>
          </a:xfrm>
        </p:spPr>
        <p:txBody>
          <a:bodyPr/>
          <a:lstStyle/>
          <a:p>
            <a:pPr eaLnBrk="1" hangingPunct="1">
              <a:lnSpc>
                <a:spcPct val="90000"/>
              </a:lnSpc>
              <a:buNone/>
            </a:pPr>
            <a:endParaRPr lang="zh-CN" altLang="en-US" dirty="0" smtClean="0">
              <a:solidFill>
                <a:schemeClr val="accent3"/>
              </a:solidFill>
              <a:ea typeface="楷体_GB2312" pitchFamily="49" charset="-122"/>
            </a:endParaRPr>
          </a:p>
          <a:p>
            <a:pPr eaLnBrk="1" hangingPunct="1">
              <a:lnSpc>
                <a:spcPct val="90000"/>
              </a:lnSpc>
              <a:buNone/>
            </a:pPr>
            <a:endParaRPr lang="en-US" altLang="zh-CN" b="1" dirty="0" smtClean="0">
              <a:solidFill>
                <a:schemeClr val="bg1"/>
              </a:solidFill>
              <a:ea typeface="楷体_GB2312" pitchFamily="49" charset="-122"/>
            </a:endParaRPr>
          </a:p>
          <a:p>
            <a:pPr eaLnBrk="1" hangingPunct="1">
              <a:lnSpc>
                <a:spcPct val="150000"/>
              </a:lnSpc>
              <a:buNone/>
            </a:pPr>
            <a:r>
              <a:rPr lang="zh-CN" altLang="en-US" sz="4000" b="1" dirty="0" smtClean="0">
                <a:solidFill>
                  <a:schemeClr val="bg1"/>
                </a:solidFill>
                <a:ea typeface="楷体_GB2312" pitchFamily="49" charset="-122"/>
              </a:rPr>
              <a:t>   如：企业根据业务采用两种计税方法交税，应交增值税的计算也应该分两种方法计算后加总得到。</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1187624" y="1916832"/>
            <a:ext cx="7344816" cy="1944216"/>
          </a:xfrm>
        </p:spPr>
        <p:txBody>
          <a:bodyPr/>
          <a:lstStyle/>
          <a:p>
            <a:pPr marL="90488" indent="0" algn="just" eaLnBrk="1" hangingPunct="1">
              <a:spcBef>
                <a:spcPct val="30000"/>
              </a:spcBef>
              <a:buFontTx/>
              <a:buNone/>
            </a:pPr>
            <a:r>
              <a:rPr lang="zh-CN" altLang="en-US" sz="8000" b="1" dirty="0" smtClean="0">
                <a:solidFill>
                  <a:srgbClr val="FFFF00"/>
                </a:solidFill>
                <a:latin typeface="宋体" pitchFamily="2" charset="-122"/>
              </a:rPr>
              <a:t>感谢您的聆听！</a:t>
            </a:r>
            <a:endParaRPr lang="zh-CN" sz="8800" b="1" dirty="0" smtClean="0">
              <a:solidFill>
                <a:srgbClr val="FFFF00"/>
              </a:solidFill>
              <a:latin typeface="宋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pPr lvl="0"/>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一、</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GDP</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核算的简介</a:t>
            </a:r>
            <a:endParaRPr lang="zh-CN" altLang="en-US" dirty="0">
              <a:solidFill>
                <a:schemeClr val="bg1"/>
              </a:solidFill>
            </a:endParaRPr>
          </a:p>
        </p:txBody>
      </p:sp>
      <p:sp>
        <p:nvSpPr>
          <p:cNvPr id="3" name="内容占位符 2"/>
          <p:cNvSpPr>
            <a:spLocks noGrp="1"/>
          </p:cNvSpPr>
          <p:nvPr>
            <p:ph idx="1"/>
          </p:nvPr>
        </p:nvSpPr>
        <p:spPr>
          <a:xfrm>
            <a:off x="714348" y="1981200"/>
            <a:ext cx="8215370" cy="4114800"/>
          </a:xfrm>
        </p:spPr>
        <p:txBody>
          <a:bodyPr/>
          <a:lstStyle/>
          <a:p>
            <a:pPr lvl="0"/>
            <a:endParaRPr lang="en-US" altLang="zh-CN" b="1" kern="1200" spc="300" dirty="0" smtClean="0">
              <a:solidFill>
                <a:prstClr val="black"/>
              </a:solidFill>
              <a:latin typeface="微软雅黑" panose="020B0503020204020204" pitchFamily="34" charset="-122"/>
              <a:ea typeface="微软雅黑" panose="020B0503020204020204" pitchFamily="34" charset="-122"/>
              <a:cs typeface="+mn-ea"/>
              <a:sym typeface="+mn-lt"/>
            </a:endParaRPr>
          </a:p>
          <a:p>
            <a:pPr lvl="0"/>
            <a:r>
              <a:rPr lang="zh-CN" altLang="en-US" b="1" kern="1200" spc="300" dirty="0" smtClean="0">
                <a:solidFill>
                  <a:schemeClr val="bg1"/>
                </a:solidFill>
                <a:latin typeface="微软雅黑" panose="020B0503020204020204" pitchFamily="34" charset="-122"/>
                <a:ea typeface="微软雅黑" panose="020B0503020204020204" pitchFamily="34" charset="-122"/>
                <a:cs typeface="+mn-ea"/>
                <a:sym typeface="+mn-lt"/>
              </a:rPr>
              <a:t>公众的一个小疑问：</a:t>
            </a:r>
            <a:r>
              <a:rPr lang="zh-CN" altLang="en-US" b="1" spc="300" dirty="0" smtClean="0">
                <a:solidFill>
                  <a:schemeClr val="bg1"/>
                </a:solidFill>
                <a:latin typeface="微软雅黑" panose="020B0503020204020204" pitchFamily="34" charset="-122"/>
                <a:ea typeface="微软雅黑" panose="020B0503020204020204" pitchFamily="34" charset="-122"/>
                <a:cs typeface="+mn-ea"/>
                <a:sym typeface="+mn-lt"/>
              </a:rPr>
              <a:t>为啥它们</a:t>
            </a:r>
            <a:r>
              <a:rPr lang="zh-CN" altLang="en-US" b="1" kern="1200" spc="300" dirty="0" smtClean="0">
                <a:solidFill>
                  <a:schemeClr val="bg1"/>
                </a:solidFill>
                <a:latin typeface="微软雅黑" panose="020B0503020204020204" pitchFamily="34" charset="-122"/>
                <a:ea typeface="微软雅黑" panose="020B0503020204020204" pitchFamily="34" charset="-122"/>
                <a:cs typeface="+mn-ea"/>
                <a:sym typeface="+mn-lt"/>
              </a:rPr>
              <a:t>对不上？</a:t>
            </a:r>
            <a:endParaRPr lang="en-US" altLang="zh-CN" b="1" kern="1200" spc="300" dirty="0" smtClean="0">
              <a:solidFill>
                <a:schemeClr val="bg1"/>
              </a:solidFill>
              <a:latin typeface="微软雅黑" panose="020B0503020204020204" pitchFamily="34" charset="-122"/>
              <a:ea typeface="微软雅黑" panose="020B0503020204020204" pitchFamily="34" charset="-122"/>
              <a:cs typeface="+mn-ea"/>
              <a:sym typeface="+mn-lt"/>
            </a:endParaRPr>
          </a:p>
          <a:p>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391400" cy="1143000"/>
          </a:xfrm>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一、</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GDP</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核算的简介</a:t>
            </a:r>
            <a:endParaRPr lang="zh-CN" altLang="en-US" dirty="0"/>
          </a:p>
        </p:txBody>
      </p:sp>
      <p:sp>
        <p:nvSpPr>
          <p:cNvPr id="3" name="内容占位符 2"/>
          <p:cNvSpPr>
            <a:spLocks noGrp="1"/>
          </p:cNvSpPr>
          <p:nvPr>
            <p:ph idx="1"/>
          </p:nvPr>
        </p:nvSpPr>
        <p:spPr>
          <a:xfrm>
            <a:off x="1066800" y="1214422"/>
            <a:ext cx="7720042" cy="5286412"/>
          </a:xfrm>
        </p:spPr>
        <p:txBody>
          <a:bodyPr/>
          <a:lstStyle/>
          <a:p>
            <a:pPr marL="0" lvl="0" indent="0" eaLnBrk="1" fontAlgn="auto" hangingPunct="1">
              <a:lnSpc>
                <a:spcPct val="150000"/>
              </a:lnSpc>
              <a:spcBef>
                <a:spcPts val="0"/>
              </a:spcBef>
              <a:spcAft>
                <a:spcPts val="0"/>
              </a:spcAft>
              <a:buNone/>
              <a:defRPr/>
            </a:pPr>
            <a:r>
              <a:rPr lang="zh-CN" altLang="en-US" sz="3600" b="1" kern="1200" spc="300" dirty="0" smtClean="0">
                <a:solidFill>
                  <a:schemeClr val="bg1"/>
                </a:solidFill>
                <a:latin typeface="微软雅黑" panose="020B0503020204020204" pitchFamily="34" charset="-122"/>
                <a:ea typeface="微软雅黑" panose="020B0503020204020204" pitchFamily="34" charset="-122"/>
                <a:cs typeface="+mn-ea"/>
                <a:sym typeface="+mn-lt"/>
              </a:rPr>
              <a:t>两者关系：初步核算</a:t>
            </a:r>
            <a:r>
              <a:rPr lang="en-US" altLang="zh-CN" sz="3600" b="1" kern="1200" spc="300" dirty="0" smtClean="0">
                <a:solidFill>
                  <a:schemeClr val="bg1"/>
                </a:solidFill>
                <a:latin typeface="微软雅黑" panose="020B0503020204020204" pitchFamily="34" charset="-122"/>
                <a:ea typeface="微软雅黑" panose="020B0503020204020204" pitchFamily="34" charset="-122"/>
                <a:cs typeface="+mn-ea"/>
                <a:sym typeface="+mn-lt"/>
              </a:rPr>
              <a:t>&amp;</a:t>
            </a:r>
            <a:r>
              <a:rPr lang="zh-CN" altLang="en-US" sz="3600" b="1" kern="1200" spc="300" dirty="0" smtClean="0">
                <a:solidFill>
                  <a:schemeClr val="bg1"/>
                </a:solidFill>
                <a:latin typeface="微软雅黑" panose="020B0503020204020204" pitchFamily="34" charset="-122"/>
                <a:ea typeface="微软雅黑" panose="020B0503020204020204" pitchFamily="34" charset="-122"/>
                <a:cs typeface="+mn-ea"/>
                <a:sym typeface="+mn-lt"/>
              </a:rPr>
              <a:t>最终核实</a:t>
            </a:r>
            <a:endParaRPr lang="en-US" altLang="zh-CN" sz="3600" b="1" kern="1200" spc="300" dirty="0" smtClean="0">
              <a:solidFill>
                <a:schemeClr val="bg1"/>
              </a:solidFill>
              <a:latin typeface="微软雅黑" panose="020B0503020204020204" pitchFamily="34" charset="-122"/>
              <a:ea typeface="微软雅黑" panose="020B0503020204020204" pitchFamily="34" charset="-122"/>
              <a:cs typeface="+mn-ea"/>
              <a:sym typeface="+mn-lt"/>
            </a:endParaRPr>
          </a:p>
          <a:p>
            <a:pPr lvl="0">
              <a:lnSpc>
                <a:spcPct val="150000"/>
              </a:lnSpc>
              <a:buNone/>
              <a:defRPr/>
            </a:pPr>
            <a:r>
              <a:rPr lang="en-US" sz="3600" dirty="0" smtClean="0">
                <a:solidFill>
                  <a:schemeClr val="bg1"/>
                </a:solidFill>
              </a:rPr>
              <a:t>     </a:t>
            </a:r>
            <a:r>
              <a:rPr lang="en-US" sz="3600" dirty="0" err="1" smtClean="0">
                <a:solidFill>
                  <a:schemeClr val="bg1"/>
                </a:solidFill>
              </a:rPr>
              <a:t>按照国家统计局最新改革的GDP核算和数据发布制度规定，中国季度GDP核算分为初步核算和最终核实两个步骤</a:t>
            </a:r>
            <a:r>
              <a:rPr lang="en-US" sz="3600" dirty="0" smtClean="0">
                <a:solidFill>
                  <a:schemeClr val="bg1"/>
                </a:solidFill>
              </a:rPr>
              <a:t>。</a:t>
            </a:r>
            <a:endParaRPr lang="zh-CN" altLang="en-US" sz="36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0"/>
            <a:ext cx="7715304" cy="1143000"/>
          </a:xfrm>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一、</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GDP</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核算的简介</a:t>
            </a:r>
            <a:endParaRPr lang="zh-CN" altLang="en-US" dirty="0"/>
          </a:p>
        </p:txBody>
      </p:sp>
      <p:sp>
        <p:nvSpPr>
          <p:cNvPr id="3" name="内容占位符 2"/>
          <p:cNvSpPr>
            <a:spLocks noGrp="1"/>
          </p:cNvSpPr>
          <p:nvPr>
            <p:ph idx="1"/>
          </p:nvPr>
        </p:nvSpPr>
        <p:spPr>
          <a:xfrm>
            <a:off x="1066800" y="1357298"/>
            <a:ext cx="8077200" cy="4738702"/>
          </a:xfrm>
        </p:spPr>
        <p:txBody>
          <a:bodyPr/>
          <a:lstStyle/>
          <a:p>
            <a:pPr marL="0" lvl="0" indent="0" eaLnBrk="1" fontAlgn="auto" hangingPunct="1">
              <a:lnSpc>
                <a:spcPct val="150000"/>
              </a:lnSpc>
              <a:spcBef>
                <a:spcPts val="0"/>
              </a:spcBef>
              <a:spcAft>
                <a:spcPts val="0"/>
              </a:spcAft>
              <a:buNone/>
              <a:defRPr/>
            </a:pPr>
            <a:r>
              <a:rPr lang="zh-CN" altLang="en-US" b="1" kern="1200" spc="300" dirty="0" smtClean="0">
                <a:solidFill>
                  <a:schemeClr val="bg1"/>
                </a:solidFill>
                <a:latin typeface="微软雅黑" panose="020B0503020204020204" pitchFamily="34" charset="-122"/>
                <a:ea typeface="微软雅黑" panose="020B0503020204020204" pitchFamily="34" charset="-122"/>
                <a:cs typeface="+mn-ea"/>
                <a:sym typeface="+mn-lt"/>
              </a:rPr>
              <a:t>两者区别：</a:t>
            </a:r>
            <a:r>
              <a:rPr lang="zh-CN" altLang="en-US" kern="1200" spc="300" dirty="0" smtClean="0">
                <a:solidFill>
                  <a:srgbClr val="FF0000"/>
                </a:solidFill>
                <a:latin typeface="微软雅黑" panose="020B0503020204020204" pitchFamily="34" charset="-122"/>
                <a:ea typeface="微软雅黑" panose="020B0503020204020204" pitchFamily="34" charset="-122"/>
                <a:cs typeface="+mn-ea"/>
                <a:sym typeface="+mn-lt"/>
              </a:rPr>
              <a:t>侧重点</a:t>
            </a:r>
            <a:r>
              <a:rPr lang="zh-CN" altLang="en-US" kern="1200" spc="300" dirty="0" smtClean="0">
                <a:solidFill>
                  <a:schemeClr val="bg1"/>
                </a:solidFill>
                <a:latin typeface="微软雅黑" panose="020B0503020204020204" pitchFamily="34" charset="-122"/>
                <a:ea typeface="微软雅黑" panose="020B0503020204020204" pitchFamily="34" charset="-122"/>
                <a:cs typeface="+mn-ea"/>
                <a:sym typeface="+mn-lt"/>
              </a:rPr>
              <a:t> </a:t>
            </a:r>
            <a:endParaRPr lang="en-US" altLang="zh-CN" dirty="0" smtClean="0">
              <a:solidFill>
                <a:schemeClr val="bg1"/>
              </a:solidFill>
              <a:effectLst>
                <a:outerShdw blurRad="38100" dist="38100" dir="2700000" algn="tl">
                  <a:srgbClr val="C0C0C0"/>
                </a:outerShdw>
              </a:effectLst>
              <a:latin typeface="+mn-ea"/>
              <a:sym typeface="+mn-ea"/>
            </a:endParaRPr>
          </a:p>
          <a:p>
            <a:pPr>
              <a:defRPr/>
            </a:pPr>
            <a:endParaRPr lang="en-US" altLang="zh-CN" dirty="0" smtClean="0">
              <a:solidFill>
                <a:schemeClr val="bg1"/>
              </a:solidFill>
              <a:effectLst>
                <a:outerShdw blurRad="38100" dist="38100" dir="2700000" algn="tl">
                  <a:srgbClr val="C0C0C0"/>
                </a:outerShdw>
              </a:effectLst>
              <a:latin typeface="+mn-ea"/>
              <a:sym typeface="+mn-ea"/>
            </a:endParaRPr>
          </a:p>
          <a:p>
            <a:pPr>
              <a:defRPr/>
            </a:pPr>
            <a:r>
              <a:rPr lang="zh-CN" altLang="en-US" dirty="0" smtClean="0">
                <a:solidFill>
                  <a:schemeClr val="bg1"/>
                </a:solidFill>
                <a:effectLst>
                  <a:outerShdw blurRad="38100" dist="38100" dir="2700000" algn="tl">
                    <a:srgbClr val="C0C0C0"/>
                  </a:outerShdw>
                </a:effectLst>
                <a:latin typeface="+mn-ea"/>
                <a:sym typeface="+mn-ea"/>
              </a:rPr>
              <a:t>年度核算侧重总量（现价），确定经济规模</a:t>
            </a:r>
          </a:p>
          <a:p>
            <a:pPr>
              <a:defRPr/>
            </a:pPr>
            <a:r>
              <a:rPr lang="zh-CN" altLang="en-US" dirty="0" smtClean="0">
                <a:solidFill>
                  <a:schemeClr val="bg1"/>
                </a:solidFill>
                <a:effectLst>
                  <a:outerShdw blurRad="38100" dist="38100" dir="2700000" algn="tl">
                    <a:srgbClr val="C0C0C0"/>
                  </a:outerShdw>
                </a:effectLst>
                <a:latin typeface="+mn-ea"/>
                <a:sym typeface="+mn-ea"/>
              </a:rPr>
              <a:t>季度核算侧重增速（扣除价格影响的增长），确定经济发展方向</a:t>
            </a:r>
          </a:p>
          <a:p>
            <a:endParaRPr lang="zh-CN" altLang="en-US" dirty="0"/>
          </a:p>
        </p:txBody>
      </p:sp>
    </p:spTree>
  </p:cSld>
  <p:clrMapOvr>
    <a:masterClrMapping/>
  </p:clrMapOvr>
</p:sld>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itchFamily="34" charset="0"/>
          <a:buNone/>
          <a:tabLst/>
          <a:defRPr kumimoji="0" lang="zh-CN" sz="3600" b="0" i="0" u="none" strike="noStrike" cap="none" normalizeH="0" baseline="0" smtClean="0">
            <a:ln>
              <a:noFill/>
            </a:ln>
            <a:solidFill>
              <a:schemeClr val="tx1"/>
            </a:solidFill>
            <a:effectLst/>
            <a:latin typeface="Times New Roman" pitchFamily="18" charset="0"/>
            <a:ea typeface="楷体_GB2312" pitchFamily="1"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pitchFamily="34" charset="0"/>
          <a:buNone/>
          <a:tabLst/>
          <a:defRPr kumimoji="0" lang="zh-CN" sz="3600" b="0" i="0" u="none" strike="noStrike" cap="none" normalizeH="0" baseline="0" smtClean="0">
            <a:ln>
              <a:noFill/>
            </a:ln>
            <a:solidFill>
              <a:schemeClr val="tx1"/>
            </a:solidFill>
            <a:effectLst/>
            <a:latin typeface="Times New Roman" pitchFamily="18" charset="0"/>
            <a:ea typeface="楷体_GB2312" pitchFamily="1"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157258046</TotalTime>
  <Pages>0</Pages>
  <Words>2232</Words>
  <Characters>0</Characters>
  <Application>Microsoft Office PowerPoint</Application>
  <DocSecurity>0</DocSecurity>
  <PresentationFormat>全屏显示(4:3)</PresentationFormat>
  <Lines>0</Lines>
  <Paragraphs>247</Paragraphs>
  <Slides>66</Slides>
  <Notes>0</Notes>
  <HiddenSlides>0</HiddenSlides>
  <MMClips>0</MMClips>
  <ScaleCrop>false</ScaleCrop>
  <HeadingPairs>
    <vt:vector size="4" baseType="variant">
      <vt:variant>
        <vt:lpstr>主题</vt:lpstr>
      </vt:variant>
      <vt:variant>
        <vt:i4>1</vt:i4>
      </vt:variant>
      <vt:variant>
        <vt:lpstr>幻灯片标题</vt:lpstr>
      </vt:variant>
      <vt:variant>
        <vt:i4>66</vt:i4>
      </vt:variant>
    </vt:vector>
  </HeadingPairs>
  <TitlesOfParts>
    <vt:vector size="67" baseType="lpstr">
      <vt:lpstr>默认设计模板</vt:lpstr>
      <vt:lpstr>幻灯片 1</vt:lpstr>
      <vt:lpstr>        主要内容 一、GDP核算的简介 二、季度GDP相关指标 三、年度GDP相关指标  </vt:lpstr>
      <vt:lpstr>一、GDP核算的简介</vt:lpstr>
      <vt:lpstr>一、GDP核算的简介</vt:lpstr>
      <vt:lpstr>一、GDP核算的简介</vt:lpstr>
      <vt:lpstr>2018统计年鉴（2018年8月出版）</vt:lpstr>
      <vt:lpstr>一、GDP核算的简介</vt:lpstr>
      <vt:lpstr>一、GDP核算的简介</vt:lpstr>
      <vt:lpstr>一、GDP核算的简介</vt:lpstr>
      <vt:lpstr>一、GDP核算的简介</vt:lpstr>
      <vt:lpstr>一、GDP核算的简介</vt:lpstr>
      <vt:lpstr>二、季度GDP相关指标</vt:lpstr>
      <vt:lpstr>二、季度GDP相关指标</vt:lpstr>
      <vt:lpstr>建筑业总产值</vt:lpstr>
      <vt:lpstr>建筑业总产值</vt:lpstr>
      <vt:lpstr>建筑业总产值</vt:lpstr>
      <vt:lpstr>商品销售额</vt:lpstr>
      <vt:lpstr>商品销售额</vt:lpstr>
      <vt:lpstr>商品销售额</vt:lpstr>
      <vt:lpstr>营业额</vt:lpstr>
      <vt:lpstr>营业收入</vt:lpstr>
      <vt:lpstr>三、年度GDP相关指标</vt:lpstr>
      <vt:lpstr>幻灯片 23</vt:lpstr>
      <vt:lpstr>三、年度GDP相关指标</vt:lpstr>
      <vt:lpstr>三、年度GDP相关指标</vt:lpstr>
      <vt:lpstr>三、年度GDP相关指标</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vector>
  </TitlesOfParts>
  <Company>广东省统计局法规处</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杨少浪(部门核稿)</dc:creator>
  <cp:lastModifiedBy>蜐ڦ1</cp:lastModifiedBy>
  <cp:revision>353</cp:revision>
  <dcterms:created xsi:type="dcterms:W3CDTF">2007-05-28T08:14:15Z</dcterms:created>
  <dcterms:modified xsi:type="dcterms:W3CDTF">2020-03-02T01:14:28Z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2052-9.1.0.4898</vt:lpwstr>
  </property>
</Properties>
</file>